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1" r:id="rId1"/>
  </p:sldMasterIdLst>
  <p:notesMasterIdLst>
    <p:notesMasterId r:id="rId53"/>
  </p:notesMasterIdLst>
  <p:handoutMasterIdLst>
    <p:handoutMasterId r:id="rId54"/>
  </p:handoutMasterIdLst>
  <p:sldIdLst>
    <p:sldId id="256" r:id="rId2"/>
    <p:sldId id="272" r:id="rId3"/>
    <p:sldId id="257" r:id="rId4"/>
    <p:sldId id="287" r:id="rId5"/>
    <p:sldId id="261" r:id="rId6"/>
    <p:sldId id="395" r:id="rId7"/>
    <p:sldId id="396" r:id="rId8"/>
    <p:sldId id="397" r:id="rId9"/>
    <p:sldId id="446" r:id="rId10"/>
    <p:sldId id="488" r:id="rId11"/>
    <p:sldId id="489" r:id="rId12"/>
    <p:sldId id="49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416" r:id="rId29"/>
    <p:sldId id="417" r:id="rId30"/>
    <p:sldId id="418" r:id="rId31"/>
    <p:sldId id="419" r:id="rId32"/>
    <p:sldId id="420" r:id="rId33"/>
    <p:sldId id="421" r:id="rId34"/>
    <p:sldId id="422" r:id="rId35"/>
    <p:sldId id="423" r:id="rId36"/>
    <p:sldId id="424" r:id="rId37"/>
    <p:sldId id="425" r:id="rId38"/>
    <p:sldId id="426" r:id="rId39"/>
    <p:sldId id="427" r:id="rId40"/>
    <p:sldId id="428" r:id="rId41"/>
    <p:sldId id="429" r:id="rId42"/>
    <p:sldId id="430" r:id="rId43"/>
    <p:sldId id="431" r:id="rId44"/>
    <p:sldId id="432" r:id="rId45"/>
    <p:sldId id="433" r:id="rId46"/>
    <p:sldId id="434" r:id="rId47"/>
    <p:sldId id="435" r:id="rId48"/>
    <p:sldId id="436" r:id="rId49"/>
    <p:sldId id="437" r:id="rId50"/>
    <p:sldId id="438" r:id="rId51"/>
    <p:sldId id="445" r:id="rId5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8"/>
    <p:restoredTop sz="93646"/>
  </p:normalViewPr>
  <p:slideViewPr>
    <p:cSldViewPr>
      <p:cViewPr varScale="1">
        <p:scale>
          <a:sx n="48" d="100"/>
          <a:sy n="48" d="100"/>
        </p:scale>
        <p:origin x="1485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21D90-7CF6-104C-9441-4264150C7A3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9690A-DC69-F541-8E6E-55979265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EF266-CD00-4E8E-A907-69C40E0A6D2C}" type="datetimeFigureOut">
              <a:rPr lang="tr-TR" smtClean="0"/>
              <a:t>2.10.2017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0938D-1E5C-4A3F-BAE0-89C218C353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7300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ubtitle 2"/>
          <p:cNvSpPr>
            <a:spLocks noGrp="1"/>
          </p:cNvSpPr>
          <p:nvPr>
            <p:ph type="subTitle" idx="1"/>
          </p:nvPr>
        </p:nvSpPr>
        <p:spPr>
          <a:xfrm>
            <a:off x="179512" y="4293096"/>
            <a:ext cx="8712968" cy="1008112"/>
          </a:xfrm>
        </p:spPr>
        <p:txBody>
          <a:bodyPr>
            <a:normAutofit/>
          </a:bodyPr>
          <a:lstStyle>
            <a:lvl1pPr marL="0" indent="0" algn="ctr">
              <a:buNone/>
              <a:defRPr sz="28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1" name="Subtitle 2"/>
          <p:cNvSpPr txBox="1">
            <a:spLocks/>
          </p:cNvSpPr>
          <p:nvPr userDrawn="1"/>
        </p:nvSpPr>
        <p:spPr>
          <a:xfrm>
            <a:off x="0" y="5829572"/>
            <a:ext cx="9036496" cy="9117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dirty="0" err="1" smtClean="0"/>
              <a:t>Assist</a:t>
            </a:r>
            <a:r>
              <a:rPr lang="tr-TR" sz="2000" dirty="0" smtClean="0"/>
              <a:t>. Prof. Dr</a:t>
            </a:r>
            <a:r>
              <a:rPr lang="tr-TR" sz="2000" dirty="0" smtClean="0"/>
              <a:t>. Ayse TOSUN        </a:t>
            </a:r>
            <a:r>
              <a:rPr lang="tr-TR" sz="2000" baseline="0" dirty="0" smtClean="0"/>
              <a:t> </a:t>
            </a:r>
            <a:r>
              <a:rPr lang="tr-TR" sz="2000" baseline="0" dirty="0" err="1" smtClean="0"/>
              <a:t>Assoc</a:t>
            </a:r>
            <a:r>
              <a:rPr lang="tr-TR" sz="2000" baseline="0" dirty="0" smtClean="0"/>
              <a:t>. Prof. </a:t>
            </a:r>
            <a:r>
              <a:rPr lang="tr-TR" sz="2000" dirty="0" smtClean="0"/>
              <a:t>Dr. Cüneyd TANTUĞ</a:t>
            </a:r>
          </a:p>
          <a:p>
            <a:r>
              <a:rPr lang="tr-TR" sz="1600" dirty="0" smtClean="0"/>
              <a:t>Istanbul Technical University</a:t>
            </a:r>
            <a:br>
              <a:rPr lang="tr-TR" sz="1600" dirty="0" smtClean="0"/>
            </a:br>
            <a:r>
              <a:rPr lang="tr-TR" sz="1600" dirty="0" smtClean="0"/>
              <a:t>Computer Engineering Department</a:t>
            </a:r>
            <a:endParaRPr lang="tr-TR" sz="160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260" y="116632"/>
            <a:ext cx="2134012" cy="1268872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1F3D4-1519-4676-B77A-969BA278BAD0}" type="datetime1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Management - 1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49A7-0726-4AE1-96C7-E2CB13D0A9BB}" type="datetime1">
              <a:rPr lang="en-US" smtClean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Management - 1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395288" y="1341438"/>
            <a:ext cx="4038600" cy="489585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86288" y="1341438"/>
            <a:ext cx="4038600" cy="489585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212B7-4318-45DA-ACBE-C0324656F3E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1686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Başlık ve Tab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Tablo Yer Tutucusu"/>
          <p:cNvSpPr>
            <a:spLocks noGrp="1"/>
          </p:cNvSpPr>
          <p:nvPr>
            <p:ph type="tbl" idx="1"/>
          </p:nvPr>
        </p:nvSpPr>
        <p:spPr>
          <a:xfrm>
            <a:off x="395288" y="1341438"/>
            <a:ext cx="8229600" cy="4895850"/>
          </a:xfrm>
        </p:spPr>
        <p:txBody>
          <a:bodyPr/>
          <a:lstStyle/>
          <a:p>
            <a:pPr lvl="0"/>
            <a:endParaRPr lang="tr-TR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49AB2-E80D-4C0C-BCA2-DDE9BE07E14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966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B22A-FA48-4C1D-986E-751B560B02DC}" type="datetime1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Management - 1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0"/>
            </a:lvl1pPr>
          </a:lstStyle>
          <a:p>
            <a:r>
              <a:rPr lang="tr-TR" dirty="0" smtClean="0"/>
              <a:t>1.</a:t>
            </a:r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BED8-DCD9-497C-9932-070BACAD6A06}" type="datetime1">
              <a:rPr lang="en-US" smtClean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3173288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Project Management - 1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124744"/>
            <a:ext cx="4388296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388296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6401-82F9-480D-B872-2C73F5656CFD}" type="datetime1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Management - 1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052736"/>
            <a:ext cx="43924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04" y="1700808"/>
            <a:ext cx="4389884" cy="44253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1052736"/>
            <a:ext cx="4320480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00808"/>
            <a:ext cx="4319463" cy="44253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60F3-7279-439D-8796-4042ADA8DE44}" type="datetime1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Management - 1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1FC0-FF0A-4844-A800-9BBD837D0C4A}" type="datetime1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Management - 1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5390-555C-4DF9-9041-6A4444497516}" type="datetime1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Management - 1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911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353312"/>
            <a:ext cx="8784976" cy="49011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6FEF-1F66-46A0-B78F-070B5AD2DBFF}" type="datetime1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Management - 1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0"/>
            <a:ext cx="2971800" cy="13136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129396"/>
            <a:ext cx="2743200" cy="1089804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1700808"/>
            <a:ext cx="8291264" cy="4547592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323E-2161-4958-B031-3900A40FAB94}" type="datetime1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Management - 1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0"/>
            <a:ext cx="2971800" cy="13136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1" y="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69011"/>
            <a:ext cx="2819400" cy="1165429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28719"/>
            <a:ext cx="9144000" cy="222766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65989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77323"/>
            <a:ext cx="9144000" cy="567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052736"/>
            <a:ext cx="892899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0889" y="6453336"/>
            <a:ext cx="27062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fld id="{7E40A747-5A05-46D3-973B-1339F2BA1C00}" type="datetime1">
              <a:rPr lang="en-US" smtClean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Project Management - 1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52320" y="6453336"/>
            <a:ext cx="1584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1</a:t>
            </a:r>
            <a:r>
              <a:rPr lang="tr-TR" dirty="0" smtClean="0"/>
              <a:t>.</a:t>
            </a:r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835928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5680" y="2823071"/>
            <a:ext cx="8686800" cy="1470025"/>
          </a:xfrm>
        </p:spPr>
        <p:txBody>
          <a:bodyPr/>
          <a:lstStyle/>
          <a:p>
            <a:r>
              <a:rPr lang="tr-TR" dirty="0" smtClean="0"/>
              <a:t>SOFTWARE ENGINEERING</a:t>
            </a:r>
            <a:endParaRPr lang="tr-TR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tr-TR" dirty="0">
                <a:latin typeface="Arial" pitchFamily="34" charset="0"/>
                <a:cs typeface="Arial" pitchFamily="34" charset="0"/>
              </a:rPr>
              <a:t>Week </a:t>
            </a:r>
            <a:r>
              <a:rPr lang="tr-TR" dirty="0"/>
              <a:t>4</a:t>
            </a:r>
            <a:endParaRPr lang="tr-TR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Software </a:t>
            </a:r>
            <a:r>
              <a:rPr lang="tr-TR" dirty="0">
                <a:latin typeface="Arial" pitchFamily="34" charset="0"/>
                <a:cs typeface="Arial" pitchFamily="34" charset="0"/>
              </a:rPr>
              <a:t>Project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298366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Estimation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Management - 1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476375" y="2492375"/>
            <a:ext cx="1233488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400"/>
              <a:t>40-50%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3811587" y="3070226"/>
            <a:ext cx="123348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400"/>
              <a:t>30-40%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6370612" y="3722045"/>
            <a:ext cx="123348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400"/>
              <a:t>15-20%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638800" y="3070226"/>
            <a:ext cx="2949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tr-TR" sz="2400" dirty="0"/>
              <a:t>Analysis and Design</a:t>
            </a: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1414222" y="1774690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tr-TR" sz="2400" dirty="0"/>
              <a:t>Coding</a:t>
            </a: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3792182" y="2371565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tr-TR" sz="2400" dirty="0"/>
              <a:t>Testing</a:t>
            </a:r>
          </a:p>
        </p:txBody>
      </p:sp>
      <p:sp>
        <p:nvSpPr>
          <p:cNvPr id="14" name="18 Küp"/>
          <p:cNvSpPr/>
          <p:nvPr/>
        </p:nvSpPr>
        <p:spPr bwMode="auto">
          <a:xfrm>
            <a:off x="1500188" y="3214688"/>
            <a:ext cx="1071562" cy="2143125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tr-TR">
              <a:latin typeface="Arial" pitchFamily="34" charset="0"/>
            </a:endParaRPr>
          </a:p>
        </p:txBody>
      </p:sp>
      <p:sp>
        <p:nvSpPr>
          <p:cNvPr id="15" name="19 Küp"/>
          <p:cNvSpPr>
            <a:spLocks noChangeArrowheads="1"/>
          </p:cNvSpPr>
          <p:nvPr/>
        </p:nvSpPr>
        <p:spPr bwMode="auto">
          <a:xfrm>
            <a:off x="3863975" y="3500438"/>
            <a:ext cx="1071562" cy="1857375"/>
          </a:xfrm>
          <a:prstGeom prst="cube">
            <a:avLst>
              <a:gd name="adj" fmla="val 25000"/>
            </a:avLst>
          </a:prstGeom>
          <a:solidFill>
            <a:srgbClr val="00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20 Küp"/>
          <p:cNvSpPr>
            <a:spLocks noChangeArrowheads="1"/>
          </p:cNvSpPr>
          <p:nvPr/>
        </p:nvSpPr>
        <p:spPr bwMode="auto">
          <a:xfrm>
            <a:off x="6372200" y="4215757"/>
            <a:ext cx="1071562" cy="1143000"/>
          </a:xfrm>
          <a:prstGeom prst="cube">
            <a:avLst>
              <a:gd name="adj" fmla="val 25000"/>
            </a:avLst>
          </a:prstGeom>
          <a:solidFill>
            <a:srgbClr val="00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738884" y="3880948"/>
            <a:ext cx="560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WRONG!!</a:t>
            </a:r>
            <a:endParaRPr lang="tr-TR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92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05505E-6 L -0.50816 0.075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17" y="37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45755E-6 L -0.25 0.1242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619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86005E-6 L -0.07882 0.1519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75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Estimation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Management - 1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1476375" y="2492375"/>
            <a:ext cx="1233488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400"/>
              <a:t>40-50%</a:t>
            </a: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7019925" y="3141663"/>
            <a:ext cx="123348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400"/>
              <a:t>30-40%</a:t>
            </a: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4356100" y="3792538"/>
            <a:ext cx="123348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400"/>
              <a:t>15-20%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914400" y="1966913"/>
            <a:ext cx="2949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tr-TR" sz="2400"/>
              <a:t>Analysis and Design</a:t>
            </a: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4364038" y="3268663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tr-TR" sz="2400"/>
              <a:t>Coding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7031038" y="2616200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tr-TR" sz="2400"/>
              <a:t>Testing</a:t>
            </a:r>
          </a:p>
        </p:txBody>
      </p:sp>
      <p:sp>
        <p:nvSpPr>
          <p:cNvPr id="24" name="18 Küp"/>
          <p:cNvSpPr/>
          <p:nvPr/>
        </p:nvSpPr>
        <p:spPr bwMode="auto">
          <a:xfrm>
            <a:off x="1500188" y="3214688"/>
            <a:ext cx="1071562" cy="2143125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tr-TR">
              <a:latin typeface="Arial" pitchFamily="34" charset="0"/>
            </a:endParaRPr>
          </a:p>
        </p:txBody>
      </p:sp>
      <p:sp>
        <p:nvSpPr>
          <p:cNvPr id="25" name="19 Küp"/>
          <p:cNvSpPr>
            <a:spLocks noChangeArrowheads="1"/>
          </p:cNvSpPr>
          <p:nvPr/>
        </p:nvSpPr>
        <p:spPr bwMode="auto">
          <a:xfrm>
            <a:off x="7072313" y="3571875"/>
            <a:ext cx="1071562" cy="1857375"/>
          </a:xfrm>
          <a:prstGeom prst="cube">
            <a:avLst>
              <a:gd name="adj" fmla="val 25000"/>
            </a:avLst>
          </a:prstGeom>
          <a:solidFill>
            <a:srgbClr val="00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20 Küp"/>
          <p:cNvSpPr>
            <a:spLocks noChangeArrowheads="1"/>
          </p:cNvSpPr>
          <p:nvPr/>
        </p:nvSpPr>
        <p:spPr bwMode="auto">
          <a:xfrm>
            <a:off x="4357688" y="4286250"/>
            <a:ext cx="1071562" cy="1143000"/>
          </a:xfrm>
          <a:prstGeom prst="cube">
            <a:avLst>
              <a:gd name="adj" fmla="val 25000"/>
            </a:avLst>
          </a:prstGeom>
          <a:solidFill>
            <a:srgbClr val="00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6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Estimation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Management - 1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7"/>
          <a:stretch/>
        </p:blipFill>
        <p:spPr bwMode="auto">
          <a:xfrm>
            <a:off x="1418980" y="1196752"/>
            <a:ext cx="6000750" cy="5085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971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Estimation Techniques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>
              <a:buFontTx/>
              <a:buAutoNum type="arabicPeriod"/>
            </a:pPr>
            <a:r>
              <a:rPr lang="en-GB" dirty="0"/>
              <a:t>Estimation by analogy</a:t>
            </a:r>
            <a:r>
              <a:rPr lang="tr-TR" dirty="0"/>
              <a:t/>
            </a:r>
            <a:br>
              <a:rPr lang="tr-TR" dirty="0"/>
            </a:br>
            <a:r>
              <a:rPr lang="en-GB" altLang="ko-KR" sz="1600" dirty="0"/>
              <a:t>The cost of a new project is estimated by analogy with </a:t>
            </a:r>
            <a:r>
              <a:rPr lang="tr-TR" altLang="ko-KR" sz="1600" dirty="0"/>
              <a:t>similar </a:t>
            </a:r>
            <a:r>
              <a:rPr lang="en-GB" altLang="ko-KR" sz="1600" dirty="0">
                <a:solidFill>
                  <a:schemeClr val="accent1"/>
                </a:solidFill>
              </a:rPr>
              <a:t>completed</a:t>
            </a:r>
            <a:r>
              <a:rPr lang="en-GB" altLang="ko-KR" sz="1600" dirty="0"/>
              <a:t> projects</a:t>
            </a:r>
            <a:r>
              <a:rPr lang="en-GB" altLang="ko-KR" sz="1600" dirty="0" smtClean="0"/>
              <a:t>.</a:t>
            </a:r>
            <a:r>
              <a:rPr lang="tr-TR" altLang="ko-KR" sz="1600" dirty="0" smtClean="0"/>
              <a:t/>
            </a:r>
            <a:br>
              <a:rPr lang="tr-TR" altLang="ko-KR" sz="1600" dirty="0" smtClean="0"/>
            </a:br>
            <a:r>
              <a:rPr lang="tr-TR" altLang="ko-KR" sz="1600" dirty="0" smtClean="0"/>
              <a:t> </a:t>
            </a:r>
            <a:endParaRPr lang="tr-TR" sz="1600" dirty="0"/>
          </a:p>
          <a:p>
            <a:pPr marL="533400" indent="-533400">
              <a:buFontTx/>
              <a:buAutoNum type="arabicPeriod"/>
            </a:pPr>
            <a:r>
              <a:rPr lang="en-GB" dirty="0"/>
              <a:t>Expert judgement</a:t>
            </a:r>
            <a:r>
              <a:rPr lang="tr-TR" dirty="0"/>
              <a:t/>
            </a:r>
            <a:br>
              <a:rPr lang="tr-TR" dirty="0"/>
            </a:br>
            <a:r>
              <a:rPr lang="en-GB" sz="1600" dirty="0"/>
              <a:t>Several experts on the proposed software application domain are </a:t>
            </a:r>
            <a:r>
              <a:rPr lang="en-GB" sz="1600" dirty="0">
                <a:solidFill>
                  <a:schemeClr val="accent1"/>
                </a:solidFill>
              </a:rPr>
              <a:t>consulted</a:t>
            </a:r>
            <a:r>
              <a:rPr lang="en-GB" sz="1600" dirty="0"/>
              <a:t>. They each estimate the project cost. The estimation process iterates until an agreed estimate is reached.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 smtClean="0"/>
          </a:p>
          <a:p>
            <a:pPr marL="533400" indent="-533400">
              <a:buFontTx/>
              <a:buAutoNum type="arabicPeriod"/>
            </a:pPr>
            <a:r>
              <a:rPr lang="en-GB" dirty="0" smtClean="0"/>
              <a:t>Algorithmic </a:t>
            </a:r>
            <a:r>
              <a:rPr lang="en-GB" dirty="0"/>
              <a:t>cost </a:t>
            </a:r>
            <a:r>
              <a:rPr lang="en-GB" dirty="0" smtClean="0"/>
              <a:t>modelling</a:t>
            </a:r>
            <a:r>
              <a:rPr lang="tr-TR" dirty="0"/>
              <a:t/>
            </a:r>
            <a:br>
              <a:rPr lang="tr-TR" dirty="0"/>
            </a:br>
            <a:r>
              <a:rPr lang="en-GB" altLang="ko-KR" sz="1600" dirty="0" smtClean="0"/>
              <a:t>A </a:t>
            </a:r>
            <a:r>
              <a:rPr lang="en-GB" altLang="ko-KR" sz="1600" dirty="0"/>
              <a:t>model based on historical cost information that relates some software metric (usually its size) to the project cost is used. </a:t>
            </a:r>
            <a:r>
              <a:rPr lang="tr-TR" altLang="ko-KR" sz="1600" dirty="0">
                <a:solidFill>
                  <a:schemeClr val="accent1"/>
                </a:solidFill>
              </a:rPr>
              <a:t>COCOMO</a:t>
            </a:r>
            <a:r>
              <a:rPr lang="tr-TR" altLang="ko-KR" sz="1600" dirty="0"/>
              <a:t> is an example of algorithmic cost modelling</a:t>
            </a:r>
            <a:r>
              <a:rPr lang="tr-TR" altLang="ko-KR" sz="1600" dirty="0" smtClean="0"/>
              <a:t>.</a:t>
            </a:r>
            <a:br>
              <a:rPr lang="tr-TR" altLang="ko-KR" sz="1600" dirty="0" smtClean="0"/>
            </a:br>
            <a:endParaRPr lang="tr-TR" sz="1600" dirty="0"/>
          </a:p>
          <a:p>
            <a:pPr marL="533400" lvl="0" indent="-533400">
              <a:buFontTx/>
              <a:buAutoNum type="arabicPeriod"/>
            </a:pPr>
            <a:r>
              <a:rPr lang="en-GB" dirty="0" smtClean="0"/>
              <a:t>Parkinson's Law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en-GB" altLang="ko-KR" sz="1600" dirty="0"/>
              <a:t>Parkinson’s Law states that work expands to fill the time available. The cost is determined </a:t>
            </a:r>
            <a:r>
              <a:rPr lang="en-GB" altLang="ko-KR" sz="1600" dirty="0">
                <a:solidFill>
                  <a:schemeClr val="accent1"/>
                </a:solidFill>
              </a:rPr>
              <a:t>by available resources </a:t>
            </a:r>
            <a:r>
              <a:rPr lang="en-GB" altLang="ko-KR" sz="1600" dirty="0"/>
              <a:t>rather than by objective assessment. </a:t>
            </a:r>
            <a:r>
              <a:rPr lang="tr-TR" altLang="ko-KR" sz="1600" dirty="0" smtClean="0"/>
              <a:t/>
            </a:r>
            <a:br>
              <a:rPr lang="tr-TR" altLang="ko-KR" sz="1600" dirty="0" smtClean="0"/>
            </a:br>
            <a:endParaRPr lang="tr-TR" sz="1600" dirty="0"/>
          </a:p>
          <a:p>
            <a:pPr marL="533400" lvl="0" indent="-533400">
              <a:buFontTx/>
              <a:buAutoNum type="arabicPeriod"/>
            </a:pPr>
            <a:r>
              <a:rPr lang="en-GB" dirty="0"/>
              <a:t>Pricing to </a:t>
            </a:r>
            <a:r>
              <a:rPr lang="en-GB" dirty="0" smtClean="0"/>
              <a:t>win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en-GB" altLang="ko-KR" sz="1600" dirty="0"/>
              <a:t>The estimated effort depends on the </a:t>
            </a:r>
            <a:r>
              <a:rPr lang="en-GB" altLang="ko-KR" sz="1600" dirty="0">
                <a:solidFill>
                  <a:schemeClr val="accent1"/>
                </a:solidFill>
              </a:rPr>
              <a:t>customer’s budget </a:t>
            </a:r>
            <a:r>
              <a:rPr lang="en-GB" altLang="ko-KR" sz="1600" dirty="0"/>
              <a:t>and not on the software functionality.</a:t>
            </a:r>
            <a:r>
              <a:rPr lang="tr-TR" altLang="ko-KR" sz="1600" dirty="0"/>
              <a:t> </a:t>
            </a:r>
            <a:endParaRPr lang="tr-TR" sz="1600" dirty="0"/>
          </a:p>
          <a:p>
            <a:pPr marL="533400" indent="-533400">
              <a:buFontTx/>
              <a:buAutoNum type="arabicPeriod"/>
            </a:pPr>
            <a:endParaRPr lang="en-GB" dirty="0"/>
          </a:p>
          <a:p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Management - 1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32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Algorithmic Cost Modelling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200" dirty="0"/>
              <a:t>Cost </a:t>
            </a:r>
            <a:r>
              <a:rPr lang="tr-TR" sz="2200" dirty="0"/>
              <a:t>(i.e. Effort) </a:t>
            </a:r>
            <a:r>
              <a:rPr lang="en-GB" sz="2200" dirty="0"/>
              <a:t>is estimated as a mathematical function of </a:t>
            </a:r>
            <a:r>
              <a:rPr lang="en-GB" sz="2200" dirty="0" smtClean="0"/>
              <a:t>product</a:t>
            </a:r>
            <a:r>
              <a:rPr lang="en-GB" sz="2200" dirty="0"/>
              <a:t>, project and process attributes whose </a:t>
            </a:r>
            <a:r>
              <a:rPr lang="en-GB" sz="2200" dirty="0" smtClean="0"/>
              <a:t>values </a:t>
            </a:r>
            <a:r>
              <a:rPr lang="en-GB" sz="2200" dirty="0"/>
              <a:t>are estimated by project managers</a:t>
            </a:r>
            <a:r>
              <a:rPr lang="en-GB" sz="2200" dirty="0" smtClean="0"/>
              <a:t>:</a:t>
            </a:r>
            <a:endParaRPr lang="tr-TR" sz="2200" dirty="0" smtClean="0"/>
          </a:p>
          <a:p>
            <a:pPr marL="0" indent="0">
              <a:lnSpc>
                <a:spcPct val="80000"/>
              </a:lnSpc>
              <a:buNone/>
            </a:pPr>
            <a:endParaRPr lang="en-GB" sz="2200" dirty="0"/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200" b="1" dirty="0">
                <a:solidFill>
                  <a:srgbClr val="FF3300"/>
                </a:solidFill>
              </a:rPr>
              <a:t>Effort = A  </a:t>
            </a:r>
            <a:r>
              <a:rPr lang="tr-TR" sz="2200" b="1" dirty="0">
                <a:solidFill>
                  <a:srgbClr val="FF3300"/>
                </a:solidFill>
              </a:rPr>
              <a:t>*</a:t>
            </a:r>
            <a:r>
              <a:rPr lang="en-GB" sz="2200" b="1" dirty="0">
                <a:solidFill>
                  <a:srgbClr val="FF3300"/>
                </a:solidFill>
              </a:rPr>
              <a:t> </a:t>
            </a:r>
            <a:r>
              <a:rPr lang="tr-TR" sz="2200" b="1" dirty="0">
                <a:solidFill>
                  <a:srgbClr val="FF3300"/>
                </a:solidFill>
              </a:rPr>
              <a:t>(</a:t>
            </a:r>
            <a:r>
              <a:rPr lang="en-GB" sz="2200" b="1" dirty="0">
                <a:solidFill>
                  <a:srgbClr val="FF3300"/>
                </a:solidFill>
              </a:rPr>
              <a:t>Size</a:t>
            </a:r>
            <a:r>
              <a:rPr lang="tr-TR" sz="2200" b="1" dirty="0">
                <a:solidFill>
                  <a:srgbClr val="FF3300"/>
                </a:solidFill>
              </a:rPr>
              <a:t>)</a:t>
            </a:r>
            <a:r>
              <a:rPr lang="tr-TR" sz="2200" b="1" baseline="30000" dirty="0">
                <a:solidFill>
                  <a:srgbClr val="FF3300"/>
                </a:solidFill>
              </a:rPr>
              <a:t>E</a:t>
            </a:r>
            <a:r>
              <a:rPr lang="en-GB" sz="2200" b="1" dirty="0">
                <a:solidFill>
                  <a:srgbClr val="FF3300"/>
                </a:solidFill>
              </a:rPr>
              <a:t> </a:t>
            </a:r>
            <a:r>
              <a:rPr lang="tr-TR" sz="2200" b="1" dirty="0">
                <a:solidFill>
                  <a:srgbClr val="FF3300"/>
                </a:solidFill>
              </a:rPr>
              <a:t>*</a:t>
            </a:r>
            <a:r>
              <a:rPr lang="en-GB" sz="2200" b="1" dirty="0">
                <a:solidFill>
                  <a:srgbClr val="FF3300"/>
                </a:solidFill>
              </a:rPr>
              <a:t> </a:t>
            </a:r>
            <a:r>
              <a:rPr lang="tr-TR" sz="2200" b="1" dirty="0">
                <a:solidFill>
                  <a:srgbClr val="FF3300"/>
                </a:solidFill>
              </a:rPr>
              <a:t>EAF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tr-TR" sz="2200" dirty="0"/>
              <a:t>where</a:t>
            </a:r>
            <a:endParaRPr lang="en-GB" sz="2200" dirty="0"/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2200" dirty="0"/>
              <a:t>A is an organisation-dependent constant,</a:t>
            </a:r>
            <a:endParaRPr lang="tr-TR" sz="2200" dirty="0"/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tr-TR" sz="2200" dirty="0"/>
              <a:t>E</a:t>
            </a:r>
            <a:r>
              <a:rPr lang="en-GB" sz="2200" dirty="0"/>
              <a:t> reflects the disproportionate effort for large projects</a:t>
            </a:r>
            <a:r>
              <a:rPr lang="tr-TR" sz="2200" dirty="0"/>
              <a:t>,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tr-TR" sz="2200" dirty="0"/>
              <a:t>EAF</a:t>
            </a:r>
            <a:r>
              <a:rPr lang="en-GB" sz="2200" dirty="0"/>
              <a:t> </a:t>
            </a:r>
            <a:r>
              <a:rPr lang="tr-TR" sz="2200" dirty="0"/>
              <a:t>(Effort Adjustment Factor) </a:t>
            </a:r>
            <a:r>
              <a:rPr lang="en-GB" sz="2200" dirty="0"/>
              <a:t>is a multiplier reflecting product, process and people attributes.</a:t>
            </a:r>
            <a:endParaRPr lang="tr-TR" sz="2200" dirty="0"/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endParaRPr lang="en-GB" sz="2200" dirty="0"/>
          </a:p>
          <a:p>
            <a:pPr>
              <a:lnSpc>
                <a:spcPct val="80000"/>
              </a:lnSpc>
            </a:pPr>
            <a:r>
              <a:rPr lang="en-GB" sz="2200" dirty="0"/>
              <a:t>The most commonly used product attribute for cost </a:t>
            </a:r>
            <a:r>
              <a:rPr lang="en-GB" sz="2200" dirty="0" smtClean="0"/>
              <a:t>estimation </a:t>
            </a:r>
            <a:r>
              <a:rPr lang="en-GB" sz="2200" dirty="0"/>
              <a:t>is </a:t>
            </a:r>
            <a:r>
              <a:rPr lang="en-GB" sz="2200" b="1" u="sng" dirty="0"/>
              <a:t>code size</a:t>
            </a:r>
            <a:r>
              <a:rPr lang="en-GB" sz="2200" dirty="0"/>
              <a:t>.</a:t>
            </a:r>
          </a:p>
          <a:p>
            <a:pPr>
              <a:lnSpc>
                <a:spcPct val="80000"/>
              </a:lnSpc>
            </a:pPr>
            <a:r>
              <a:rPr lang="en-GB" sz="2200" dirty="0"/>
              <a:t>Most models are similar but they use different values </a:t>
            </a:r>
            <a:r>
              <a:rPr lang="en-GB" sz="2200" dirty="0" smtClean="0"/>
              <a:t>for </a:t>
            </a:r>
            <a:r>
              <a:rPr lang="en-GB" sz="2200" dirty="0"/>
              <a:t>A, </a:t>
            </a:r>
            <a:r>
              <a:rPr lang="tr-TR" sz="2200" dirty="0"/>
              <a:t>E</a:t>
            </a:r>
            <a:r>
              <a:rPr lang="en-GB" sz="2200" dirty="0"/>
              <a:t> and </a:t>
            </a:r>
            <a:r>
              <a:rPr lang="tr-TR" sz="2200" dirty="0"/>
              <a:t>EAF</a:t>
            </a:r>
            <a:r>
              <a:rPr lang="en-GB" sz="22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Management - 1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Function Points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>
                <a:solidFill>
                  <a:srgbClr val="FF0000"/>
                </a:solidFill>
                <a:ea typeface="Gulim" pitchFamily="34" charset="-127"/>
              </a:rPr>
              <a:t>Function </a:t>
            </a:r>
            <a:r>
              <a:rPr lang="tr-TR" altLang="ko-KR" dirty="0">
                <a:solidFill>
                  <a:srgbClr val="FF0000"/>
                </a:solidFill>
              </a:rPr>
              <a:t>P</a:t>
            </a:r>
            <a:r>
              <a:rPr lang="en-US" altLang="ko-KR" dirty="0" err="1">
                <a:solidFill>
                  <a:srgbClr val="FF0000"/>
                </a:solidFill>
                <a:ea typeface="Gulim" pitchFamily="34" charset="-127"/>
              </a:rPr>
              <a:t>oint</a:t>
            </a:r>
            <a:r>
              <a:rPr lang="tr-TR" altLang="ko-KR" dirty="0">
                <a:solidFill>
                  <a:srgbClr val="FF0000"/>
                </a:solidFill>
              </a:rPr>
              <a:t> is a </a:t>
            </a:r>
            <a:r>
              <a:rPr lang="en-US" altLang="ko-KR" dirty="0">
                <a:solidFill>
                  <a:srgbClr val="FF0000"/>
                </a:solidFill>
                <a:ea typeface="Gulim" pitchFamily="34" charset="-127"/>
              </a:rPr>
              <a:t>measure</a:t>
            </a:r>
            <a:r>
              <a:rPr lang="tr-TR" altLang="ko-KR" dirty="0">
                <a:solidFill>
                  <a:srgbClr val="FF0000"/>
                </a:solidFill>
              </a:rPr>
              <a:t>ment estimation method for a software</a:t>
            </a:r>
            <a:r>
              <a:rPr lang="en-US" altLang="ko-KR" dirty="0">
                <a:solidFill>
                  <a:srgbClr val="FF0000"/>
                </a:solidFill>
                <a:ea typeface="Gulim" pitchFamily="34" charset="-127"/>
              </a:rPr>
              <a:t> from </a:t>
            </a:r>
            <a:r>
              <a:rPr lang="tr-TR" altLang="ko-KR" dirty="0">
                <a:solidFill>
                  <a:srgbClr val="FF0000"/>
                </a:solidFill>
              </a:rPr>
              <a:t>the </a:t>
            </a:r>
            <a:r>
              <a:rPr lang="en-US" altLang="ko-KR" u="sng" dirty="0">
                <a:solidFill>
                  <a:srgbClr val="FF0000"/>
                </a:solidFill>
                <a:ea typeface="Gulim" pitchFamily="34" charset="-127"/>
              </a:rPr>
              <a:t>functionality perspective</a:t>
            </a:r>
            <a:r>
              <a:rPr lang="tr-TR" altLang="ko-KR" dirty="0">
                <a:solidFill>
                  <a:srgbClr val="FF0000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tr-TR" dirty="0"/>
              <a:t>Functionality as viewed from the user’s perspective.</a:t>
            </a:r>
            <a:endParaRPr lang="tr-TR" altLang="ko-KR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tr-TR" altLang="ko-KR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tr-TR" altLang="ko-KR" dirty="0"/>
              <a:t>This estimation method is based on a empirical model which is mainly </a:t>
            </a:r>
            <a:r>
              <a:rPr lang="en-US" altLang="ko-KR" dirty="0">
                <a:ea typeface="Gulim" pitchFamily="34" charset="-127"/>
              </a:rPr>
              <a:t>independent of </a:t>
            </a:r>
            <a:r>
              <a:rPr lang="tr-TR" altLang="ko-KR" dirty="0"/>
              <a:t>programming</a:t>
            </a:r>
            <a:r>
              <a:rPr lang="en-US" altLang="ko-KR" dirty="0">
                <a:ea typeface="Gulim" pitchFamily="34" charset="-127"/>
              </a:rPr>
              <a:t> language</a:t>
            </a:r>
            <a:r>
              <a:rPr lang="tr-TR" altLang="ko-KR" dirty="0"/>
              <a:t>.</a:t>
            </a:r>
          </a:p>
          <a:p>
            <a:pPr>
              <a:lnSpc>
                <a:spcPct val="90000"/>
              </a:lnSpc>
            </a:pPr>
            <a:endParaRPr lang="tr-TR" altLang="ko-KR" dirty="0"/>
          </a:p>
          <a:p>
            <a:pPr>
              <a:lnSpc>
                <a:spcPct val="90000"/>
              </a:lnSpc>
            </a:pPr>
            <a:r>
              <a:rPr lang="tr-TR" altLang="ko-KR" dirty="0"/>
              <a:t>Function Points can be used for several purposes:</a:t>
            </a:r>
          </a:p>
          <a:p>
            <a:pPr lvl="1">
              <a:lnSpc>
                <a:spcPct val="90000"/>
              </a:lnSpc>
            </a:pPr>
            <a:r>
              <a:rPr lang="tr-TR" altLang="ko-KR" dirty="0"/>
              <a:t>Estimating the FP of a new planned software.</a:t>
            </a:r>
          </a:p>
          <a:p>
            <a:pPr lvl="1">
              <a:lnSpc>
                <a:spcPct val="90000"/>
              </a:lnSpc>
            </a:pPr>
            <a:r>
              <a:rPr lang="tr-TR" altLang="ko-KR" dirty="0"/>
              <a:t>Assessing the retail value of an existing software.</a:t>
            </a:r>
          </a:p>
          <a:p>
            <a:pPr>
              <a:lnSpc>
                <a:spcPct val="90000"/>
              </a:lnSpc>
            </a:pPr>
            <a:endParaRPr lang="tr-TR" dirty="0"/>
          </a:p>
          <a:p>
            <a:pPr>
              <a:lnSpc>
                <a:spcPct val="90000"/>
              </a:lnSpc>
            </a:pPr>
            <a:r>
              <a:rPr lang="tr-TR" altLang="ko-KR" dirty="0">
                <a:ea typeface="Gulim" pitchFamily="34" charset="-127"/>
              </a:rPr>
              <a:t>D</a:t>
            </a:r>
            <a:r>
              <a:rPr lang="en-US" altLang="ko-KR" dirty="0" err="1">
                <a:ea typeface="Gulim" pitchFamily="34" charset="-127"/>
              </a:rPr>
              <a:t>eveloped</a:t>
            </a:r>
            <a:r>
              <a:rPr lang="en-US" altLang="ko-KR" dirty="0">
                <a:ea typeface="Gulim" pitchFamily="34" charset="-127"/>
              </a:rPr>
              <a:t> by Allan J. Albrecht</a:t>
            </a:r>
            <a:r>
              <a:rPr lang="tr-TR" altLang="ko-KR" dirty="0"/>
              <a:t>, and standardized by th</a:t>
            </a:r>
            <a:r>
              <a:rPr lang="en-US" altLang="ko-KR" dirty="0">
                <a:ea typeface="Gulim" pitchFamily="34" charset="-127"/>
              </a:rPr>
              <a:t>e </a:t>
            </a:r>
            <a:r>
              <a:rPr lang="tr-TR" altLang="ko-KR" dirty="0"/>
              <a:t>“</a:t>
            </a:r>
            <a:r>
              <a:rPr lang="en-US" altLang="ko-KR" dirty="0">
                <a:ea typeface="Gulim" pitchFamily="34" charset="-127"/>
              </a:rPr>
              <a:t>International Function Point User Group</a:t>
            </a:r>
            <a:r>
              <a:rPr lang="tr-TR" altLang="ko-KR" dirty="0"/>
              <a:t>”.   (</a:t>
            </a:r>
            <a:r>
              <a:rPr lang="en-US" dirty="0"/>
              <a:t>www.ifpug.org</a:t>
            </a:r>
            <a:r>
              <a:rPr lang="tr-TR" dirty="0"/>
              <a:t>)</a:t>
            </a:r>
            <a:endParaRPr lang="tr-TR" altLang="ko-KR" dirty="0"/>
          </a:p>
          <a:p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Management - 1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18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FP – Project Types</a:t>
            </a:r>
            <a:endParaRPr lang="tr-TR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552069"/>
              </p:ext>
            </p:extLst>
          </p:nvPr>
        </p:nvGraphicFramePr>
        <p:xfrm>
          <a:off x="107504" y="1988840"/>
          <a:ext cx="89281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Project </a:t>
                      </a:r>
                      <a:r>
                        <a:rPr kumimoji="0" lang="tr-T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Type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FP </a:t>
                      </a:r>
                      <a:r>
                        <a:rPr kumimoji="0" lang="tr-T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Purpose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Development Project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Measures the functions 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that will be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provided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to the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users 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in a new application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.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Enhancement Project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Measures the modifications to an existing</a:t>
                      </a:r>
                      <a:r>
                        <a:rPr kumimoji="0" lang="tr-T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application.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Application</a:t>
                      </a:r>
                      <a:r>
                        <a:rPr kumimoji="0" 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 Assesment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Measures the functionality provided to users</a:t>
                      </a:r>
                      <a:r>
                        <a:rPr kumimoji="0" lang="tr-T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in an existing application.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Management - 1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87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FP – Counting Steps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Count </a:t>
            </a:r>
            <a:r>
              <a:rPr lang="en-US" dirty="0"/>
              <a:t>Data Functions and Transactional </a:t>
            </a:r>
            <a:r>
              <a:rPr lang="en-US" dirty="0" smtClean="0"/>
              <a:t>Functions</a:t>
            </a:r>
            <a:endParaRPr lang="tr-TR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Calculate </a:t>
            </a:r>
            <a:r>
              <a:rPr lang="en-US" dirty="0"/>
              <a:t>Unadjusted Function </a:t>
            </a:r>
            <a:r>
              <a:rPr lang="en-US" dirty="0" smtClean="0"/>
              <a:t>Point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Value Adjustment Factor (VAF</a:t>
            </a:r>
            <a:r>
              <a:rPr lang="en-US" dirty="0" smtClean="0"/>
              <a:t>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Adjusted Function Point</a:t>
            </a:r>
          </a:p>
          <a:p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Management - 1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15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FP - Equations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Management - 1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19250" y="3213100"/>
            <a:ext cx="5975350" cy="86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Times New Roman" pitchFamily="18" charset="0"/>
              </a:rPr>
              <a:t>Adjusted FP = </a:t>
            </a:r>
            <a:r>
              <a:rPr lang="tr-TR" sz="2800">
                <a:latin typeface="Times New Roman" pitchFamily="18" charset="0"/>
              </a:rPr>
              <a:t>(</a:t>
            </a:r>
            <a:r>
              <a:rPr lang="en-US" sz="2800">
                <a:latin typeface="Times New Roman" pitchFamily="18" charset="0"/>
              </a:rPr>
              <a:t>Unadjusted FP</a:t>
            </a:r>
            <a:r>
              <a:rPr lang="tr-TR" sz="2800">
                <a:latin typeface="Times New Roman" pitchFamily="18" charset="0"/>
              </a:rPr>
              <a:t>)</a:t>
            </a:r>
            <a:r>
              <a:rPr lang="en-US" sz="2800">
                <a:latin typeface="Times New Roman" pitchFamily="18" charset="0"/>
              </a:rPr>
              <a:t> * VAF</a:t>
            </a:r>
            <a:endParaRPr lang="tr-TR" sz="2800">
              <a:latin typeface="Times New Roman" pitchFamily="18" charset="0"/>
            </a:endParaRPr>
          </a:p>
        </p:txBody>
      </p:sp>
      <p:graphicFrame>
        <p:nvGraphicFramePr>
          <p:cNvPr id="7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971059"/>
              </p:ext>
            </p:extLst>
          </p:nvPr>
        </p:nvGraphicFramePr>
        <p:xfrm>
          <a:off x="2194719" y="1412875"/>
          <a:ext cx="4824412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3" imgW="1942920" imgH="457200" progId="Equation.3">
                  <p:embed/>
                </p:oleObj>
              </mc:Choice>
              <mc:Fallback>
                <p:oleObj name="Equation" r:id="rId3" imgW="19429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719" y="1412875"/>
                        <a:ext cx="4824412" cy="11318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23796" y="5227638"/>
            <a:ext cx="57662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tr-TR" sz="2400" b="1" dirty="0"/>
              <a:t>GSC: </a:t>
            </a:r>
            <a:r>
              <a:rPr lang="en-US" sz="2400" dirty="0"/>
              <a:t>General System Characteristic</a:t>
            </a:r>
            <a:r>
              <a:rPr lang="tr-TR" sz="2400" dirty="0"/>
              <a:t> factors</a:t>
            </a:r>
            <a:endParaRPr lang="en-US" sz="24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85474" y="4724400"/>
            <a:ext cx="40429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tr-TR" sz="2400" b="1"/>
              <a:t>VAF:</a:t>
            </a:r>
            <a:r>
              <a:rPr lang="tr-TR" sz="2400"/>
              <a:t> </a:t>
            </a:r>
            <a:r>
              <a:rPr lang="en-US" sz="2400"/>
              <a:t>Value Adjustment Factor </a:t>
            </a:r>
          </a:p>
        </p:txBody>
      </p:sp>
    </p:spTree>
    <p:extLst>
      <p:ext uri="{BB962C8B-B14F-4D97-AF65-F5344CB8AC3E}">
        <p14:creationId xmlns:p14="http://schemas.microsoft.com/office/powerpoint/2010/main" val="472206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4000" dirty="0" smtClean="0"/>
              <a:t>FP - Value </a:t>
            </a:r>
            <a:r>
              <a:rPr lang="tr-TR" sz="4000" dirty="0"/>
              <a:t>Adjustment Factor (VAF)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altLang="ko-KR" dirty="0"/>
              <a:t>VAF </a:t>
            </a:r>
            <a:r>
              <a:rPr lang="en-US" altLang="ko-KR" dirty="0">
                <a:ea typeface="Gulim" pitchFamily="34" charset="-127"/>
              </a:rPr>
              <a:t>consists of 14 General System Characteristics</a:t>
            </a:r>
            <a:r>
              <a:rPr lang="tr-TR" altLang="ko-KR" dirty="0"/>
              <a:t> (GSC) such as </a:t>
            </a:r>
            <a:r>
              <a:rPr lang="tr-TR" dirty="0"/>
              <a:t>data communications, response times, end user efficiency, multiple sites, flexibility,etc.</a:t>
            </a:r>
          </a:p>
          <a:p>
            <a:pPr>
              <a:lnSpc>
                <a:spcPct val="90000"/>
              </a:lnSpc>
              <a:buNone/>
            </a:pPr>
            <a:endParaRPr lang="tr-TR" dirty="0"/>
          </a:p>
          <a:p>
            <a:pPr>
              <a:lnSpc>
                <a:spcPct val="90000"/>
              </a:lnSpc>
            </a:pPr>
            <a:r>
              <a:rPr lang="tr-TR" dirty="0"/>
              <a:t>Each GSC can be an integer value between 0 and 5.</a:t>
            </a:r>
          </a:p>
          <a:p>
            <a:pPr>
              <a:lnSpc>
                <a:spcPct val="90000"/>
              </a:lnSpc>
            </a:pPr>
            <a:r>
              <a:rPr lang="tr-TR" dirty="0"/>
              <a:t>Min VAF = (14*0)*0.01 + 0.65 = 0.65</a:t>
            </a:r>
          </a:p>
          <a:p>
            <a:pPr>
              <a:lnSpc>
                <a:spcPct val="90000"/>
              </a:lnSpc>
            </a:pPr>
            <a:r>
              <a:rPr lang="tr-TR" dirty="0"/>
              <a:t>Max VAF = (14*5)*0.01 + 0.65 = 1.35</a:t>
            </a:r>
          </a:p>
          <a:p>
            <a:pPr>
              <a:lnSpc>
                <a:spcPct val="90000"/>
              </a:lnSpc>
            </a:pPr>
            <a:endParaRPr lang="tr-TR" dirty="0"/>
          </a:p>
          <a:p>
            <a:pPr>
              <a:lnSpc>
                <a:spcPct val="90000"/>
              </a:lnSpc>
            </a:pPr>
            <a:r>
              <a:rPr lang="tr-TR" dirty="0"/>
              <a:t>The overall effect of </a:t>
            </a:r>
            <a:r>
              <a:rPr lang="en-US" dirty="0"/>
              <a:t>VAF can vary in range from 0.65 (when all GSCs are low)</a:t>
            </a:r>
            <a:r>
              <a:rPr lang="tr-TR" dirty="0"/>
              <a:t> </a:t>
            </a:r>
            <a:r>
              <a:rPr lang="en-US" dirty="0"/>
              <a:t> to 1.35 (when all GSCs are high)</a:t>
            </a:r>
            <a:r>
              <a:rPr lang="tr-TR" dirty="0"/>
              <a:t>, so its overall adjustment effect could be </a:t>
            </a:r>
            <a:r>
              <a:rPr lang="en-US" b="1" dirty="0">
                <a:solidFill>
                  <a:srgbClr val="FF0000"/>
                </a:solidFill>
              </a:rPr>
              <a:t>±</a:t>
            </a:r>
            <a:r>
              <a:rPr lang="tr-TR" b="1" dirty="0">
                <a:solidFill>
                  <a:srgbClr val="FF0000"/>
                </a:solidFill>
              </a:rPr>
              <a:t> 35 %.</a:t>
            </a:r>
          </a:p>
          <a:p>
            <a:pPr>
              <a:lnSpc>
                <a:spcPct val="90000"/>
              </a:lnSpc>
            </a:pPr>
            <a:endParaRPr lang="tr-TR" dirty="0"/>
          </a:p>
          <a:p>
            <a:pPr>
              <a:lnSpc>
                <a:spcPct val="90000"/>
              </a:lnSpc>
            </a:pPr>
            <a:r>
              <a:rPr lang="tr-TR" dirty="0"/>
              <a:t> We will study the GSCs and VAF later.</a:t>
            </a:r>
          </a:p>
          <a:p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Management - 1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3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Agenda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tr-TR" dirty="0" smtClean="0"/>
              <a:t>Project Management Concepts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Project Planning</a:t>
            </a:r>
            <a:endParaRPr lang="tr-TR" dirty="0" smtClean="0"/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Estimation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Process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Quality Management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Management - 1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96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tr-TR" sz="3200" dirty="0"/>
              <a:t>FP </a:t>
            </a:r>
            <a:r>
              <a:rPr lang="tr-TR" sz="3200" dirty="0" smtClean="0"/>
              <a:t>– Calculating Unadjusted </a:t>
            </a:r>
            <a:r>
              <a:rPr lang="tr-TR" sz="3200" dirty="0"/>
              <a:t>Function Points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Management - 1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767769"/>
              </p:ext>
            </p:extLst>
          </p:nvPr>
        </p:nvGraphicFramePr>
        <p:xfrm>
          <a:off x="539750" y="1160463"/>
          <a:ext cx="8023225" cy="5508625"/>
        </p:xfrm>
        <a:graphic>
          <a:graphicData uri="http://schemas.openxmlformats.org/drawingml/2006/table">
            <a:tbl>
              <a:tblPr/>
              <a:tblGrid>
                <a:gridCol w="208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8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80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</a:rPr>
                        <a:t>Type</a:t>
                      </a:r>
                      <a:r>
                        <a:rPr kumimoji="0" lang="tr-T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</a:rPr>
                        <a:t> of </a:t>
                      </a:r>
                      <a:r>
                        <a:rPr kumimoji="0" lang="tr-TR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</a:rPr>
                        <a:t>Component</a:t>
                      </a:r>
                      <a:endParaRPr kumimoji="0" lang="tr-T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</a:rPr>
                        <a:t>Complexity of Components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025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</a:rPr>
                        <a:t>Low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</a:rPr>
                        <a:t>Average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</a:rPr>
                        <a:t>High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</a:rPr>
                        <a:t>Total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EI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 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 4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 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=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EO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 4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 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 7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=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EQ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 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 4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 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=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ILF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 7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x10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x15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=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EIF</a:t>
                      </a:r>
                      <a:endParaRPr kumimoji="0" lang="tr-T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 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 7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x10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=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8025">
                <a:tc grid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Unadjusted</a:t>
                      </a:r>
                      <a:r>
                        <a:rPr kumimoji="0" lang="tr-T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Function Points</a:t>
                      </a:r>
                      <a:endParaRPr kumimoji="0" lang="tr-T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=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Rectangle 55"/>
          <p:cNvSpPr>
            <a:spLocks noChangeArrowheads="1"/>
          </p:cNvSpPr>
          <p:nvPr/>
        </p:nvSpPr>
        <p:spPr bwMode="auto">
          <a:xfrm>
            <a:off x="4284663" y="2673350"/>
            <a:ext cx="647700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b="1"/>
          </a:p>
        </p:txBody>
      </p:sp>
      <p:sp>
        <p:nvSpPr>
          <p:cNvPr id="10" name="Rectangle 56"/>
          <p:cNvSpPr>
            <a:spLocks noChangeArrowheads="1"/>
          </p:cNvSpPr>
          <p:nvPr/>
        </p:nvSpPr>
        <p:spPr bwMode="auto">
          <a:xfrm>
            <a:off x="7740650" y="2673350"/>
            <a:ext cx="647700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b="1"/>
          </a:p>
        </p:txBody>
      </p:sp>
      <p:sp>
        <p:nvSpPr>
          <p:cNvPr id="11" name="Rectangle 57"/>
          <p:cNvSpPr>
            <a:spLocks noChangeArrowheads="1"/>
          </p:cNvSpPr>
          <p:nvPr/>
        </p:nvSpPr>
        <p:spPr bwMode="auto">
          <a:xfrm>
            <a:off x="2771775" y="3321050"/>
            <a:ext cx="647700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b="1"/>
          </a:p>
        </p:txBody>
      </p:sp>
      <p:sp>
        <p:nvSpPr>
          <p:cNvPr id="12" name="Rectangle 58"/>
          <p:cNvSpPr>
            <a:spLocks noChangeArrowheads="1"/>
          </p:cNvSpPr>
          <p:nvPr/>
        </p:nvSpPr>
        <p:spPr bwMode="auto">
          <a:xfrm>
            <a:off x="7740650" y="3321050"/>
            <a:ext cx="647700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b="1"/>
          </a:p>
        </p:txBody>
      </p:sp>
      <p:sp>
        <p:nvSpPr>
          <p:cNvPr id="13" name="Rectangle 59"/>
          <p:cNvSpPr>
            <a:spLocks noChangeArrowheads="1"/>
          </p:cNvSpPr>
          <p:nvPr/>
        </p:nvSpPr>
        <p:spPr bwMode="auto">
          <a:xfrm>
            <a:off x="2771775" y="4041775"/>
            <a:ext cx="647700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b="1"/>
          </a:p>
        </p:txBody>
      </p:sp>
      <p:sp>
        <p:nvSpPr>
          <p:cNvPr id="14" name="Rectangle 60"/>
          <p:cNvSpPr>
            <a:spLocks noChangeArrowheads="1"/>
          </p:cNvSpPr>
          <p:nvPr/>
        </p:nvSpPr>
        <p:spPr bwMode="auto">
          <a:xfrm>
            <a:off x="7740650" y="4041775"/>
            <a:ext cx="647700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b="1"/>
          </a:p>
        </p:txBody>
      </p:sp>
      <p:sp>
        <p:nvSpPr>
          <p:cNvPr id="15" name="Rectangle 61"/>
          <p:cNvSpPr>
            <a:spLocks noChangeArrowheads="1"/>
          </p:cNvSpPr>
          <p:nvPr/>
        </p:nvSpPr>
        <p:spPr bwMode="auto">
          <a:xfrm>
            <a:off x="2771775" y="4760913"/>
            <a:ext cx="647700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b="1"/>
          </a:p>
        </p:txBody>
      </p:sp>
      <p:sp>
        <p:nvSpPr>
          <p:cNvPr id="16" name="Rectangle 62"/>
          <p:cNvSpPr>
            <a:spLocks noChangeArrowheads="1"/>
          </p:cNvSpPr>
          <p:nvPr/>
        </p:nvSpPr>
        <p:spPr bwMode="auto">
          <a:xfrm>
            <a:off x="7740650" y="4760913"/>
            <a:ext cx="647700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b="1"/>
          </a:p>
        </p:txBody>
      </p:sp>
      <p:sp>
        <p:nvSpPr>
          <p:cNvPr id="17" name="Rectangle 63"/>
          <p:cNvSpPr>
            <a:spLocks noChangeArrowheads="1"/>
          </p:cNvSpPr>
          <p:nvPr/>
        </p:nvSpPr>
        <p:spPr bwMode="auto">
          <a:xfrm>
            <a:off x="7740650" y="5408613"/>
            <a:ext cx="647700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b="1"/>
          </a:p>
        </p:txBody>
      </p:sp>
      <p:sp>
        <p:nvSpPr>
          <p:cNvPr id="18" name="Rectangle 64"/>
          <p:cNvSpPr>
            <a:spLocks noChangeArrowheads="1"/>
          </p:cNvSpPr>
          <p:nvPr/>
        </p:nvSpPr>
        <p:spPr bwMode="auto">
          <a:xfrm>
            <a:off x="2771775" y="2673350"/>
            <a:ext cx="647700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b="1"/>
          </a:p>
        </p:txBody>
      </p:sp>
      <p:sp>
        <p:nvSpPr>
          <p:cNvPr id="19" name="Rectangle 65"/>
          <p:cNvSpPr>
            <a:spLocks noChangeArrowheads="1"/>
          </p:cNvSpPr>
          <p:nvPr/>
        </p:nvSpPr>
        <p:spPr bwMode="auto">
          <a:xfrm>
            <a:off x="4284663" y="3321050"/>
            <a:ext cx="647700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b="1"/>
          </a:p>
        </p:txBody>
      </p:sp>
      <p:sp>
        <p:nvSpPr>
          <p:cNvPr id="20" name="Rectangle 66"/>
          <p:cNvSpPr>
            <a:spLocks noChangeArrowheads="1"/>
          </p:cNvSpPr>
          <p:nvPr/>
        </p:nvSpPr>
        <p:spPr bwMode="auto">
          <a:xfrm>
            <a:off x="4284663" y="4041775"/>
            <a:ext cx="647700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b="1"/>
          </a:p>
        </p:txBody>
      </p:sp>
      <p:sp>
        <p:nvSpPr>
          <p:cNvPr id="21" name="Rectangle 67"/>
          <p:cNvSpPr>
            <a:spLocks noChangeArrowheads="1"/>
          </p:cNvSpPr>
          <p:nvPr/>
        </p:nvSpPr>
        <p:spPr bwMode="auto">
          <a:xfrm>
            <a:off x="4284663" y="4760913"/>
            <a:ext cx="647700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b="1"/>
          </a:p>
        </p:txBody>
      </p:sp>
      <p:sp>
        <p:nvSpPr>
          <p:cNvPr id="22" name="Rectangle 68"/>
          <p:cNvSpPr>
            <a:spLocks noChangeArrowheads="1"/>
          </p:cNvSpPr>
          <p:nvPr/>
        </p:nvSpPr>
        <p:spPr bwMode="auto">
          <a:xfrm>
            <a:off x="5868988" y="2673350"/>
            <a:ext cx="647700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b="1"/>
          </a:p>
        </p:txBody>
      </p:sp>
      <p:sp>
        <p:nvSpPr>
          <p:cNvPr id="23" name="Rectangle 69"/>
          <p:cNvSpPr>
            <a:spLocks noChangeArrowheads="1"/>
          </p:cNvSpPr>
          <p:nvPr/>
        </p:nvSpPr>
        <p:spPr bwMode="auto">
          <a:xfrm>
            <a:off x="5868988" y="3321050"/>
            <a:ext cx="647700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b="1"/>
          </a:p>
        </p:txBody>
      </p:sp>
      <p:sp>
        <p:nvSpPr>
          <p:cNvPr id="24" name="Rectangle 70"/>
          <p:cNvSpPr>
            <a:spLocks noChangeArrowheads="1"/>
          </p:cNvSpPr>
          <p:nvPr/>
        </p:nvSpPr>
        <p:spPr bwMode="auto">
          <a:xfrm>
            <a:off x="5868988" y="4041775"/>
            <a:ext cx="647700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b="1"/>
          </a:p>
        </p:txBody>
      </p:sp>
      <p:sp>
        <p:nvSpPr>
          <p:cNvPr id="25" name="Rectangle 71"/>
          <p:cNvSpPr>
            <a:spLocks noChangeArrowheads="1"/>
          </p:cNvSpPr>
          <p:nvPr/>
        </p:nvSpPr>
        <p:spPr bwMode="auto">
          <a:xfrm>
            <a:off x="5868988" y="4760913"/>
            <a:ext cx="647700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b="1"/>
          </a:p>
        </p:txBody>
      </p:sp>
      <p:sp>
        <p:nvSpPr>
          <p:cNvPr id="26" name="Rectangle 72"/>
          <p:cNvSpPr>
            <a:spLocks noChangeArrowheads="1"/>
          </p:cNvSpPr>
          <p:nvPr/>
        </p:nvSpPr>
        <p:spPr bwMode="auto">
          <a:xfrm>
            <a:off x="2771775" y="5410200"/>
            <a:ext cx="647700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b="1"/>
          </a:p>
        </p:txBody>
      </p:sp>
      <p:sp>
        <p:nvSpPr>
          <p:cNvPr id="27" name="Rectangle 73"/>
          <p:cNvSpPr>
            <a:spLocks noChangeArrowheads="1"/>
          </p:cNvSpPr>
          <p:nvPr/>
        </p:nvSpPr>
        <p:spPr bwMode="auto">
          <a:xfrm>
            <a:off x="4284663" y="5410200"/>
            <a:ext cx="647700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b="1"/>
          </a:p>
        </p:txBody>
      </p:sp>
      <p:sp>
        <p:nvSpPr>
          <p:cNvPr id="28" name="Rectangle 74"/>
          <p:cNvSpPr>
            <a:spLocks noChangeArrowheads="1"/>
          </p:cNvSpPr>
          <p:nvPr/>
        </p:nvSpPr>
        <p:spPr bwMode="auto">
          <a:xfrm>
            <a:off x="5868988" y="5410200"/>
            <a:ext cx="647700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b="1"/>
          </a:p>
        </p:txBody>
      </p:sp>
      <p:sp>
        <p:nvSpPr>
          <p:cNvPr id="29" name="Rectangle 75"/>
          <p:cNvSpPr>
            <a:spLocks noChangeArrowheads="1"/>
          </p:cNvSpPr>
          <p:nvPr/>
        </p:nvSpPr>
        <p:spPr bwMode="auto">
          <a:xfrm>
            <a:off x="7740650" y="6057900"/>
            <a:ext cx="647700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2658192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FP – Standard Functions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counting FPs there are five standard </a:t>
            </a:r>
            <a:r>
              <a:rPr lang="tr-TR" dirty="0"/>
              <a:t>“</a:t>
            </a:r>
            <a:r>
              <a:rPr lang="en-US" dirty="0"/>
              <a:t>functions'' that you count. </a:t>
            </a:r>
            <a:endParaRPr lang="tr-TR" dirty="0"/>
          </a:p>
          <a:p>
            <a:endParaRPr lang="tr-TR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Data Functions:</a:t>
            </a:r>
            <a:r>
              <a:rPr lang="en-US" b="1" dirty="0"/>
              <a:t> </a:t>
            </a:r>
            <a:endParaRPr lang="tr-TR" b="1" dirty="0"/>
          </a:p>
          <a:p>
            <a:pPr lvl="1"/>
            <a:r>
              <a:rPr lang="en-US" dirty="0"/>
              <a:t>Internal </a:t>
            </a:r>
            <a:r>
              <a:rPr lang="tr-TR" dirty="0"/>
              <a:t>L</a:t>
            </a:r>
            <a:r>
              <a:rPr lang="en-US" dirty="0" err="1"/>
              <a:t>ogical</a:t>
            </a:r>
            <a:r>
              <a:rPr lang="en-US" dirty="0"/>
              <a:t> </a:t>
            </a:r>
            <a:r>
              <a:rPr lang="tr-TR" dirty="0"/>
              <a:t>F</a:t>
            </a:r>
            <a:r>
              <a:rPr lang="en-US" dirty="0" err="1"/>
              <a:t>iles</a:t>
            </a:r>
            <a:r>
              <a:rPr lang="en-US" dirty="0"/>
              <a:t> </a:t>
            </a:r>
            <a:r>
              <a:rPr lang="tr-TR" dirty="0"/>
              <a:t>     (ILF)</a:t>
            </a:r>
            <a:endParaRPr lang="en-US" dirty="0"/>
          </a:p>
          <a:p>
            <a:pPr lvl="1"/>
            <a:r>
              <a:rPr lang="en-US" dirty="0"/>
              <a:t>External </a:t>
            </a:r>
            <a:r>
              <a:rPr lang="tr-TR" dirty="0"/>
              <a:t>I</a:t>
            </a:r>
            <a:r>
              <a:rPr lang="en-US" dirty="0" err="1"/>
              <a:t>nterface</a:t>
            </a:r>
            <a:r>
              <a:rPr lang="en-US" dirty="0"/>
              <a:t> </a:t>
            </a:r>
            <a:r>
              <a:rPr lang="tr-TR" dirty="0"/>
              <a:t>F</a:t>
            </a:r>
            <a:r>
              <a:rPr lang="en-US" dirty="0" err="1"/>
              <a:t>iles</a:t>
            </a:r>
            <a:r>
              <a:rPr lang="en-US" dirty="0"/>
              <a:t> </a:t>
            </a:r>
            <a:r>
              <a:rPr lang="tr-TR" dirty="0"/>
              <a:t>  (EIF)</a:t>
            </a:r>
            <a:br>
              <a:rPr lang="tr-TR" dirty="0"/>
            </a:br>
            <a:endParaRPr lang="tr-TR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Transactional Functions:</a:t>
            </a:r>
            <a:r>
              <a:rPr lang="en-US" b="1" dirty="0"/>
              <a:t> </a:t>
            </a:r>
            <a:endParaRPr lang="tr-TR" b="1" dirty="0"/>
          </a:p>
          <a:p>
            <a:pPr lvl="1"/>
            <a:r>
              <a:rPr lang="en-US" dirty="0"/>
              <a:t>External Inputs </a:t>
            </a:r>
            <a:r>
              <a:rPr lang="tr-TR" dirty="0"/>
              <a:t>     (EI)</a:t>
            </a:r>
            <a:endParaRPr lang="en-US" dirty="0"/>
          </a:p>
          <a:p>
            <a:pPr lvl="1"/>
            <a:r>
              <a:rPr lang="en-US" dirty="0"/>
              <a:t>External Outputs </a:t>
            </a:r>
            <a:r>
              <a:rPr lang="tr-TR" dirty="0"/>
              <a:t>  (EO)</a:t>
            </a:r>
            <a:endParaRPr lang="en-US" dirty="0"/>
          </a:p>
          <a:p>
            <a:pPr lvl="1"/>
            <a:r>
              <a:rPr lang="en-US" dirty="0"/>
              <a:t>External Inquiries </a:t>
            </a:r>
            <a:r>
              <a:rPr lang="tr-TR" dirty="0"/>
              <a:t> (EQ)</a:t>
            </a:r>
          </a:p>
          <a:p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Management - 1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912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FP – Data Functions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ILF:</a:t>
            </a:r>
            <a:r>
              <a:rPr lang="en-GB" i="1" dirty="0">
                <a:solidFill>
                  <a:srgbClr val="FF0000"/>
                </a:solidFill>
              </a:rPr>
              <a:t>  </a:t>
            </a:r>
            <a:endParaRPr lang="tr-TR" i="1" dirty="0">
              <a:solidFill>
                <a:srgbClr val="FF0000"/>
              </a:solidFill>
            </a:endParaRPr>
          </a:p>
          <a:p>
            <a:pPr>
              <a:buFont typeface="Arial" charset="0"/>
              <a:buChar char="–"/>
            </a:pPr>
            <a:r>
              <a:rPr lang="tr-TR" dirty="0"/>
              <a:t> F</a:t>
            </a:r>
            <a:r>
              <a:rPr lang="en-US" dirty="0" err="1"/>
              <a:t>iles</a:t>
            </a:r>
            <a:r>
              <a:rPr lang="en-US" dirty="0"/>
              <a:t> controlled by the program</a:t>
            </a:r>
            <a:r>
              <a:rPr lang="tr-TR" dirty="0"/>
              <a:t>.</a:t>
            </a:r>
          </a:p>
          <a:p>
            <a:pPr>
              <a:buFont typeface="Arial" charset="0"/>
              <a:buChar char="–"/>
            </a:pPr>
            <a:r>
              <a:rPr lang="tr-TR" dirty="0"/>
              <a:t> </a:t>
            </a:r>
            <a:r>
              <a:rPr lang="en-GB" dirty="0"/>
              <a:t>Each </a:t>
            </a:r>
            <a:r>
              <a:rPr lang="tr-TR" dirty="0"/>
              <a:t>data</a:t>
            </a:r>
            <a:r>
              <a:rPr lang="en-GB" dirty="0"/>
              <a:t> file (</a:t>
            </a:r>
            <a:r>
              <a:rPr lang="tr-TR" dirty="0"/>
              <a:t>or database table</a:t>
            </a:r>
            <a:r>
              <a:rPr lang="en-GB" dirty="0"/>
              <a:t>) is counted</a:t>
            </a:r>
            <a:r>
              <a:rPr lang="en-GB" dirty="0" smtClean="0"/>
              <a:t>.</a:t>
            </a:r>
            <a:endParaRPr lang="tr-TR" dirty="0" smtClean="0"/>
          </a:p>
          <a:p>
            <a:pPr>
              <a:buFont typeface="Arial" charset="0"/>
              <a:buChar char="–"/>
            </a:pPr>
            <a:r>
              <a:rPr lang="tr-TR" dirty="0" smtClean="0"/>
              <a:t>Examples</a:t>
            </a:r>
          </a:p>
          <a:p>
            <a:pPr lvl="1">
              <a:buFontTx/>
              <a:buChar char="•"/>
            </a:pPr>
            <a:r>
              <a:rPr lang="tr-TR" dirty="0"/>
              <a:t>ILF refers to logical group of data files maintained by the application such as </a:t>
            </a:r>
            <a:r>
              <a:rPr lang="tr-TR" b="1" dirty="0">
                <a:solidFill>
                  <a:schemeClr val="accent1"/>
                </a:solidFill>
              </a:rPr>
              <a:t>Employee file</a:t>
            </a:r>
            <a:r>
              <a:rPr lang="tr-TR" b="1" dirty="0" smtClean="0">
                <a:solidFill>
                  <a:schemeClr val="accent1"/>
                </a:solidFill>
              </a:rPr>
              <a:t>.</a:t>
            </a:r>
            <a:endParaRPr lang="tr-TR" dirty="0">
              <a:solidFill>
                <a:schemeClr val="accent1"/>
              </a:solidFill>
            </a:endParaRPr>
          </a:p>
          <a:p>
            <a:pPr lvl="1">
              <a:buFontTx/>
              <a:buChar char="•"/>
            </a:pPr>
            <a:r>
              <a:rPr lang="en-US" dirty="0"/>
              <a:t>Note the inside application data is updated and not any external data. </a:t>
            </a:r>
            <a:endParaRPr lang="tr-TR" dirty="0" smtClean="0"/>
          </a:p>
          <a:p>
            <a:r>
              <a:rPr lang="tr-TR" b="1" dirty="0" smtClean="0">
                <a:solidFill>
                  <a:srgbClr val="FF0000"/>
                </a:solidFill>
              </a:rPr>
              <a:t>EIF</a:t>
            </a:r>
            <a:r>
              <a:rPr lang="tr-TR" b="1" dirty="0">
                <a:solidFill>
                  <a:srgbClr val="FF0000"/>
                </a:solidFill>
              </a:rPr>
              <a:t>:</a:t>
            </a:r>
            <a:r>
              <a:rPr lang="en-GB" i="1" dirty="0">
                <a:solidFill>
                  <a:srgbClr val="FF0000"/>
                </a:solidFill>
              </a:rPr>
              <a:t>  </a:t>
            </a:r>
            <a:endParaRPr lang="tr-TR" i="1" dirty="0">
              <a:solidFill>
                <a:srgbClr val="FF0000"/>
              </a:solidFill>
            </a:endParaRPr>
          </a:p>
          <a:p>
            <a:pPr>
              <a:buFont typeface="Arial" charset="0"/>
              <a:buChar char="–"/>
            </a:pPr>
            <a:r>
              <a:rPr lang="tr-TR" dirty="0"/>
              <a:t> F</a:t>
            </a:r>
            <a:r>
              <a:rPr lang="en-US" dirty="0" err="1"/>
              <a:t>iles</a:t>
            </a:r>
            <a:r>
              <a:rPr lang="en-US" dirty="0"/>
              <a:t> controlled by other programs</a:t>
            </a:r>
            <a:r>
              <a:rPr lang="tr-TR" dirty="0"/>
              <a:t>.</a:t>
            </a:r>
          </a:p>
          <a:p>
            <a:pPr>
              <a:buFont typeface="Arial" charset="0"/>
              <a:buChar char="–"/>
            </a:pPr>
            <a:r>
              <a:rPr lang="tr-TR" dirty="0"/>
              <a:t> </a:t>
            </a:r>
            <a:r>
              <a:rPr lang="en-GB" dirty="0"/>
              <a:t>All machine readable interfaces (</a:t>
            </a:r>
            <a:r>
              <a:rPr lang="tr-TR" dirty="0"/>
              <a:t>import/export data file</a:t>
            </a:r>
            <a:r>
              <a:rPr lang="en-GB" dirty="0"/>
              <a:t>) that are used to transmit information to another system are counted</a:t>
            </a:r>
            <a:r>
              <a:rPr lang="en-GB" dirty="0" smtClean="0"/>
              <a:t>.</a:t>
            </a:r>
            <a:endParaRPr lang="tr-TR" dirty="0" smtClean="0"/>
          </a:p>
          <a:p>
            <a:pPr>
              <a:buFont typeface="Arial" charset="0"/>
              <a:buChar char="–"/>
            </a:pPr>
            <a:r>
              <a:rPr lang="tr-TR" dirty="0" smtClean="0"/>
              <a:t>Examples</a:t>
            </a:r>
          </a:p>
          <a:p>
            <a:pPr lvl="1">
              <a:buFont typeface="Arial" charset="0"/>
              <a:buChar char="–"/>
            </a:pPr>
            <a:r>
              <a:rPr lang="tr-TR" dirty="0"/>
              <a:t>EIF refers to logical group of data referenced but not maintained internally such as an </a:t>
            </a:r>
            <a:r>
              <a:rPr lang="tr-TR" b="1" dirty="0">
                <a:solidFill>
                  <a:schemeClr val="accent1"/>
                </a:solidFill>
              </a:rPr>
              <a:t>Currency file</a:t>
            </a:r>
            <a:r>
              <a:rPr lang="tr-TR" b="1" dirty="0" smtClean="0">
                <a:solidFill>
                  <a:schemeClr val="accent2"/>
                </a:solidFill>
              </a:rPr>
              <a:t>.</a:t>
            </a:r>
            <a:endParaRPr lang="tr-TR" dirty="0" smtClean="0"/>
          </a:p>
          <a:p>
            <a:pPr lvl="1">
              <a:buFont typeface="Arial" charset="0"/>
              <a:buChar char="–"/>
            </a:pPr>
            <a:endParaRPr lang="en-AU" dirty="0"/>
          </a:p>
          <a:p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Management - 1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30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FP </a:t>
            </a:r>
            <a:r>
              <a:rPr lang="tr-TR" dirty="0"/>
              <a:t>- Transactional </a:t>
            </a:r>
            <a:r>
              <a:rPr lang="tr-TR" dirty="0" smtClean="0"/>
              <a:t>Functions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tr-TR" b="1" dirty="0">
                <a:solidFill>
                  <a:srgbClr val="FF0000"/>
                </a:solidFill>
              </a:rPr>
              <a:t>EI:</a:t>
            </a:r>
            <a:r>
              <a:rPr lang="en-GB" b="1" i="1" dirty="0">
                <a:solidFill>
                  <a:srgbClr val="FF0000"/>
                </a:solidFill>
              </a:rPr>
              <a:t> </a:t>
            </a:r>
            <a:endParaRPr lang="tr-TR" b="1" i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Arial" charset="0"/>
              <a:buChar char="–"/>
            </a:pPr>
            <a:r>
              <a:rPr lang="tr-TR" dirty="0"/>
              <a:t> </a:t>
            </a:r>
            <a:r>
              <a:rPr lang="en-GB" dirty="0"/>
              <a:t>Each user input </a:t>
            </a:r>
            <a:r>
              <a:rPr lang="tr-TR" dirty="0"/>
              <a:t>(</a:t>
            </a:r>
            <a:r>
              <a:rPr lang="en-US" dirty="0"/>
              <a:t>screens, forms, dialog boxes, controls etc.</a:t>
            </a:r>
            <a:r>
              <a:rPr lang="tr-TR" dirty="0"/>
              <a:t>) </a:t>
            </a:r>
            <a:r>
              <a:rPr lang="en-GB" dirty="0"/>
              <a:t>that provides distinct data to the software is counted. </a:t>
            </a:r>
            <a:endParaRPr lang="tr-TR" dirty="0"/>
          </a:p>
          <a:p>
            <a:pPr>
              <a:lnSpc>
                <a:spcPct val="90000"/>
              </a:lnSpc>
              <a:buFont typeface="Arial" charset="0"/>
              <a:buChar char="–"/>
            </a:pPr>
            <a:r>
              <a:rPr lang="tr-TR" dirty="0"/>
              <a:t> </a:t>
            </a:r>
            <a:r>
              <a:rPr lang="en-GB" dirty="0"/>
              <a:t>Individual data items within a</a:t>
            </a:r>
            <a:r>
              <a:rPr lang="tr-TR" dirty="0"/>
              <a:t> data-entry screen</a:t>
            </a:r>
            <a:r>
              <a:rPr lang="en-GB" dirty="0"/>
              <a:t> are </a:t>
            </a:r>
            <a:r>
              <a:rPr lang="tr-TR" dirty="0"/>
              <a:t>not </a:t>
            </a:r>
            <a:r>
              <a:rPr lang="en-GB" dirty="0"/>
              <a:t>counted separately</a:t>
            </a:r>
            <a:r>
              <a:rPr lang="tr-TR" dirty="0"/>
              <a:t>.</a:t>
            </a:r>
            <a:r>
              <a:rPr lang="en-GB" dirty="0"/>
              <a:t> </a:t>
            </a:r>
            <a:endParaRPr lang="tr-TR" dirty="0"/>
          </a:p>
          <a:p>
            <a:pPr>
              <a:lnSpc>
                <a:spcPct val="90000"/>
              </a:lnSpc>
              <a:buFont typeface="Arial" charset="0"/>
              <a:buChar char="–"/>
            </a:pPr>
            <a:r>
              <a:rPr lang="tr-TR" dirty="0"/>
              <a:t> </a:t>
            </a:r>
            <a:r>
              <a:rPr lang="en-GB" dirty="0"/>
              <a:t>Inputs should be distinguished from inquiries, which are counted separately</a:t>
            </a:r>
            <a:r>
              <a:rPr lang="en-GB" dirty="0" smtClean="0"/>
              <a:t>.</a:t>
            </a:r>
            <a:endParaRPr lang="tr-TR" dirty="0" smtClean="0"/>
          </a:p>
          <a:p>
            <a:pPr>
              <a:lnSpc>
                <a:spcPct val="90000"/>
              </a:lnSpc>
              <a:buFont typeface="Arial" charset="0"/>
              <a:buChar char="–"/>
            </a:pPr>
            <a:endParaRPr lang="en-GB" dirty="0"/>
          </a:p>
          <a:p>
            <a:pPr marL="0" indent="0">
              <a:lnSpc>
                <a:spcPct val="90000"/>
              </a:lnSpc>
              <a:buNone/>
            </a:pPr>
            <a:r>
              <a:rPr lang="tr-TR" b="1" dirty="0" smtClean="0">
                <a:solidFill>
                  <a:srgbClr val="FF0000"/>
                </a:solidFill>
              </a:rPr>
              <a:t>EO</a:t>
            </a:r>
            <a:r>
              <a:rPr lang="tr-TR" b="1" dirty="0">
                <a:solidFill>
                  <a:srgbClr val="FF0000"/>
                </a:solidFill>
              </a:rPr>
              <a:t>:</a:t>
            </a:r>
          </a:p>
          <a:p>
            <a:pPr>
              <a:lnSpc>
                <a:spcPct val="90000"/>
              </a:lnSpc>
              <a:buFont typeface="Arial" charset="0"/>
              <a:buChar char="–"/>
            </a:pPr>
            <a:r>
              <a:rPr lang="tr-TR" dirty="0"/>
              <a:t> </a:t>
            </a:r>
            <a:r>
              <a:rPr lang="en-GB" dirty="0"/>
              <a:t>Each user output that provides information to the user is counted. </a:t>
            </a:r>
            <a:endParaRPr lang="tr-TR" dirty="0"/>
          </a:p>
          <a:p>
            <a:pPr>
              <a:lnSpc>
                <a:spcPct val="90000"/>
              </a:lnSpc>
              <a:buFont typeface="Arial" charset="0"/>
              <a:buChar char="–"/>
            </a:pPr>
            <a:r>
              <a:rPr lang="tr-TR" dirty="0"/>
              <a:t> </a:t>
            </a:r>
            <a:r>
              <a:rPr lang="en-GB" dirty="0"/>
              <a:t>In this context</a:t>
            </a:r>
            <a:r>
              <a:rPr lang="tr-TR" dirty="0"/>
              <a:t>, o</a:t>
            </a:r>
            <a:r>
              <a:rPr lang="en-GB" dirty="0" err="1"/>
              <a:t>utput</a:t>
            </a:r>
            <a:r>
              <a:rPr lang="en-GB" dirty="0"/>
              <a:t> refers to reports, screens, </a:t>
            </a:r>
            <a:r>
              <a:rPr lang="tr-TR" dirty="0"/>
              <a:t>graphs, </a:t>
            </a:r>
            <a:r>
              <a:rPr lang="en-GB" dirty="0"/>
              <a:t>error messages, </a:t>
            </a:r>
            <a:r>
              <a:rPr lang="tr-TR" dirty="0"/>
              <a:t>etc.</a:t>
            </a:r>
            <a:r>
              <a:rPr lang="en-GB" dirty="0"/>
              <a:t> </a:t>
            </a:r>
            <a:endParaRPr lang="tr-TR" dirty="0"/>
          </a:p>
          <a:p>
            <a:pPr>
              <a:lnSpc>
                <a:spcPct val="90000"/>
              </a:lnSpc>
              <a:buFont typeface="Arial" charset="0"/>
              <a:buChar char="–"/>
            </a:pPr>
            <a:r>
              <a:rPr lang="tr-TR" dirty="0"/>
              <a:t> </a:t>
            </a:r>
            <a:r>
              <a:rPr lang="en-GB" dirty="0"/>
              <a:t>Individual data items within a report are not counted separately</a:t>
            </a:r>
            <a:r>
              <a:rPr lang="en-GB" dirty="0" smtClean="0"/>
              <a:t>.</a:t>
            </a:r>
            <a:endParaRPr lang="tr-TR" dirty="0" smtClean="0"/>
          </a:p>
          <a:p>
            <a:pPr>
              <a:lnSpc>
                <a:spcPct val="90000"/>
              </a:lnSpc>
              <a:buFont typeface="Arial" charset="0"/>
              <a:buChar char="–"/>
            </a:pPr>
            <a:endParaRPr lang="en-GB" dirty="0"/>
          </a:p>
          <a:p>
            <a:pPr marL="0" indent="0">
              <a:lnSpc>
                <a:spcPct val="90000"/>
              </a:lnSpc>
              <a:buNone/>
            </a:pPr>
            <a:r>
              <a:rPr lang="tr-TR" b="1" dirty="0" smtClean="0">
                <a:solidFill>
                  <a:srgbClr val="FF0000"/>
                </a:solidFill>
              </a:rPr>
              <a:t>EQ</a:t>
            </a:r>
            <a:r>
              <a:rPr lang="tr-TR" b="1" dirty="0">
                <a:solidFill>
                  <a:srgbClr val="FF0000"/>
                </a:solidFill>
              </a:rPr>
              <a:t>:</a:t>
            </a:r>
            <a:r>
              <a:rPr lang="en-GB" b="1" i="1" dirty="0">
                <a:solidFill>
                  <a:srgbClr val="FF0000"/>
                </a:solidFill>
              </a:rPr>
              <a:t> </a:t>
            </a:r>
            <a:r>
              <a:rPr lang="en-GB" i="1" dirty="0">
                <a:solidFill>
                  <a:srgbClr val="FF0000"/>
                </a:solidFill>
              </a:rPr>
              <a:t> </a:t>
            </a:r>
            <a:endParaRPr lang="tr-TR" i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Arial" charset="0"/>
              <a:buChar char="–"/>
            </a:pPr>
            <a:r>
              <a:rPr lang="tr-TR" dirty="0"/>
              <a:t> </a:t>
            </a:r>
            <a:r>
              <a:rPr lang="en-GB" dirty="0"/>
              <a:t>An inquiry is defined as an on-line input that results in the generation of some immediate software response in the form of an on-line output. </a:t>
            </a:r>
            <a:endParaRPr lang="tr-TR" dirty="0"/>
          </a:p>
          <a:p>
            <a:pPr>
              <a:lnSpc>
                <a:spcPct val="90000"/>
              </a:lnSpc>
              <a:buFont typeface="Arial" charset="0"/>
              <a:buChar char="–"/>
            </a:pPr>
            <a:r>
              <a:rPr lang="tr-TR" dirty="0"/>
              <a:t> </a:t>
            </a:r>
            <a:r>
              <a:rPr lang="en-GB" dirty="0"/>
              <a:t>Each distinct inquiry is counted.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Management - 1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26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FP – System Example 1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Management - 1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000250"/>
            <a:ext cx="8736012" cy="320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225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FP – System Example 2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Management - 1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3" descr="FPArchitectur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7520830" cy="4949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4540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1081088"/>
          </a:xfrm>
        </p:spPr>
        <p:txBody>
          <a:bodyPr/>
          <a:lstStyle/>
          <a:p>
            <a:r>
              <a:rPr lang="tr-TR" sz="3600" dirty="0"/>
              <a:t>FP </a:t>
            </a:r>
            <a:r>
              <a:rPr lang="tr-TR" sz="3600" dirty="0" smtClean="0"/>
              <a:t>– Logical </a:t>
            </a:r>
            <a:r>
              <a:rPr lang="tr-TR" sz="3600" dirty="0"/>
              <a:t>File (ILF) example</a:t>
            </a:r>
          </a:p>
        </p:txBody>
      </p:sp>
      <p:sp>
        <p:nvSpPr>
          <p:cNvPr id="116738" name="6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3168E98-C9DD-4B42-AC45-DCE92F15F9B7}" type="slidenum">
              <a:rPr lang="tr-TR" sz="1400" smtClean="0"/>
              <a:pPr eaLnBrk="1" hangingPunct="1"/>
              <a:t>26</a:t>
            </a:fld>
            <a:endParaRPr lang="tr-TR" sz="1400" smtClean="0"/>
          </a:p>
        </p:txBody>
      </p:sp>
      <p:sp>
        <p:nvSpPr>
          <p:cNvPr id="116740" name="Text Box 3"/>
          <p:cNvSpPr txBox="1">
            <a:spLocks noChangeArrowheads="1"/>
          </p:cNvSpPr>
          <p:nvPr/>
        </p:nvSpPr>
        <p:spPr bwMode="auto">
          <a:xfrm>
            <a:off x="594415" y="1851395"/>
            <a:ext cx="8281987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tr-TR" sz="2400" dirty="0"/>
              <a:t>ILF refers to logical group of data files maintained by the application such as </a:t>
            </a:r>
            <a:r>
              <a:rPr lang="tr-TR" sz="2400" b="1" dirty="0">
                <a:solidFill>
                  <a:schemeClr val="accent1"/>
                </a:solidFill>
              </a:rPr>
              <a:t>Employee file</a:t>
            </a:r>
            <a:r>
              <a:rPr lang="tr-TR" sz="2400" b="1" dirty="0">
                <a:solidFill>
                  <a:schemeClr val="accent2"/>
                </a:solidFill>
              </a:rPr>
              <a:t>.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tr-TR" sz="2400" dirty="0">
              <a:solidFill>
                <a:schemeClr val="accent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sz="2400" dirty="0"/>
              <a:t>Note the inside application data is updated and not any external data. 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207840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6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D23C269-67E3-45DB-9BBF-6BCB0608B25F}" type="slidenum">
              <a:rPr lang="tr-TR" sz="1400" smtClean="0"/>
              <a:pPr eaLnBrk="1" hangingPunct="1"/>
              <a:t>27</a:t>
            </a:fld>
            <a:endParaRPr lang="tr-TR" sz="1400" smtClean="0"/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1081088"/>
          </a:xfrm>
        </p:spPr>
        <p:txBody>
          <a:bodyPr/>
          <a:lstStyle/>
          <a:p>
            <a:r>
              <a:rPr lang="tr-TR" sz="3600" dirty="0"/>
              <a:t>FP – External Interface File (EIF) example</a:t>
            </a:r>
          </a:p>
        </p:txBody>
      </p:sp>
      <p:sp>
        <p:nvSpPr>
          <p:cNvPr id="117764" name="Text Box 3"/>
          <p:cNvSpPr txBox="1">
            <a:spLocks noChangeArrowheads="1"/>
          </p:cNvSpPr>
          <p:nvPr/>
        </p:nvSpPr>
        <p:spPr bwMode="auto">
          <a:xfrm>
            <a:off x="539750" y="1989138"/>
            <a:ext cx="8281988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tr-TR" sz="2400" dirty="0"/>
              <a:t>EIF refers to logical group of data referenced but not maintained internally such as an </a:t>
            </a:r>
            <a:r>
              <a:rPr lang="tr-TR" sz="2400" b="1" dirty="0">
                <a:solidFill>
                  <a:schemeClr val="accent1"/>
                </a:solidFill>
              </a:rPr>
              <a:t>Currency file.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tr-TR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503157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6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C9EB8E0-286C-46C3-95CA-6D84CF216269}" type="slidenum">
              <a:rPr lang="tr-TR" sz="1400" smtClean="0"/>
              <a:pPr eaLnBrk="1" hangingPunct="1"/>
              <a:t>28</a:t>
            </a:fld>
            <a:endParaRPr lang="tr-TR" sz="1400" smtClean="0"/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863600"/>
          </a:xfrm>
        </p:spPr>
        <p:txBody>
          <a:bodyPr/>
          <a:lstStyle/>
          <a:p>
            <a:r>
              <a:rPr lang="tr-TR" sz="3600" dirty="0"/>
              <a:t>FP – </a:t>
            </a:r>
            <a:r>
              <a:rPr lang="tr-TR" sz="3600" dirty="0" smtClean="0"/>
              <a:t> External Input (EI) examples</a:t>
            </a:r>
          </a:p>
        </p:txBody>
      </p:sp>
      <p:sp>
        <p:nvSpPr>
          <p:cNvPr id="118788" name="Text Box 3"/>
          <p:cNvSpPr txBox="1">
            <a:spLocks noChangeArrowheads="1"/>
          </p:cNvSpPr>
          <p:nvPr/>
        </p:nvSpPr>
        <p:spPr bwMode="auto">
          <a:xfrm>
            <a:off x="468313" y="1196975"/>
            <a:ext cx="7991475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buFont typeface="Arial" charset="0"/>
              <a:buChar char="•"/>
            </a:pPr>
            <a:r>
              <a:rPr lang="tr-TR" altLang="ko-KR" sz="2400" dirty="0"/>
              <a:t> </a:t>
            </a:r>
            <a:r>
              <a:rPr lang="en-US" altLang="ko-KR" sz="2400" dirty="0">
                <a:ea typeface="Gulim" pitchFamily="34" charset="-127"/>
              </a:rPr>
              <a:t>The basic EI is </a:t>
            </a:r>
            <a:r>
              <a:rPr lang="en-US" altLang="ko-KR" sz="2400" dirty="0">
                <a:solidFill>
                  <a:schemeClr val="accent1"/>
                </a:solidFill>
                <a:ea typeface="Gulim" pitchFamily="34" charset="-127"/>
              </a:rPr>
              <a:t>from </a:t>
            </a:r>
            <a:r>
              <a:rPr lang="en-US" altLang="ko-KR" sz="2400" b="1" dirty="0">
                <a:solidFill>
                  <a:schemeClr val="accent1"/>
                </a:solidFill>
                <a:ea typeface="Gulim" pitchFamily="34" charset="-127"/>
              </a:rPr>
              <a:t>user screens</a:t>
            </a:r>
            <a:r>
              <a:rPr lang="tr-TR" altLang="ko-KR" sz="2400" b="1" dirty="0">
                <a:solidFill>
                  <a:schemeClr val="accent1"/>
                </a:solidFill>
              </a:rPr>
              <a:t> </a:t>
            </a:r>
            <a:br>
              <a:rPr lang="tr-TR" altLang="ko-KR" sz="2400" b="1" dirty="0">
                <a:solidFill>
                  <a:schemeClr val="accent1"/>
                </a:solidFill>
              </a:rPr>
            </a:br>
            <a:r>
              <a:rPr lang="tr-TR" altLang="ko-KR" sz="2400" b="1" dirty="0">
                <a:solidFill>
                  <a:schemeClr val="accent1"/>
                </a:solidFill>
              </a:rPr>
              <a:t>  (for data entry / editing )</a:t>
            </a:r>
            <a:r>
              <a:rPr lang="en-US" altLang="ko-KR" sz="2400" b="1" dirty="0">
                <a:solidFill>
                  <a:schemeClr val="accent1"/>
                </a:solidFill>
                <a:ea typeface="Gulim" pitchFamily="34" charset="-127"/>
              </a:rPr>
              <a:t>.</a:t>
            </a:r>
            <a:endParaRPr lang="tr-TR" altLang="ko-KR" sz="2400" dirty="0">
              <a:solidFill>
                <a:schemeClr val="accent1"/>
              </a:solidFill>
            </a:endParaRPr>
          </a:p>
          <a:p>
            <a:pPr algn="l" eaLnBrk="1" hangingPunct="1"/>
            <a:endParaRPr lang="tr-TR" altLang="ko-KR" sz="2400" dirty="0"/>
          </a:p>
          <a:p>
            <a:pPr algn="l" eaLnBrk="1" hangingPunct="1">
              <a:buFontTx/>
              <a:buChar char="•"/>
            </a:pPr>
            <a:endParaRPr lang="tr-TR" altLang="ko-KR" sz="2400" dirty="0"/>
          </a:p>
          <a:p>
            <a:pPr algn="l" eaLnBrk="1" hangingPunct="1">
              <a:buFont typeface="Arial" charset="0"/>
              <a:buChar char="•"/>
            </a:pPr>
            <a:r>
              <a:rPr lang="tr-TR" altLang="ko-KR" sz="2400" dirty="0"/>
              <a:t> Users</a:t>
            </a:r>
            <a:r>
              <a:rPr lang="en-US" altLang="ko-KR" sz="2400" dirty="0">
                <a:ea typeface="Gulim" pitchFamily="34" charset="-127"/>
              </a:rPr>
              <a:t> should have interface through which they can maintain the </a:t>
            </a:r>
            <a:r>
              <a:rPr lang="tr-TR" altLang="ko-KR" sz="2400" dirty="0"/>
              <a:t>data files in </a:t>
            </a:r>
            <a:r>
              <a:rPr lang="en-US" altLang="ko-KR" sz="2400" dirty="0">
                <a:ea typeface="Gulim" pitchFamily="34" charset="-127"/>
              </a:rPr>
              <a:t>ILF</a:t>
            </a:r>
            <a:r>
              <a:rPr lang="tr-TR" altLang="ko-KR" sz="2400" dirty="0"/>
              <a:t> through </a:t>
            </a:r>
            <a:r>
              <a:rPr lang="en-US" altLang="ko-KR" sz="2400" b="1" dirty="0">
                <a:solidFill>
                  <a:schemeClr val="accent1"/>
                </a:solidFill>
                <a:ea typeface="Gulim" pitchFamily="34" charset="-127"/>
              </a:rPr>
              <a:t>Add, </a:t>
            </a:r>
            <a:r>
              <a:rPr lang="tr-TR" altLang="ko-KR" sz="2400" b="1" dirty="0">
                <a:solidFill>
                  <a:schemeClr val="accent1"/>
                </a:solidFill>
                <a:ea typeface="Gulim" pitchFamily="34" charset="-127"/>
              </a:rPr>
              <a:t>Delete, </a:t>
            </a:r>
            <a:r>
              <a:rPr lang="en-US" altLang="ko-KR" sz="2400" b="1" dirty="0">
                <a:solidFill>
                  <a:schemeClr val="accent1"/>
                </a:solidFill>
                <a:ea typeface="Gulim" pitchFamily="34" charset="-127"/>
              </a:rPr>
              <a:t>Update</a:t>
            </a:r>
            <a:r>
              <a:rPr lang="tr-TR" altLang="ko-KR" sz="2400" dirty="0">
                <a:solidFill>
                  <a:schemeClr val="accent2"/>
                </a:solidFill>
              </a:rPr>
              <a:t> </a:t>
            </a:r>
            <a:r>
              <a:rPr lang="tr-TR" altLang="ko-KR" sz="2400" dirty="0"/>
              <a:t>menu selections (transactional functions)</a:t>
            </a:r>
            <a:r>
              <a:rPr lang="en-US" altLang="ko-KR" sz="2400" dirty="0">
                <a:ea typeface="Gulim" pitchFamily="34" charset="-127"/>
              </a:rPr>
              <a:t>.</a:t>
            </a:r>
            <a:r>
              <a:rPr lang="tr-TR" altLang="ko-KR" sz="2400" dirty="0">
                <a:ea typeface="Gulim" pitchFamily="34" charset="-127"/>
              </a:rPr>
              <a:t/>
            </a:r>
            <a:br>
              <a:rPr lang="tr-TR" altLang="ko-KR" sz="2400" dirty="0">
                <a:ea typeface="Gulim" pitchFamily="34" charset="-127"/>
              </a:rPr>
            </a:br>
            <a:endParaRPr lang="tr-TR" altLang="ko-KR" sz="2400" dirty="0"/>
          </a:p>
          <a:p>
            <a:pPr lvl="1" algn="l" eaLnBrk="1" hangingPunct="1">
              <a:buFont typeface="Times New Roman" pitchFamily="18" charset="0"/>
              <a:buChar char="−"/>
            </a:pPr>
            <a:r>
              <a:rPr lang="tr-TR" altLang="ko-KR" sz="2000" dirty="0"/>
              <a:t> P</a:t>
            </a:r>
            <a:r>
              <a:rPr lang="tr-TR" sz="2000" dirty="0"/>
              <a:t>assing control data such as </a:t>
            </a:r>
            <a:r>
              <a:rPr lang="tr-TR" sz="2000" b="1" dirty="0">
                <a:solidFill>
                  <a:schemeClr val="accent1"/>
                </a:solidFill>
              </a:rPr>
              <a:t>menu selections</a:t>
            </a:r>
            <a:r>
              <a:rPr lang="tr-TR" sz="2000" dirty="0">
                <a:solidFill>
                  <a:schemeClr val="accent1"/>
                </a:solidFill>
              </a:rPr>
              <a:t> </a:t>
            </a:r>
            <a:r>
              <a:rPr lang="tr-TR" sz="2000" dirty="0"/>
              <a:t>into the application is considered as EI.</a:t>
            </a:r>
            <a:endParaRPr lang="tr-TR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659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6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DC9EC5E-D120-4CE4-B971-DAFB44BA814E}" type="slidenum">
              <a:rPr lang="tr-TR" sz="1400" smtClean="0"/>
              <a:pPr eaLnBrk="1" hangingPunct="1"/>
              <a:t>29</a:t>
            </a:fld>
            <a:endParaRPr lang="tr-TR" sz="1400" smtClean="0"/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863600"/>
          </a:xfrm>
        </p:spPr>
        <p:txBody>
          <a:bodyPr/>
          <a:lstStyle/>
          <a:p>
            <a:r>
              <a:rPr lang="tr-TR" sz="3600" dirty="0"/>
              <a:t>FP – </a:t>
            </a:r>
            <a:r>
              <a:rPr lang="tr-TR" sz="3600" dirty="0" smtClean="0"/>
              <a:t>External Output (EO) examples</a:t>
            </a:r>
          </a:p>
        </p:txBody>
      </p:sp>
      <p:sp>
        <p:nvSpPr>
          <p:cNvPr id="119812" name="Text Box 3"/>
          <p:cNvSpPr txBox="1">
            <a:spLocks noChangeArrowheads="1"/>
          </p:cNvSpPr>
          <p:nvPr/>
        </p:nvSpPr>
        <p:spPr bwMode="auto">
          <a:xfrm>
            <a:off x="611188" y="1052513"/>
            <a:ext cx="8353425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tr-TR" sz="2000" dirty="0"/>
              <a:t> EO usually refers to </a:t>
            </a:r>
            <a:r>
              <a:rPr lang="tr-TR" sz="2000" b="1" dirty="0">
                <a:solidFill>
                  <a:schemeClr val="accent1"/>
                </a:solidFill>
              </a:rPr>
              <a:t>reports </a:t>
            </a:r>
            <a:r>
              <a:rPr lang="tr-TR" sz="2000" dirty="0"/>
              <a:t>which contain</a:t>
            </a:r>
            <a:r>
              <a:rPr lang="tr-TR" sz="2000" b="1" dirty="0">
                <a:solidFill>
                  <a:schemeClr val="accent2"/>
                </a:solidFill>
              </a:rPr>
              <a:t> </a:t>
            </a:r>
            <a:r>
              <a:rPr lang="tr-TR" sz="2000" b="1" dirty="0">
                <a:solidFill>
                  <a:schemeClr val="accent1"/>
                </a:solidFill>
              </a:rPr>
              <a:t>derived data</a:t>
            </a:r>
            <a:r>
              <a:rPr lang="tr-TR" sz="2000" dirty="0">
                <a:solidFill>
                  <a:schemeClr val="accent1"/>
                </a:solidFill>
              </a:rPr>
              <a:t> </a:t>
            </a:r>
            <a:r>
              <a:rPr lang="tr-TR" sz="2000" dirty="0"/>
              <a:t>from </a:t>
            </a:r>
            <a:r>
              <a:rPr lang="en-US" sz="2000" dirty="0"/>
              <a:t>the internal </a:t>
            </a:r>
            <a:r>
              <a:rPr lang="tr-TR" sz="2000" dirty="0"/>
              <a:t>files (ILF) such as calculated totals</a:t>
            </a:r>
            <a:r>
              <a:rPr lang="tr-TR" sz="2000" b="1" dirty="0"/>
              <a:t>.</a:t>
            </a:r>
          </a:p>
          <a:p>
            <a:pPr lvl="1" algn="l" eaLnBrk="1" hangingPunct="1">
              <a:buFont typeface="Times New Roman" pitchFamily="18" charset="0"/>
              <a:buChar char="−"/>
            </a:pPr>
            <a:r>
              <a:rPr lang="tr-TR" sz="2000" dirty="0"/>
              <a:t> Formatted data sent out of application with added value.</a:t>
            </a:r>
          </a:p>
          <a:p>
            <a:pPr lvl="1" algn="l" eaLnBrk="1" hangingPunct="1">
              <a:buFont typeface="Times New Roman" pitchFamily="18" charset="0"/>
              <a:buChar char="−"/>
            </a:pPr>
            <a:r>
              <a:rPr lang="tr-TR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For example, list of students </a:t>
            </a:r>
            <a:r>
              <a:rPr lang="tr-TR" sz="2000" dirty="0"/>
              <a:t>and the calculated grade average </a:t>
            </a:r>
            <a:r>
              <a:rPr lang="en-US" sz="2000" dirty="0"/>
              <a:t>in a class</a:t>
            </a:r>
            <a:r>
              <a:rPr lang="tr-TR" sz="2000" dirty="0"/>
              <a:t>.</a:t>
            </a:r>
          </a:p>
          <a:p>
            <a:pPr lvl="1" algn="l" eaLnBrk="1" hangingPunct="1">
              <a:buFont typeface="Times New Roman" pitchFamily="18" charset="0"/>
              <a:buChar char="−"/>
            </a:pPr>
            <a:endParaRPr lang="tr-TR" sz="2000" u="sng" dirty="0">
              <a:solidFill>
                <a:srgbClr val="FF0000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tr-TR" sz="2000" dirty="0"/>
              <a:t> EO can also refer to </a:t>
            </a:r>
            <a:r>
              <a:rPr lang="tr-TR" sz="2000" dirty="0">
                <a:solidFill>
                  <a:schemeClr val="accent1"/>
                </a:solidFill>
              </a:rPr>
              <a:t>s</a:t>
            </a:r>
            <a:r>
              <a:rPr lang="tr-TR" sz="2000" b="1" dirty="0">
                <a:solidFill>
                  <a:schemeClr val="accent1"/>
                </a:solidFill>
              </a:rPr>
              <a:t>creens </a:t>
            </a:r>
            <a:r>
              <a:rPr lang="tr-TR" sz="2000" dirty="0"/>
              <a:t>which contain the followings:</a:t>
            </a:r>
          </a:p>
          <a:p>
            <a:pPr lvl="1" algn="l" eaLnBrk="1" hangingPunct="1">
              <a:spcBef>
                <a:spcPct val="20000"/>
              </a:spcBef>
              <a:buFont typeface="Arial" charset="0"/>
              <a:buChar char="–"/>
            </a:pPr>
            <a:r>
              <a:rPr lang="tr-TR" sz="2000" dirty="0"/>
              <a:t> Displaying derived data from </a:t>
            </a:r>
            <a:r>
              <a:rPr lang="en-US" sz="2000" dirty="0"/>
              <a:t>the internal </a:t>
            </a:r>
            <a:r>
              <a:rPr lang="tr-TR" sz="2000" dirty="0"/>
              <a:t>files (ILF).</a:t>
            </a:r>
          </a:p>
          <a:p>
            <a:pPr lvl="1" algn="l" eaLnBrk="1" hangingPunct="1">
              <a:spcBef>
                <a:spcPct val="20000"/>
              </a:spcBef>
              <a:buFont typeface="Arial" charset="0"/>
              <a:buChar char="–"/>
            </a:pPr>
            <a:r>
              <a:rPr lang="tr-TR" sz="2000" dirty="0"/>
              <a:t> Prefilling a listbox with </a:t>
            </a:r>
            <a:r>
              <a:rPr lang="tr-TR" sz="2000" b="1" dirty="0">
                <a:solidFill>
                  <a:schemeClr val="accent1"/>
                </a:solidFill>
              </a:rPr>
              <a:t>hardcoded data</a:t>
            </a:r>
            <a:r>
              <a:rPr lang="tr-TR" sz="2000" dirty="0">
                <a:solidFill>
                  <a:schemeClr val="accent1"/>
                </a:solidFill>
              </a:rPr>
              <a:t> </a:t>
            </a:r>
            <a:r>
              <a:rPr lang="tr-TR" sz="2000" dirty="0"/>
              <a:t>in the program.</a:t>
            </a:r>
          </a:p>
          <a:p>
            <a:pPr algn="l" eaLnBrk="1" hangingPunct="1">
              <a:spcBef>
                <a:spcPct val="20000"/>
              </a:spcBef>
            </a:pPr>
            <a:r>
              <a:rPr lang="tr-TR" sz="2000" dirty="0"/>
              <a:t> 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tr-TR" sz="2000" dirty="0"/>
              <a:t> Outputs sent to external systems are EO.</a:t>
            </a:r>
          </a:p>
          <a:p>
            <a:pPr lvl="1" algn="l" eaLnBrk="1" hangingPunct="1">
              <a:spcBef>
                <a:spcPct val="20000"/>
              </a:spcBef>
              <a:buFont typeface="Arial" charset="0"/>
              <a:buChar char="–"/>
            </a:pPr>
            <a:r>
              <a:rPr lang="tr-TR" sz="2000" dirty="0"/>
              <a:t> For e</a:t>
            </a:r>
            <a:r>
              <a:rPr lang="en-US" sz="2000" dirty="0" err="1"/>
              <a:t>xample</a:t>
            </a:r>
            <a:r>
              <a:rPr lang="tr-TR" sz="2000" dirty="0"/>
              <a:t>,</a:t>
            </a:r>
            <a:r>
              <a:rPr lang="en-US" sz="2000" dirty="0"/>
              <a:t> your application </a:t>
            </a:r>
            <a:r>
              <a:rPr lang="tr-TR" sz="2000" dirty="0"/>
              <a:t>generates </a:t>
            </a:r>
            <a:r>
              <a:rPr lang="en-US" sz="2000" dirty="0"/>
              <a:t>CSV 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  </a:t>
            </a:r>
            <a:r>
              <a:rPr lang="en-US" sz="2000" dirty="0"/>
              <a:t>(</a:t>
            </a:r>
            <a:r>
              <a:rPr lang="tr-TR" sz="2000" dirty="0"/>
              <a:t>c</a:t>
            </a:r>
            <a:r>
              <a:rPr lang="en-US" sz="2000" dirty="0" err="1"/>
              <a:t>omma</a:t>
            </a:r>
            <a:r>
              <a:rPr lang="en-US" sz="2000" dirty="0"/>
              <a:t> separated values)</a:t>
            </a:r>
            <a:r>
              <a:rPr lang="tr-TR" sz="2000" dirty="0"/>
              <a:t> f</a:t>
            </a:r>
            <a:r>
              <a:rPr lang="en-US" sz="2000" dirty="0" err="1"/>
              <a:t>iles</a:t>
            </a:r>
            <a:r>
              <a:rPr lang="en-US" sz="2000" dirty="0"/>
              <a:t>.</a:t>
            </a:r>
            <a:endParaRPr lang="tr-TR" sz="2000" dirty="0"/>
          </a:p>
          <a:p>
            <a:pPr lvl="1" algn="l" eaLnBrk="1" hangingPunct="1">
              <a:spcBef>
                <a:spcPct val="20000"/>
              </a:spcBef>
              <a:buFont typeface="Arial" charset="0"/>
              <a:buChar char="–"/>
            </a:pPr>
            <a:r>
              <a:rPr lang="en-US" sz="2000" dirty="0"/>
              <a:t> These files are then used by some external application to update the external application tables</a:t>
            </a:r>
            <a:r>
              <a:rPr lang="tr-TR" sz="2000" dirty="0"/>
              <a:t> (EIF)</a:t>
            </a:r>
            <a:r>
              <a:rPr lang="en-US" sz="2000" dirty="0"/>
              <a:t>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598157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Project Management Concepts</a:t>
            </a:r>
            <a:endParaRPr lang="tr-T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 smtClean="0"/>
              <a:t>4.1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Management - 1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504" y="188640"/>
            <a:ext cx="5328592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dirty="0">
                <a:latin typeface="Arial" pitchFamily="34" charset="0"/>
                <a:cs typeface="Arial" pitchFamily="34" charset="0"/>
              </a:rPr>
              <a:t>Project Management Concepts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>
                <a:latin typeface="Arial" pitchFamily="34" charset="0"/>
                <a:cs typeface="Arial" pitchFamily="34" charset="0"/>
              </a:rPr>
              <a:t>Estimation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Planning</a:t>
            </a:r>
            <a:endParaRPr lang="tr-TR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Management</a:t>
            </a:r>
            <a:endParaRPr lang="tr-T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55696" y="242045"/>
            <a:ext cx="356264" cy="273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567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6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0F71025-93F6-46C6-9017-97B0BEA2BF95}" type="slidenum">
              <a:rPr lang="tr-TR" sz="1400" smtClean="0"/>
              <a:pPr eaLnBrk="1" hangingPunct="1"/>
              <a:t>30</a:t>
            </a:fld>
            <a:endParaRPr lang="tr-TR" sz="1400" smtClean="0"/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863600"/>
          </a:xfrm>
        </p:spPr>
        <p:txBody>
          <a:bodyPr/>
          <a:lstStyle/>
          <a:p>
            <a:r>
              <a:rPr lang="tr-TR" sz="3600" dirty="0"/>
              <a:t>FP – </a:t>
            </a:r>
            <a:r>
              <a:rPr lang="tr-TR" sz="3600" dirty="0" smtClean="0"/>
              <a:t>External Query (EQ) examples</a:t>
            </a:r>
          </a:p>
        </p:txBody>
      </p:sp>
      <p:sp>
        <p:nvSpPr>
          <p:cNvPr id="120836" name="Text Box 3"/>
          <p:cNvSpPr txBox="1">
            <a:spLocks noChangeArrowheads="1"/>
          </p:cNvSpPr>
          <p:nvPr/>
        </p:nvSpPr>
        <p:spPr bwMode="auto">
          <a:xfrm>
            <a:off x="539750" y="1206500"/>
            <a:ext cx="82089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tr-TR" altLang="ko-KR" sz="2000" dirty="0"/>
              <a:t> EQ </a:t>
            </a:r>
            <a:r>
              <a:rPr lang="en-US" altLang="ko-KR" sz="2000" dirty="0">
                <a:ea typeface="Gulim" pitchFamily="34" charset="-127"/>
              </a:rPr>
              <a:t>functions will be mainly </a:t>
            </a:r>
            <a:r>
              <a:rPr lang="en-US" altLang="ko-KR" sz="2000" b="1" dirty="0">
                <a:solidFill>
                  <a:schemeClr val="accent1"/>
                </a:solidFill>
                <a:ea typeface="Gulim" pitchFamily="34" charset="-127"/>
              </a:rPr>
              <a:t>reports</a:t>
            </a:r>
            <a:r>
              <a:rPr lang="tr-TR" altLang="ko-KR" sz="2000" b="1" dirty="0">
                <a:solidFill>
                  <a:schemeClr val="accent1"/>
                </a:solidFill>
              </a:rPr>
              <a:t> </a:t>
            </a:r>
            <a:r>
              <a:rPr lang="tr-TR" altLang="ko-KR" sz="2000" dirty="0"/>
              <a:t>which </a:t>
            </a:r>
            <a:r>
              <a:rPr lang="tr-TR" altLang="ko-KR" sz="2000" b="1" dirty="0">
                <a:solidFill>
                  <a:schemeClr val="accent1"/>
                </a:solidFill>
              </a:rPr>
              <a:t>do not contain derived data</a:t>
            </a:r>
            <a:r>
              <a:rPr lang="en-US" altLang="ko-KR" sz="2000" dirty="0">
                <a:solidFill>
                  <a:schemeClr val="accent1"/>
                </a:solidFill>
                <a:ea typeface="Gulim" pitchFamily="34" charset="-127"/>
              </a:rPr>
              <a:t>. </a:t>
            </a:r>
            <a:endParaRPr lang="tr-TR" altLang="ko-KR" sz="2000" dirty="0">
              <a:solidFill>
                <a:schemeClr val="accent1"/>
              </a:solidFill>
            </a:endParaRPr>
          </a:p>
          <a:p>
            <a:pPr algn="l" eaLnBrk="1" hangingPunct="1">
              <a:buFontTx/>
              <a:buChar char="•"/>
            </a:pPr>
            <a:endParaRPr lang="tr-TR" altLang="ko-KR" sz="2000" dirty="0"/>
          </a:p>
          <a:p>
            <a:pPr algn="l" eaLnBrk="1" hangingPunct="1">
              <a:buFontTx/>
              <a:buChar char="•"/>
            </a:pPr>
            <a:r>
              <a:rPr lang="tr-TR" sz="2000" dirty="0"/>
              <a:t> </a:t>
            </a:r>
            <a:r>
              <a:rPr lang="en-US" sz="2000" dirty="0"/>
              <a:t>Formatted data sent out of application without added value</a:t>
            </a:r>
            <a:r>
              <a:rPr lang="tr-TR" sz="2000" dirty="0"/>
              <a:t>.</a:t>
            </a:r>
            <a:r>
              <a:rPr lang="tr-TR" sz="2000" dirty="0">
                <a:solidFill>
                  <a:srgbClr val="FF0000"/>
                </a:solidFill>
              </a:rPr>
              <a:t/>
            </a:r>
            <a:br>
              <a:rPr lang="tr-TR" sz="2000" dirty="0">
                <a:solidFill>
                  <a:srgbClr val="FF0000"/>
                </a:solidFill>
              </a:rPr>
            </a:br>
            <a:r>
              <a:rPr lang="tr-TR" sz="2000" dirty="0">
                <a:solidFill>
                  <a:srgbClr val="FF0000"/>
                </a:solidFill>
              </a:rPr>
              <a:t> </a:t>
            </a:r>
            <a:r>
              <a:rPr lang="tr-TR" sz="2000" dirty="0"/>
              <a:t> (For example, only the list of students in a class)</a:t>
            </a:r>
          </a:p>
          <a:p>
            <a:pPr algn="l" eaLnBrk="1" hangingPunct="1">
              <a:buFontTx/>
              <a:buChar char="•"/>
            </a:pPr>
            <a:endParaRPr lang="tr-TR" sz="2000" dirty="0"/>
          </a:p>
          <a:p>
            <a:pPr algn="l" eaLnBrk="1" hangingPunct="1">
              <a:buFontTx/>
              <a:buChar char="•"/>
            </a:pPr>
            <a:r>
              <a:rPr lang="tr-TR" altLang="ko-KR" sz="2000" dirty="0"/>
              <a:t> Reports may </a:t>
            </a:r>
            <a:r>
              <a:rPr lang="en-US" altLang="ko-KR" sz="2000" dirty="0">
                <a:ea typeface="Gulim" pitchFamily="34" charset="-127"/>
              </a:rPr>
              <a:t>have input criteria</a:t>
            </a:r>
            <a:r>
              <a:rPr lang="tr-TR" altLang="ko-KR" sz="2000" dirty="0"/>
              <a:t>, so that can be another EQ.</a:t>
            </a:r>
          </a:p>
          <a:p>
            <a:pPr algn="l" eaLnBrk="1" hangingPunct="1">
              <a:buFontTx/>
              <a:buChar char="•"/>
            </a:pPr>
            <a:endParaRPr lang="tr-TR" altLang="ko-KR" sz="2000" dirty="0"/>
          </a:p>
          <a:p>
            <a:pPr algn="l" eaLnBrk="1" hangingPunct="1">
              <a:buFontTx/>
              <a:buChar char="•"/>
            </a:pPr>
            <a:r>
              <a:rPr lang="tr-TR" altLang="ko-KR" sz="2000" dirty="0"/>
              <a:t> Also </a:t>
            </a:r>
            <a:r>
              <a:rPr lang="en-US" altLang="ko-KR" sz="2000" b="1" dirty="0">
                <a:solidFill>
                  <a:schemeClr val="accent1"/>
                </a:solidFill>
                <a:ea typeface="Gulim" pitchFamily="34" charset="-127"/>
              </a:rPr>
              <a:t>search screens</a:t>
            </a:r>
            <a:r>
              <a:rPr lang="en-US" altLang="ko-KR" sz="2000" dirty="0">
                <a:solidFill>
                  <a:schemeClr val="accent1"/>
                </a:solidFill>
                <a:ea typeface="Gulim" pitchFamily="34" charset="-127"/>
              </a:rPr>
              <a:t> </a:t>
            </a:r>
            <a:r>
              <a:rPr lang="en-US" altLang="ko-KR" sz="2000" dirty="0">
                <a:ea typeface="Gulim" pitchFamily="34" charset="-127"/>
              </a:rPr>
              <a:t>are EQ.</a:t>
            </a:r>
            <a:endParaRPr lang="tr-TR" altLang="ko-KR" sz="2000" dirty="0"/>
          </a:p>
          <a:p>
            <a:pPr algn="l" eaLnBrk="1" hangingPunct="1">
              <a:buFontTx/>
              <a:buChar char="•"/>
            </a:pPr>
            <a:endParaRPr lang="tr-TR" sz="2000" dirty="0"/>
          </a:p>
          <a:p>
            <a:pPr algn="l" eaLnBrk="1" hangingPunct="1">
              <a:buFontTx/>
              <a:buChar char="•"/>
            </a:pPr>
            <a:r>
              <a:rPr lang="tr-TR" sz="2000" dirty="0"/>
              <a:t> Prefilling a listbox from ILF is considered as EQ, because this is an </a:t>
            </a:r>
            <a:r>
              <a:rPr lang="tr-TR" sz="2000" b="1" dirty="0">
                <a:solidFill>
                  <a:schemeClr val="accent1"/>
                </a:solidFill>
              </a:rPr>
              <a:t>implied inquiry</a:t>
            </a:r>
            <a:r>
              <a:rPr lang="tr-TR" sz="2000" dirty="0"/>
              <a:t>.</a:t>
            </a:r>
          </a:p>
          <a:p>
            <a:pPr algn="l" eaLnBrk="1" hangingPunct="1"/>
            <a:r>
              <a:rPr lang="tr-TR" altLang="ko-KR" sz="2000" dirty="0"/>
              <a:t> </a:t>
            </a:r>
          </a:p>
          <a:p>
            <a:pPr algn="l" eaLnBrk="1" hangingPunct="1">
              <a:buFontTx/>
              <a:buChar char="•"/>
            </a:pPr>
            <a:r>
              <a:rPr lang="tr-TR" altLang="ko-KR" sz="2000" dirty="0"/>
              <a:t> </a:t>
            </a:r>
            <a:r>
              <a:rPr lang="en-US" altLang="ko-KR" sz="2000" dirty="0">
                <a:ea typeface="Gulim" pitchFamily="34" charset="-127"/>
              </a:rPr>
              <a:t>Note </a:t>
            </a:r>
            <a:r>
              <a:rPr lang="tr-TR" altLang="ko-KR" sz="2000" dirty="0"/>
              <a:t>EQ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tr-TR" altLang="ko-KR" sz="2000" dirty="0"/>
              <a:t>functions </a:t>
            </a:r>
            <a:r>
              <a:rPr lang="en-US" altLang="ko-KR" sz="2000" dirty="0">
                <a:ea typeface="Gulim" pitchFamily="34" charset="-127"/>
              </a:rPr>
              <a:t>don</a:t>
            </a:r>
            <a:r>
              <a:rPr lang="tr-TR" altLang="ko-KR" sz="2000" dirty="0"/>
              <a:t>’</a:t>
            </a:r>
            <a:r>
              <a:rPr lang="en-US" altLang="ko-KR" sz="2000" dirty="0">
                <a:ea typeface="Gulim" pitchFamily="34" charset="-127"/>
              </a:rPr>
              <a:t>t update any ILF or EIF.</a:t>
            </a:r>
            <a:r>
              <a:rPr lang="tr-TR" altLang="ko-KR" sz="2000" dirty="0"/>
              <a:t> </a:t>
            </a:r>
            <a:r>
              <a:rPr lang="en-US" altLang="ko-KR" sz="2000" dirty="0">
                <a:ea typeface="Gulim" pitchFamily="34" charset="-127"/>
              </a:rPr>
              <a:t>They only fetch data for display. </a:t>
            </a:r>
            <a:endParaRPr lang="tr-TR" sz="2000" b="1" dirty="0">
              <a:solidFill>
                <a:srgbClr val="FF0000"/>
              </a:solidFill>
            </a:endParaRPr>
          </a:p>
          <a:p>
            <a:pPr algn="l" eaLnBrk="1" hangingPunct="1">
              <a:buFontTx/>
              <a:buChar char="•"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202175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AF7AF9E-CD6E-46F8-B546-647F3FEF7F5B}" type="slidenum">
              <a:rPr lang="tr-TR" sz="1400" smtClean="0"/>
              <a:pPr eaLnBrk="1" hangingPunct="1"/>
              <a:t>31</a:t>
            </a:fld>
            <a:endParaRPr lang="tr-TR" sz="1400" smtClean="0"/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81088"/>
          </a:xfrm>
        </p:spPr>
        <p:txBody>
          <a:bodyPr>
            <a:noAutofit/>
          </a:bodyPr>
          <a:lstStyle/>
          <a:p>
            <a:pPr eaLnBrk="1" hangingPunct="1"/>
            <a:r>
              <a:rPr lang="tr-TR" sz="3600" dirty="0" smtClean="0"/>
              <a:t>FP Example : “Customer” Application</a:t>
            </a:r>
          </a:p>
        </p:txBody>
      </p:sp>
      <p:sp>
        <p:nvSpPr>
          <p:cNvPr id="122884" name="5 İçerik Yer Tutucusu"/>
          <p:cNvSpPr>
            <a:spLocks noGrp="1"/>
          </p:cNvSpPr>
          <p:nvPr>
            <p:ph idx="1"/>
          </p:nvPr>
        </p:nvSpPr>
        <p:spPr>
          <a:xfrm>
            <a:off x="395288" y="1555750"/>
            <a:ext cx="8229600" cy="38020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mtClean="0"/>
              <a:t> </a:t>
            </a:r>
            <a:r>
              <a:rPr lang="en-US" smtClean="0"/>
              <a:t>In this</a:t>
            </a:r>
            <a:r>
              <a:rPr lang="tr-TR" smtClean="0"/>
              <a:t> simple</a:t>
            </a:r>
            <a:r>
              <a:rPr lang="en-US" smtClean="0"/>
              <a:t> </a:t>
            </a:r>
            <a:r>
              <a:rPr lang="tr-TR" smtClean="0"/>
              <a:t>example,</a:t>
            </a:r>
            <a:r>
              <a:rPr lang="en-US" smtClean="0"/>
              <a:t> we will evaluat</a:t>
            </a:r>
            <a:r>
              <a:rPr lang="tr-TR" smtClean="0"/>
              <a:t>e</a:t>
            </a:r>
            <a:r>
              <a:rPr lang="en-US" smtClean="0"/>
              <a:t> </a:t>
            </a:r>
            <a:r>
              <a:rPr lang="tr-TR" smtClean="0"/>
              <a:t>a</a:t>
            </a:r>
            <a:r>
              <a:rPr lang="en-US" smtClean="0"/>
              <a:t> </a:t>
            </a:r>
            <a:r>
              <a:rPr lang="tr-TR" smtClean="0"/>
              <a:t>C</a:t>
            </a:r>
            <a:r>
              <a:rPr lang="en-US" smtClean="0"/>
              <a:t>ustomer GUI </a:t>
            </a:r>
            <a:r>
              <a:rPr lang="tr-TR" smtClean="0"/>
              <a:t>(Graphical User Interface) application</a:t>
            </a:r>
            <a:r>
              <a:rPr lang="en-US" smtClean="0"/>
              <a:t>. </a:t>
            </a:r>
            <a:endParaRPr lang="tr-TR" smtClean="0"/>
          </a:p>
          <a:p>
            <a:pPr>
              <a:lnSpc>
                <a:spcPct val="90000"/>
              </a:lnSpc>
            </a:pPr>
            <a:endParaRPr lang="tr-TR" smtClean="0"/>
          </a:p>
          <a:p>
            <a:pPr>
              <a:lnSpc>
                <a:spcPct val="90000"/>
              </a:lnSpc>
            </a:pPr>
            <a:r>
              <a:rPr lang="tr-TR" smtClean="0"/>
              <a:t>The database has only one table, which contains customer information.</a:t>
            </a:r>
          </a:p>
          <a:p>
            <a:pPr>
              <a:lnSpc>
                <a:spcPct val="90000"/>
              </a:lnSpc>
            </a:pPr>
            <a:endParaRPr lang="tr-TR" smtClean="0"/>
          </a:p>
          <a:p>
            <a:pPr>
              <a:lnSpc>
                <a:spcPct val="90000"/>
              </a:lnSpc>
            </a:pPr>
            <a:r>
              <a:rPr lang="tr-TR" smtClean="0"/>
              <a:t>The GUI program will allow the user add, delete, and update the records.</a:t>
            </a:r>
          </a:p>
          <a:p>
            <a:pPr>
              <a:lnSpc>
                <a:spcPct val="90000"/>
              </a:lnSpc>
            </a:pPr>
            <a:endParaRPr lang="tr-TR" smtClean="0"/>
          </a:p>
          <a:p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2960059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56B2859-4EDB-4B58-8BC4-C9E2A3B42B7A}" type="slidenum">
              <a:rPr lang="tr-TR" sz="1400" smtClean="0"/>
              <a:pPr eaLnBrk="1" hangingPunct="1"/>
              <a:t>32</a:t>
            </a:fld>
            <a:endParaRPr lang="tr-TR" sz="1400" smtClean="0"/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008063"/>
          </a:xfrm>
        </p:spPr>
        <p:txBody>
          <a:bodyPr>
            <a:normAutofit/>
          </a:bodyPr>
          <a:lstStyle/>
          <a:p>
            <a:r>
              <a:rPr lang="tr-TR" sz="4000" dirty="0"/>
              <a:t>FP Example :</a:t>
            </a:r>
            <a:r>
              <a:rPr lang="tr-TR" sz="4000" dirty="0" smtClean="0"/>
              <a:t>“Customer” Screen</a:t>
            </a:r>
          </a:p>
        </p:txBody>
      </p:sp>
      <p:pic>
        <p:nvPicPr>
          <p:cNvPr id="12390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928688"/>
            <a:ext cx="7834313" cy="562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729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3D52CC9-578A-4D0A-B0BE-D82A3CA682A8}" type="slidenum">
              <a:rPr lang="tr-TR" sz="1400" smtClean="0"/>
              <a:pPr eaLnBrk="1" hangingPunct="1"/>
              <a:t>33</a:t>
            </a:fld>
            <a:endParaRPr lang="tr-TR" sz="1400" smtClean="0"/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936625"/>
          </a:xfrm>
        </p:spPr>
        <p:txBody>
          <a:bodyPr/>
          <a:lstStyle/>
          <a:p>
            <a:r>
              <a:rPr lang="tr-TR" sz="3600" dirty="0"/>
              <a:t>FP Example : </a:t>
            </a:r>
            <a:r>
              <a:rPr lang="tr-TR" sz="3600" dirty="0" smtClean="0"/>
              <a:t>Counting the Functions (1)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214438"/>
            <a:ext cx="7429500" cy="17859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ko-KR" sz="2200" smtClean="0"/>
              <a:t>T</a:t>
            </a:r>
            <a:r>
              <a:rPr lang="en-US" sz="2200" smtClean="0"/>
              <a:t>here </a:t>
            </a:r>
            <a:r>
              <a:rPr lang="tr-TR" sz="2200" smtClean="0"/>
              <a:t>is</a:t>
            </a:r>
            <a:r>
              <a:rPr lang="en-US" sz="2200" smtClean="0"/>
              <a:t> </a:t>
            </a:r>
            <a:r>
              <a:rPr lang="tr-TR" sz="2200" smtClean="0"/>
              <a:t>1</a:t>
            </a:r>
            <a:r>
              <a:rPr lang="en-US" sz="2200" smtClean="0"/>
              <a:t> Internal Logical File</a:t>
            </a:r>
            <a:r>
              <a:rPr lang="tr-TR" sz="2200" smtClean="0"/>
              <a:t> </a:t>
            </a:r>
            <a:br>
              <a:rPr lang="tr-TR" sz="2200" smtClean="0"/>
            </a:br>
            <a:endParaRPr lang="tr-TR" sz="2200" smtClean="0"/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arenR"/>
            </a:pPr>
            <a:r>
              <a:rPr lang="tr-TR" altLang="ko-KR" sz="2200" smtClean="0"/>
              <a:t>C</a:t>
            </a:r>
            <a:r>
              <a:rPr lang="en-US" altLang="ko-KR" sz="2200" smtClean="0">
                <a:ea typeface="Gulim" pitchFamily="34" charset="-127"/>
              </a:rPr>
              <a:t>ustomer table</a:t>
            </a:r>
            <a:endParaRPr lang="tr-TR" sz="2200" smtClean="0"/>
          </a:p>
          <a:p>
            <a:pPr marL="914400" lvl="1" indent="-457200" eaLnBrk="1" hangingPunct="1">
              <a:lnSpc>
                <a:spcPct val="80000"/>
              </a:lnSpc>
            </a:pPr>
            <a:endParaRPr lang="tr-TR" sz="2200" smtClean="0"/>
          </a:p>
        </p:txBody>
      </p:sp>
      <p:pic>
        <p:nvPicPr>
          <p:cNvPr id="12493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2643188"/>
            <a:ext cx="4262437" cy="349567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378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35D9648-C077-4F04-9066-EF3363B8FB93}" type="slidenum">
              <a:rPr lang="tr-TR" sz="1400" smtClean="0"/>
              <a:pPr eaLnBrk="1" hangingPunct="1"/>
              <a:t>34</a:t>
            </a:fld>
            <a:endParaRPr lang="tr-TR" sz="1400" smtClean="0"/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936625"/>
          </a:xfrm>
        </p:spPr>
        <p:txBody>
          <a:bodyPr/>
          <a:lstStyle/>
          <a:p>
            <a:r>
              <a:rPr lang="tr-TR" sz="3600" dirty="0"/>
              <a:t>FP Example : </a:t>
            </a:r>
            <a:r>
              <a:rPr lang="tr-TR" sz="3600" dirty="0" smtClean="0"/>
              <a:t>Counting the Functions (2)</a:t>
            </a:r>
          </a:p>
        </p:txBody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214438"/>
            <a:ext cx="7429500" cy="53578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ko-KR" sz="2200" smtClean="0"/>
              <a:t>There are 3 External Inputs</a:t>
            </a:r>
            <a:br>
              <a:rPr lang="tr-TR" altLang="ko-KR" sz="2200" smtClean="0"/>
            </a:br>
            <a:endParaRPr lang="tr-TR" altLang="ko-KR" sz="2200" smtClean="0"/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arenR"/>
            </a:pPr>
            <a:r>
              <a:rPr lang="tr-TR" sz="2200" smtClean="0">
                <a:ea typeface="Batang" pitchFamily="18" charset="-127"/>
              </a:rPr>
              <a:t>“Customer selection” area in the screen for selecting a customer</a:t>
            </a:r>
            <a:br>
              <a:rPr lang="tr-TR" sz="2200" smtClean="0">
                <a:ea typeface="Batang" pitchFamily="18" charset="-127"/>
              </a:rPr>
            </a:br>
            <a:endParaRPr lang="tr-TR" sz="2200" smtClean="0">
              <a:ea typeface="Batang" pitchFamily="18" charset="-127"/>
            </a:endParaRPr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arenR"/>
            </a:pPr>
            <a:r>
              <a:rPr lang="tr-TR" sz="2200" smtClean="0">
                <a:ea typeface="Batang" pitchFamily="18" charset="-127"/>
              </a:rPr>
              <a:t>“Current record” area in the screen for entering / editing c</a:t>
            </a:r>
            <a:r>
              <a:rPr lang="en-US" sz="2200" smtClean="0">
                <a:ea typeface="Batang" pitchFamily="18" charset="-127"/>
              </a:rPr>
              <a:t>ustomer</a:t>
            </a:r>
            <a:r>
              <a:rPr lang="tr-TR" sz="2200" smtClean="0">
                <a:ea typeface="Batang" pitchFamily="18" charset="-127"/>
              </a:rPr>
              <a:t> data</a:t>
            </a:r>
            <a:br>
              <a:rPr lang="tr-TR" sz="2200" smtClean="0">
                <a:ea typeface="Batang" pitchFamily="18" charset="-127"/>
              </a:rPr>
            </a:br>
            <a:endParaRPr lang="tr-TR" sz="2200" smtClean="0">
              <a:ea typeface="Batang" pitchFamily="18" charset="-127"/>
            </a:endParaRPr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arenR"/>
            </a:pPr>
            <a:r>
              <a:rPr lang="tr-TR" altLang="ko-KR" sz="2200" smtClean="0"/>
              <a:t>A</a:t>
            </a:r>
            <a:r>
              <a:rPr lang="en-US" altLang="ko-KR" sz="2200" smtClean="0">
                <a:ea typeface="Gulim" pitchFamily="34" charset="-127"/>
              </a:rPr>
              <a:t>ll </a:t>
            </a:r>
            <a:r>
              <a:rPr lang="tr-TR" altLang="ko-KR" sz="2200" smtClean="0"/>
              <a:t>transaction buttons</a:t>
            </a:r>
            <a:r>
              <a:rPr lang="en-US" altLang="ko-KR" sz="2200" smtClean="0">
                <a:ea typeface="Gulim" pitchFamily="34" charset="-127"/>
              </a:rPr>
              <a:t> </a:t>
            </a:r>
            <a:r>
              <a:rPr lang="tr-TR" altLang="ko-KR" sz="2200" smtClean="0">
                <a:ea typeface="Gulim" pitchFamily="34" charset="-127"/>
              </a:rPr>
              <a:t/>
            </a:r>
            <a:br>
              <a:rPr lang="tr-TR" altLang="ko-KR" sz="2200" smtClean="0">
                <a:ea typeface="Gulim" pitchFamily="34" charset="-127"/>
              </a:rPr>
            </a:br>
            <a:r>
              <a:rPr lang="en-US" altLang="ko-KR" sz="2200" smtClean="0">
                <a:ea typeface="Gulim" pitchFamily="34" charset="-127"/>
              </a:rPr>
              <a:t>(ADD,</a:t>
            </a:r>
            <a:r>
              <a:rPr lang="tr-TR" altLang="ko-KR" sz="2200" smtClean="0"/>
              <a:t> </a:t>
            </a:r>
            <a:r>
              <a:rPr lang="en-US" altLang="ko-KR" sz="2200" smtClean="0">
                <a:ea typeface="Gulim" pitchFamily="34" charset="-127"/>
              </a:rPr>
              <a:t>UPDATE,</a:t>
            </a:r>
            <a:r>
              <a:rPr lang="tr-TR" altLang="ko-KR" sz="2200" smtClean="0"/>
              <a:t> </a:t>
            </a:r>
            <a:r>
              <a:rPr lang="en-US" altLang="ko-KR" sz="2200" smtClean="0">
                <a:ea typeface="Gulim" pitchFamily="34" charset="-127"/>
              </a:rPr>
              <a:t>DELETE</a:t>
            </a:r>
            <a:r>
              <a:rPr lang="tr-TR" altLang="ko-KR" sz="2200" smtClean="0">
                <a:ea typeface="Gulim" pitchFamily="34" charset="-127"/>
              </a:rPr>
              <a:t>, etc.</a:t>
            </a:r>
            <a:r>
              <a:rPr lang="en-US" altLang="ko-KR" sz="2200" smtClean="0">
                <a:ea typeface="Gulim" pitchFamily="34" charset="-127"/>
              </a:rPr>
              <a:t>)</a:t>
            </a:r>
            <a:endParaRPr lang="tr-TR" altLang="ko-KR" sz="2200" smtClean="0">
              <a:ea typeface="Gulim" pitchFamily="34" charset="-127"/>
            </a:endParaRPr>
          </a:p>
          <a:p>
            <a:pPr eaLnBrk="1" hangingPunct="1">
              <a:lnSpc>
                <a:spcPct val="80000"/>
              </a:lnSpc>
            </a:pPr>
            <a:endParaRPr lang="tr-TR" altLang="ko-KR" sz="2200" smtClean="0"/>
          </a:p>
        </p:txBody>
      </p:sp>
    </p:spTree>
    <p:extLst>
      <p:ext uri="{BB962C8B-B14F-4D97-AF65-F5344CB8AC3E}">
        <p14:creationId xmlns:p14="http://schemas.microsoft.com/office/powerpoint/2010/main" val="1846876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C65161-983A-47B1-B324-0F7A472C3E60}" type="slidenum">
              <a:rPr lang="tr-TR" sz="1400" smtClean="0"/>
              <a:pPr eaLnBrk="1" hangingPunct="1"/>
              <a:t>35</a:t>
            </a:fld>
            <a:endParaRPr lang="tr-TR" sz="1400" smtClean="0"/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936625"/>
          </a:xfrm>
        </p:spPr>
        <p:txBody>
          <a:bodyPr/>
          <a:lstStyle/>
          <a:p>
            <a:r>
              <a:rPr lang="tr-TR" sz="3600" dirty="0"/>
              <a:t>FP Example : </a:t>
            </a:r>
            <a:r>
              <a:rPr lang="tr-TR" sz="3600" dirty="0" smtClean="0"/>
              <a:t>Counting the Functions (3)</a:t>
            </a:r>
          </a:p>
        </p:txBody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1428750"/>
            <a:ext cx="7858125" cy="478631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tr-TR" altLang="ko-KR" sz="2200" smtClean="0"/>
              <a:t>There are 2 </a:t>
            </a:r>
            <a:r>
              <a:rPr lang="en-US" sz="2200" smtClean="0">
                <a:ea typeface="Batang" pitchFamily="18" charset="-127"/>
              </a:rPr>
              <a:t>External </a:t>
            </a:r>
            <a:r>
              <a:rPr lang="tr-TR" sz="2200" smtClean="0">
                <a:ea typeface="Batang" pitchFamily="18" charset="-127"/>
              </a:rPr>
              <a:t>Outputs</a:t>
            </a:r>
            <a:br>
              <a:rPr lang="tr-TR" sz="2200" smtClean="0">
                <a:ea typeface="Batang" pitchFamily="18" charset="-127"/>
              </a:rPr>
            </a:br>
            <a:endParaRPr lang="tr-TR" sz="2200" smtClean="0">
              <a:ea typeface="Batang" pitchFamily="18" charset="-127"/>
            </a:endParaRPr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arenR"/>
            </a:pPr>
            <a:r>
              <a:rPr lang="tr-TR" sz="2200" smtClean="0">
                <a:cs typeface="Times New Roman" pitchFamily="18" charset="0"/>
              </a:rPr>
              <a:t>The output listbox of all </a:t>
            </a:r>
            <a:r>
              <a:rPr lang="tr-TR" sz="2200" smtClean="0">
                <a:ea typeface="Batang" pitchFamily="18" charset="-127"/>
              </a:rPr>
              <a:t>customer names and addresses (always read only)</a:t>
            </a:r>
            <a:br>
              <a:rPr lang="tr-TR" sz="2200" smtClean="0">
                <a:ea typeface="Batang" pitchFamily="18" charset="-127"/>
              </a:rPr>
            </a:br>
            <a:endParaRPr lang="tr-TR" sz="2200" smtClean="0">
              <a:ea typeface="Batang" pitchFamily="18" charset="-127"/>
            </a:endParaRPr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arenR"/>
            </a:pPr>
            <a:r>
              <a:rPr lang="tr-TR" sz="2200" smtClean="0">
                <a:ea typeface="Batang" pitchFamily="18" charset="-127"/>
              </a:rPr>
              <a:t>“Current record” area in the screen for displaying currently selected c</a:t>
            </a:r>
            <a:r>
              <a:rPr lang="en-US" sz="2200" smtClean="0">
                <a:ea typeface="Batang" pitchFamily="18" charset="-127"/>
              </a:rPr>
              <a:t>ustomer</a:t>
            </a:r>
            <a:r>
              <a:rPr lang="tr-TR" sz="2200" smtClean="0">
                <a:ea typeface="Batang" pitchFamily="18" charset="-127"/>
              </a:rPr>
              <a:t> data </a:t>
            </a:r>
            <a:br>
              <a:rPr lang="tr-TR" sz="2200" smtClean="0">
                <a:ea typeface="Batang" pitchFamily="18" charset="-127"/>
              </a:rPr>
            </a:br>
            <a:r>
              <a:rPr lang="tr-TR" sz="2200" smtClean="0">
                <a:ea typeface="Batang" pitchFamily="18" charset="-127"/>
              </a:rPr>
              <a:t>(read only in display mode) </a:t>
            </a:r>
            <a:r>
              <a:rPr lang="tr-TR" altLang="ko-KR" sz="2200" smtClean="0">
                <a:solidFill>
                  <a:srgbClr val="000099"/>
                </a:solidFill>
              </a:rPr>
              <a:t/>
            </a:r>
            <a:br>
              <a:rPr lang="tr-TR" altLang="ko-KR" sz="2200" smtClean="0">
                <a:solidFill>
                  <a:srgbClr val="000099"/>
                </a:solidFill>
              </a:rPr>
            </a:br>
            <a:r>
              <a:rPr lang="tr-TR" altLang="ko-KR" sz="2200" smtClean="0">
                <a:solidFill>
                  <a:srgbClr val="000099"/>
                </a:solidFill>
              </a:rPr>
              <a:t/>
            </a:r>
            <a:br>
              <a:rPr lang="tr-TR" altLang="ko-KR" sz="2200" smtClean="0">
                <a:solidFill>
                  <a:srgbClr val="000099"/>
                </a:solidFill>
              </a:rPr>
            </a:br>
            <a:endParaRPr lang="tr-TR" altLang="ko-KR" sz="2200" smtClean="0">
              <a:solidFill>
                <a:srgbClr val="000099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arenR"/>
            </a:pPr>
            <a:endParaRPr lang="tr-TR" altLang="ko-KR" sz="2200" smtClean="0">
              <a:solidFill>
                <a:srgbClr val="000099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tr-TR" altLang="ko-KR" sz="2200" smtClean="0"/>
              <a:t>There is 1 </a:t>
            </a:r>
            <a:r>
              <a:rPr lang="en-US" sz="2200" smtClean="0">
                <a:ea typeface="Batang" pitchFamily="18" charset="-127"/>
              </a:rPr>
              <a:t>External Quer</a:t>
            </a:r>
            <a:r>
              <a:rPr lang="tr-TR" sz="2200" smtClean="0">
                <a:ea typeface="Batang" pitchFamily="18" charset="-127"/>
              </a:rPr>
              <a:t>y</a:t>
            </a:r>
            <a:br>
              <a:rPr lang="tr-TR" sz="2200" smtClean="0">
                <a:ea typeface="Batang" pitchFamily="18" charset="-127"/>
              </a:rPr>
            </a:br>
            <a:endParaRPr lang="tr-TR" sz="2200" smtClean="0">
              <a:ea typeface="Batang" pitchFamily="18" charset="-127"/>
            </a:endParaRPr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arenR"/>
            </a:pPr>
            <a:r>
              <a:rPr lang="tr-TR" sz="2200" smtClean="0">
                <a:cs typeface="Times New Roman" pitchFamily="18" charset="0"/>
              </a:rPr>
              <a:t>The confirmation dialog boxes for </a:t>
            </a:r>
            <a:br>
              <a:rPr lang="tr-TR" sz="2200" smtClean="0">
                <a:cs typeface="Times New Roman" pitchFamily="18" charset="0"/>
              </a:rPr>
            </a:br>
            <a:r>
              <a:rPr lang="tr-TR" sz="2200" smtClean="0">
                <a:cs typeface="Times New Roman" pitchFamily="18" charset="0"/>
              </a:rPr>
              <a:t>“Delete” and “Save” buttons</a:t>
            </a:r>
            <a:r>
              <a:rPr lang="tr-TR" altLang="ko-KR" sz="2200" smtClean="0">
                <a:solidFill>
                  <a:srgbClr val="000099"/>
                </a:solidFill>
              </a:rPr>
              <a:t/>
            </a:r>
            <a:br>
              <a:rPr lang="tr-TR" altLang="ko-KR" sz="2200" smtClean="0">
                <a:solidFill>
                  <a:srgbClr val="000099"/>
                </a:solidFill>
              </a:rPr>
            </a:br>
            <a:r>
              <a:rPr lang="tr-TR" altLang="ko-KR" sz="2200" smtClean="0">
                <a:solidFill>
                  <a:srgbClr val="000099"/>
                </a:solidFill>
              </a:rPr>
              <a:t/>
            </a:r>
            <a:br>
              <a:rPr lang="tr-TR" altLang="ko-KR" sz="2200" smtClean="0">
                <a:solidFill>
                  <a:srgbClr val="000099"/>
                </a:solidFill>
              </a:rPr>
            </a:br>
            <a:endParaRPr lang="tr-TR" sz="2200" smtClean="0">
              <a:solidFill>
                <a:srgbClr val="000099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arenR"/>
            </a:pPr>
            <a:endParaRPr lang="tr-TR" sz="2200" smtClean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852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885825"/>
            <a:ext cx="8021637" cy="575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FP Example </a:t>
            </a:r>
            <a:r>
              <a:rPr lang="tr-TR" dirty="0" smtClean="0"/>
              <a:t>: EI</a:t>
            </a:r>
            <a:endParaRPr lang="tr-TR" dirty="0"/>
          </a:p>
        </p:txBody>
      </p:sp>
      <p:sp>
        <p:nvSpPr>
          <p:cNvPr id="128003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D24EC03-3F5D-4ADE-9DF0-7BB17119EC9F}" type="slidenum">
              <a:rPr lang="tr-TR" sz="1400" smtClean="0"/>
              <a:pPr eaLnBrk="1" hangingPunct="1"/>
              <a:t>36</a:t>
            </a:fld>
            <a:endParaRPr lang="tr-TR" sz="1400" smtClean="0"/>
          </a:p>
        </p:txBody>
      </p:sp>
      <p:sp>
        <p:nvSpPr>
          <p:cNvPr id="128004" name="7 Yuvarlatılmış Dikdörtgen"/>
          <p:cNvSpPr>
            <a:spLocks noChangeArrowheads="1"/>
          </p:cNvSpPr>
          <p:nvPr/>
        </p:nvSpPr>
        <p:spPr bwMode="auto">
          <a:xfrm>
            <a:off x="857250" y="2786063"/>
            <a:ext cx="6572250" cy="714375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 w="762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cxnSp>
        <p:nvCxnSpPr>
          <p:cNvPr id="128005" name="10 Düz Bağlayıcı"/>
          <p:cNvCxnSpPr>
            <a:cxnSpLocks noChangeShapeType="1"/>
            <a:stCxn id="128006" idx="2"/>
            <a:endCxn id="128004" idx="0"/>
          </p:cNvCxnSpPr>
          <p:nvPr/>
        </p:nvCxnSpPr>
        <p:spPr bwMode="auto">
          <a:xfrm flipH="1" flipV="1">
            <a:off x="4143375" y="2786063"/>
            <a:ext cx="1735138" cy="2582018"/>
          </a:xfrm>
          <a:prstGeom prst="lin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8006" name="11 Dikdörtgen"/>
          <p:cNvSpPr>
            <a:spLocks noChangeArrowheads="1"/>
          </p:cNvSpPr>
          <p:nvPr/>
        </p:nvSpPr>
        <p:spPr bwMode="auto">
          <a:xfrm>
            <a:off x="3092450" y="4725144"/>
            <a:ext cx="557212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tr-TR" sz="5400" dirty="0">
                <a:solidFill>
                  <a:srgbClr val="FF0000"/>
                </a:solidFill>
              </a:rPr>
              <a:t>1.External Input</a:t>
            </a:r>
          </a:p>
        </p:txBody>
      </p:sp>
    </p:spTree>
    <p:extLst>
      <p:ext uri="{BB962C8B-B14F-4D97-AF65-F5344CB8AC3E}">
        <p14:creationId xmlns:p14="http://schemas.microsoft.com/office/powerpoint/2010/main" val="713363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9175"/>
            <a:ext cx="7834312" cy="562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FP Example </a:t>
            </a:r>
            <a:r>
              <a:rPr lang="tr-TR" dirty="0" smtClean="0"/>
              <a:t>: EI</a:t>
            </a:r>
            <a:endParaRPr lang="tr-TR" dirty="0"/>
          </a:p>
        </p:txBody>
      </p:sp>
      <p:sp>
        <p:nvSpPr>
          <p:cNvPr id="129027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8BFD1A-F5D2-4105-8013-181D05CE7E84}" type="slidenum">
              <a:rPr lang="tr-TR" sz="1400" smtClean="0"/>
              <a:pPr eaLnBrk="1" hangingPunct="1"/>
              <a:t>37</a:t>
            </a:fld>
            <a:endParaRPr lang="tr-TR" sz="1400" smtClean="0"/>
          </a:p>
        </p:txBody>
      </p:sp>
      <p:sp>
        <p:nvSpPr>
          <p:cNvPr id="129028" name="7 Yuvarlatılmış Dikdörtgen"/>
          <p:cNvSpPr>
            <a:spLocks noChangeArrowheads="1"/>
          </p:cNvSpPr>
          <p:nvPr/>
        </p:nvSpPr>
        <p:spPr bwMode="auto">
          <a:xfrm>
            <a:off x="642938" y="4572000"/>
            <a:ext cx="6786562" cy="2071688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 w="762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cxnSp>
        <p:nvCxnSpPr>
          <p:cNvPr id="129029" name="10 Düz Bağlayıcı"/>
          <p:cNvCxnSpPr>
            <a:cxnSpLocks noChangeShapeType="1"/>
            <a:stCxn id="129030" idx="2"/>
            <a:endCxn id="129028" idx="0"/>
          </p:cNvCxnSpPr>
          <p:nvPr/>
        </p:nvCxnSpPr>
        <p:spPr bwMode="auto">
          <a:xfrm flipH="1">
            <a:off x="4036219" y="3135833"/>
            <a:ext cx="1449636" cy="1436167"/>
          </a:xfrm>
          <a:prstGeom prst="lin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9030" name="11 Dikdörtgen"/>
          <p:cNvSpPr>
            <a:spLocks noChangeArrowheads="1"/>
          </p:cNvSpPr>
          <p:nvPr/>
        </p:nvSpPr>
        <p:spPr bwMode="auto">
          <a:xfrm>
            <a:off x="2699792" y="2492896"/>
            <a:ext cx="557212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tr-TR" sz="5400" dirty="0">
                <a:solidFill>
                  <a:srgbClr val="FF0000"/>
                </a:solidFill>
              </a:rPr>
              <a:t>2.External Input</a:t>
            </a:r>
          </a:p>
        </p:txBody>
      </p:sp>
    </p:spTree>
    <p:extLst>
      <p:ext uri="{BB962C8B-B14F-4D97-AF65-F5344CB8AC3E}">
        <p14:creationId xmlns:p14="http://schemas.microsoft.com/office/powerpoint/2010/main" val="1466558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885825"/>
            <a:ext cx="8021637" cy="575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FP Example </a:t>
            </a:r>
            <a:r>
              <a:rPr lang="tr-TR" dirty="0" smtClean="0"/>
              <a:t>: EI</a:t>
            </a:r>
            <a:endParaRPr lang="tr-TR" dirty="0"/>
          </a:p>
        </p:txBody>
      </p:sp>
      <p:sp>
        <p:nvSpPr>
          <p:cNvPr id="130051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565C957-6694-4D2B-9C0C-68DB996712E6}" type="slidenum">
              <a:rPr lang="tr-TR" sz="1400" smtClean="0"/>
              <a:pPr eaLnBrk="1" hangingPunct="1"/>
              <a:t>38</a:t>
            </a:fld>
            <a:endParaRPr lang="tr-TR" sz="1400" smtClean="0"/>
          </a:p>
        </p:txBody>
      </p:sp>
      <p:sp>
        <p:nvSpPr>
          <p:cNvPr id="130052" name="7 Yuvarlatılmış Dikdörtgen"/>
          <p:cNvSpPr>
            <a:spLocks noChangeArrowheads="1"/>
          </p:cNvSpPr>
          <p:nvPr/>
        </p:nvSpPr>
        <p:spPr bwMode="auto">
          <a:xfrm>
            <a:off x="7429500" y="1500188"/>
            <a:ext cx="1214438" cy="485775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 w="762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cxnSp>
        <p:nvCxnSpPr>
          <p:cNvPr id="130053" name="10 Düz Bağlayıcı"/>
          <p:cNvCxnSpPr>
            <a:cxnSpLocks noChangeShapeType="1"/>
            <a:stCxn id="130054" idx="2"/>
            <a:endCxn id="130052" idx="0"/>
          </p:cNvCxnSpPr>
          <p:nvPr/>
        </p:nvCxnSpPr>
        <p:spPr bwMode="auto">
          <a:xfrm flipV="1">
            <a:off x="2785898" y="1500188"/>
            <a:ext cx="5250821" cy="4371949"/>
          </a:xfrm>
          <a:prstGeom prst="lin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0054" name="11 Dikdörtgen"/>
          <p:cNvSpPr>
            <a:spLocks noChangeArrowheads="1"/>
          </p:cNvSpPr>
          <p:nvPr/>
        </p:nvSpPr>
        <p:spPr bwMode="auto">
          <a:xfrm>
            <a:off x="-165" y="5229200"/>
            <a:ext cx="557212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tr-TR" sz="5400" dirty="0">
                <a:solidFill>
                  <a:srgbClr val="FF0000"/>
                </a:solidFill>
              </a:rPr>
              <a:t>3.External Input</a:t>
            </a:r>
          </a:p>
        </p:txBody>
      </p:sp>
    </p:spTree>
    <p:extLst>
      <p:ext uri="{BB962C8B-B14F-4D97-AF65-F5344CB8AC3E}">
        <p14:creationId xmlns:p14="http://schemas.microsoft.com/office/powerpoint/2010/main" val="3112989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FP Example </a:t>
            </a:r>
            <a:r>
              <a:rPr lang="tr-TR" dirty="0" smtClean="0"/>
              <a:t>: EQ</a:t>
            </a:r>
            <a:endParaRPr lang="tr-TR" dirty="0"/>
          </a:p>
        </p:txBody>
      </p:sp>
      <p:sp>
        <p:nvSpPr>
          <p:cNvPr id="13107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711666-E35C-4B5A-8C98-BA151830D832}" type="slidenum">
              <a:rPr lang="tr-TR" sz="1400" smtClean="0"/>
              <a:pPr eaLnBrk="1" hangingPunct="1"/>
              <a:t>39</a:t>
            </a:fld>
            <a:endParaRPr lang="tr-TR" sz="1400" smtClean="0"/>
          </a:p>
        </p:txBody>
      </p:sp>
      <p:pic>
        <p:nvPicPr>
          <p:cNvPr id="1310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2357438"/>
            <a:ext cx="620395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6" name="5 Dikdörtgen"/>
          <p:cNvSpPr>
            <a:spLocks noChangeArrowheads="1"/>
          </p:cNvSpPr>
          <p:nvPr/>
        </p:nvSpPr>
        <p:spPr bwMode="auto">
          <a:xfrm>
            <a:off x="2699792" y="5445224"/>
            <a:ext cx="5572125" cy="914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tr-TR" sz="5400" dirty="0">
                <a:solidFill>
                  <a:srgbClr val="FF0000"/>
                </a:solidFill>
              </a:rPr>
              <a:t>External Query</a:t>
            </a:r>
          </a:p>
        </p:txBody>
      </p:sp>
      <p:sp>
        <p:nvSpPr>
          <p:cNvPr id="131077" name="6 Yuvarlatılmış Dikdörtgen"/>
          <p:cNvSpPr>
            <a:spLocks noChangeArrowheads="1"/>
          </p:cNvSpPr>
          <p:nvPr/>
        </p:nvSpPr>
        <p:spPr bwMode="auto">
          <a:xfrm>
            <a:off x="1214438" y="2143125"/>
            <a:ext cx="6786562" cy="28575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 w="762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cxnSp>
        <p:nvCxnSpPr>
          <p:cNvPr id="131078" name="7 Düz Bağlayıcı"/>
          <p:cNvCxnSpPr>
            <a:cxnSpLocks noChangeShapeType="1"/>
            <a:stCxn id="131076" idx="0"/>
            <a:endCxn id="131077" idx="2"/>
          </p:cNvCxnSpPr>
          <p:nvPr/>
        </p:nvCxnSpPr>
        <p:spPr bwMode="auto">
          <a:xfrm flipH="1" flipV="1">
            <a:off x="4607719" y="5000625"/>
            <a:ext cx="878136" cy="444599"/>
          </a:xfrm>
          <a:prstGeom prst="lin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2315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Software Project Management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Concerned with activities involved in ensuring </a:t>
            </a:r>
            <a:r>
              <a:rPr lang="tr-TR" dirty="0" smtClean="0"/>
              <a:t> </a:t>
            </a:r>
            <a:r>
              <a:rPr lang="en-GB" dirty="0" smtClean="0"/>
              <a:t>that </a:t>
            </a:r>
            <a:r>
              <a:rPr lang="en-GB" dirty="0"/>
              <a:t>software is delivered on time and on </a:t>
            </a:r>
            <a:r>
              <a:rPr lang="en-GB" dirty="0" smtClean="0"/>
              <a:t>schedule </a:t>
            </a:r>
            <a:r>
              <a:rPr lang="en-GB" dirty="0"/>
              <a:t>and in accordance with the </a:t>
            </a:r>
            <a:br>
              <a:rPr lang="en-GB" dirty="0"/>
            </a:br>
            <a:r>
              <a:rPr lang="en-GB" dirty="0"/>
              <a:t>requirements of the organisations developing </a:t>
            </a:r>
            <a:r>
              <a:rPr lang="en-GB" dirty="0" smtClean="0"/>
              <a:t>and </a:t>
            </a:r>
            <a:r>
              <a:rPr lang="en-GB" dirty="0"/>
              <a:t>procuring the software.</a:t>
            </a:r>
          </a:p>
          <a:p>
            <a:r>
              <a:rPr lang="en-GB" dirty="0"/>
              <a:t>Project management is needed because software development is always subject to budget and schedule constraints that are set by the organisation developing the software</a:t>
            </a:r>
            <a:r>
              <a:rPr lang="en-GB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sz="3200" b="1" dirty="0" smtClean="0"/>
              <a:t>Success Criteria</a:t>
            </a:r>
          </a:p>
          <a:p>
            <a:r>
              <a:rPr lang="en-GB" dirty="0"/>
              <a:t>Deliver the software to the customer at the agreed time.</a:t>
            </a:r>
          </a:p>
          <a:p>
            <a:r>
              <a:rPr lang="en-GB" dirty="0"/>
              <a:t>Keep overall costs within budget.</a:t>
            </a:r>
          </a:p>
          <a:p>
            <a:r>
              <a:rPr lang="en-GB" dirty="0"/>
              <a:t>Deliver software that meets the customer’s expectations.</a:t>
            </a:r>
          </a:p>
          <a:p>
            <a:r>
              <a:rPr lang="en-GB" dirty="0"/>
              <a:t>Maintain a happy and well-functioning development team.</a:t>
            </a:r>
          </a:p>
          <a:p>
            <a:endParaRPr lang="en-GB" dirty="0"/>
          </a:p>
          <a:p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Management - 1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6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885825"/>
            <a:ext cx="8021637" cy="575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FP Example </a:t>
            </a:r>
            <a:r>
              <a:rPr lang="tr-TR" dirty="0" smtClean="0"/>
              <a:t>: EO</a:t>
            </a:r>
            <a:endParaRPr lang="tr-TR" dirty="0"/>
          </a:p>
        </p:txBody>
      </p:sp>
      <p:sp>
        <p:nvSpPr>
          <p:cNvPr id="132099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512CA5E-D1E5-4798-8BBD-EF93879A2E61}" type="slidenum">
              <a:rPr lang="tr-TR" sz="1400" smtClean="0"/>
              <a:pPr eaLnBrk="1" hangingPunct="1"/>
              <a:t>40</a:t>
            </a:fld>
            <a:endParaRPr lang="tr-TR" sz="1400" smtClean="0"/>
          </a:p>
        </p:txBody>
      </p:sp>
      <p:sp>
        <p:nvSpPr>
          <p:cNvPr id="132100" name="7 Yuvarlatılmış Dikdörtgen"/>
          <p:cNvSpPr>
            <a:spLocks noChangeArrowheads="1"/>
          </p:cNvSpPr>
          <p:nvPr/>
        </p:nvSpPr>
        <p:spPr bwMode="auto">
          <a:xfrm>
            <a:off x="714375" y="1571625"/>
            <a:ext cx="6858000" cy="2928938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 w="762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cxnSp>
        <p:nvCxnSpPr>
          <p:cNvPr id="132101" name="10 Düz Bağlayıcı"/>
          <p:cNvCxnSpPr>
            <a:cxnSpLocks noChangeShapeType="1"/>
            <a:stCxn id="132102" idx="0"/>
            <a:endCxn id="132100" idx="2"/>
          </p:cNvCxnSpPr>
          <p:nvPr/>
        </p:nvCxnSpPr>
        <p:spPr bwMode="auto">
          <a:xfrm flipV="1">
            <a:off x="2786063" y="4500563"/>
            <a:ext cx="1357312" cy="759981"/>
          </a:xfrm>
          <a:prstGeom prst="lin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2102" name="11 Dikdörtgen"/>
          <p:cNvSpPr>
            <a:spLocks noChangeArrowheads="1"/>
          </p:cNvSpPr>
          <p:nvPr/>
        </p:nvSpPr>
        <p:spPr bwMode="auto">
          <a:xfrm>
            <a:off x="0" y="5260544"/>
            <a:ext cx="557212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tr-TR" sz="5400" dirty="0">
                <a:solidFill>
                  <a:srgbClr val="FF0000"/>
                </a:solidFill>
              </a:rPr>
              <a:t>1.External Output</a:t>
            </a:r>
          </a:p>
        </p:txBody>
      </p:sp>
    </p:spTree>
    <p:extLst>
      <p:ext uri="{BB962C8B-B14F-4D97-AF65-F5344CB8AC3E}">
        <p14:creationId xmlns:p14="http://schemas.microsoft.com/office/powerpoint/2010/main" val="1015300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885825"/>
            <a:ext cx="8021637" cy="575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FP Example </a:t>
            </a:r>
            <a:r>
              <a:rPr lang="tr-TR" dirty="0" smtClean="0"/>
              <a:t>: EO</a:t>
            </a:r>
            <a:endParaRPr lang="tr-TR" dirty="0"/>
          </a:p>
        </p:txBody>
      </p:sp>
      <p:sp>
        <p:nvSpPr>
          <p:cNvPr id="133123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B2CB3E1-3F96-4F43-9ED9-17CA83B1EF46}" type="slidenum">
              <a:rPr lang="tr-TR" sz="1400" smtClean="0"/>
              <a:pPr eaLnBrk="1" hangingPunct="1"/>
              <a:t>41</a:t>
            </a:fld>
            <a:endParaRPr lang="tr-TR" sz="1400" smtClean="0"/>
          </a:p>
        </p:txBody>
      </p:sp>
      <p:sp>
        <p:nvSpPr>
          <p:cNvPr id="133124" name="7 Yuvarlatılmış Dikdörtgen"/>
          <p:cNvSpPr>
            <a:spLocks noChangeArrowheads="1"/>
          </p:cNvSpPr>
          <p:nvPr/>
        </p:nvSpPr>
        <p:spPr bwMode="auto">
          <a:xfrm>
            <a:off x="642938" y="4572000"/>
            <a:ext cx="6786562" cy="2071688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 w="762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cxnSp>
        <p:nvCxnSpPr>
          <p:cNvPr id="133125" name="10 Düz Bağlayıcı"/>
          <p:cNvCxnSpPr>
            <a:cxnSpLocks noChangeShapeType="1"/>
            <a:stCxn id="133126" idx="2"/>
            <a:endCxn id="133124" idx="0"/>
          </p:cNvCxnSpPr>
          <p:nvPr/>
        </p:nvCxnSpPr>
        <p:spPr bwMode="auto">
          <a:xfrm flipH="1">
            <a:off x="4036219" y="2055713"/>
            <a:ext cx="1089596" cy="2516287"/>
          </a:xfrm>
          <a:prstGeom prst="lin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26" name="11 Dikdörtgen"/>
          <p:cNvSpPr>
            <a:spLocks noChangeArrowheads="1"/>
          </p:cNvSpPr>
          <p:nvPr/>
        </p:nvSpPr>
        <p:spPr bwMode="auto">
          <a:xfrm>
            <a:off x="2339752" y="1412776"/>
            <a:ext cx="557212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tr-TR" sz="5400" dirty="0">
                <a:solidFill>
                  <a:srgbClr val="FF0000"/>
                </a:solidFill>
              </a:rPr>
              <a:t>2.External Output</a:t>
            </a:r>
          </a:p>
        </p:txBody>
      </p:sp>
    </p:spTree>
    <p:extLst>
      <p:ext uri="{BB962C8B-B14F-4D97-AF65-F5344CB8AC3E}">
        <p14:creationId xmlns:p14="http://schemas.microsoft.com/office/powerpoint/2010/main" val="27344091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82FA11-6F7E-451D-B3BC-2BFD02663C66}" type="slidenum">
              <a:rPr lang="tr-TR" sz="1400" smtClean="0"/>
              <a:pPr eaLnBrk="1" hangingPunct="1"/>
              <a:t>42</a:t>
            </a:fld>
            <a:endParaRPr lang="tr-TR" sz="1400" smtClean="0"/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9128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tr-TR" altLang="ko-KR" smtClean="0"/>
              <a:t>Unadjusted F</a:t>
            </a:r>
            <a:r>
              <a:rPr lang="en-US" altLang="ko-KR" smtClean="0">
                <a:ea typeface="Gulim" pitchFamily="34" charset="-127"/>
              </a:rPr>
              <a:t>unction </a:t>
            </a:r>
            <a:r>
              <a:rPr lang="tr-TR" altLang="ko-KR" smtClean="0"/>
              <a:t>P</a:t>
            </a:r>
            <a:r>
              <a:rPr lang="en-US" altLang="ko-KR" smtClean="0">
                <a:ea typeface="Gulim" pitchFamily="34" charset="-127"/>
              </a:rPr>
              <a:t>oint</a:t>
            </a:r>
            <a:r>
              <a:rPr lang="tr-TR" altLang="ko-KR" smtClean="0"/>
              <a:t>s</a:t>
            </a:r>
            <a:endParaRPr lang="tr-TR" smtClean="0"/>
          </a:p>
        </p:txBody>
      </p:sp>
      <p:graphicFrame>
        <p:nvGraphicFramePr>
          <p:cNvPr id="107574" name="Group 54"/>
          <p:cNvGraphicFramePr>
            <a:graphicFrameLocks noGrp="1"/>
          </p:cNvGraphicFramePr>
          <p:nvPr>
            <p:ph idx="1"/>
          </p:nvPr>
        </p:nvGraphicFramePr>
        <p:xfrm>
          <a:off x="406400" y="1404938"/>
          <a:ext cx="8126413" cy="4710112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82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Type</a:t>
                      </a:r>
                      <a:r>
                        <a:rPr kumimoji="0" 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of </a:t>
                      </a:r>
                      <a:r>
                        <a:rPr kumimoji="0" lang="tr-T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Component</a:t>
                      </a:r>
                      <a:endParaRPr kumimoji="0" lang="tr-T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Complexity of Components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36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Low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Average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High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Total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1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EI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x4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=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7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E</a:t>
                      </a:r>
                      <a:r>
                        <a:rPr kumimoji="0" lang="tr-T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O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x4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= 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7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E</a:t>
                      </a:r>
                      <a:r>
                        <a:rPr kumimoji="0" lang="tr-T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Q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= 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1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ILF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x7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=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4361">
                <a:tc grid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Unadjusted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Function Points</a:t>
                      </a: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=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4190" name="Rectangle 43"/>
          <p:cNvSpPr>
            <a:spLocks noChangeArrowheads="1"/>
          </p:cNvSpPr>
          <p:nvPr/>
        </p:nvSpPr>
        <p:spPr bwMode="auto">
          <a:xfrm>
            <a:off x="4643438" y="2643188"/>
            <a:ext cx="647700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tr-TR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4191" name="Rectangle 44"/>
          <p:cNvSpPr>
            <a:spLocks noChangeArrowheads="1"/>
          </p:cNvSpPr>
          <p:nvPr/>
        </p:nvSpPr>
        <p:spPr bwMode="auto">
          <a:xfrm>
            <a:off x="7715250" y="2563813"/>
            <a:ext cx="647700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tr-TR" sz="2000" b="1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34192" name="Rectangle 45"/>
          <p:cNvSpPr>
            <a:spLocks noChangeArrowheads="1"/>
          </p:cNvSpPr>
          <p:nvPr/>
        </p:nvSpPr>
        <p:spPr bwMode="auto">
          <a:xfrm>
            <a:off x="3214688" y="4926013"/>
            <a:ext cx="647700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tr-TR" sz="20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4193" name="Rectangle 46"/>
          <p:cNvSpPr>
            <a:spLocks noChangeArrowheads="1"/>
          </p:cNvSpPr>
          <p:nvPr/>
        </p:nvSpPr>
        <p:spPr bwMode="auto">
          <a:xfrm>
            <a:off x="7715250" y="4857750"/>
            <a:ext cx="647700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tr-TR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4194" name="Rectangle 49"/>
          <p:cNvSpPr>
            <a:spLocks noChangeArrowheads="1"/>
          </p:cNvSpPr>
          <p:nvPr/>
        </p:nvSpPr>
        <p:spPr bwMode="auto">
          <a:xfrm>
            <a:off x="7715250" y="5643563"/>
            <a:ext cx="647700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tr-TR" sz="2000" b="1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134195" name="Rectangle 45"/>
          <p:cNvSpPr>
            <a:spLocks noChangeArrowheads="1"/>
          </p:cNvSpPr>
          <p:nvPr/>
        </p:nvSpPr>
        <p:spPr bwMode="auto">
          <a:xfrm>
            <a:off x="3214688" y="4140200"/>
            <a:ext cx="647700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tr-TR" sz="20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4196" name="Rectangle 44"/>
          <p:cNvSpPr>
            <a:spLocks noChangeArrowheads="1"/>
          </p:cNvSpPr>
          <p:nvPr/>
        </p:nvSpPr>
        <p:spPr bwMode="auto">
          <a:xfrm>
            <a:off x="7715250" y="4210050"/>
            <a:ext cx="647700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tr-TR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4197" name="Rectangle 45"/>
          <p:cNvSpPr>
            <a:spLocks noChangeArrowheads="1"/>
          </p:cNvSpPr>
          <p:nvPr/>
        </p:nvSpPr>
        <p:spPr bwMode="auto">
          <a:xfrm>
            <a:off x="3214688" y="3429000"/>
            <a:ext cx="647700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tr-TR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4198" name="Rectangle 44"/>
          <p:cNvSpPr>
            <a:spLocks noChangeArrowheads="1"/>
          </p:cNvSpPr>
          <p:nvPr/>
        </p:nvSpPr>
        <p:spPr bwMode="auto">
          <a:xfrm>
            <a:off x="7715250" y="3429000"/>
            <a:ext cx="647700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tr-TR" sz="2000" b="1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22328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46BB827-A469-470E-BAE6-A6CC9FFDA46A}" type="slidenum">
              <a:rPr lang="tr-TR" sz="1400" smtClean="0"/>
              <a:pPr eaLnBrk="1" hangingPunct="1"/>
              <a:t>43</a:t>
            </a:fld>
            <a:endParaRPr lang="tr-TR" sz="1400" smtClean="0"/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81088"/>
          </a:xfrm>
        </p:spPr>
        <p:txBody>
          <a:bodyPr/>
          <a:lstStyle/>
          <a:p>
            <a:pPr eaLnBrk="1" hangingPunct="1"/>
            <a:r>
              <a:rPr lang="tr-TR" sz="3600" dirty="0" smtClean="0"/>
              <a:t>FP - </a:t>
            </a:r>
            <a:r>
              <a:rPr lang="en-US" sz="3600" dirty="0" smtClean="0"/>
              <a:t>General System Characteristic</a:t>
            </a:r>
            <a:r>
              <a:rPr lang="tr-TR" sz="3600" dirty="0" smtClean="0"/>
              <a:t>s</a:t>
            </a:r>
            <a:r>
              <a:rPr lang="en-US" sz="3600" dirty="0" smtClean="0"/>
              <a:t> (GSC)</a:t>
            </a:r>
            <a:endParaRPr lang="tr-TR" sz="3600" dirty="0" smtClean="0"/>
          </a:p>
        </p:txBody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285875"/>
            <a:ext cx="7392988" cy="5072063"/>
          </a:xfrm>
        </p:spPr>
        <p:txBody>
          <a:bodyPr/>
          <a:lstStyle/>
          <a:p>
            <a:pPr eaLnBrk="1" hangingPunct="1"/>
            <a:r>
              <a:rPr lang="en-US" smtClean="0"/>
              <a:t>This is </a:t>
            </a:r>
            <a:r>
              <a:rPr lang="tr-TR" smtClean="0"/>
              <a:t>a very </a:t>
            </a:r>
            <a:r>
              <a:rPr lang="en-US" smtClean="0"/>
              <a:t>important </a:t>
            </a:r>
            <a:r>
              <a:rPr lang="tr-TR" smtClean="0"/>
              <a:t>part in Function Points</a:t>
            </a:r>
            <a:r>
              <a:rPr lang="en-US" smtClean="0"/>
              <a:t>.</a:t>
            </a:r>
            <a:r>
              <a:rPr lang="tr-TR" smtClean="0"/>
              <a:t> </a:t>
            </a:r>
            <a:br>
              <a:rPr lang="tr-TR" smtClean="0"/>
            </a:br>
            <a:endParaRPr lang="tr-TR" smtClean="0"/>
          </a:p>
          <a:p>
            <a:pPr eaLnBrk="1" hangingPunct="1"/>
            <a:r>
              <a:rPr lang="tr-TR" smtClean="0"/>
              <a:t>GSC </a:t>
            </a:r>
            <a:r>
              <a:rPr lang="en-US" smtClean="0"/>
              <a:t>factors </a:t>
            </a:r>
            <a:r>
              <a:rPr lang="tr-TR" smtClean="0"/>
              <a:t>can</a:t>
            </a:r>
            <a:r>
              <a:rPr lang="en-US" smtClean="0"/>
              <a:t> affect the software a lot and also the cost of it.</a:t>
            </a:r>
            <a:r>
              <a:rPr lang="tr-TR" smtClean="0"/>
              <a:t/>
            </a:r>
            <a:br>
              <a:rPr lang="tr-TR" smtClean="0"/>
            </a:br>
            <a:endParaRPr lang="tr-TR" smtClean="0"/>
          </a:p>
          <a:p>
            <a:pPr eaLnBrk="1" hangingPunct="1"/>
            <a:r>
              <a:rPr lang="en-US" smtClean="0"/>
              <a:t>GSC gives us something called as VAF </a:t>
            </a:r>
            <a:r>
              <a:rPr lang="tr-TR" smtClean="0"/>
              <a:t/>
            </a:r>
            <a:br>
              <a:rPr lang="tr-TR" smtClean="0"/>
            </a:br>
            <a:r>
              <a:rPr lang="en-US" smtClean="0"/>
              <a:t>(Value Added Factor).</a:t>
            </a:r>
            <a:r>
              <a:rPr lang="tr-TR" smtClean="0"/>
              <a:t/>
            </a:r>
            <a:br>
              <a:rPr lang="tr-TR" smtClean="0"/>
            </a:br>
            <a:endParaRPr lang="tr-TR" smtClean="0"/>
          </a:p>
          <a:p>
            <a:pPr eaLnBrk="1" hangingPunct="1"/>
            <a:r>
              <a:rPr lang="en-US" smtClean="0"/>
              <a:t>There are </a:t>
            </a:r>
            <a:r>
              <a:rPr lang="tr-TR" smtClean="0"/>
              <a:t>14 GSC </a:t>
            </a:r>
            <a:r>
              <a:rPr lang="en-US" smtClean="0"/>
              <a:t>points considered to come out with VAF</a:t>
            </a:r>
            <a:r>
              <a:rPr lang="tr-TR" smtClean="0"/>
              <a:t>.</a:t>
            </a:r>
            <a:r>
              <a:rPr lang="en-US" smtClean="0"/>
              <a:t> </a:t>
            </a:r>
            <a:r>
              <a:rPr lang="tr-TR" smtClean="0"/>
              <a:t/>
            </a:r>
            <a:br>
              <a:rPr lang="tr-TR" smtClean="0"/>
            </a:br>
            <a:endParaRPr lang="tr-TR" smtClean="0"/>
          </a:p>
          <a:p>
            <a:pPr eaLnBrk="1" hangingPunct="1"/>
            <a:r>
              <a:rPr lang="tr-TR" altLang="ko-KR" smtClean="0"/>
              <a:t>Each </a:t>
            </a:r>
            <a:r>
              <a:rPr lang="en-US" altLang="ko-KR" smtClean="0">
                <a:ea typeface="Gulim" pitchFamily="34" charset="-127"/>
              </a:rPr>
              <a:t>GSC </a:t>
            </a:r>
            <a:r>
              <a:rPr lang="tr-TR" altLang="ko-KR" smtClean="0"/>
              <a:t>can </a:t>
            </a:r>
            <a:r>
              <a:rPr lang="en-US" altLang="ko-KR" smtClean="0">
                <a:ea typeface="Gulim" pitchFamily="34" charset="-127"/>
              </a:rPr>
              <a:t>have </a:t>
            </a:r>
            <a:r>
              <a:rPr lang="tr-TR" altLang="ko-KR" smtClean="0"/>
              <a:t>a </a:t>
            </a:r>
            <a:r>
              <a:rPr lang="en-US" altLang="ko-KR" smtClean="0">
                <a:ea typeface="Gulim" pitchFamily="34" charset="-127"/>
              </a:rPr>
              <a:t>rating</a:t>
            </a:r>
            <a:r>
              <a:rPr lang="tr-TR" altLang="ko-KR" smtClean="0"/>
              <a:t> between </a:t>
            </a:r>
            <a:r>
              <a:rPr lang="en-US" altLang="ko-KR" smtClean="0">
                <a:ea typeface="Gulim" pitchFamily="34" charset="-127"/>
              </a:rPr>
              <a:t>0 </a:t>
            </a:r>
            <a:r>
              <a:rPr lang="tr-TR" altLang="ko-KR" smtClean="0"/>
              <a:t>and </a:t>
            </a:r>
            <a:r>
              <a:rPr lang="en-US" altLang="ko-KR" smtClean="0">
                <a:ea typeface="Gulim" pitchFamily="34" charset="-127"/>
              </a:rPr>
              <a:t>5.</a:t>
            </a:r>
            <a:r>
              <a:rPr lang="tr-TR" altLang="ko-KR" smtClean="0"/>
              <a:t> </a:t>
            </a:r>
          </a:p>
          <a:p>
            <a:pPr eaLnBrk="1" hangingPunct="1"/>
            <a:endParaRPr lang="tr-TR" b="1" smtClean="0"/>
          </a:p>
        </p:txBody>
      </p:sp>
    </p:spTree>
    <p:extLst>
      <p:ext uri="{BB962C8B-B14F-4D97-AF65-F5344CB8AC3E}">
        <p14:creationId xmlns:p14="http://schemas.microsoft.com/office/powerpoint/2010/main" val="316582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600" dirty="0"/>
              <a:t>FP - </a:t>
            </a:r>
            <a:r>
              <a:rPr lang="en-US" sz="3600" dirty="0" smtClean="0"/>
              <a:t>General System Characteristic</a:t>
            </a:r>
            <a:r>
              <a:rPr lang="tr-TR" sz="3600" dirty="0" smtClean="0"/>
              <a:t>s</a:t>
            </a:r>
          </a:p>
        </p:txBody>
      </p:sp>
      <p:graphicFrame>
        <p:nvGraphicFramePr>
          <p:cNvPr id="110596" name="Group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050051"/>
              </p:ext>
            </p:extLst>
          </p:nvPr>
        </p:nvGraphicFramePr>
        <p:xfrm>
          <a:off x="4572000" y="1196752"/>
          <a:ext cx="4032448" cy="2788800"/>
        </p:xfrm>
        <a:graphic>
          <a:graphicData uri="http://schemas.openxmlformats.org/drawingml/2006/table">
            <a:tbl>
              <a:tblPr/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Description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93596" marR="293596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Rating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93596" marR="293596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 influence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93596" marR="293596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93596" marR="293596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Incidental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93596" marR="293596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93596" marR="293596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Moderate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93596" marR="293596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93596" marR="293596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9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Average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93596" marR="293596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93596" marR="293596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Significant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93596" marR="293596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93596" marR="293596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9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Essential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93596" marR="293596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93596" marR="293596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7218" name="6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993F9F-C6A8-4DC8-98D0-0FC5E9C6B7F3}" type="slidenum">
              <a:rPr lang="tr-TR" sz="1400" smtClean="0"/>
              <a:pPr eaLnBrk="1" hangingPunct="1"/>
              <a:t>44</a:t>
            </a:fld>
            <a:endParaRPr lang="tr-TR" sz="1400" smtClean="0"/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96975"/>
            <a:ext cx="4038600" cy="5327650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81000" indent="-381000" eaLnBrk="1" hangingPunct="1">
              <a:buFontTx/>
              <a:buAutoNum type="arabicPeriod"/>
            </a:pPr>
            <a:r>
              <a:rPr lang="tr-TR" sz="2000" smtClean="0"/>
              <a:t>Data Communication 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tr-TR" sz="2000" smtClean="0"/>
              <a:t>Distributed data processing 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tr-TR" sz="2000" smtClean="0"/>
              <a:t>Performance 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tr-TR" sz="2000" smtClean="0"/>
              <a:t>Heavily used configuration 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tr-TR" sz="2000" smtClean="0"/>
              <a:t>Transaction rate 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tr-TR" sz="2000" smtClean="0"/>
              <a:t>Online data entry 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tr-TR" sz="2000" smtClean="0"/>
              <a:t>End user efficiency 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tr-TR" sz="2000" smtClean="0"/>
              <a:t>Online update 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tr-TR" sz="2000" smtClean="0"/>
              <a:t>Complex processing 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tr-TR" sz="2000" smtClean="0"/>
              <a:t> Reusability 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tr-TR" sz="2000" smtClean="0"/>
              <a:t> Installation ease 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tr-TR" sz="2000" smtClean="0"/>
              <a:t> Operational ease 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tr-TR" sz="2000" smtClean="0"/>
              <a:t> Multiple sites 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tr-TR" sz="2000" smtClean="0"/>
              <a:t> Facilitate change </a:t>
            </a:r>
          </a:p>
        </p:txBody>
      </p:sp>
    </p:spTree>
    <p:extLst>
      <p:ext uri="{BB962C8B-B14F-4D97-AF65-F5344CB8AC3E}">
        <p14:creationId xmlns:p14="http://schemas.microsoft.com/office/powerpoint/2010/main" val="4002297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16F6950-531C-4759-B98D-D024CAEF04CB}" type="slidenum">
              <a:rPr lang="tr-TR" sz="1400" smtClean="0"/>
              <a:pPr eaLnBrk="1" hangingPunct="1"/>
              <a:t>45</a:t>
            </a:fld>
            <a:endParaRPr lang="tr-TR" sz="1400" smtClean="0"/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FP - </a:t>
            </a:r>
            <a:r>
              <a:rPr lang="tr-TR" dirty="0" smtClean="0"/>
              <a:t>GSC Definitions (1)</a:t>
            </a:r>
          </a:p>
        </p:txBody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AutoNum type="arabicPeriod"/>
            </a:pPr>
            <a:r>
              <a:rPr lang="en-US" sz="2000" b="1" smtClean="0">
                <a:solidFill>
                  <a:srgbClr val="FF0000"/>
                </a:solidFill>
              </a:rPr>
              <a:t>Data communications:</a:t>
            </a:r>
            <a:r>
              <a:rPr lang="en-US" sz="2000" smtClean="0"/>
              <a:t> How many communication facilities are there to aid in the transfer or exchange of information with the application or system? </a:t>
            </a:r>
          </a:p>
          <a:p>
            <a:pPr eaLnBrk="1" hangingPunct="1">
              <a:buFontTx/>
              <a:buAutoNum type="arabicPeriod"/>
            </a:pPr>
            <a:r>
              <a:rPr lang="en-US" sz="2000" b="1" smtClean="0">
                <a:solidFill>
                  <a:srgbClr val="FF0000"/>
                </a:solidFill>
              </a:rPr>
              <a:t>Distributed data processing:</a:t>
            </a:r>
            <a:r>
              <a:rPr lang="en-US" sz="2000" smtClean="0"/>
              <a:t> How are distributed data and processing functions handled? </a:t>
            </a:r>
          </a:p>
          <a:p>
            <a:pPr eaLnBrk="1" hangingPunct="1">
              <a:buFontTx/>
              <a:buAutoNum type="arabicPeriod"/>
            </a:pPr>
            <a:r>
              <a:rPr lang="en-US" sz="2000" b="1" smtClean="0">
                <a:solidFill>
                  <a:srgbClr val="FF0000"/>
                </a:solidFill>
              </a:rPr>
              <a:t>Performance:</a:t>
            </a:r>
            <a:r>
              <a:rPr lang="en-US" sz="2000" smtClean="0"/>
              <a:t> Did the user require response time or throughput? </a:t>
            </a:r>
          </a:p>
          <a:p>
            <a:pPr eaLnBrk="1" hangingPunct="1">
              <a:buFontTx/>
              <a:buAutoNum type="arabicPeriod"/>
            </a:pPr>
            <a:r>
              <a:rPr lang="en-US" sz="2000" b="1" smtClean="0">
                <a:solidFill>
                  <a:srgbClr val="FF0000"/>
                </a:solidFill>
              </a:rPr>
              <a:t>Heavily used configuration:</a:t>
            </a:r>
            <a:r>
              <a:rPr lang="en-US" sz="2000" smtClean="0"/>
              <a:t> How heavily used is the current hardware platform where the application will be executed? </a:t>
            </a:r>
          </a:p>
          <a:p>
            <a:pPr eaLnBrk="1" hangingPunct="1">
              <a:buFontTx/>
              <a:buAutoNum type="arabicPeriod"/>
            </a:pPr>
            <a:r>
              <a:rPr lang="en-US" sz="2000" b="1" smtClean="0">
                <a:solidFill>
                  <a:srgbClr val="FF0000"/>
                </a:solidFill>
              </a:rPr>
              <a:t>Transaction rate:</a:t>
            </a:r>
            <a:r>
              <a:rPr lang="en-US" sz="2000" smtClean="0"/>
              <a:t> How frequently are transactions executed; daily, weekly, monthly, etc.? </a:t>
            </a:r>
          </a:p>
          <a:p>
            <a:pPr eaLnBrk="1" hangingPunct="1">
              <a:buFontTx/>
              <a:buAutoNum type="arabicPeriod"/>
            </a:pPr>
            <a:r>
              <a:rPr lang="en-US" sz="2000" b="1" smtClean="0">
                <a:solidFill>
                  <a:srgbClr val="FF0000"/>
                </a:solidFill>
              </a:rPr>
              <a:t>On-Line data entry:</a:t>
            </a:r>
            <a:r>
              <a:rPr lang="en-US" sz="2000" smtClean="0"/>
              <a:t> What percentage of the information is entered On-Line? </a:t>
            </a:r>
          </a:p>
          <a:p>
            <a:pPr eaLnBrk="1" hangingPunct="1">
              <a:buFontTx/>
              <a:buAutoNum type="arabicPeriod"/>
            </a:pPr>
            <a:r>
              <a:rPr lang="en-US" sz="2000" b="1" smtClean="0">
                <a:solidFill>
                  <a:srgbClr val="FF0000"/>
                </a:solidFill>
              </a:rPr>
              <a:t>End-user efficiency:</a:t>
            </a:r>
            <a:r>
              <a:rPr lang="en-US" sz="2000" smtClean="0"/>
              <a:t> Was the application designed for end-user efficiency? </a:t>
            </a:r>
          </a:p>
        </p:txBody>
      </p:sp>
    </p:spTree>
    <p:extLst>
      <p:ext uri="{BB962C8B-B14F-4D97-AF65-F5344CB8AC3E}">
        <p14:creationId xmlns:p14="http://schemas.microsoft.com/office/powerpoint/2010/main" val="3293524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F5EEB2-079C-469F-AC3A-307EAB1C3305}" type="slidenum">
              <a:rPr lang="tr-TR" sz="1400" smtClean="0"/>
              <a:pPr eaLnBrk="1" hangingPunct="1"/>
              <a:t>46</a:t>
            </a:fld>
            <a:endParaRPr lang="tr-TR" sz="1400" smtClean="0"/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FP - </a:t>
            </a:r>
            <a:r>
              <a:rPr lang="tr-TR" dirty="0" smtClean="0"/>
              <a:t>GSC Definitions (2)</a:t>
            </a:r>
          </a:p>
        </p:txBody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3338"/>
          </a:xfrm>
        </p:spPr>
        <p:txBody>
          <a:bodyPr/>
          <a:lstStyle/>
          <a:p>
            <a:pPr marL="381000" indent="-381000" eaLnBrk="1" hangingPunct="1">
              <a:buFontTx/>
              <a:buAutoNum type="arabicPeriod"/>
            </a:pPr>
            <a:endParaRPr lang="en-US" sz="2000" smtClean="0"/>
          </a:p>
          <a:p>
            <a:pPr marL="381000" indent="-381000" eaLnBrk="1" hangingPunct="1">
              <a:buFontTx/>
              <a:buAutoNum type="arabicPeriod" startAt="8"/>
            </a:pPr>
            <a:r>
              <a:rPr lang="en-US" sz="2000" b="1" smtClean="0">
                <a:solidFill>
                  <a:srgbClr val="FF0000"/>
                </a:solidFill>
              </a:rPr>
              <a:t>On-Line update:</a:t>
            </a:r>
            <a:r>
              <a:rPr lang="en-US" sz="2000" smtClean="0"/>
              <a:t> How many ILFs are updated by On-Line transaction? </a:t>
            </a:r>
          </a:p>
          <a:p>
            <a:pPr marL="381000" indent="-381000" eaLnBrk="1" hangingPunct="1">
              <a:buFontTx/>
              <a:buAutoNum type="arabicPeriod" startAt="8"/>
            </a:pPr>
            <a:r>
              <a:rPr lang="en-US" sz="2000" b="1" smtClean="0">
                <a:solidFill>
                  <a:srgbClr val="FF0000"/>
                </a:solidFill>
              </a:rPr>
              <a:t>Complex processing:</a:t>
            </a:r>
            <a:r>
              <a:rPr lang="en-US" sz="2000" smtClean="0"/>
              <a:t> Does the application have extensive logical or mathematical processing? </a:t>
            </a:r>
          </a:p>
          <a:p>
            <a:pPr marL="381000" indent="-381000" eaLnBrk="1" hangingPunct="1">
              <a:buFontTx/>
              <a:buAutoNum type="arabicPeriod" startAt="8"/>
            </a:pPr>
            <a:r>
              <a:rPr lang="tr-TR" sz="2000" b="1" smtClean="0">
                <a:solidFill>
                  <a:srgbClr val="FF0000"/>
                </a:solidFill>
              </a:rPr>
              <a:t> </a:t>
            </a:r>
            <a:r>
              <a:rPr lang="en-US" sz="2000" b="1" smtClean="0">
                <a:solidFill>
                  <a:srgbClr val="FF0000"/>
                </a:solidFill>
              </a:rPr>
              <a:t>Reusability:</a:t>
            </a:r>
            <a:r>
              <a:rPr lang="en-US" sz="2000" smtClean="0"/>
              <a:t> Was the application developed to meet one or many user’s needs? </a:t>
            </a:r>
          </a:p>
          <a:p>
            <a:pPr marL="381000" indent="-381000" eaLnBrk="1" hangingPunct="1">
              <a:buFontTx/>
              <a:buAutoNum type="arabicPeriod" startAt="8"/>
            </a:pPr>
            <a:r>
              <a:rPr lang="tr-TR" sz="2000" b="1" smtClean="0">
                <a:solidFill>
                  <a:srgbClr val="FF0000"/>
                </a:solidFill>
              </a:rPr>
              <a:t> </a:t>
            </a:r>
            <a:r>
              <a:rPr lang="en-US" sz="2000" b="1" smtClean="0">
                <a:solidFill>
                  <a:srgbClr val="FF0000"/>
                </a:solidFill>
              </a:rPr>
              <a:t>Installation ease:</a:t>
            </a:r>
            <a:r>
              <a:rPr lang="en-US" sz="2000" smtClean="0"/>
              <a:t> How difficult is conversion and installation? </a:t>
            </a:r>
          </a:p>
          <a:p>
            <a:pPr marL="381000" indent="-381000" eaLnBrk="1" hangingPunct="1">
              <a:buFontTx/>
              <a:buAutoNum type="arabicPeriod" startAt="8"/>
            </a:pPr>
            <a:r>
              <a:rPr lang="tr-TR" sz="2000" b="1" smtClean="0">
                <a:solidFill>
                  <a:srgbClr val="FF0000"/>
                </a:solidFill>
              </a:rPr>
              <a:t> </a:t>
            </a:r>
            <a:r>
              <a:rPr lang="en-US" sz="2000" b="1" smtClean="0">
                <a:solidFill>
                  <a:srgbClr val="FF0000"/>
                </a:solidFill>
              </a:rPr>
              <a:t>Operational ease:</a:t>
            </a:r>
            <a:r>
              <a:rPr lang="en-US" sz="2000" smtClean="0"/>
              <a:t> How effective and/or automated are start-up, back up, and recovery procedures? </a:t>
            </a:r>
          </a:p>
          <a:p>
            <a:pPr marL="381000" indent="-381000" eaLnBrk="1" hangingPunct="1">
              <a:buFontTx/>
              <a:buAutoNum type="arabicPeriod" startAt="8"/>
            </a:pPr>
            <a:r>
              <a:rPr lang="tr-TR" sz="2000" b="1" smtClean="0">
                <a:solidFill>
                  <a:srgbClr val="FF0000"/>
                </a:solidFill>
              </a:rPr>
              <a:t> </a:t>
            </a:r>
            <a:r>
              <a:rPr lang="en-US" sz="2000" b="1" smtClean="0">
                <a:solidFill>
                  <a:srgbClr val="FF0000"/>
                </a:solidFill>
              </a:rPr>
              <a:t>Multiple sites:</a:t>
            </a:r>
            <a:r>
              <a:rPr lang="en-US" sz="2000" smtClean="0"/>
              <a:t> Was the application specifically designed, developed, and supported to be installed at multiple sites for multiple organizations? </a:t>
            </a:r>
          </a:p>
          <a:p>
            <a:pPr marL="381000" indent="-381000" eaLnBrk="1" hangingPunct="1">
              <a:buFontTx/>
              <a:buAutoNum type="arabicPeriod" startAt="8"/>
            </a:pPr>
            <a:r>
              <a:rPr lang="tr-TR" sz="2000" b="1" smtClean="0">
                <a:solidFill>
                  <a:srgbClr val="FF0000"/>
                </a:solidFill>
              </a:rPr>
              <a:t> </a:t>
            </a:r>
            <a:r>
              <a:rPr lang="en-US" sz="2000" b="1" smtClean="0">
                <a:solidFill>
                  <a:srgbClr val="FF0000"/>
                </a:solidFill>
              </a:rPr>
              <a:t>Facilitate change:</a:t>
            </a:r>
            <a:r>
              <a:rPr lang="en-US" sz="2000" smtClean="0"/>
              <a:t> Was the application specifically designed, developed, and supported to facilitate change? </a:t>
            </a:r>
            <a:endParaRPr lang="tr-TR" sz="2000" smtClean="0"/>
          </a:p>
        </p:txBody>
      </p:sp>
    </p:spTree>
    <p:extLst>
      <p:ext uri="{BB962C8B-B14F-4D97-AF65-F5344CB8AC3E}">
        <p14:creationId xmlns:p14="http://schemas.microsoft.com/office/powerpoint/2010/main" val="3211495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600" dirty="0"/>
              <a:t>FP - </a:t>
            </a:r>
            <a:r>
              <a:rPr lang="tr-TR" sz="3600" dirty="0" smtClean="0"/>
              <a:t>GSCs for “Customer” Example</a:t>
            </a:r>
          </a:p>
        </p:txBody>
      </p:sp>
      <p:graphicFrame>
        <p:nvGraphicFramePr>
          <p:cNvPr id="113725" name="Group 6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216255"/>
              </p:ext>
            </p:extLst>
          </p:nvPr>
        </p:nvGraphicFramePr>
        <p:xfrm>
          <a:off x="107950" y="1052513"/>
          <a:ext cx="8929365" cy="4951653"/>
        </p:xfrm>
        <a:graphic>
          <a:graphicData uri="http://schemas.openxmlformats.org/drawingml/2006/table">
            <a:tbl>
              <a:tblPr/>
              <a:tblGrid>
                <a:gridCol w="6166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72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GSC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164095" marR="1640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Value</a:t>
                      </a:r>
                      <a:r>
                        <a:rPr kumimoji="0" lang="tr-T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(0-5)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164095" marR="1640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72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1.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Data communications 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4095" marR="1640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164095" marR="1640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72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2.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Distributed data processing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4095" marR="1640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164095" marR="1640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72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3.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Performance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4095" marR="1640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3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164095" marR="1640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72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4.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Heavily used configuration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4095" marR="1640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164095" marR="1640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72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5.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Transaction rate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4095" marR="1640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164095" marR="1640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72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6.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On-Line data entry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4095" marR="1640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5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164095" marR="1640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72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7.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End-user efficiency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4095" marR="1640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4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164095" marR="1640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72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8.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On-Line update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4095" marR="1640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164095" marR="1640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72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9.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Complex processing 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4095" marR="1640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164095" marR="1640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72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10.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Reusability 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4095" marR="1640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164095" marR="1640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72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11.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Installation ease 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4095" marR="1640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164095" marR="1640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372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12.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Operational ease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4095" marR="1640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2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164095" marR="1640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372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13.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Multiple sites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4095" marR="1640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164095" marR="1640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372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14.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Facilitate change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4095" marR="1640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164095" marR="1640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9653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Total</a:t>
                      </a: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 =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164095" marR="164095"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2</a:t>
                      </a:r>
                      <a:r>
                        <a:rPr kumimoji="0" lang="tr-T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164095" marR="164095"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4029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09FA97B-3C94-4B4F-A834-C62CA3EAC5EA}" type="slidenum">
              <a:rPr lang="tr-TR" sz="1400" smtClean="0"/>
              <a:pPr eaLnBrk="1" hangingPunct="1"/>
              <a:t>47</a:t>
            </a:fld>
            <a:endParaRPr lang="tr-TR" sz="1400" dirty="0" smtClean="0"/>
          </a:p>
        </p:txBody>
      </p:sp>
    </p:spTree>
    <p:extLst>
      <p:ext uri="{BB962C8B-B14F-4D97-AF65-F5344CB8AC3E}">
        <p14:creationId xmlns:p14="http://schemas.microsoft.com/office/powerpoint/2010/main" val="828639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600" dirty="0"/>
              <a:t>FP - </a:t>
            </a:r>
            <a:r>
              <a:rPr lang="tr-TR" sz="3600" dirty="0" smtClean="0"/>
              <a:t>Adjusted FP  for “Customer” Example</a:t>
            </a:r>
          </a:p>
        </p:txBody>
      </p:sp>
      <p:sp>
        <p:nvSpPr>
          <p:cNvPr id="14131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3F0D514-BAE2-4C12-883A-48A1BF94B786}" type="slidenum">
              <a:rPr lang="tr-TR" sz="1400" smtClean="0"/>
              <a:pPr eaLnBrk="1" hangingPunct="1"/>
              <a:t>48</a:t>
            </a:fld>
            <a:endParaRPr lang="tr-TR" sz="1400" smtClean="0"/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714375" y="1571625"/>
            <a:ext cx="7643813" cy="17859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/>
            <a:r>
              <a:rPr lang="en-US" sz="2800"/>
              <a:t>VAF = 0.65 + (</a:t>
            </a:r>
            <a:r>
              <a:rPr lang="tr-TR" sz="2800"/>
              <a:t>S</a:t>
            </a:r>
            <a:r>
              <a:rPr lang="en-US" sz="2800"/>
              <a:t>um of all GSC factor</a:t>
            </a:r>
            <a:r>
              <a:rPr lang="tr-TR" sz="2800"/>
              <a:t>s</a:t>
            </a:r>
            <a:r>
              <a:rPr lang="en-US" sz="2800"/>
              <a:t>)</a:t>
            </a:r>
            <a:r>
              <a:rPr lang="tr-TR" sz="2800"/>
              <a:t> * 0.01</a:t>
            </a:r>
            <a:r>
              <a:rPr lang="en-US" sz="2800"/>
              <a:t>)</a:t>
            </a:r>
            <a:r>
              <a:rPr lang="tr-TR" sz="2800"/>
              <a:t/>
            </a:r>
            <a:br>
              <a:rPr lang="tr-TR" sz="2800"/>
            </a:br>
            <a:r>
              <a:rPr lang="tr-TR" sz="2800"/>
              <a:t>       </a:t>
            </a:r>
            <a:r>
              <a:rPr lang="en-US" sz="2800"/>
              <a:t> = 0.65 + (</a:t>
            </a:r>
            <a:r>
              <a:rPr lang="tr-TR" sz="2800"/>
              <a:t>22 * 0.01</a:t>
            </a:r>
            <a:r>
              <a:rPr lang="en-US" sz="2800"/>
              <a:t>) </a:t>
            </a:r>
            <a:r>
              <a:rPr lang="tr-TR" sz="2800"/>
              <a:t/>
            </a:r>
            <a:br>
              <a:rPr lang="tr-TR" sz="2800"/>
            </a:br>
            <a:r>
              <a:rPr lang="tr-TR" sz="2800"/>
              <a:t>        </a:t>
            </a:r>
            <a:r>
              <a:rPr lang="en-US" sz="2800"/>
              <a:t>= 0.</a:t>
            </a:r>
            <a:r>
              <a:rPr lang="tr-TR" sz="2800"/>
              <a:t>87</a:t>
            </a:r>
            <a:endParaRPr lang="en-US" sz="2800"/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857250" y="4286250"/>
            <a:ext cx="7500938" cy="17145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 eaLnBrk="0" hangingPunct="0"/>
            <a:r>
              <a:rPr lang="tr-TR" sz="2800"/>
              <a:t>Adjusted </a:t>
            </a:r>
            <a:r>
              <a:rPr lang="en-US" sz="2800"/>
              <a:t>FP = VAF * </a:t>
            </a:r>
            <a:r>
              <a:rPr lang="tr-TR" sz="2800"/>
              <a:t>(</a:t>
            </a:r>
            <a:r>
              <a:rPr lang="en-US" sz="2800"/>
              <a:t>Total </a:t>
            </a:r>
            <a:r>
              <a:rPr lang="tr-TR" sz="2800"/>
              <a:t>U</a:t>
            </a:r>
            <a:r>
              <a:rPr lang="en-US" sz="2800"/>
              <a:t>nadjusted</a:t>
            </a:r>
            <a:r>
              <a:rPr lang="tr-TR" sz="2800"/>
              <a:t> FP)</a:t>
            </a:r>
            <a:br>
              <a:rPr lang="tr-TR" sz="2800"/>
            </a:br>
            <a:r>
              <a:rPr lang="tr-TR" sz="2800"/>
              <a:t>                     </a:t>
            </a:r>
            <a:r>
              <a:rPr lang="en-US" sz="2800"/>
              <a:t> = 0.</a:t>
            </a:r>
            <a:r>
              <a:rPr lang="tr-TR" sz="2800"/>
              <a:t>87</a:t>
            </a:r>
            <a:r>
              <a:rPr lang="en-US" sz="2800"/>
              <a:t> * </a:t>
            </a:r>
            <a:r>
              <a:rPr lang="tr-TR" sz="2800"/>
              <a:t>30</a:t>
            </a:r>
            <a:r>
              <a:rPr lang="en-US" sz="2800"/>
              <a:t> </a:t>
            </a:r>
            <a:r>
              <a:rPr lang="tr-TR" sz="2800"/>
              <a:t/>
            </a:r>
            <a:br>
              <a:rPr lang="tr-TR" sz="2800"/>
            </a:br>
            <a:r>
              <a:rPr lang="tr-TR" sz="2800"/>
              <a:t>                      </a:t>
            </a:r>
            <a:r>
              <a:rPr lang="tr-TR" sz="2800">
                <a:cs typeface="Arial" charset="0"/>
              </a:rPr>
              <a:t>≈</a:t>
            </a:r>
            <a:r>
              <a:rPr lang="en-US" sz="2800"/>
              <a:t> </a:t>
            </a:r>
            <a:r>
              <a:rPr lang="tr-TR" sz="2800"/>
              <a:t>26</a:t>
            </a:r>
            <a:endParaRPr lang="en-US" sz="2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3559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600" dirty="0"/>
              <a:t>FP - </a:t>
            </a:r>
            <a:r>
              <a:rPr lang="tr-TR" sz="3600" dirty="0" smtClean="0"/>
              <a:t> Approximate Estimation of Size and Effort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Assume the program will be implemented in </a:t>
            </a:r>
            <a:br>
              <a:rPr lang="tr-TR" dirty="0" smtClean="0"/>
            </a:br>
            <a:r>
              <a:rPr lang="tr-TR" dirty="0" smtClean="0"/>
              <a:t>Visual Basic, which has a standard rate of 50 LOC/FP.</a:t>
            </a:r>
          </a:p>
          <a:p>
            <a:pPr lvl="1" eaLnBrk="1" hangingPunct="1"/>
            <a:r>
              <a:rPr lang="tr-TR" sz="2400" dirty="0" smtClean="0"/>
              <a:t>The project will be approximately </a:t>
            </a:r>
            <a:br>
              <a:rPr lang="tr-TR" sz="2400" dirty="0" smtClean="0"/>
            </a:br>
            <a:r>
              <a:rPr lang="tr-TR" sz="2400" dirty="0" smtClean="0"/>
              <a:t>50 * 26 </a:t>
            </a:r>
            <a:r>
              <a:rPr lang="tr-TR" sz="2400" dirty="0" smtClean="0">
                <a:cs typeface="Arial" charset="0"/>
              </a:rPr>
              <a:t>≈</a:t>
            </a:r>
            <a:r>
              <a:rPr lang="tr-TR" sz="2400" dirty="0" smtClean="0"/>
              <a:t> 1300 lines of code.</a:t>
            </a:r>
          </a:p>
        </p:txBody>
      </p:sp>
      <p:sp>
        <p:nvSpPr>
          <p:cNvPr id="14233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E91EEE-B599-4F25-A82E-C523E8697BD8}" type="slidenum">
              <a:rPr lang="tr-TR" sz="1400" smtClean="0"/>
              <a:pPr eaLnBrk="1" hangingPunct="1"/>
              <a:t>49</a:t>
            </a:fld>
            <a:endParaRPr lang="tr-TR" sz="140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1500" y="4087813"/>
            <a:ext cx="8229600" cy="191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r>
              <a:rPr lang="tr-TR" sz="2400" kern="0" dirty="0" err="1">
                <a:latin typeface="+mn-lt"/>
              </a:rPr>
              <a:t>Assume</a:t>
            </a:r>
            <a:r>
              <a:rPr lang="tr-TR" sz="2400" kern="0" dirty="0">
                <a:latin typeface="+mn-lt"/>
              </a:rPr>
              <a:t> a </a:t>
            </a:r>
            <a:r>
              <a:rPr lang="tr-TR" sz="2400" kern="0" dirty="0" err="1">
                <a:latin typeface="+mn-lt"/>
              </a:rPr>
              <a:t>programmer</a:t>
            </a:r>
            <a:r>
              <a:rPr lang="tr-TR" sz="2400" kern="0" dirty="0">
                <a:latin typeface="+mn-lt"/>
              </a:rPr>
              <a:t> </a:t>
            </a:r>
            <a:r>
              <a:rPr lang="tr-TR" sz="2400" kern="0" dirty="0" err="1">
                <a:latin typeface="+mn-lt"/>
              </a:rPr>
              <a:t>works</a:t>
            </a:r>
            <a:r>
              <a:rPr lang="tr-TR" sz="2400" kern="0" dirty="0">
                <a:latin typeface="+mn-lt"/>
              </a:rPr>
              <a:t> </a:t>
            </a:r>
            <a:r>
              <a:rPr lang="tr-TR" sz="2400" kern="0" dirty="0" err="1">
                <a:latin typeface="+mn-lt"/>
              </a:rPr>
              <a:t>for</a:t>
            </a:r>
            <a:r>
              <a:rPr lang="tr-TR" sz="2400" kern="0" dirty="0">
                <a:latin typeface="+mn-lt"/>
              </a:rPr>
              <a:t> 5 FP </a:t>
            </a:r>
            <a:r>
              <a:rPr lang="tr-TR" sz="2400" kern="0" dirty="0" err="1">
                <a:latin typeface="+mn-lt"/>
              </a:rPr>
              <a:t>per</a:t>
            </a:r>
            <a:r>
              <a:rPr lang="tr-TR" sz="2400" kern="0" dirty="0">
                <a:latin typeface="+mn-lt"/>
              </a:rPr>
              <a:t> </a:t>
            </a:r>
            <a:r>
              <a:rPr lang="tr-TR" sz="2400" kern="0" dirty="0" err="1">
                <a:latin typeface="+mn-lt"/>
              </a:rPr>
              <a:t>day</a:t>
            </a:r>
            <a:r>
              <a:rPr lang="tr-TR" sz="2400" kern="0" dirty="0">
                <a:latin typeface="+mn-lt"/>
              </a:rPr>
              <a:t>.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  <a:defRPr/>
            </a:pPr>
            <a:r>
              <a:rPr lang="tr-TR" sz="2400" kern="0" dirty="0" err="1">
                <a:latin typeface="+mn-lt"/>
              </a:rPr>
              <a:t>The</a:t>
            </a:r>
            <a:r>
              <a:rPr lang="tr-TR" sz="2400" kern="0" dirty="0">
                <a:latin typeface="+mn-lt"/>
              </a:rPr>
              <a:t> </a:t>
            </a:r>
            <a:r>
              <a:rPr lang="tr-TR" sz="2400" kern="0" dirty="0" err="1">
                <a:latin typeface="+mn-lt"/>
              </a:rPr>
              <a:t>project</a:t>
            </a:r>
            <a:r>
              <a:rPr lang="tr-TR" sz="2400" kern="0" dirty="0">
                <a:latin typeface="+mn-lt"/>
              </a:rPr>
              <a:t> </a:t>
            </a:r>
            <a:r>
              <a:rPr lang="tr-TR" sz="2400" kern="0" dirty="0" err="1">
                <a:latin typeface="+mn-lt"/>
              </a:rPr>
              <a:t>will</a:t>
            </a:r>
            <a:r>
              <a:rPr lang="tr-TR" sz="2400" kern="0" dirty="0">
                <a:latin typeface="+mn-lt"/>
              </a:rPr>
              <a:t> </a:t>
            </a:r>
            <a:r>
              <a:rPr lang="tr-TR" sz="2400" kern="0" dirty="0" err="1">
                <a:latin typeface="+mn-lt"/>
              </a:rPr>
              <a:t>take</a:t>
            </a:r>
            <a:r>
              <a:rPr lang="tr-TR" sz="2400" kern="0" dirty="0">
                <a:latin typeface="+mn-lt"/>
              </a:rPr>
              <a:t> </a:t>
            </a:r>
            <a:r>
              <a:rPr lang="tr-TR" sz="2400" dirty="0" err="1"/>
              <a:t>approximately</a:t>
            </a:r>
            <a:r>
              <a:rPr lang="tr-TR" sz="2400" dirty="0"/>
              <a:t> </a:t>
            </a:r>
            <a:br>
              <a:rPr lang="tr-TR" sz="2400" dirty="0"/>
            </a:br>
            <a:r>
              <a:rPr lang="tr-TR" sz="2400" kern="0" dirty="0">
                <a:latin typeface="+mn-lt"/>
              </a:rPr>
              <a:t>26 / 5 </a:t>
            </a:r>
            <a:r>
              <a:rPr lang="tr-TR" sz="2400" kern="0" dirty="0">
                <a:latin typeface="+mn-lt"/>
                <a:cs typeface="Arial" charset="0"/>
              </a:rPr>
              <a:t>≈</a:t>
            </a:r>
            <a:r>
              <a:rPr lang="tr-TR" sz="2400" kern="0" dirty="0">
                <a:latin typeface="+mn-lt"/>
              </a:rPr>
              <a:t> 5 </a:t>
            </a:r>
            <a:r>
              <a:rPr lang="tr-TR" sz="2400" kern="0" dirty="0" err="1">
                <a:latin typeface="+mn-lt"/>
              </a:rPr>
              <a:t>days</a:t>
            </a:r>
            <a:r>
              <a:rPr lang="tr-TR" sz="2400" kern="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3038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19872" y="4972811"/>
            <a:ext cx="1442821" cy="1442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4P’s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People</a:t>
            </a:r>
            <a:r>
              <a:rPr lang="tr-TR" dirty="0">
                <a:solidFill>
                  <a:schemeClr val="accent1"/>
                </a:solidFill>
              </a:rPr>
              <a:t/>
            </a:r>
            <a:br>
              <a:rPr lang="tr-TR" dirty="0">
                <a:solidFill>
                  <a:schemeClr val="accent1"/>
                </a:solidFill>
              </a:rPr>
            </a:br>
            <a:r>
              <a:rPr lang="en-US" dirty="0"/>
              <a:t>the most important element of a successful </a:t>
            </a:r>
            <a:r>
              <a:rPr lang="en-US" dirty="0" smtClean="0"/>
              <a:t>project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tr-TR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tr-TR" dirty="0" smtClean="0">
                <a:solidFill>
                  <a:schemeClr val="accent1"/>
                </a:solidFill>
              </a:rPr>
              <a:t>2. </a:t>
            </a:r>
            <a:r>
              <a:rPr lang="en-US" dirty="0" smtClean="0">
                <a:solidFill>
                  <a:schemeClr val="accent1"/>
                </a:solidFill>
              </a:rPr>
              <a:t>Product</a:t>
            </a:r>
            <a:r>
              <a:rPr lang="tr-TR" dirty="0">
                <a:solidFill>
                  <a:schemeClr val="accent1"/>
                </a:solidFill>
              </a:rPr>
              <a:t/>
            </a:r>
            <a:br>
              <a:rPr lang="tr-TR" dirty="0">
                <a:solidFill>
                  <a:schemeClr val="accent1"/>
                </a:solidFill>
              </a:rPr>
            </a:br>
            <a:r>
              <a:rPr lang="en-US" dirty="0"/>
              <a:t>the software to be built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16016" y="1196752"/>
            <a:ext cx="3164160" cy="5001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smtClean="0">
                <a:solidFill>
                  <a:schemeClr val="accent1"/>
                </a:solidFill>
              </a:rPr>
              <a:t>3. </a:t>
            </a:r>
            <a:r>
              <a:rPr lang="en-US" dirty="0" smtClean="0">
                <a:solidFill>
                  <a:schemeClr val="accent1"/>
                </a:solidFill>
              </a:rPr>
              <a:t>Process</a:t>
            </a:r>
            <a:r>
              <a:rPr lang="tr-TR" dirty="0">
                <a:solidFill>
                  <a:schemeClr val="accent1"/>
                </a:solidFill>
              </a:rPr>
              <a:t/>
            </a:r>
            <a:br>
              <a:rPr lang="tr-TR" dirty="0">
                <a:solidFill>
                  <a:schemeClr val="accent1"/>
                </a:solidFill>
              </a:rPr>
            </a:br>
            <a:r>
              <a:rPr lang="en-US" dirty="0"/>
              <a:t>the set of framework activities and software engineering tasks to get the job </a:t>
            </a:r>
            <a:r>
              <a:rPr lang="en-US" dirty="0" smtClean="0"/>
              <a:t>done</a:t>
            </a:r>
            <a:endParaRPr lang="tr-TR" dirty="0"/>
          </a:p>
          <a:p>
            <a:pPr marL="0" indent="0">
              <a:buNone/>
            </a:pPr>
            <a:endParaRPr lang="tr-TR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tr-TR" dirty="0" smtClean="0">
                <a:solidFill>
                  <a:schemeClr val="accent1"/>
                </a:solidFill>
              </a:rPr>
              <a:t>4. </a:t>
            </a:r>
            <a:r>
              <a:rPr lang="en-US" dirty="0" smtClean="0">
                <a:solidFill>
                  <a:schemeClr val="accent1"/>
                </a:solidFill>
              </a:rPr>
              <a:t>Project</a:t>
            </a:r>
            <a:r>
              <a:rPr lang="tr-TR" dirty="0">
                <a:solidFill>
                  <a:schemeClr val="accent1"/>
                </a:solidFill>
              </a:rPr>
              <a:t/>
            </a:r>
            <a:br>
              <a:rPr lang="tr-TR" dirty="0">
                <a:solidFill>
                  <a:schemeClr val="accent1"/>
                </a:solidFill>
              </a:rPr>
            </a:br>
            <a:r>
              <a:rPr lang="en-US" dirty="0"/>
              <a:t>all work required to make the product a reality</a:t>
            </a:r>
          </a:p>
          <a:p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Management - 1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23697"/>
            <a:ext cx="2592288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268760"/>
            <a:ext cx="1029942" cy="2941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49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600" dirty="0"/>
              <a:t>FP - </a:t>
            </a:r>
            <a:r>
              <a:rPr lang="tr-TR" sz="3600" dirty="0" smtClean="0"/>
              <a:t>Actual Lines of Code in Visual Basic</a:t>
            </a:r>
          </a:p>
        </p:txBody>
      </p:sp>
      <p:sp>
        <p:nvSpPr>
          <p:cNvPr id="143389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5C4291-631B-4385-83FD-8E4FCD003C02}" type="slidenum">
              <a:rPr lang="tr-TR" sz="1400" smtClean="0"/>
              <a:pPr eaLnBrk="1" hangingPunct="1"/>
              <a:t>50</a:t>
            </a:fld>
            <a:endParaRPr lang="tr-TR" sz="1400" smtClean="0"/>
          </a:p>
        </p:txBody>
      </p:sp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928688" y="1928813"/>
          <a:ext cx="7143750" cy="31972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994"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 err="1" smtClean="0">
                          <a:solidFill>
                            <a:srgbClr val="000099"/>
                          </a:solidFill>
                        </a:rPr>
                        <a:t>Module</a:t>
                      </a:r>
                      <a:r>
                        <a:rPr lang="tr-TR" sz="2400" b="1" dirty="0" smtClean="0">
                          <a:solidFill>
                            <a:srgbClr val="000099"/>
                          </a:solidFill>
                        </a:rPr>
                        <a:t> Name</a:t>
                      </a:r>
                      <a:endParaRPr lang="tr-TR" sz="2400" b="1" dirty="0">
                        <a:solidFill>
                          <a:srgbClr val="000099"/>
                        </a:solidFill>
                      </a:endParaRPr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 smtClean="0">
                          <a:solidFill>
                            <a:srgbClr val="000099"/>
                          </a:solidFill>
                        </a:rPr>
                        <a:t>Total </a:t>
                      </a:r>
                      <a:r>
                        <a:rPr lang="tr-TR" sz="2400" b="1" dirty="0" err="1" smtClean="0">
                          <a:solidFill>
                            <a:srgbClr val="000099"/>
                          </a:solidFill>
                        </a:rPr>
                        <a:t>Lines</a:t>
                      </a:r>
                      <a:endParaRPr lang="tr-TR" sz="2400" b="1" dirty="0">
                        <a:solidFill>
                          <a:srgbClr val="000099"/>
                        </a:solidFill>
                      </a:endParaRPr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 err="1" smtClean="0">
                          <a:solidFill>
                            <a:srgbClr val="000099"/>
                          </a:solidFill>
                        </a:rPr>
                        <a:t>Effective</a:t>
                      </a:r>
                      <a:r>
                        <a:rPr lang="tr-TR" sz="2400" b="1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tr-TR" sz="2400" b="1" dirty="0" err="1" smtClean="0">
                          <a:solidFill>
                            <a:srgbClr val="000099"/>
                          </a:solidFill>
                        </a:rPr>
                        <a:t>Coded</a:t>
                      </a:r>
                      <a:r>
                        <a:rPr lang="tr-TR" sz="2400" b="1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tr-TR" sz="2400" b="1" dirty="0" err="1" smtClean="0">
                          <a:solidFill>
                            <a:srgbClr val="000099"/>
                          </a:solidFill>
                        </a:rPr>
                        <a:t>Lines</a:t>
                      </a:r>
                      <a:endParaRPr lang="tr-TR" sz="2400" b="1" dirty="0">
                        <a:solidFill>
                          <a:srgbClr val="000099"/>
                        </a:solidFill>
                      </a:endParaRPr>
                    </a:p>
                  </a:txBody>
                  <a:tcPr marT="45722" marB="4572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558">
                <a:tc>
                  <a:txBody>
                    <a:bodyPr/>
                    <a:lstStyle/>
                    <a:p>
                      <a:r>
                        <a:rPr lang="tr-TR" sz="2400" dirty="0" err="1" smtClean="0"/>
                        <a:t>frmCustMaint</a:t>
                      </a:r>
                      <a:r>
                        <a:rPr lang="tr-TR" sz="2400" dirty="0" smtClean="0"/>
                        <a:t>.</a:t>
                      </a:r>
                      <a:r>
                        <a:rPr lang="tr-TR" sz="2400" dirty="0" err="1" smtClean="0"/>
                        <a:t>frm</a:t>
                      </a:r>
                      <a:endParaRPr lang="tr-TR" sz="2400" dirty="0"/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 smtClean="0"/>
                        <a:t>989</a:t>
                      </a:r>
                      <a:endParaRPr lang="tr-TR" sz="2400" dirty="0"/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 smtClean="0"/>
                        <a:t>400</a:t>
                      </a:r>
                      <a:endParaRPr lang="tr-TR" sz="2400" dirty="0"/>
                    </a:p>
                  </a:txBody>
                  <a:tcPr marT="45722" marB="4572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558">
                <a:tc>
                  <a:txBody>
                    <a:bodyPr/>
                    <a:lstStyle/>
                    <a:p>
                      <a:r>
                        <a:rPr lang="tr-TR" sz="2400" dirty="0" err="1" smtClean="0"/>
                        <a:t>modGeneral</a:t>
                      </a:r>
                      <a:r>
                        <a:rPr lang="tr-TR" sz="2400" dirty="0" smtClean="0"/>
                        <a:t>.bas</a:t>
                      </a:r>
                      <a:endParaRPr lang="tr-TR" sz="2400" dirty="0"/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 smtClean="0"/>
                        <a:t>65</a:t>
                      </a:r>
                      <a:endParaRPr lang="tr-TR" sz="2400" dirty="0"/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 smtClean="0"/>
                        <a:t>60</a:t>
                      </a:r>
                      <a:endParaRPr lang="tr-TR" sz="2400" dirty="0"/>
                    </a:p>
                  </a:txBody>
                  <a:tcPr marT="45722" marB="4572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558">
                <a:tc>
                  <a:txBody>
                    <a:bodyPr/>
                    <a:lstStyle/>
                    <a:p>
                      <a:r>
                        <a:rPr lang="tr-TR" sz="2400" dirty="0" err="1" smtClean="0"/>
                        <a:t>modValidate</a:t>
                      </a:r>
                      <a:r>
                        <a:rPr lang="tr-TR" sz="2400" dirty="0" smtClean="0"/>
                        <a:t>.bas</a:t>
                      </a:r>
                      <a:endParaRPr lang="tr-TR" sz="2400" dirty="0"/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 smtClean="0"/>
                        <a:t>246</a:t>
                      </a:r>
                      <a:endParaRPr lang="tr-TR" sz="2400" dirty="0"/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 smtClean="0"/>
                        <a:t>240</a:t>
                      </a:r>
                      <a:endParaRPr lang="tr-TR" sz="2400" dirty="0"/>
                    </a:p>
                  </a:txBody>
                  <a:tcPr marT="45722" marB="4572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558">
                <a:tc>
                  <a:txBody>
                    <a:bodyPr/>
                    <a:lstStyle/>
                    <a:p>
                      <a:pPr algn="r"/>
                      <a:r>
                        <a:rPr lang="tr-TR" sz="2400" b="1" dirty="0" smtClean="0"/>
                        <a:t>TOTALS = </a:t>
                      </a:r>
                      <a:endParaRPr lang="tr-TR" sz="2400" b="1" dirty="0"/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 smtClean="0"/>
                        <a:t>1300</a:t>
                      </a:r>
                      <a:endParaRPr lang="tr-TR" sz="2400" b="1" dirty="0"/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 smtClean="0"/>
                        <a:t>700</a:t>
                      </a:r>
                      <a:endParaRPr lang="tr-TR" sz="2400" b="1" dirty="0"/>
                    </a:p>
                  </a:txBody>
                  <a:tcPr marT="45722" marB="4572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21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Estimation for Agile Projects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800" dirty="0"/>
              <a:t>Each user scenario (a mini-use-case) is considered separately for estimation purposes.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The scenario is decomposed into the set of software engineering tasks that will be required to develop it.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Each task is estimated separately. Note: estimation can be based on historical data, an empirical model, or “experience.”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chemeClr val="accent1"/>
                </a:solidFill>
              </a:rPr>
              <a:t>Alternatively, the ‘volume’ of the scenario can be estimated in LOC, FP or some other volume-oriented measure (e.g., use-case count).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Estimates for each task are summed to create an estimate for the scenario.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chemeClr val="accent1"/>
                </a:solidFill>
              </a:rPr>
              <a:t>Alternatively, the volume estimate for the scenario is translated into effort using historical data.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The effort estimates for all scenarios that are to be implemented for a given software increment are summed to develop the effort estimate for the increment.</a:t>
            </a:r>
          </a:p>
          <a:p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Management - 1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2050" name="Picture 2" descr="File:CrispPlanningPokerDe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365104"/>
            <a:ext cx="2653579" cy="194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66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Software Project Management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What to Estimate?</a:t>
            </a:r>
          </a:p>
          <a:p>
            <a:pPr lvl="1"/>
            <a:r>
              <a:rPr lang="en-US" dirty="0" smtClean="0"/>
              <a:t>Effort</a:t>
            </a:r>
          </a:p>
          <a:p>
            <a:pPr lvl="1"/>
            <a:r>
              <a:rPr lang="en-US" dirty="0" smtClean="0"/>
              <a:t>Time</a:t>
            </a:r>
          </a:p>
          <a:p>
            <a:r>
              <a:rPr lang="en-US" dirty="0"/>
              <a:t>What to Plan?</a:t>
            </a:r>
          </a:p>
          <a:p>
            <a:pPr lvl="1"/>
            <a:r>
              <a:rPr lang="en-US" dirty="0"/>
              <a:t>People</a:t>
            </a:r>
          </a:p>
          <a:p>
            <a:pPr lvl="1"/>
            <a:r>
              <a:rPr lang="en-US" dirty="0"/>
              <a:t>Tasks</a:t>
            </a:r>
          </a:p>
          <a:p>
            <a:pPr lvl="1"/>
            <a:r>
              <a:rPr lang="en-US" dirty="0" smtClean="0"/>
              <a:t>Time</a:t>
            </a:r>
          </a:p>
          <a:p>
            <a:r>
              <a:rPr lang="en-US" dirty="0" smtClean="0"/>
              <a:t>How to manage?</a:t>
            </a:r>
          </a:p>
          <a:p>
            <a:pPr lvl="1"/>
            <a:r>
              <a:rPr lang="en-US" dirty="0" smtClean="0"/>
              <a:t>Risk</a:t>
            </a:r>
          </a:p>
          <a:p>
            <a:pPr lvl="1"/>
            <a:r>
              <a:rPr lang="en-US" dirty="0" smtClean="0"/>
              <a:t>Quality - What </a:t>
            </a:r>
            <a:r>
              <a:rPr lang="en-US" dirty="0"/>
              <a:t>to Measure?</a:t>
            </a:r>
          </a:p>
          <a:p>
            <a:pPr lvl="2"/>
            <a:r>
              <a:rPr lang="en-US" dirty="0"/>
              <a:t>Process Metrics</a:t>
            </a:r>
          </a:p>
          <a:p>
            <a:pPr lvl="2"/>
            <a:r>
              <a:rPr lang="en-US" dirty="0"/>
              <a:t>OO </a:t>
            </a:r>
            <a:r>
              <a:rPr lang="en-US" dirty="0" smtClean="0"/>
              <a:t>Metrics</a:t>
            </a:r>
            <a:endParaRPr lang="en-US" sz="2000" dirty="0" smtClean="0"/>
          </a:p>
          <a:p>
            <a:pPr lvl="1"/>
            <a:r>
              <a:rPr lang="en-US" dirty="0" smtClean="0"/>
              <a:t>Deliveries</a:t>
            </a:r>
            <a:endParaRPr lang="en-GB" dirty="0"/>
          </a:p>
          <a:p>
            <a:endParaRPr lang="en-GB" sz="2000" dirty="0"/>
          </a:p>
          <a:p>
            <a:endParaRPr lang="tr-TR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Management - 1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5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Estimation</a:t>
            </a:r>
            <a:endParaRPr lang="tr-T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Management - 1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 smtClean="0"/>
              <a:t>4.2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4918" y="198348"/>
            <a:ext cx="5328592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dirty="0">
                <a:latin typeface="Arial" pitchFamily="34" charset="0"/>
                <a:cs typeface="Arial" pitchFamily="34" charset="0"/>
              </a:rPr>
              <a:t>Project Management Concepts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>
                <a:latin typeface="Arial" pitchFamily="34" charset="0"/>
                <a:cs typeface="Arial" pitchFamily="34" charset="0"/>
              </a:rPr>
              <a:t>Estimation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Planning</a:t>
            </a:r>
            <a:endParaRPr lang="tr-TR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Management</a:t>
            </a:r>
            <a:endParaRPr lang="tr-T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63688" y="524698"/>
            <a:ext cx="356264" cy="273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854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Estimation</a:t>
            </a:r>
            <a:endParaRPr lang="tr-T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Organizations need to make software effort and cost estimates. </a:t>
            </a:r>
            <a:endParaRPr lang="tr-TR" dirty="0" smtClean="0"/>
          </a:p>
          <a:p>
            <a:pPr>
              <a:spcBef>
                <a:spcPts val="300"/>
              </a:spcBef>
            </a:pPr>
            <a:r>
              <a:rPr lang="en-US" dirty="0"/>
              <a:t>Estimation of resources, cost, and schedule for a software engineering effort requires </a:t>
            </a:r>
          </a:p>
          <a:p>
            <a:pPr lvl="1">
              <a:spcBef>
                <a:spcPts val="300"/>
              </a:spcBef>
            </a:pPr>
            <a:r>
              <a:rPr lang="en-US" dirty="0">
                <a:solidFill>
                  <a:schemeClr val="accent1"/>
                </a:solidFill>
              </a:rPr>
              <a:t>experience</a:t>
            </a:r>
          </a:p>
          <a:p>
            <a:pPr lvl="1">
              <a:spcBef>
                <a:spcPts val="300"/>
              </a:spcBef>
            </a:pPr>
            <a:r>
              <a:rPr lang="en-US" dirty="0">
                <a:solidFill>
                  <a:schemeClr val="accent1"/>
                </a:solidFill>
              </a:rPr>
              <a:t>access to good historical information (metrics</a:t>
            </a:r>
          </a:p>
          <a:p>
            <a:pPr lvl="1">
              <a:spcBef>
                <a:spcPts val="300"/>
              </a:spcBef>
            </a:pPr>
            <a:r>
              <a:rPr lang="en-US" dirty="0">
                <a:solidFill>
                  <a:schemeClr val="accent1"/>
                </a:solidFill>
              </a:rPr>
              <a:t>the courage to commit to quantitative predictions when qualitative information is all that exists</a:t>
            </a:r>
          </a:p>
          <a:p>
            <a:r>
              <a:rPr lang="en-US" dirty="0"/>
              <a:t>Estimation carries inherent risk and this risk leads to </a:t>
            </a:r>
            <a:r>
              <a:rPr lang="en-US" dirty="0" smtClean="0"/>
              <a:t>uncertainty</a:t>
            </a:r>
            <a:r>
              <a:rPr lang="tr-TR" dirty="0" smtClean="0"/>
              <a:t>.</a:t>
            </a:r>
          </a:p>
          <a:p>
            <a:r>
              <a:rPr lang="en-GB" dirty="0"/>
              <a:t>There is no simple way to make an accurate estimate of the effort required to develop a software system</a:t>
            </a:r>
            <a:r>
              <a:rPr lang="tr-TR" dirty="0"/>
              <a:t>.</a:t>
            </a:r>
          </a:p>
          <a:p>
            <a:r>
              <a:rPr lang="en-GB" dirty="0" smtClean="0"/>
              <a:t>Initial </a:t>
            </a:r>
            <a:r>
              <a:rPr lang="en-GB" dirty="0"/>
              <a:t>estimates are </a:t>
            </a:r>
            <a:r>
              <a:rPr lang="tr-TR" dirty="0"/>
              <a:t>usually </a:t>
            </a:r>
            <a:r>
              <a:rPr lang="en-GB" dirty="0"/>
              <a:t>based on inadequate information </a:t>
            </a:r>
            <a:r>
              <a:rPr lang="tr-TR" dirty="0"/>
              <a:t>about</a:t>
            </a:r>
            <a:r>
              <a:rPr lang="en-GB" dirty="0"/>
              <a:t> user requirements</a:t>
            </a:r>
            <a:r>
              <a:rPr lang="tr-TR" dirty="0"/>
              <a:t>.</a:t>
            </a:r>
          </a:p>
          <a:p>
            <a:endParaRPr lang="en-US" dirty="0"/>
          </a:p>
          <a:p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Management - 1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3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Estimation</a:t>
            </a:r>
            <a:endParaRPr lang="tr-T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theory anything is negotiable, in practice</a:t>
            </a:r>
          </a:p>
          <a:p>
            <a:pPr lvl="1"/>
            <a:r>
              <a:rPr lang="en-US" dirty="0" smtClean="0"/>
              <a:t>Time: Usually customer has a strict deadline</a:t>
            </a:r>
          </a:p>
          <a:p>
            <a:pPr lvl="1"/>
            <a:r>
              <a:rPr lang="en-US" dirty="0" smtClean="0"/>
              <a:t>Cost: The budget of the project is almost fixed due to competition</a:t>
            </a:r>
          </a:p>
          <a:p>
            <a:pPr lvl="1"/>
            <a:r>
              <a:rPr lang="en-US" dirty="0" smtClean="0"/>
              <a:t>Quality: There is a certain amount of quality induced according to the type of the project.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/>
              <a:t>Man-month=  Man-month is a hypothetical unit of work representing the work done by one person in one month</a:t>
            </a:r>
          </a:p>
          <a:p>
            <a:endParaRPr lang="en-US" dirty="0"/>
          </a:p>
          <a:p>
            <a:r>
              <a:rPr lang="en-US" dirty="0" err="1"/>
              <a:t>Brooks's</a:t>
            </a:r>
            <a:r>
              <a:rPr lang="en-US" dirty="0"/>
              <a:t> law: Adding manpower to a late software project makes it later.</a:t>
            </a:r>
          </a:p>
          <a:p>
            <a:endParaRPr lang="tr-TR" dirty="0"/>
          </a:p>
          <a:p>
            <a:endParaRPr lang="en-US" dirty="0"/>
          </a:p>
          <a:p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Management - 1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1" y="2564905"/>
            <a:ext cx="3528392" cy="1855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38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3500</TotalTime>
  <Words>2279</Words>
  <Application>Microsoft Office PowerPoint</Application>
  <PresentationFormat>On-screen Show (4:3)</PresentationFormat>
  <Paragraphs>510</Paragraphs>
  <Slides>51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4" baseType="lpstr">
      <vt:lpstr>맑은 고딕</vt:lpstr>
      <vt:lpstr>Arial</vt:lpstr>
      <vt:lpstr>Batang</vt:lpstr>
      <vt:lpstr>Bodoni MT Condensed</vt:lpstr>
      <vt:lpstr>Calibri</vt:lpstr>
      <vt:lpstr>Courier New</vt:lpstr>
      <vt:lpstr>Franklin Gothic Book</vt:lpstr>
      <vt:lpstr>Gulim</vt:lpstr>
      <vt:lpstr>HY목각파임B</vt:lpstr>
      <vt:lpstr>Times New Roman</vt:lpstr>
      <vt:lpstr>Wingdings</vt:lpstr>
      <vt:lpstr>Decatur</vt:lpstr>
      <vt:lpstr>Equation</vt:lpstr>
      <vt:lpstr>SOFTWARE ENGINEERING</vt:lpstr>
      <vt:lpstr>Agenda</vt:lpstr>
      <vt:lpstr>Project Management Concepts</vt:lpstr>
      <vt:lpstr>Software Project Management</vt:lpstr>
      <vt:lpstr>4P’s</vt:lpstr>
      <vt:lpstr>Software Project Management</vt:lpstr>
      <vt:lpstr>Estimation</vt:lpstr>
      <vt:lpstr>Estimation</vt:lpstr>
      <vt:lpstr>Estimation</vt:lpstr>
      <vt:lpstr>Estimation</vt:lpstr>
      <vt:lpstr>Estimation</vt:lpstr>
      <vt:lpstr>Estimation</vt:lpstr>
      <vt:lpstr>Estimation Techniques</vt:lpstr>
      <vt:lpstr>Algorithmic Cost Modelling</vt:lpstr>
      <vt:lpstr>Function Points</vt:lpstr>
      <vt:lpstr>FP – Project Types</vt:lpstr>
      <vt:lpstr>FP – Counting Steps</vt:lpstr>
      <vt:lpstr>FP - Equations</vt:lpstr>
      <vt:lpstr>FP - Value Adjustment Factor (VAF)</vt:lpstr>
      <vt:lpstr>FP – Calculating Unadjusted Function Points</vt:lpstr>
      <vt:lpstr>FP – Standard Functions</vt:lpstr>
      <vt:lpstr>FP – Data Functions</vt:lpstr>
      <vt:lpstr>FP - Transactional Functions</vt:lpstr>
      <vt:lpstr>FP – System Example 1</vt:lpstr>
      <vt:lpstr>FP – System Example 2</vt:lpstr>
      <vt:lpstr>FP – Logical File (ILF) example</vt:lpstr>
      <vt:lpstr>FP – External Interface File (EIF) example</vt:lpstr>
      <vt:lpstr>FP –  External Input (EI) examples</vt:lpstr>
      <vt:lpstr>FP – External Output (EO) examples</vt:lpstr>
      <vt:lpstr>FP – External Query (EQ) examples</vt:lpstr>
      <vt:lpstr>FP Example : “Customer” Application</vt:lpstr>
      <vt:lpstr>FP Example :“Customer” Screen</vt:lpstr>
      <vt:lpstr>FP Example : Counting the Functions (1)</vt:lpstr>
      <vt:lpstr>FP Example : Counting the Functions (2)</vt:lpstr>
      <vt:lpstr>FP Example : Counting the Functions (3)</vt:lpstr>
      <vt:lpstr>FP Example : EI</vt:lpstr>
      <vt:lpstr>FP Example : EI</vt:lpstr>
      <vt:lpstr>FP Example : EI</vt:lpstr>
      <vt:lpstr>FP Example : EQ</vt:lpstr>
      <vt:lpstr>FP Example : EO</vt:lpstr>
      <vt:lpstr>FP Example : EO</vt:lpstr>
      <vt:lpstr>Unadjusted Function Points</vt:lpstr>
      <vt:lpstr>FP - General System Characteristics (GSC)</vt:lpstr>
      <vt:lpstr>FP - General System Characteristics</vt:lpstr>
      <vt:lpstr>FP - GSC Definitions (1)</vt:lpstr>
      <vt:lpstr>FP - GSC Definitions (2)</vt:lpstr>
      <vt:lpstr>FP - GSCs for “Customer” Example</vt:lpstr>
      <vt:lpstr>FP - Adjusted FP  for “Customer” Example</vt:lpstr>
      <vt:lpstr>FP -  Approximate Estimation of Size and Effort</vt:lpstr>
      <vt:lpstr>FP - Actual Lines of Code in Visual Basic</vt:lpstr>
      <vt:lpstr>Estimation for Agile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tantug</dc:creator>
  <cp:lastModifiedBy>itu</cp:lastModifiedBy>
  <cp:revision>93</cp:revision>
  <cp:lastPrinted>2015-10-05T18:36:47Z</cp:lastPrinted>
  <dcterms:created xsi:type="dcterms:W3CDTF">2010-08-26T12:42:06Z</dcterms:created>
  <dcterms:modified xsi:type="dcterms:W3CDTF">2017-10-02T08:05:50Z</dcterms:modified>
</cp:coreProperties>
</file>