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1" r:id="rId1"/>
  </p:sldMasterIdLst>
  <p:notesMasterIdLst>
    <p:notesMasterId r:id="rId59"/>
  </p:notesMasterIdLst>
  <p:handoutMasterIdLst>
    <p:handoutMasterId r:id="rId60"/>
  </p:handoutMasterIdLst>
  <p:sldIdLst>
    <p:sldId id="256" r:id="rId2"/>
    <p:sldId id="272" r:id="rId3"/>
    <p:sldId id="447" r:id="rId4"/>
    <p:sldId id="452" r:id="rId5"/>
    <p:sldId id="453" r:id="rId6"/>
    <p:sldId id="260" r:id="rId7"/>
    <p:sldId id="267" r:id="rId8"/>
    <p:sldId id="448" r:id="rId9"/>
    <p:sldId id="449" r:id="rId10"/>
    <p:sldId id="450" r:id="rId11"/>
    <p:sldId id="451" r:id="rId12"/>
    <p:sldId id="487" r:id="rId13"/>
    <p:sldId id="454" r:id="rId14"/>
    <p:sldId id="456" r:id="rId15"/>
    <p:sldId id="458" r:id="rId16"/>
    <p:sldId id="459" r:id="rId17"/>
    <p:sldId id="460" r:id="rId18"/>
    <p:sldId id="461" r:id="rId19"/>
    <p:sldId id="462" r:id="rId20"/>
    <p:sldId id="455" r:id="rId21"/>
    <p:sldId id="464" r:id="rId22"/>
    <p:sldId id="465" r:id="rId23"/>
    <p:sldId id="466" r:id="rId24"/>
    <p:sldId id="467" r:id="rId25"/>
    <p:sldId id="468" r:id="rId26"/>
    <p:sldId id="469" r:id="rId27"/>
    <p:sldId id="470" r:id="rId28"/>
    <p:sldId id="472" r:id="rId29"/>
    <p:sldId id="471" r:id="rId30"/>
    <p:sldId id="473" r:id="rId31"/>
    <p:sldId id="474" r:id="rId32"/>
    <p:sldId id="475" r:id="rId33"/>
    <p:sldId id="357" r:id="rId34"/>
    <p:sldId id="361" r:id="rId35"/>
    <p:sldId id="362" r:id="rId36"/>
    <p:sldId id="363" r:id="rId37"/>
    <p:sldId id="364" r:id="rId38"/>
    <p:sldId id="365" r:id="rId39"/>
    <p:sldId id="366" r:id="rId40"/>
    <p:sldId id="369" r:id="rId41"/>
    <p:sldId id="370" r:id="rId42"/>
    <p:sldId id="477" r:id="rId43"/>
    <p:sldId id="488" r:id="rId44"/>
    <p:sldId id="489" r:id="rId45"/>
    <p:sldId id="482" r:id="rId46"/>
    <p:sldId id="483" r:id="rId47"/>
    <p:sldId id="484" r:id="rId48"/>
    <p:sldId id="372" r:id="rId49"/>
    <p:sldId id="373" r:id="rId50"/>
    <p:sldId id="377" r:id="rId51"/>
    <p:sldId id="378" r:id="rId52"/>
    <p:sldId id="386" r:id="rId53"/>
    <p:sldId id="387" r:id="rId54"/>
    <p:sldId id="490" r:id="rId55"/>
    <p:sldId id="390" r:id="rId56"/>
    <p:sldId id="485" r:id="rId57"/>
    <p:sldId id="486" r:id="rId5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93646"/>
  </p:normalViewPr>
  <p:slideViewPr>
    <p:cSldViewPr>
      <p:cViewPr varScale="1">
        <p:scale>
          <a:sx n="48" d="100"/>
          <a:sy n="48" d="100"/>
        </p:scale>
        <p:origin x="1560" y="3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34B21D90-7CF6-104C-9441-4264150C7A3B}" type="datetimeFigureOut">
              <a:rPr lang="en-US" smtClean="0"/>
              <a:t>10/2/2017</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0829690A-DC69-F541-8E6E-55979265799B}" type="slidenum">
              <a:rPr lang="en-US" smtClean="0"/>
              <a:t>‹#›</a:t>
            </a:fld>
            <a:endParaRPr lang="en-US"/>
          </a:p>
        </p:txBody>
      </p:sp>
    </p:spTree>
    <p:extLst>
      <p:ext uri="{BB962C8B-B14F-4D97-AF65-F5344CB8AC3E}">
        <p14:creationId xmlns:p14="http://schemas.microsoft.com/office/powerpoint/2010/main" val="10312709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6EF266-CD00-4E8E-A907-69C40E0A6D2C}" type="datetimeFigureOut">
              <a:rPr lang="tr-TR" smtClean="0"/>
              <a:t>2.10.2017</a:t>
            </a:fld>
            <a:endParaRPr lang="tr-TR"/>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D0C0938D-1E5C-4A3F-BAE0-89C218C353DC}" type="slidenum">
              <a:rPr lang="tr-TR" smtClean="0"/>
              <a:t>‹#›</a:t>
            </a:fld>
            <a:endParaRPr lang="tr-TR"/>
          </a:p>
        </p:txBody>
      </p:sp>
    </p:spTree>
    <p:extLst>
      <p:ext uri="{BB962C8B-B14F-4D97-AF65-F5344CB8AC3E}">
        <p14:creationId xmlns:p14="http://schemas.microsoft.com/office/powerpoint/2010/main" val="3647300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2">
        <a:schemeClr val="bg2"/>
      </p:bgRef>
    </p:bg>
    <p:spTree>
      <p:nvGrpSpPr>
        <p:cNvPr id="1" name=""/>
        <p:cNvGrpSpPr/>
        <p:nvPr/>
      </p:nvGrpSpPr>
      <p:grpSpPr>
        <a:xfrm>
          <a:off x="0" y="0"/>
          <a:ext cx="0" cy="0"/>
          <a:chOff x="0" y="0"/>
          <a:chExt cx="0" cy="0"/>
        </a:xfrm>
      </p:grpSpPr>
      <p:sp>
        <p:nvSpPr>
          <p:cNvPr id="26" name="Rectangle 25"/>
          <p:cNvSpPr/>
          <p:nvPr userDrawn="1"/>
        </p:nvSpPr>
        <p:spPr>
          <a:xfrm>
            <a:off x="-1" y="2545080"/>
            <a:ext cx="9144000" cy="3255264"/>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userDrawn="1"/>
        </p:nvSpPr>
        <p:spPr>
          <a:xfrm>
            <a:off x="-1" y="2667000"/>
            <a:ext cx="9144000" cy="2739571"/>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userDrawn="1"/>
        </p:nvSpPr>
        <p:spPr>
          <a:xfrm>
            <a:off x="-1" y="5479143"/>
            <a:ext cx="9144000" cy="235857"/>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p:cNvSpPr>
            <a:spLocks noGrp="1"/>
          </p:cNvSpPr>
          <p:nvPr>
            <p:ph type="ctrTitle"/>
          </p:nvPr>
        </p:nvSpPr>
        <p:spPr>
          <a:xfrm>
            <a:off x="228599" y="2819400"/>
            <a:ext cx="8686800" cy="1470025"/>
          </a:xfrm>
        </p:spPr>
        <p:txBody>
          <a:bodyPr anchor="b">
            <a:noAutofit/>
          </a:bodyPr>
          <a:lstStyle>
            <a:lvl1pPr>
              <a:defRPr sz="7200" b="0" cap="none" spc="0">
                <a:ln w="13970" cmpd="sng">
                  <a:solidFill>
                    <a:srgbClr val="FFFFFF"/>
                  </a:solidFill>
                  <a:prstDash val="solid"/>
                </a:ln>
                <a:solidFill>
                  <a:srgbClr val="FFFFFF"/>
                </a:solidFill>
                <a:effectLst>
                  <a:outerShdw blurRad="63500" dir="3600000" algn="tl" rotWithShape="0">
                    <a:srgbClr val="000000">
                      <a:alpha val="70000"/>
                    </a:srgbClr>
                  </a:outerShdw>
                </a:effectLst>
              </a:defRPr>
            </a:lvl1pPr>
          </a:lstStyle>
          <a:p>
            <a:r>
              <a:rPr lang="en-US" smtClean="0"/>
              <a:t>Click to edit Master title style</a:t>
            </a:r>
            <a:endParaRPr lang="en-US" dirty="0"/>
          </a:p>
        </p:txBody>
      </p:sp>
      <p:sp>
        <p:nvSpPr>
          <p:cNvPr id="30" name="Subtitle 2"/>
          <p:cNvSpPr>
            <a:spLocks noGrp="1"/>
          </p:cNvSpPr>
          <p:nvPr>
            <p:ph type="subTitle" idx="1"/>
          </p:nvPr>
        </p:nvSpPr>
        <p:spPr>
          <a:xfrm>
            <a:off x="179512" y="4293096"/>
            <a:ext cx="8712968" cy="1008112"/>
          </a:xfrm>
        </p:spPr>
        <p:txBody>
          <a:bodyPr>
            <a:normAutofit/>
          </a:bodyPr>
          <a:lstStyle>
            <a:lvl1pPr marL="0" indent="0" algn="ctr">
              <a:buNone/>
              <a:defRPr sz="2800" b="0"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31" name="Subtitle 2"/>
          <p:cNvSpPr txBox="1">
            <a:spLocks/>
          </p:cNvSpPr>
          <p:nvPr userDrawn="1"/>
        </p:nvSpPr>
        <p:spPr>
          <a:xfrm>
            <a:off x="0" y="5829572"/>
            <a:ext cx="9036496" cy="911796"/>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Clr>
                <a:schemeClr val="accent1"/>
              </a:buClr>
              <a:buSzPct val="75000"/>
              <a:buFont typeface="Wingdings" pitchFamily="2" charset="2"/>
              <a:buNone/>
              <a:defRPr sz="2000" kern="1200">
                <a:solidFill>
                  <a:srgbClr val="FFFFFF"/>
                </a:solidFill>
                <a:latin typeface="+mn-lt"/>
                <a:ea typeface="+mn-ea"/>
                <a:cs typeface="+mn-cs"/>
              </a:defRPr>
            </a:lvl1pPr>
            <a:lvl2pPr marL="457200" indent="0" algn="ctr" defTabSz="914400" rtl="0" eaLnBrk="1" latinLnBrk="0" hangingPunct="1">
              <a:spcBef>
                <a:spcPct val="20000"/>
              </a:spcBef>
              <a:buClr>
                <a:schemeClr val="accent2"/>
              </a:buClr>
              <a:buSzPct val="85000"/>
              <a:buFont typeface="Courier New" pitchFamily="49"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6"/>
              </a:buClr>
              <a:buFont typeface="Arial" pitchFamily="34"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5"/>
              </a:buClr>
              <a:buFont typeface="Arial" pitchFamily="34" charset="0"/>
              <a:buNone/>
              <a:defRPr sz="1400" kern="1200">
                <a:solidFill>
                  <a:schemeClr val="tx1">
                    <a:tint val="75000"/>
                  </a:schemeClr>
                </a:solidFill>
                <a:latin typeface="+mn-lt"/>
                <a:ea typeface="+mn-ea"/>
                <a:cs typeface="+mn-cs"/>
              </a:defRPr>
            </a:lvl9pPr>
          </a:lstStyle>
          <a:p>
            <a:r>
              <a:rPr lang="tr-TR" sz="2000" dirty="0" err="1" smtClean="0"/>
              <a:t>Assist</a:t>
            </a:r>
            <a:r>
              <a:rPr lang="tr-TR" sz="2000" dirty="0" smtClean="0"/>
              <a:t>.</a:t>
            </a:r>
            <a:r>
              <a:rPr lang="tr-TR" sz="2000" baseline="0" dirty="0" smtClean="0"/>
              <a:t> Prof. Dr. Ayşe TOSUN                             </a:t>
            </a:r>
            <a:r>
              <a:rPr lang="tr-TR" sz="2000" dirty="0" err="1" smtClean="0"/>
              <a:t>Assoc</a:t>
            </a:r>
            <a:r>
              <a:rPr lang="tr-TR" sz="2000" dirty="0" smtClean="0"/>
              <a:t>. Prof. Dr. Cüneyd TANTUĞ</a:t>
            </a:r>
            <a:endParaRPr lang="tr-TR" sz="2000" dirty="0" smtClean="0"/>
          </a:p>
          <a:p>
            <a:r>
              <a:rPr lang="tr-TR" sz="1600" dirty="0" smtClean="0"/>
              <a:t>Istanbul Technical University</a:t>
            </a:r>
            <a:br>
              <a:rPr lang="tr-TR" sz="1600" dirty="0" smtClean="0"/>
            </a:br>
            <a:r>
              <a:rPr lang="tr-TR" sz="1600" dirty="0" smtClean="0"/>
              <a:t>Computer Engineering Department</a:t>
            </a:r>
            <a:endParaRPr lang="tr-TR" sz="1600"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61F3D4-1519-4676-B77A-969BA278BAD0}" type="datetime1">
              <a:rPr lang="en-US" smtClean="0"/>
              <a:t>10/2/2017</a:t>
            </a:fld>
            <a:endParaRPr lang="en-US"/>
          </a:p>
        </p:txBody>
      </p:sp>
      <p:sp>
        <p:nvSpPr>
          <p:cNvPr id="5" name="Footer Placeholder 4"/>
          <p:cNvSpPr>
            <a:spLocks noGrp="1"/>
          </p:cNvSpPr>
          <p:nvPr>
            <p:ph type="ftr" sz="quarter" idx="11"/>
          </p:nvPr>
        </p:nvSpPr>
        <p:spPr/>
        <p:txBody>
          <a:bodyPr/>
          <a:lstStyle/>
          <a:p>
            <a:r>
              <a:rPr lang="en-US" smtClean="0"/>
              <a:t>Project Management - 1</a:t>
            </a:r>
            <a:endParaRPr lang="en-US"/>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7" name="Rectangle 6"/>
          <p:cNvSpPr/>
          <p:nvPr/>
        </p:nvSpPr>
        <p:spPr>
          <a:xfrm rot="5400000">
            <a:off x="4591050" y="2409824"/>
            <a:ext cx="6858000" cy="2038351"/>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rot="5400000">
            <a:off x="4668203" y="2570797"/>
            <a:ext cx="6858000" cy="1716405"/>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p:cNvSpPr>
            <a:spLocks noGrp="1"/>
          </p:cNvSpPr>
          <p:nvPr>
            <p:ph type="title" orient="vert"/>
          </p:nvPr>
        </p:nvSpPr>
        <p:spPr>
          <a:xfrm>
            <a:off x="7315200" y="274638"/>
            <a:ext cx="1447800" cy="5851525"/>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199" y="274638"/>
            <a:ext cx="6353175"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1549A7-0726-4AE1-96C7-E2CB13D0A9BB}" type="datetime1">
              <a:rPr lang="en-US" smtClean="0"/>
              <a:t>10/2/2017</a:t>
            </a:fld>
            <a:endParaRPr lang="en-US" dirty="0"/>
          </a:p>
        </p:txBody>
      </p:sp>
      <p:sp>
        <p:nvSpPr>
          <p:cNvPr id="5" name="Footer Placeholder 4"/>
          <p:cNvSpPr>
            <a:spLocks noGrp="1"/>
          </p:cNvSpPr>
          <p:nvPr>
            <p:ph type="ftr" sz="quarter" idx="11"/>
          </p:nvPr>
        </p:nvSpPr>
        <p:spPr/>
        <p:txBody>
          <a:bodyPr/>
          <a:lstStyle/>
          <a:p>
            <a:r>
              <a:rPr lang="en-US" smtClean="0"/>
              <a:t>Project Management - 1</a:t>
            </a:r>
            <a:endParaRPr lang="en-US" dirty="0"/>
          </a:p>
        </p:txBody>
      </p:sp>
      <p:sp>
        <p:nvSpPr>
          <p:cNvPr id="6" name="Slide Number Placeholder 5"/>
          <p:cNvSpPr>
            <a:spLocks noGrp="1"/>
          </p:cNvSpPr>
          <p:nvPr>
            <p:ph type="sldNum" sz="quarter" idx="12"/>
          </p:nvPr>
        </p:nvSpPr>
        <p:spPr>
          <a:xfrm>
            <a:off x="6096000" y="6356350"/>
            <a:ext cx="762000" cy="365125"/>
          </a:xfrm>
        </p:spPr>
        <p:txBody>
          <a:bodyPr/>
          <a:lstStyle/>
          <a:p>
            <a:fld id="{FA84A37A-AFC2-4A01-80A1-FC20F2C0D5BB}" type="slidenum">
              <a:rPr lang="en-US" smtClean="0"/>
              <a:pPr/>
              <a:t>‹#›</a:t>
            </a:fld>
            <a:endParaRPr lang="en-US" dirty="0"/>
          </a:p>
        </p:txBody>
      </p:sp>
      <p:sp>
        <p:nvSpPr>
          <p:cNvPr id="9" name="Rectangle 8"/>
          <p:cNvSpPr/>
          <p:nvPr/>
        </p:nvSpPr>
        <p:spPr>
          <a:xfrm rot="5400000">
            <a:off x="3681476" y="3354324"/>
            <a:ext cx="6858000" cy="149352"/>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44B22A-FA48-4C1D-986E-751B560B02DC}" type="datetime1">
              <a:rPr lang="en-US" smtClean="0"/>
              <a:t>10/2/2017</a:t>
            </a:fld>
            <a:endParaRPr lang="en-US"/>
          </a:p>
        </p:txBody>
      </p:sp>
      <p:sp>
        <p:nvSpPr>
          <p:cNvPr id="5" name="Footer Placeholder 4"/>
          <p:cNvSpPr>
            <a:spLocks noGrp="1"/>
          </p:cNvSpPr>
          <p:nvPr>
            <p:ph type="ftr" sz="quarter" idx="11"/>
          </p:nvPr>
        </p:nvSpPr>
        <p:spPr/>
        <p:txBody>
          <a:bodyPr/>
          <a:lstStyle/>
          <a:p>
            <a:r>
              <a:rPr lang="en-US" smtClean="0"/>
              <a:t>Project Management - 1</a:t>
            </a:r>
            <a:endParaRPr lang="en-US" dirty="0"/>
          </a:p>
        </p:txBody>
      </p:sp>
      <p:sp>
        <p:nvSpPr>
          <p:cNvPr id="6" name="Slide Number Placeholder 5"/>
          <p:cNvSpPr>
            <a:spLocks noGrp="1"/>
          </p:cNvSpPr>
          <p:nvPr>
            <p:ph type="sldNum" sz="quarter" idx="12"/>
          </p:nvPr>
        </p:nvSpPr>
        <p:spPr/>
        <p:txBody>
          <a:bodyPr/>
          <a:lstStyle>
            <a:lvl1pPr>
              <a:defRPr sz="1400" b="0"/>
            </a:lvl1pPr>
          </a:lstStyle>
          <a:p>
            <a:r>
              <a:rPr lang="tr-TR" dirty="0" smtClean="0"/>
              <a:t>1.</a:t>
            </a:r>
            <a:fld id="{FA84A37A-AFC2-4A01-80A1-FC20F2C0D5BB}"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a:xfrm>
            <a:off x="-1" y="2545080"/>
            <a:ext cx="9144000" cy="3255264"/>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 y="2667000"/>
            <a:ext cx="9144000" cy="2739571"/>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 y="5479143"/>
            <a:ext cx="9144000" cy="235857"/>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8599" y="2819400"/>
            <a:ext cx="8686800" cy="1463040"/>
          </a:xfrm>
        </p:spPr>
        <p:txBody>
          <a:bodyPr anchor="b" anchorCtr="0">
            <a:noAutofit/>
          </a:bodyPr>
          <a:lstStyle>
            <a:lvl1pPr algn="ctr">
              <a:defRPr sz="72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571499" y="4800600"/>
            <a:ext cx="8001000" cy="548640"/>
          </a:xfrm>
        </p:spPr>
        <p:txBody>
          <a:bodyPr anchor="b"/>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4BED8-DCD9-497C-9932-070BACAD6A06}" type="datetime1">
              <a:rPr lang="en-US" smtClean="0"/>
              <a:t>10/2/2017</a:t>
            </a:fld>
            <a:endParaRPr lang="en-US" dirty="0"/>
          </a:p>
        </p:txBody>
      </p:sp>
      <p:sp>
        <p:nvSpPr>
          <p:cNvPr id="5" name="Footer Placeholder 4"/>
          <p:cNvSpPr>
            <a:spLocks noGrp="1"/>
          </p:cNvSpPr>
          <p:nvPr>
            <p:ph type="ftr" sz="quarter" idx="11"/>
          </p:nvPr>
        </p:nvSpPr>
        <p:spPr>
          <a:xfrm>
            <a:off x="5791200" y="6356350"/>
            <a:ext cx="3173288" cy="365125"/>
          </a:xfrm>
        </p:spPr>
        <p:txBody>
          <a:bodyPr/>
          <a:lstStyle>
            <a:lvl1pPr algn="r">
              <a:defRPr/>
            </a:lvl1pPr>
          </a:lstStyle>
          <a:p>
            <a:r>
              <a:rPr lang="en-US" smtClean="0"/>
              <a:t>Project Management - 1</a:t>
            </a:r>
            <a:endParaRPr lang="en-US" dirty="0"/>
          </a:p>
        </p:txBody>
      </p:sp>
      <p:sp>
        <p:nvSpPr>
          <p:cNvPr id="6" name="Slide Number Placeholder 5"/>
          <p:cNvSpPr>
            <a:spLocks noGrp="1"/>
          </p:cNvSpPr>
          <p:nvPr>
            <p:ph type="sldNum" sz="quarter" idx="12"/>
          </p:nvPr>
        </p:nvSpPr>
        <p:spPr>
          <a:xfrm>
            <a:off x="3959352" y="4389120"/>
            <a:ext cx="1216152" cy="365125"/>
          </a:xfrm>
        </p:spPr>
        <p:txBody>
          <a:bodyPr/>
          <a:lstStyle>
            <a:lvl1pPr algn="ctr">
              <a:defRPr sz="2400">
                <a:solidFill>
                  <a:srgbClr val="FFFFFF"/>
                </a:solidFill>
              </a:defRPr>
            </a:lvl1pPr>
          </a:lstStyle>
          <a:p>
            <a:fld id="{FA84A37A-AFC2-4A01-80A1-FC20F2C0D5BB}" type="slidenum">
              <a:rPr lang="en-US" smtClean="0"/>
              <a:pPr/>
              <a:t>‹#›</a:t>
            </a:fld>
            <a:endParaRPr lang="en-US" dirty="0"/>
          </a:p>
        </p:txBody>
      </p:sp>
      <p:sp>
        <p:nvSpPr>
          <p:cNvPr id="11" name="TextBox 10"/>
          <p:cNvSpPr txBox="1"/>
          <p:nvPr/>
        </p:nvSpPr>
        <p:spPr>
          <a:xfrm>
            <a:off x="4818888" y="4261104"/>
            <a:ext cx="1219200" cy="584775"/>
          </a:xfrm>
          <a:prstGeom prst="rect">
            <a:avLst/>
          </a:prstGeom>
          <a:noFill/>
        </p:spPr>
        <p:txBody>
          <a:bodyPr wrap="square" rtlCol="0">
            <a:spAutoFit/>
          </a:bodyPr>
          <a:lstStyle/>
          <a:p>
            <a:pPr algn="l"/>
            <a:r>
              <a:rPr lang="en-US" sz="3200" spc="150" dirty="0" smtClean="0">
                <a:solidFill>
                  <a:srgbClr val="FFFFFF"/>
                </a:solidFill>
                <a:sym typeface="Wingdings"/>
              </a:rPr>
              <a:t></a:t>
            </a:r>
            <a:endParaRPr lang="en-US" sz="3200" spc="150" dirty="0">
              <a:solidFill>
                <a:srgbClr val="FFFFFF"/>
              </a:solidFill>
            </a:endParaRPr>
          </a:p>
        </p:txBody>
      </p:sp>
      <p:sp>
        <p:nvSpPr>
          <p:cNvPr id="12" name="TextBox 11"/>
          <p:cNvSpPr txBox="1"/>
          <p:nvPr/>
        </p:nvSpPr>
        <p:spPr>
          <a:xfrm>
            <a:off x="3148584" y="4261104"/>
            <a:ext cx="1219200" cy="584775"/>
          </a:xfrm>
          <a:prstGeom prst="rect">
            <a:avLst/>
          </a:prstGeom>
          <a:noFill/>
        </p:spPr>
        <p:txBody>
          <a:bodyPr wrap="square" rtlCol="0">
            <a:spAutoFit/>
          </a:bodyPr>
          <a:lstStyle/>
          <a:p>
            <a:pPr algn="r"/>
            <a:r>
              <a:rPr lang="en-US" sz="3200" spc="150" dirty="0" smtClean="0">
                <a:solidFill>
                  <a:srgbClr val="FFFFFF"/>
                </a:solidFill>
                <a:sym typeface="Wingdings"/>
              </a:rPr>
              <a:t></a:t>
            </a:r>
            <a:endParaRPr lang="en-US" sz="3200" spc="150" dirty="0">
              <a:solidFill>
                <a:srgbClr val="FFFFFF"/>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7504" y="1124744"/>
            <a:ext cx="4388296" cy="500141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124744"/>
            <a:ext cx="4388296" cy="500141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4F206401-82F9-480D-B872-2C73F5656CFD}" type="datetime1">
              <a:rPr lang="en-US" smtClean="0"/>
              <a:t>10/2/2017</a:t>
            </a:fld>
            <a:endParaRPr lang="en-US"/>
          </a:p>
        </p:txBody>
      </p:sp>
      <p:sp>
        <p:nvSpPr>
          <p:cNvPr id="6" name="Footer Placeholder 5"/>
          <p:cNvSpPr>
            <a:spLocks noGrp="1"/>
          </p:cNvSpPr>
          <p:nvPr>
            <p:ph type="ftr" sz="quarter" idx="11"/>
          </p:nvPr>
        </p:nvSpPr>
        <p:spPr/>
        <p:txBody>
          <a:bodyPr/>
          <a:lstStyle/>
          <a:p>
            <a:r>
              <a:rPr lang="en-US" smtClean="0"/>
              <a:t>Project Management - 1</a:t>
            </a:r>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7504" y="1052736"/>
            <a:ext cx="43924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7504" y="1700808"/>
            <a:ext cx="4389884" cy="442535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4008" y="1052736"/>
            <a:ext cx="4320480"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700808"/>
            <a:ext cx="4319463" cy="442535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87660F3-7279-439D-8796-4042ADA8DE44}" type="datetime1">
              <a:rPr lang="en-US" smtClean="0"/>
              <a:t>10/2/2017</a:t>
            </a:fld>
            <a:endParaRPr lang="en-US"/>
          </a:p>
        </p:txBody>
      </p:sp>
      <p:sp>
        <p:nvSpPr>
          <p:cNvPr id="8" name="Footer Placeholder 7"/>
          <p:cNvSpPr>
            <a:spLocks noGrp="1"/>
          </p:cNvSpPr>
          <p:nvPr>
            <p:ph type="ftr" sz="quarter" idx="11"/>
          </p:nvPr>
        </p:nvSpPr>
        <p:spPr/>
        <p:txBody>
          <a:bodyPr/>
          <a:lstStyle/>
          <a:p>
            <a:r>
              <a:rPr lang="en-US" smtClean="0"/>
              <a:t>Project Management - 1</a:t>
            </a:r>
            <a:endParaRPr lang="en-US"/>
          </a:p>
        </p:txBody>
      </p:sp>
      <p:sp>
        <p:nvSpPr>
          <p:cNvPr id="9" name="Slide Number Placeholder 8"/>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D31FC0-FF0A-4844-A800-9BBD837D0C4A}" type="datetime1">
              <a:rPr lang="en-US" smtClean="0"/>
              <a:t>10/2/2017</a:t>
            </a:fld>
            <a:endParaRPr lang="en-US"/>
          </a:p>
        </p:txBody>
      </p:sp>
      <p:sp>
        <p:nvSpPr>
          <p:cNvPr id="4" name="Footer Placeholder 3"/>
          <p:cNvSpPr>
            <a:spLocks noGrp="1"/>
          </p:cNvSpPr>
          <p:nvPr>
            <p:ph type="ftr" sz="quarter" idx="11"/>
          </p:nvPr>
        </p:nvSpPr>
        <p:spPr/>
        <p:txBody>
          <a:bodyPr/>
          <a:lstStyle/>
          <a:p>
            <a:r>
              <a:rPr lang="en-US" smtClean="0"/>
              <a:t>Project Management - 1</a:t>
            </a:r>
            <a:endParaRPr lang="en-US"/>
          </a:p>
        </p:txBody>
      </p:sp>
      <p:sp>
        <p:nvSpPr>
          <p:cNvPr id="5" name="Slide Number Placeholder 4"/>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065390-555C-4DF9-9041-6A4444497516}" type="datetime1">
              <a:rPr lang="en-US" smtClean="0"/>
              <a:t>10/2/2017</a:t>
            </a:fld>
            <a:endParaRPr lang="en-US"/>
          </a:p>
        </p:txBody>
      </p:sp>
      <p:sp>
        <p:nvSpPr>
          <p:cNvPr id="3" name="Footer Placeholder 2"/>
          <p:cNvSpPr>
            <a:spLocks noGrp="1"/>
          </p:cNvSpPr>
          <p:nvPr>
            <p:ph type="ftr" sz="quarter" idx="11"/>
          </p:nvPr>
        </p:nvSpPr>
        <p:spPr/>
        <p:txBody>
          <a:bodyPr/>
          <a:lstStyle/>
          <a:p>
            <a:r>
              <a:rPr lang="en-US" smtClean="0"/>
              <a:t>Project Management - 1</a:t>
            </a:r>
            <a:endParaRPr lang="en-US"/>
          </a:p>
        </p:txBody>
      </p:sp>
      <p:sp>
        <p:nvSpPr>
          <p:cNvPr id="4" name="Slide Number Placeholder 3"/>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3911"/>
            <a:ext cx="5638800" cy="946150"/>
          </a:xfrm>
        </p:spPr>
        <p:txBody>
          <a:bodyPr anchor="ctr">
            <a:noAutofit/>
          </a:bodyPr>
          <a:lstStyle>
            <a:lvl1pPr algn="l">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107504" y="1353312"/>
            <a:ext cx="8784976" cy="490118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D2F6FEF-1F66-46A0-B78F-070B5AD2DBFF}" type="datetime1">
              <a:rPr lang="en-US" smtClean="0"/>
              <a:t>10/2/2017</a:t>
            </a:fld>
            <a:endParaRPr lang="en-US"/>
          </a:p>
        </p:txBody>
      </p:sp>
      <p:sp>
        <p:nvSpPr>
          <p:cNvPr id="6" name="Footer Placeholder 5"/>
          <p:cNvSpPr>
            <a:spLocks noGrp="1"/>
          </p:cNvSpPr>
          <p:nvPr>
            <p:ph type="ftr" sz="quarter" idx="11"/>
          </p:nvPr>
        </p:nvSpPr>
        <p:spPr/>
        <p:txBody>
          <a:bodyPr/>
          <a:lstStyle/>
          <a:p>
            <a:r>
              <a:rPr lang="en-US" smtClean="0"/>
              <a:t>Project Management - 1</a:t>
            </a:r>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
        <p:nvSpPr>
          <p:cNvPr id="8" name="Rectangle 7"/>
          <p:cNvSpPr/>
          <p:nvPr/>
        </p:nvSpPr>
        <p:spPr>
          <a:xfrm>
            <a:off x="6172200" y="0"/>
            <a:ext cx="2971800" cy="13136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6248400" y="129396"/>
            <a:ext cx="2743200" cy="1089804"/>
          </a:xfrm>
        </p:spPr>
        <p:txBody>
          <a:bodyPr anchor="ctr">
            <a:normAutofit/>
          </a:bodyPr>
          <a:lstStyle>
            <a:lvl1pPr marL="0" indent="0">
              <a:buNone/>
              <a:defRPr sz="16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9" name="Rectangle 8"/>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95536" y="1700808"/>
            <a:ext cx="8291264" cy="4547592"/>
          </a:xfrm>
          <a:solidFill>
            <a:schemeClr val="bg2">
              <a:lumMod val="60000"/>
              <a:lumOff val="40000"/>
            </a:schemeClr>
          </a:solidFill>
          <a:effectLst>
            <a:outerShdw blurRad="76200" dist="38100" dir="3600000" algn="ctr"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0C8E323E-2161-4958-B031-3900A40FAB94}" type="datetime1">
              <a:rPr lang="en-US" smtClean="0"/>
              <a:t>10/2/2017</a:t>
            </a:fld>
            <a:endParaRPr lang="en-US"/>
          </a:p>
        </p:txBody>
      </p:sp>
      <p:sp>
        <p:nvSpPr>
          <p:cNvPr id="6" name="Footer Placeholder 5"/>
          <p:cNvSpPr>
            <a:spLocks noGrp="1"/>
          </p:cNvSpPr>
          <p:nvPr>
            <p:ph type="ftr" sz="quarter" idx="11"/>
          </p:nvPr>
        </p:nvSpPr>
        <p:spPr/>
        <p:txBody>
          <a:bodyPr/>
          <a:lstStyle/>
          <a:p>
            <a:r>
              <a:rPr lang="en-US" smtClean="0"/>
              <a:t>Project Management - 1</a:t>
            </a:r>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sp>
        <p:nvSpPr>
          <p:cNvPr id="8" name="Rectangle 7"/>
          <p:cNvSpPr/>
          <p:nvPr/>
        </p:nvSpPr>
        <p:spPr>
          <a:xfrm>
            <a:off x="6172200" y="0"/>
            <a:ext cx="2971800" cy="13136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9" name="Rectangle 8"/>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071" y="0"/>
            <a:ext cx="5638800" cy="1005840"/>
          </a:xfrm>
        </p:spPr>
        <p:txBody>
          <a:bodyPr anchor="ctr">
            <a:noAutofit/>
          </a:bodyPr>
          <a:lstStyle>
            <a:lvl1pPr algn="l">
              <a:defRPr sz="40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6248400" y="69011"/>
            <a:ext cx="2819400" cy="1165429"/>
          </a:xfrm>
        </p:spPr>
        <p:txBody>
          <a:bodyPr anchor="ctr">
            <a:normAutofit/>
          </a:bodyPr>
          <a:lstStyle>
            <a:lvl1pPr marL="0" indent="0">
              <a:buNone/>
              <a:defRPr sz="16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1" name="Rectangle 10"/>
          <p:cNvSpPr/>
          <p:nvPr/>
        </p:nvSpPr>
        <p:spPr>
          <a:xfrm>
            <a:off x="6144768" y="134112"/>
            <a:ext cx="76200" cy="1219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6528719"/>
            <a:ext cx="9144000" cy="222766"/>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0" y="100584"/>
            <a:ext cx="9144000" cy="1453896"/>
          </a:xfrm>
          <a:prstGeom prst="rect">
            <a:avLst/>
          </a:prstGeom>
          <a:solidFill>
            <a:srgbClr val="FFFFFF"/>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167641"/>
            <a:ext cx="9144000" cy="659891"/>
          </a:xfrm>
          <a:prstGeom prst="rect">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0" y="177323"/>
            <a:ext cx="9144000" cy="567475"/>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07504" y="1052736"/>
            <a:ext cx="8928992" cy="54006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170889" y="6453336"/>
            <a:ext cx="2706223" cy="365125"/>
          </a:xfrm>
          <a:prstGeom prst="rect">
            <a:avLst/>
          </a:prstGeom>
        </p:spPr>
        <p:txBody>
          <a:bodyPr vert="horz" lIns="91440" tIns="45720" rIns="91440" bIns="45720" rtlCol="0" anchor="ctr"/>
          <a:lstStyle>
            <a:lvl1pPr algn="l">
              <a:defRPr sz="1200" b="0">
                <a:solidFill>
                  <a:schemeClr val="bg1"/>
                </a:solidFill>
              </a:defRPr>
            </a:lvl1pPr>
          </a:lstStyle>
          <a:p>
            <a:fld id="{7E40A747-5A05-46D3-973B-1339F2BA1C00}" type="datetime1">
              <a:rPr lang="en-US" smtClean="0"/>
              <a:t>10/2/2017</a:t>
            </a:fld>
            <a:endParaRPr lang="en-US" dirty="0"/>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bg1"/>
                </a:solidFill>
              </a:defRPr>
            </a:lvl1pPr>
          </a:lstStyle>
          <a:p>
            <a:r>
              <a:rPr lang="en-US" smtClean="0"/>
              <a:t>Project Management - 1</a:t>
            </a:r>
            <a:endParaRPr lang="en-US" dirty="0"/>
          </a:p>
        </p:txBody>
      </p:sp>
      <p:sp>
        <p:nvSpPr>
          <p:cNvPr id="6" name="Slide Number Placeholder 5"/>
          <p:cNvSpPr>
            <a:spLocks noGrp="1"/>
          </p:cNvSpPr>
          <p:nvPr>
            <p:ph type="sldNum" sz="quarter" idx="4"/>
          </p:nvPr>
        </p:nvSpPr>
        <p:spPr>
          <a:xfrm>
            <a:off x="7452320" y="6453336"/>
            <a:ext cx="1584176" cy="365125"/>
          </a:xfrm>
          <a:prstGeom prst="rect">
            <a:avLst/>
          </a:prstGeom>
        </p:spPr>
        <p:txBody>
          <a:bodyPr vert="horz" lIns="91440" tIns="45720" rIns="91440" bIns="45720" rtlCol="0" anchor="ctr"/>
          <a:lstStyle>
            <a:lvl1pPr algn="r">
              <a:defRPr sz="1400" b="0">
                <a:solidFill>
                  <a:schemeClr val="bg1"/>
                </a:solidFill>
              </a:defRPr>
            </a:lvl1pPr>
          </a:lstStyle>
          <a:p>
            <a:r>
              <a:rPr lang="en-US" dirty="0" smtClean="0"/>
              <a:t>1</a:t>
            </a:r>
            <a:r>
              <a:rPr lang="tr-TR" dirty="0" smtClean="0"/>
              <a:t>.</a:t>
            </a:r>
            <a:fld id="{FA84A37A-AFC2-4A01-80A1-FC20F2C0D5BB}" type="slidenum">
              <a:rPr lang="en-US" smtClean="0"/>
              <a:pPr/>
              <a:t>‹#›</a:t>
            </a:fld>
            <a:endParaRPr lang="en-US" dirty="0"/>
          </a:p>
        </p:txBody>
      </p:sp>
      <p:sp>
        <p:nvSpPr>
          <p:cNvPr id="9" name="Rectangle 8"/>
          <p:cNvSpPr/>
          <p:nvPr/>
        </p:nvSpPr>
        <p:spPr>
          <a:xfrm>
            <a:off x="0" y="835928"/>
            <a:ext cx="9144000" cy="149352"/>
          </a:xfrm>
          <a:prstGeom prst="rect">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Lst>
  <p:timing>
    <p:tnLst>
      <p:par>
        <p:cTn id="1" dur="indefinite" restart="never" nodeType="tmRoot"/>
      </p:par>
    </p:tnLst>
  </p:timing>
  <p:hf hdr="0" dt="0"/>
  <p:txStyles>
    <p:titleStyle>
      <a:lvl1pPr algn="ctr" defTabSz="914400" rtl="0" eaLnBrk="1" latinLnBrk="0" hangingPunct="1">
        <a:spcBef>
          <a:spcPct val="0"/>
        </a:spcBef>
        <a:buNone/>
        <a:defRPr sz="5400" b="0" kern="1200" cap="none" spc="0">
          <a:ln w="13970" cmpd="sng">
            <a:solidFill>
              <a:srgbClr val="FFFFFF"/>
            </a:solidFill>
            <a:prstDash val="solid"/>
          </a:ln>
          <a:solidFill>
            <a:srgbClr val="FFFFFF"/>
          </a:solidFill>
          <a:effectLst>
            <a:outerShdw blurRad="63500" dir="3600000" algn="tl" rotWithShape="0">
              <a:srgbClr val="000000">
                <a:alpha val="70000"/>
              </a:srgbClr>
            </a:outerShdw>
          </a:effectLst>
          <a:latin typeface="+mj-lt"/>
          <a:ea typeface="+mj-ea"/>
          <a:cs typeface="+mj-cs"/>
        </a:defRPr>
      </a:lvl1pPr>
    </p:titleStyle>
    <p:bodyStyle>
      <a:lvl1pPr marL="342900" indent="-342900" algn="l" defTabSz="914400" rtl="0" eaLnBrk="1" latinLnBrk="0" hangingPunct="1">
        <a:spcBef>
          <a:spcPct val="20000"/>
        </a:spcBef>
        <a:buClr>
          <a:schemeClr val="accent1"/>
        </a:buClr>
        <a:buSzPct val="75000"/>
        <a:buFont typeface="Wingdings" pitchFamily="2" charset="2"/>
        <a:buChar char=""/>
        <a:defRPr sz="2400" kern="1200">
          <a:solidFill>
            <a:schemeClr val="tx2"/>
          </a:solidFill>
          <a:latin typeface="+mn-lt"/>
          <a:ea typeface="+mn-ea"/>
          <a:cs typeface="+mn-cs"/>
        </a:defRPr>
      </a:lvl1pPr>
      <a:lvl2pPr marL="742950" indent="-285750" algn="l" defTabSz="914400" rtl="0" eaLnBrk="1" latinLnBrk="0" hangingPunct="1">
        <a:spcBef>
          <a:spcPct val="20000"/>
        </a:spcBef>
        <a:buClr>
          <a:schemeClr val="accent2"/>
        </a:buClr>
        <a:buSzPct val="85000"/>
        <a:buFont typeface="Courier New" pitchFamily="49" charset="0"/>
        <a:buChar char="o"/>
        <a:defRPr sz="2000" kern="1200">
          <a:solidFill>
            <a:schemeClr val="tx2"/>
          </a:solidFill>
          <a:latin typeface="+mn-lt"/>
          <a:ea typeface="+mn-ea"/>
          <a:cs typeface="+mn-cs"/>
        </a:defRPr>
      </a:lvl2pPr>
      <a:lvl3pPr marL="11430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60020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2057400" indent="-228600" algn="l" defTabSz="914400" rtl="0" eaLnBrk="1" latinLnBrk="0" hangingPunct="1">
        <a:spcBef>
          <a:spcPct val="20000"/>
        </a:spcBef>
        <a:buClr>
          <a:schemeClr val="accent5"/>
        </a:buClr>
        <a:buFont typeface="Arial" pitchFamily="34" charset="0"/>
        <a:buChar char="•"/>
        <a:defRPr sz="1400" kern="1200" baseline="0">
          <a:solidFill>
            <a:schemeClr val="tx2"/>
          </a:solidFill>
          <a:latin typeface="+mn-lt"/>
          <a:ea typeface="+mn-ea"/>
          <a:cs typeface="+mn-cs"/>
        </a:defRPr>
      </a:lvl5pPr>
      <a:lvl6pPr marL="2514600" indent="-228600" algn="l" defTabSz="914400" rtl="0" eaLnBrk="1" latinLnBrk="0" hangingPunct="1">
        <a:spcBef>
          <a:spcPct val="20000"/>
        </a:spcBef>
        <a:buClr>
          <a:schemeClr val="accent6"/>
        </a:buClr>
        <a:buFont typeface="Arial" pitchFamily="34" charset="0"/>
        <a:buChar char="•"/>
        <a:defRPr sz="1400" kern="1200">
          <a:solidFill>
            <a:schemeClr val="tx2"/>
          </a:solidFill>
          <a:latin typeface="+mn-lt"/>
          <a:ea typeface="+mn-ea"/>
          <a:cs typeface="+mn-cs"/>
        </a:defRPr>
      </a:lvl6pPr>
      <a:lvl7pPr marL="2971800" indent="-22860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3429000" indent="-22860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8pPr>
      <a:lvl9pPr marL="3886200" indent="-228600" algn="l" defTabSz="914400" rtl="0" eaLnBrk="1" latinLnBrk="0" hangingPunct="1">
        <a:spcBef>
          <a:spcPct val="20000"/>
        </a:spcBef>
        <a:buClr>
          <a:schemeClr val="accent5"/>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05680" y="2794501"/>
            <a:ext cx="8686800" cy="1470025"/>
          </a:xfrm>
        </p:spPr>
        <p:txBody>
          <a:bodyPr/>
          <a:lstStyle/>
          <a:p>
            <a:r>
              <a:rPr lang="tr-TR" dirty="0" smtClean="0"/>
              <a:t>SOFTWARE ENGINEERING</a:t>
            </a:r>
            <a:endParaRPr lang="tr-TR" dirty="0"/>
          </a:p>
        </p:txBody>
      </p:sp>
      <p:sp>
        <p:nvSpPr>
          <p:cNvPr id="2" name="Subtitle 1"/>
          <p:cNvSpPr>
            <a:spLocks noGrp="1"/>
          </p:cNvSpPr>
          <p:nvPr>
            <p:ph type="subTitle" idx="1"/>
          </p:nvPr>
        </p:nvSpPr>
        <p:spPr/>
        <p:txBody>
          <a:bodyPr>
            <a:noAutofit/>
          </a:bodyPr>
          <a:lstStyle/>
          <a:p>
            <a:pPr marL="0" indent="0" algn="ctr">
              <a:buNone/>
            </a:pPr>
            <a:r>
              <a:rPr lang="tr-TR" dirty="0">
                <a:latin typeface="Arial" pitchFamily="34" charset="0"/>
                <a:cs typeface="Arial" pitchFamily="34" charset="0"/>
              </a:rPr>
              <a:t>Week </a:t>
            </a:r>
            <a:r>
              <a:rPr lang="tr-TR" dirty="0"/>
              <a:t>4</a:t>
            </a:r>
            <a:endParaRPr lang="tr-TR" dirty="0">
              <a:latin typeface="Arial" pitchFamily="34" charset="0"/>
              <a:cs typeface="Arial" pitchFamily="34" charset="0"/>
            </a:endParaRPr>
          </a:p>
          <a:p>
            <a:pPr marL="0" indent="0" algn="ctr">
              <a:buNone/>
            </a:pPr>
            <a:r>
              <a:rPr lang="tr-TR" dirty="0" smtClean="0">
                <a:latin typeface="Arial" pitchFamily="34" charset="0"/>
                <a:cs typeface="Arial" pitchFamily="34" charset="0"/>
              </a:rPr>
              <a:t>Software </a:t>
            </a:r>
            <a:r>
              <a:rPr lang="tr-TR" dirty="0">
                <a:latin typeface="Arial" pitchFamily="34" charset="0"/>
                <a:cs typeface="Arial" pitchFamily="34" charset="0"/>
              </a:rPr>
              <a:t>Project </a:t>
            </a:r>
            <a:r>
              <a:rPr lang="tr-TR" dirty="0" smtClean="0">
                <a:latin typeface="Arial" pitchFamily="34" charset="0"/>
                <a:cs typeface="Arial" pitchFamily="34" charset="0"/>
              </a:rPr>
              <a:t>Management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1387" y="188640"/>
            <a:ext cx="2134012" cy="1268872"/>
          </a:xfrm>
          <a:prstGeom prst="rect">
            <a:avLst/>
          </a:prstGeom>
        </p:spPr>
      </p:pic>
    </p:spTree>
    <p:extLst>
      <p:ext uri="{BB962C8B-B14F-4D97-AF65-F5344CB8AC3E}">
        <p14:creationId xmlns:p14="http://schemas.microsoft.com/office/powerpoint/2010/main" val="29836609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 Example </a:t>
            </a:r>
            <a:r>
              <a:rPr lang="tr-TR" dirty="0"/>
              <a:t>Team Organization</a:t>
            </a:r>
          </a:p>
        </p:txBody>
      </p:sp>
      <p:sp>
        <p:nvSpPr>
          <p:cNvPr id="3" name="Content Placeholder 2"/>
          <p:cNvSpPr>
            <a:spLocks noGrp="1"/>
          </p:cNvSpPr>
          <p:nvPr>
            <p:ph idx="1"/>
          </p:nvPr>
        </p:nvSpPr>
        <p:spPr/>
        <p:txBody>
          <a:bodyPr/>
          <a:lstStyle/>
          <a:p>
            <a:endParaRPr lang="en-GB" dirty="0"/>
          </a:p>
          <a:p>
            <a:endParaRPr lang="tr-TR" dirty="0"/>
          </a:p>
        </p:txBody>
      </p:sp>
      <p:sp>
        <p:nvSpPr>
          <p:cNvPr id="4" name="Footer Placeholder 3"/>
          <p:cNvSpPr>
            <a:spLocks noGrp="1"/>
          </p:cNvSpPr>
          <p:nvPr>
            <p:ph type="ftr" sz="quarter" idx="11"/>
          </p:nvPr>
        </p:nvSpPr>
        <p:spPr/>
        <p:txBody>
          <a:bodyPr/>
          <a:lstStyle/>
          <a:p>
            <a:r>
              <a:rPr lang="en-US" smtClean="0"/>
              <a:t>Project Management - 1</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10</a:t>
            </a:fld>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420888"/>
            <a:ext cx="6474335"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28957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Team Organizations</a:t>
            </a:r>
            <a:endParaRPr lang="tr-TR" dirty="0"/>
          </a:p>
        </p:txBody>
      </p:sp>
      <p:sp>
        <p:nvSpPr>
          <p:cNvPr id="3" name="Content Placeholder 2"/>
          <p:cNvSpPr>
            <a:spLocks noGrp="1"/>
          </p:cNvSpPr>
          <p:nvPr>
            <p:ph idx="1"/>
          </p:nvPr>
        </p:nvSpPr>
        <p:spPr/>
        <p:txBody>
          <a:bodyPr/>
          <a:lstStyle/>
          <a:p>
            <a:endParaRPr lang="en-GB" dirty="0"/>
          </a:p>
          <a:p>
            <a:endParaRPr lang="tr-TR" dirty="0"/>
          </a:p>
        </p:txBody>
      </p:sp>
      <p:sp>
        <p:nvSpPr>
          <p:cNvPr id="4" name="Footer Placeholder 3"/>
          <p:cNvSpPr>
            <a:spLocks noGrp="1"/>
          </p:cNvSpPr>
          <p:nvPr>
            <p:ph type="ftr" sz="quarter" idx="11"/>
          </p:nvPr>
        </p:nvSpPr>
        <p:spPr/>
        <p:txBody>
          <a:bodyPr/>
          <a:lstStyle/>
          <a:p>
            <a:r>
              <a:rPr lang="en-US" smtClean="0"/>
              <a:t>Project Management - 1</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11</a:t>
            </a:fld>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340768"/>
            <a:ext cx="6192068" cy="481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31596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Agile Teams</a:t>
            </a:r>
            <a:endParaRPr lang="tr-TR" dirty="0"/>
          </a:p>
        </p:txBody>
      </p:sp>
      <p:sp>
        <p:nvSpPr>
          <p:cNvPr id="3" name="Content Placeholder 2"/>
          <p:cNvSpPr>
            <a:spLocks noGrp="1"/>
          </p:cNvSpPr>
          <p:nvPr>
            <p:ph idx="1"/>
          </p:nvPr>
        </p:nvSpPr>
        <p:spPr/>
        <p:txBody>
          <a:bodyPr>
            <a:normAutofit/>
          </a:bodyPr>
          <a:lstStyle/>
          <a:p>
            <a:pPr marL="0" indent="0">
              <a:buNone/>
            </a:pPr>
            <a:r>
              <a:rPr lang="en-GB" dirty="0" smtClean="0"/>
              <a:t>Agile teams have the following characteristics</a:t>
            </a:r>
          </a:p>
          <a:p>
            <a:r>
              <a:rPr lang="en-GB" dirty="0" smtClean="0"/>
              <a:t>Co-location</a:t>
            </a:r>
          </a:p>
          <a:p>
            <a:r>
              <a:rPr lang="en-GB" dirty="0"/>
              <a:t>Engaged </a:t>
            </a:r>
            <a:r>
              <a:rPr lang="en-GB" dirty="0" smtClean="0"/>
              <a:t>Customers</a:t>
            </a:r>
          </a:p>
          <a:p>
            <a:r>
              <a:rPr lang="en-GB" dirty="0" smtClean="0"/>
              <a:t>Self-Organizing</a:t>
            </a:r>
          </a:p>
          <a:p>
            <a:r>
              <a:rPr lang="en-GB" dirty="0"/>
              <a:t>Accountable and </a:t>
            </a:r>
            <a:r>
              <a:rPr lang="en-GB" dirty="0" smtClean="0"/>
              <a:t>Empowered</a:t>
            </a:r>
          </a:p>
          <a:p>
            <a:r>
              <a:rPr lang="en-GB" dirty="0" smtClean="0"/>
              <a:t>Cross-Functional</a:t>
            </a:r>
          </a:p>
          <a:p>
            <a:endParaRPr lang="en-GB" dirty="0" smtClean="0"/>
          </a:p>
          <a:p>
            <a:pPr marL="0" indent="0">
              <a:buNone/>
            </a:pPr>
            <a:r>
              <a:rPr lang="en-US" dirty="0"/>
              <a:t>Tips for Forming Your Agile Team</a:t>
            </a:r>
            <a:endParaRPr lang="en-GB" dirty="0"/>
          </a:p>
          <a:p>
            <a:r>
              <a:rPr lang="en-US" dirty="0"/>
              <a:t>Look for </a:t>
            </a:r>
            <a:r>
              <a:rPr lang="en-US" dirty="0" smtClean="0"/>
              <a:t>Generalists</a:t>
            </a:r>
          </a:p>
          <a:p>
            <a:r>
              <a:rPr lang="en-US" dirty="0"/>
              <a:t>People Who Are Comfortable with </a:t>
            </a:r>
            <a:r>
              <a:rPr lang="en-US" dirty="0" smtClean="0"/>
              <a:t>Ambiguity</a:t>
            </a:r>
          </a:p>
          <a:p>
            <a:r>
              <a:rPr lang="en-US" dirty="0"/>
              <a:t>Team Players Who Can Check Their Egos at the </a:t>
            </a:r>
            <a:r>
              <a:rPr lang="en-US" dirty="0" smtClean="0"/>
              <a:t>Door</a:t>
            </a:r>
          </a:p>
          <a:p>
            <a:endParaRPr lang="tr-TR" dirty="0"/>
          </a:p>
        </p:txBody>
      </p:sp>
      <p:sp>
        <p:nvSpPr>
          <p:cNvPr id="4" name="Footer Placeholder 3"/>
          <p:cNvSpPr>
            <a:spLocks noGrp="1"/>
          </p:cNvSpPr>
          <p:nvPr>
            <p:ph type="ftr" sz="quarter" idx="11"/>
          </p:nvPr>
        </p:nvSpPr>
        <p:spPr/>
        <p:txBody>
          <a:bodyPr/>
          <a:lstStyle/>
          <a:p>
            <a:r>
              <a:rPr lang="en-US" smtClean="0"/>
              <a:t>Project Management - 1</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12</a:t>
            </a:fld>
            <a:endParaRPr lang="en-US" dirty="0"/>
          </a:p>
        </p:txBody>
      </p:sp>
    </p:spTree>
    <p:extLst>
      <p:ext uri="{BB962C8B-B14F-4D97-AF65-F5344CB8AC3E}">
        <p14:creationId xmlns:p14="http://schemas.microsoft.com/office/powerpoint/2010/main" val="5684639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Task Planning</a:t>
            </a:r>
            <a:endParaRPr lang="tr-TR" dirty="0"/>
          </a:p>
        </p:txBody>
      </p:sp>
      <p:sp>
        <p:nvSpPr>
          <p:cNvPr id="7" name="Text Placeholder 6"/>
          <p:cNvSpPr>
            <a:spLocks noGrp="1"/>
          </p:cNvSpPr>
          <p:nvPr>
            <p:ph type="body" idx="1"/>
          </p:nvPr>
        </p:nvSpPr>
        <p:spPr/>
        <p:txBody>
          <a:bodyPr/>
          <a:lstStyle/>
          <a:p>
            <a:endParaRPr lang="tr-TR"/>
          </a:p>
        </p:txBody>
      </p:sp>
      <p:sp>
        <p:nvSpPr>
          <p:cNvPr id="4" name="Footer Placeholder 3"/>
          <p:cNvSpPr>
            <a:spLocks noGrp="1"/>
          </p:cNvSpPr>
          <p:nvPr>
            <p:ph type="ftr" sz="quarter" idx="11"/>
          </p:nvPr>
        </p:nvSpPr>
        <p:spPr/>
        <p:txBody>
          <a:bodyPr/>
          <a:lstStyle/>
          <a:p>
            <a:r>
              <a:rPr lang="en-US" smtClean="0"/>
              <a:t>Project Management - 1</a:t>
            </a:r>
            <a:endParaRPr lang="en-US" dirty="0"/>
          </a:p>
        </p:txBody>
      </p:sp>
      <p:sp>
        <p:nvSpPr>
          <p:cNvPr id="5" name="Slide Number Placeholder 4"/>
          <p:cNvSpPr>
            <a:spLocks noGrp="1"/>
          </p:cNvSpPr>
          <p:nvPr>
            <p:ph type="sldNum" sz="quarter" idx="12"/>
          </p:nvPr>
        </p:nvSpPr>
        <p:spPr/>
        <p:txBody>
          <a:bodyPr/>
          <a:lstStyle/>
          <a:p>
            <a:r>
              <a:rPr lang="tr-TR" dirty="0" smtClean="0"/>
              <a:t>4.2</a:t>
            </a:r>
            <a:endParaRPr lang="en-US" dirty="0"/>
          </a:p>
        </p:txBody>
      </p:sp>
      <p:sp>
        <p:nvSpPr>
          <p:cNvPr id="10" name="TextBox 9"/>
          <p:cNvSpPr txBox="1"/>
          <p:nvPr/>
        </p:nvSpPr>
        <p:spPr>
          <a:xfrm>
            <a:off x="107504" y="188640"/>
            <a:ext cx="5328592"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smtClean="0">
                <a:latin typeface="Arial" pitchFamily="34" charset="0"/>
                <a:cs typeface="Arial" pitchFamily="34" charset="0"/>
              </a:rPr>
              <a:t>3. Planning</a:t>
            </a:r>
          </a:p>
          <a:p>
            <a:r>
              <a:rPr lang="en-US" dirty="0" smtClean="0">
                <a:latin typeface="Arial" pitchFamily="34" charset="0"/>
                <a:cs typeface="Arial" pitchFamily="34" charset="0"/>
              </a:rPr>
              <a:t>  3.1. Team Planning</a:t>
            </a:r>
          </a:p>
          <a:p>
            <a:r>
              <a:rPr lang="en-US" dirty="0">
                <a:latin typeface="Arial" pitchFamily="34" charset="0"/>
                <a:cs typeface="Arial" pitchFamily="34" charset="0"/>
              </a:rPr>
              <a:t> </a:t>
            </a:r>
            <a:r>
              <a:rPr lang="en-US" dirty="0" smtClean="0">
                <a:latin typeface="Arial" pitchFamily="34" charset="0"/>
                <a:cs typeface="Arial" pitchFamily="34" charset="0"/>
              </a:rPr>
              <a:t> 3.2. Task Planning</a:t>
            </a:r>
          </a:p>
          <a:p>
            <a:r>
              <a:rPr lang="en-US" dirty="0">
                <a:latin typeface="Arial" pitchFamily="34" charset="0"/>
                <a:cs typeface="Arial" pitchFamily="34" charset="0"/>
              </a:rPr>
              <a:t> </a:t>
            </a:r>
            <a:r>
              <a:rPr lang="en-US" dirty="0" smtClean="0">
                <a:latin typeface="Arial" pitchFamily="34" charset="0"/>
                <a:cs typeface="Arial" pitchFamily="34" charset="0"/>
              </a:rPr>
              <a:t> 3.3. Time Planning</a:t>
            </a:r>
            <a:endParaRPr lang="tr-TR" dirty="0">
              <a:latin typeface="Arial" pitchFamily="34" charset="0"/>
              <a:cs typeface="Arial" pitchFamily="34" charset="0"/>
            </a:endParaRPr>
          </a:p>
        </p:txBody>
      </p:sp>
      <p:pic>
        <p:nvPicPr>
          <p:cNvPr id="9" name="Picture 3"/>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flipH="1">
            <a:off x="2267744" y="736787"/>
            <a:ext cx="356264" cy="273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7012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10" dur="1000" fill="hold"/>
                                        <p:tgtEl>
                                          <p:spTgt spid="9"/>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Task Planning</a:t>
            </a:r>
            <a:endParaRPr lang="tr-TR" dirty="0"/>
          </a:p>
        </p:txBody>
      </p:sp>
      <p:sp>
        <p:nvSpPr>
          <p:cNvPr id="3" name="Content Placeholder 2"/>
          <p:cNvSpPr>
            <a:spLocks noGrp="1"/>
          </p:cNvSpPr>
          <p:nvPr>
            <p:ph idx="1"/>
          </p:nvPr>
        </p:nvSpPr>
        <p:spPr/>
        <p:txBody>
          <a:bodyPr/>
          <a:lstStyle/>
          <a:p>
            <a:r>
              <a:rPr lang="en-US" dirty="0"/>
              <a:t>In order to work your way down in decomposition towards atomic tasks, you need to come up with an architectural decomposition. </a:t>
            </a:r>
          </a:p>
          <a:p>
            <a:r>
              <a:rPr lang="en-US" dirty="0" smtClean="0"/>
              <a:t>Architectural </a:t>
            </a:r>
            <a:r>
              <a:rPr lang="en-US" dirty="0"/>
              <a:t>design of software is concerned with specifying the software </a:t>
            </a:r>
            <a:r>
              <a:rPr lang="en-US" dirty="0" smtClean="0"/>
              <a:t>modules, their </a:t>
            </a:r>
            <a:r>
              <a:rPr lang="en-US" dirty="0"/>
              <a:t>interrelationships, and their connections to the environment of the </a:t>
            </a:r>
            <a:r>
              <a:rPr lang="en-US" dirty="0" smtClean="0"/>
              <a:t>software.</a:t>
            </a:r>
          </a:p>
          <a:p>
            <a:r>
              <a:rPr lang="en-US" dirty="0" smtClean="0"/>
              <a:t>We </a:t>
            </a:r>
            <a:r>
              <a:rPr lang="en-US" dirty="0"/>
              <a:t>will examine Software Architectures in detail later. </a:t>
            </a:r>
            <a:r>
              <a:rPr lang="en-US" dirty="0" smtClean="0"/>
              <a:t>But let’s work on a trivial ATM software example to illustrate how we obtain WBS.</a:t>
            </a:r>
            <a:endParaRPr lang="en-US" dirty="0"/>
          </a:p>
          <a:p>
            <a:endParaRPr lang="tr-TR" dirty="0"/>
          </a:p>
        </p:txBody>
      </p:sp>
      <p:sp>
        <p:nvSpPr>
          <p:cNvPr id="4" name="Footer Placeholder 3"/>
          <p:cNvSpPr>
            <a:spLocks noGrp="1"/>
          </p:cNvSpPr>
          <p:nvPr>
            <p:ph type="ftr" sz="quarter" idx="11"/>
          </p:nvPr>
        </p:nvSpPr>
        <p:spPr/>
        <p:txBody>
          <a:bodyPr/>
          <a:lstStyle/>
          <a:p>
            <a:r>
              <a:rPr lang="en-US" smtClean="0"/>
              <a:t>Project Management - 1</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14</a:t>
            </a:fld>
            <a:endParaRPr lang="en-US" dirty="0"/>
          </a:p>
        </p:txBody>
      </p:sp>
    </p:spTree>
    <p:extLst>
      <p:ext uri="{BB962C8B-B14F-4D97-AF65-F5344CB8AC3E}">
        <p14:creationId xmlns:p14="http://schemas.microsoft.com/office/powerpoint/2010/main" val="6350852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Task Planning</a:t>
            </a:r>
            <a:endParaRPr lang="tr-TR" dirty="0"/>
          </a:p>
        </p:txBody>
      </p:sp>
      <p:sp>
        <p:nvSpPr>
          <p:cNvPr id="3" name="Content Placeholder 2"/>
          <p:cNvSpPr>
            <a:spLocks noGrp="1"/>
          </p:cNvSpPr>
          <p:nvPr>
            <p:ph idx="1"/>
          </p:nvPr>
        </p:nvSpPr>
        <p:spPr/>
        <p:txBody>
          <a:bodyPr>
            <a:normAutofit/>
          </a:bodyPr>
          <a:lstStyle/>
          <a:p>
            <a:pPr marL="0" indent="0">
              <a:buNone/>
            </a:pPr>
            <a:r>
              <a:rPr lang="en-US" dirty="0"/>
              <a:t>Some prioritized requirements for ATM software</a:t>
            </a:r>
          </a:p>
          <a:p>
            <a:r>
              <a:rPr lang="en-US" dirty="0"/>
              <a:t>Essential requirements</a:t>
            </a:r>
          </a:p>
          <a:p>
            <a:pPr lvl="1"/>
            <a:r>
              <a:rPr lang="en-US" dirty="0"/>
              <a:t>E1 Financial transactions shall be authorized by an ATM card and a password</a:t>
            </a:r>
          </a:p>
          <a:p>
            <a:pPr lvl="1"/>
            <a:r>
              <a:rPr lang="en-US" dirty="0"/>
              <a:t>E2 Financial transactions shall be terminated if a customer fails to enter </a:t>
            </a:r>
            <a:r>
              <a:rPr lang="en-US" dirty="0" smtClean="0"/>
              <a:t>the correct </a:t>
            </a:r>
            <a:r>
              <a:rPr lang="en-US" dirty="0"/>
              <a:t>password « settable » times</a:t>
            </a:r>
          </a:p>
          <a:p>
            <a:pPr lvl="1"/>
            <a:r>
              <a:rPr lang="en-US" dirty="0"/>
              <a:t>E3 Financial transaction shall allow quick cash withdrawals</a:t>
            </a:r>
          </a:p>
          <a:p>
            <a:pPr lvl="1"/>
            <a:r>
              <a:rPr lang="en-US" dirty="0"/>
              <a:t>E4 Financial transaction shall provide a printed receipt for each transaction</a:t>
            </a:r>
          </a:p>
          <a:p>
            <a:pPr lvl="1"/>
            <a:r>
              <a:rPr lang="en-US" dirty="0"/>
              <a:t>E5 The ATM shall retain the information listed in the requirements </a:t>
            </a:r>
            <a:r>
              <a:rPr lang="en-US" dirty="0" smtClean="0"/>
              <a:t>specification, for </a:t>
            </a:r>
            <a:r>
              <a:rPr lang="en-US" dirty="0"/>
              <a:t>each customer transaction</a:t>
            </a:r>
          </a:p>
          <a:p>
            <a:pPr lvl="1"/>
            <a:r>
              <a:rPr lang="en-US" dirty="0"/>
              <a:t>E6 Financial transaction shall process Terminate requests from </a:t>
            </a:r>
            <a:r>
              <a:rPr lang="en-US" dirty="0" smtClean="0"/>
              <a:t>customers</a:t>
            </a:r>
            <a:endParaRPr lang="en-US" dirty="0"/>
          </a:p>
        </p:txBody>
      </p:sp>
      <p:sp>
        <p:nvSpPr>
          <p:cNvPr id="4" name="Footer Placeholder 3"/>
          <p:cNvSpPr>
            <a:spLocks noGrp="1"/>
          </p:cNvSpPr>
          <p:nvPr>
            <p:ph type="ftr" sz="quarter" idx="11"/>
          </p:nvPr>
        </p:nvSpPr>
        <p:spPr/>
        <p:txBody>
          <a:bodyPr/>
          <a:lstStyle/>
          <a:p>
            <a:r>
              <a:rPr lang="en-US" smtClean="0"/>
              <a:t>Project Management - 1</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15</a:t>
            </a:fld>
            <a:endParaRPr lang="en-US" dirty="0"/>
          </a:p>
        </p:txBody>
      </p:sp>
    </p:spTree>
    <p:extLst>
      <p:ext uri="{BB962C8B-B14F-4D97-AF65-F5344CB8AC3E}">
        <p14:creationId xmlns:p14="http://schemas.microsoft.com/office/powerpoint/2010/main" val="12437501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Task Planning</a:t>
            </a:r>
            <a:endParaRPr lang="tr-TR" dirty="0"/>
          </a:p>
        </p:txBody>
      </p:sp>
      <p:sp>
        <p:nvSpPr>
          <p:cNvPr id="3" name="Content Placeholder 2"/>
          <p:cNvSpPr>
            <a:spLocks noGrp="1"/>
          </p:cNvSpPr>
          <p:nvPr>
            <p:ph idx="1"/>
          </p:nvPr>
        </p:nvSpPr>
        <p:spPr/>
        <p:txBody>
          <a:bodyPr>
            <a:normAutofit/>
          </a:bodyPr>
          <a:lstStyle/>
          <a:p>
            <a:pPr marL="0" indent="0">
              <a:buNone/>
            </a:pPr>
            <a:r>
              <a:rPr lang="en-US" dirty="0"/>
              <a:t>Some prioritized requirements for ATM software</a:t>
            </a:r>
          </a:p>
          <a:p>
            <a:r>
              <a:rPr lang="en-US" dirty="0" smtClean="0"/>
              <a:t>Desirable </a:t>
            </a:r>
            <a:r>
              <a:rPr lang="en-US" dirty="0"/>
              <a:t>requirements</a:t>
            </a:r>
          </a:p>
          <a:p>
            <a:pPr lvl="1"/>
            <a:r>
              <a:rPr lang="en-US" dirty="0"/>
              <a:t>D1 Financial transaction should accommodate balance inquiry transactions</a:t>
            </a:r>
          </a:p>
          <a:p>
            <a:pPr lvl="1"/>
            <a:r>
              <a:rPr lang="en-US" dirty="0"/>
              <a:t>D2 Financial transaction should accommodate standard withdrawal </a:t>
            </a:r>
            <a:r>
              <a:rPr lang="en-US" dirty="0" smtClean="0"/>
              <a:t>transactions</a:t>
            </a:r>
            <a:endParaRPr lang="en-US" dirty="0"/>
          </a:p>
          <a:p>
            <a:pPr lvl="1"/>
            <a:r>
              <a:rPr lang="en-US" dirty="0"/>
              <a:t>D3 Financial transaction should accommodate deposit transactions</a:t>
            </a:r>
          </a:p>
          <a:p>
            <a:pPr lvl="1"/>
            <a:r>
              <a:rPr lang="en-US" dirty="0"/>
              <a:t>D4 Customers should be allowed to conduct multiple transactions per session</a:t>
            </a:r>
          </a:p>
          <a:p>
            <a:r>
              <a:rPr lang="en-US" dirty="0"/>
              <a:t>Optional requirements</a:t>
            </a:r>
          </a:p>
          <a:p>
            <a:pPr lvl="1"/>
            <a:r>
              <a:rPr lang="en-US" dirty="0"/>
              <a:t>O1 Financial transaction could support debit card transactions</a:t>
            </a:r>
          </a:p>
          <a:p>
            <a:pPr lvl="1"/>
            <a:r>
              <a:rPr lang="en-US" dirty="0"/>
              <a:t>O2 Financial transaction could support payment of utility bills</a:t>
            </a:r>
          </a:p>
          <a:p>
            <a:pPr lvl="1"/>
            <a:r>
              <a:rPr lang="en-US" dirty="0"/>
              <a:t>O3 Financial transaction could allow customers to purchase postage stamps </a:t>
            </a:r>
            <a:r>
              <a:rPr lang="en-US" dirty="0" smtClean="0"/>
              <a:t>which will </a:t>
            </a:r>
            <a:r>
              <a:rPr lang="en-US" dirty="0"/>
              <a:t>be disbursed by the ATM hardware</a:t>
            </a:r>
            <a:endParaRPr lang="tr-TR" dirty="0"/>
          </a:p>
        </p:txBody>
      </p:sp>
      <p:sp>
        <p:nvSpPr>
          <p:cNvPr id="4" name="Footer Placeholder 3"/>
          <p:cNvSpPr>
            <a:spLocks noGrp="1"/>
          </p:cNvSpPr>
          <p:nvPr>
            <p:ph type="ftr" sz="quarter" idx="11"/>
          </p:nvPr>
        </p:nvSpPr>
        <p:spPr/>
        <p:txBody>
          <a:bodyPr/>
          <a:lstStyle/>
          <a:p>
            <a:r>
              <a:rPr lang="en-US" smtClean="0"/>
              <a:t>Project Management - 1</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16</a:t>
            </a:fld>
            <a:endParaRPr lang="en-US" dirty="0"/>
          </a:p>
        </p:txBody>
      </p:sp>
    </p:spTree>
    <p:extLst>
      <p:ext uri="{BB962C8B-B14F-4D97-AF65-F5344CB8AC3E}">
        <p14:creationId xmlns:p14="http://schemas.microsoft.com/office/powerpoint/2010/main" val="27836848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Task Planning</a:t>
            </a:r>
            <a:endParaRPr lang="tr-TR" dirty="0"/>
          </a:p>
        </p:txBody>
      </p:sp>
      <p:sp>
        <p:nvSpPr>
          <p:cNvPr id="4" name="Footer Placeholder 3"/>
          <p:cNvSpPr>
            <a:spLocks noGrp="1"/>
          </p:cNvSpPr>
          <p:nvPr>
            <p:ph type="ftr" sz="quarter" idx="11"/>
          </p:nvPr>
        </p:nvSpPr>
        <p:spPr/>
        <p:txBody>
          <a:bodyPr/>
          <a:lstStyle/>
          <a:p>
            <a:r>
              <a:rPr lang="en-US" smtClean="0"/>
              <a:t>Project Management - 1</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17</a:t>
            </a:fld>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429442"/>
            <a:ext cx="7194326" cy="4533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08650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Task </a:t>
            </a:r>
            <a:r>
              <a:rPr lang="en-US" dirty="0" smtClean="0"/>
              <a:t>Planning - WBS</a:t>
            </a:r>
            <a:endParaRPr lang="tr-TR" dirty="0"/>
          </a:p>
        </p:txBody>
      </p:sp>
      <p:sp>
        <p:nvSpPr>
          <p:cNvPr id="4" name="Footer Placeholder 3"/>
          <p:cNvSpPr>
            <a:spLocks noGrp="1"/>
          </p:cNvSpPr>
          <p:nvPr>
            <p:ph type="ftr" sz="quarter" idx="11"/>
          </p:nvPr>
        </p:nvSpPr>
        <p:spPr/>
        <p:txBody>
          <a:bodyPr/>
          <a:lstStyle/>
          <a:p>
            <a:r>
              <a:rPr lang="en-US" smtClean="0"/>
              <a:t>Project Management - 1</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18</a:t>
            </a:fld>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124744"/>
            <a:ext cx="7497820" cy="5339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53694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107504" y="1052736"/>
            <a:ext cx="8928992" cy="5400600"/>
          </a:xfrm>
        </p:spPr>
        <p:txBody>
          <a:bodyPr>
            <a:normAutofit/>
          </a:bodyPr>
          <a:lstStyle/>
          <a:p>
            <a:r>
              <a:rPr lang="en-US" dirty="0" smtClean="0"/>
              <a:t>Following WBS construction, tasks should be extracted to build a time plan and assign to resources(team). Tasks can also be assigned story points and can be used in estimation and tracking for agility.</a:t>
            </a:r>
            <a:endParaRPr lang="en-US" dirty="0"/>
          </a:p>
        </p:txBody>
      </p:sp>
      <p:sp>
        <p:nvSpPr>
          <p:cNvPr id="2" name="Title 1"/>
          <p:cNvSpPr>
            <a:spLocks noGrp="1"/>
          </p:cNvSpPr>
          <p:nvPr>
            <p:ph type="title"/>
          </p:nvPr>
        </p:nvSpPr>
        <p:spPr/>
        <p:txBody>
          <a:bodyPr>
            <a:normAutofit fontScale="90000"/>
          </a:bodyPr>
          <a:lstStyle/>
          <a:p>
            <a:r>
              <a:rPr lang="en-US" dirty="0"/>
              <a:t>Task </a:t>
            </a:r>
            <a:r>
              <a:rPr lang="en-US" dirty="0" smtClean="0"/>
              <a:t>Planning – Task Extraction</a:t>
            </a:r>
            <a:endParaRPr lang="tr-TR" dirty="0"/>
          </a:p>
        </p:txBody>
      </p:sp>
      <p:sp>
        <p:nvSpPr>
          <p:cNvPr id="4" name="Footer Placeholder 3"/>
          <p:cNvSpPr>
            <a:spLocks noGrp="1"/>
          </p:cNvSpPr>
          <p:nvPr>
            <p:ph type="ftr" sz="quarter" idx="11"/>
          </p:nvPr>
        </p:nvSpPr>
        <p:spPr/>
        <p:txBody>
          <a:bodyPr/>
          <a:lstStyle/>
          <a:p>
            <a:r>
              <a:rPr lang="en-US" smtClean="0"/>
              <a:t>Project Management - 1</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19</a:t>
            </a:fld>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19" y="2780928"/>
            <a:ext cx="5762625" cy="353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2780928"/>
            <a:ext cx="672465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301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314"/>
                                        </p:tgtEl>
                                        <p:attrNameLst>
                                          <p:attrName>style.visibility</p:attrName>
                                        </p:attrNameLst>
                                      </p:cBhvr>
                                      <p:to>
                                        <p:strVal val="hidden"/>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13315"/>
                                        </p:tgtEl>
                                        <p:attrNameLst>
                                          <p:attrName>style.visibility</p:attrName>
                                        </p:attrNameLst>
                                      </p:cBhvr>
                                      <p:to>
                                        <p:strVal val="visible"/>
                                      </p:to>
                                    </p:set>
                                    <p:animEffect transition="in" filter="fade">
                                      <p:cBhvr>
                                        <p:cTn id="10" dur="500"/>
                                        <p:tgtEl>
                                          <p:spTgt spid="1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Agenda</a:t>
            </a:r>
            <a:endParaRPr lang="tr-TR" dirty="0"/>
          </a:p>
        </p:txBody>
      </p:sp>
      <p:sp>
        <p:nvSpPr>
          <p:cNvPr id="3" name="Content Placeholder 2"/>
          <p:cNvSpPr>
            <a:spLocks noGrp="1"/>
          </p:cNvSpPr>
          <p:nvPr>
            <p:ph idx="1"/>
          </p:nvPr>
        </p:nvSpPr>
        <p:spPr>
          <a:xfrm>
            <a:off x="107504" y="1109886"/>
            <a:ext cx="8928992" cy="5400600"/>
          </a:xfrm>
        </p:spPr>
        <p:txBody>
          <a:bodyPr/>
          <a:lstStyle/>
          <a:p>
            <a:pPr marL="457200" indent="-457200">
              <a:buFont typeface="+mj-lt"/>
              <a:buAutoNum type="arabicPeriod"/>
            </a:pPr>
            <a:r>
              <a:rPr lang="tr-TR" dirty="0" smtClean="0"/>
              <a:t>Project Management Concepts</a:t>
            </a:r>
            <a:endParaRPr lang="en-US" dirty="0" smtClean="0"/>
          </a:p>
          <a:p>
            <a:pPr marL="457200" indent="-457200">
              <a:buFont typeface="+mj-lt"/>
              <a:buAutoNum type="arabicPeriod"/>
            </a:pPr>
            <a:r>
              <a:rPr lang="en-US" dirty="0" smtClean="0"/>
              <a:t>Project Planning</a:t>
            </a:r>
            <a:endParaRPr lang="tr-TR" dirty="0" smtClean="0"/>
          </a:p>
          <a:p>
            <a:pPr marL="457200" indent="-457200">
              <a:buFont typeface="+mj-lt"/>
              <a:buAutoNum type="arabicPeriod"/>
            </a:pPr>
            <a:r>
              <a:rPr lang="tr-TR" dirty="0" smtClean="0"/>
              <a:t>Estimation</a:t>
            </a:r>
          </a:p>
          <a:p>
            <a:pPr marL="457200" indent="-457200">
              <a:buFont typeface="+mj-lt"/>
              <a:buAutoNum type="arabicPeriod"/>
            </a:pPr>
            <a:r>
              <a:rPr lang="tr-TR" dirty="0" smtClean="0"/>
              <a:t>Process Metrics</a:t>
            </a:r>
          </a:p>
          <a:p>
            <a:pPr marL="457200" indent="-457200">
              <a:buFont typeface="+mj-lt"/>
              <a:buAutoNum type="arabicPeriod"/>
            </a:pPr>
            <a:r>
              <a:rPr lang="en-US" dirty="0" smtClean="0"/>
              <a:t>Quality Management</a:t>
            </a:r>
            <a:endParaRPr lang="tr-TR" dirty="0"/>
          </a:p>
        </p:txBody>
      </p:sp>
      <p:sp>
        <p:nvSpPr>
          <p:cNvPr id="4" name="Footer Placeholder 3"/>
          <p:cNvSpPr>
            <a:spLocks noGrp="1"/>
          </p:cNvSpPr>
          <p:nvPr>
            <p:ph type="ftr" sz="quarter" idx="11"/>
          </p:nvPr>
        </p:nvSpPr>
        <p:spPr/>
        <p:txBody>
          <a:bodyPr/>
          <a:lstStyle/>
          <a:p>
            <a:r>
              <a:rPr lang="en-US" smtClean="0"/>
              <a:t>Project Management - 1</a:t>
            </a:r>
            <a:endParaRPr lang="en-US" dirty="0"/>
          </a:p>
        </p:txBody>
      </p:sp>
      <p:sp>
        <p:nvSpPr>
          <p:cNvPr id="5" name="Slide Number Placeholder 4"/>
          <p:cNvSpPr>
            <a:spLocks noGrp="1"/>
          </p:cNvSpPr>
          <p:nvPr>
            <p:ph type="sldNum" sz="quarter" idx="12"/>
          </p:nvPr>
        </p:nvSpPr>
        <p:spPr/>
        <p:txBody>
          <a:bodyPr/>
          <a:lstStyle/>
          <a:p>
            <a:fld id="{FA84A37A-AFC2-4A01-80A1-FC20F2C0D5BB}" type="slidenum">
              <a:rPr lang="en-US" smtClean="0"/>
              <a:pPr/>
              <a:t>2</a:t>
            </a:fld>
            <a:endParaRPr lang="en-US" dirty="0"/>
          </a:p>
        </p:txBody>
      </p:sp>
    </p:spTree>
    <p:extLst>
      <p:ext uri="{BB962C8B-B14F-4D97-AF65-F5344CB8AC3E}">
        <p14:creationId xmlns:p14="http://schemas.microsoft.com/office/powerpoint/2010/main" val="11309611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Time Planning</a:t>
            </a:r>
            <a:endParaRPr lang="tr-TR" dirty="0"/>
          </a:p>
        </p:txBody>
      </p:sp>
      <p:sp>
        <p:nvSpPr>
          <p:cNvPr id="7" name="Text Placeholder 6"/>
          <p:cNvSpPr>
            <a:spLocks noGrp="1"/>
          </p:cNvSpPr>
          <p:nvPr>
            <p:ph type="body" idx="1"/>
          </p:nvPr>
        </p:nvSpPr>
        <p:spPr/>
        <p:txBody>
          <a:bodyPr/>
          <a:lstStyle/>
          <a:p>
            <a:endParaRPr lang="tr-TR"/>
          </a:p>
        </p:txBody>
      </p:sp>
      <p:sp>
        <p:nvSpPr>
          <p:cNvPr id="4" name="Footer Placeholder 3"/>
          <p:cNvSpPr>
            <a:spLocks noGrp="1"/>
          </p:cNvSpPr>
          <p:nvPr>
            <p:ph type="ftr" sz="quarter" idx="11"/>
          </p:nvPr>
        </p:nvSpPr>
        <p:spPr/>
        <p:txBody>
          <a:bodyPr/>
          <a:lstStyle/>
          <a:p>
            <a:r>
              <a:rPr lang="en-US" smtClean="0"/>
              <a:t>Project Management - 1</a:t>
            </a:r>
            <a:endParaRPr lang="en-US" dirty="0"/>
          </a:p>
        </p:txBody>
      </p:sp>
      <p:sp>
        <p:nvSpPr>
          <p:cNvPr id="5" name="Slide Number Placeholder 4"/>
          <p:cNvSpPr>
            <a:spLocks noGrp="1"/>
          </p:cNvSpPr>
          <p:nvPr>
            <p:ph type="sldNum" sz="quarter" idx="12"/>
          </p:nvPr>
        </p:nvSpPr>
        <p:spPr/>
        <p:txBody>
          <a:bodyPr/>
          <a:lstStyle/>
          <a:p>
            <a:r>
              <a:rPr lang="tr-TR" dirty="0" smtClean="0"/>
              <a:t>4.2</a:t>
            </a:r>
            <a:endParaRPr lang="en-US" dirty="0"/>
          </a:p>
        </p:txBody>
      </p:sp>
      <p:sp>
        <p:nvSpPr>
          <p:cNvPr id="10" name="TextBox 9"/>
          <p:cNvSpPr txBox="1"/>
          <p:nvPr/>
        </p:nvSpPr>
        <p:spPr>
          <a:xfrm>
            <a:off x="107504" y="188640"/>
            <a:ext cx="5328592"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smtClean="0">
                <a:latin typeface="Arial" pitchFamily="34" charset="0"/>
                <a:cs typeface="Arial" pitchFamily="34" charset="0"/>
              </a:rPr>
              <a:t>3. Planning</a:t>
            </a:r>
          </a:p>
          <a:p>
            <a:r>
              <a:rPr lang="en-US" dirty="0" smtClean="0">
                <a:latin typeface="Arial" pitchFamily="34" charset="0"/>
                <a:cs typeface="Arial" pitchFamily="34" charset="0"/>
              </a:rPr>
              <a:t>  3.1. Team Planning</a:t>
            </a:r>
          </a:p>
          <a:p>
            <a:r>
              <a:rPr lang="en-US" dirty="0">
                <a:latin typeface="Arial" pitchFamily="34" charset="0"/>
                <a:cs typeface="Arial" pitchFamily="34" charset="0"/>
              </a:rPr>
              <a:t> </a:t>
            </a:r>
            <a:r>
              <a:rPr lang="en-US" dirty="0" smtClean="0">
                <a:latin typeface="Arial" pitchFamily="34" charset="0"/>
                <a:cs typeface="Arial" pitchFamily="34" charset="0"/>
              </a:rPr>
              <a:t> 3.2. Task Planning</a:t>
            </a:r>
          </a:p>
          <a:p>
            <a:r>
              <a:rPr lang="en-US" dirty="0">
                <a:latin typeface="Arial" pitchFamily="34" charset="0"/>
                <a:cs typeface="Arial" pitchFamily="34" charset="0"/>
              </a:rPr>
              <a:t> </a:t>
            </a:r>
            <a:r>
              <a:rPr lang="en-US" dirty="0" smtClean="0">
                <a:latin typeface="Arial" pitchFamily="34" charset="0"/>
                <a:cs typeface="Arial" pitchFamily="34" charset="0"/>
              </a:rPr>
              <a:t> 3.3. Time Planning</a:t>
            </a:r>
            <a:endParaRPr lang="tr-TR" dirty="0">
              <a:latin typeface="Arial" pitchFamily="34" charset="0"/>
              <a:cs typeface="Arial" pitchFamily="34" charset="0"/>
            </a:endParaRPr>
          </a:p>
        </p:txBody>
      </p:sp>
      <p:pic>
        <p:nvPicPr>
          <p:cNvPr id="9" name="Picture 3"/>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flipH="1">
            <a:off x="2415536" y="1067075"/>
            <a:ext cx="356264" cy="273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7961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10" dur="1000" fill="hold"/>
                                        <p:tgtEl>
                                          <p:spTgt spid="9"/>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Effort and Delivery Time</a:t>
            </a:r>
            <a:endParaRPr lang="tr-TR" dirty="0"/>
          </a:p>
        </p:txBody>
      </p:sp>
      <p:sp>
        <p:nvSpPr>
          <p:cNvPr id="4" name="Footer Placeholder 3"/>
          <p:cNvSpPr>
            <a:spLocks noGrp="1"/>
          </p:cNvSpPr>
          <p:nvPr>
            <p:ph type="ftr" sz="quarter" idx="11"/>
          </p:nvPr>
        </p:nvSpPr>
        <p:spPr/>
        <p:txBody>
          <a:bodyPr/>
          <a:lstStyle/>
          <a:p>
            <a:r>
              <a:rPr lang="en-US" smtClean="0"/>
              <a:t>Project Management - 1</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21</a:t>
            </a:fld>
            <a:endParaRPr lang="en-US" dirty="0"/>
          </a:p>
        </p:txBody>
      </p:sp>
      <p:pic>
        <p:nvPicPr>
          <p:cNvPr id="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052736"/>
            <a:ext cx="8751390"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123728" y="5882608"/>
            <a:ext cx="4248472" cy="369332"/>
          </a:xfrm>
          <a:prstGeom prst="rect">
            <a:avLst/>
          </a:prstGeom>
          <a:noFill/>
        </p:spPr>
        <p:txBody>
          <a:bodyPr wrap="square" rtlCol="0">
            <a:spAutoFit/>
          </a:bodyPr>
          <a:lstStyle/>
          <a:p>
            <a:r>
              <a:rPr lang="en-US" dirty="0"/>
              <a:t>Putnam–</a:t>
            </a:r>
            <a:r>
              <a:rPr lang="en-US" dirty="0" err="1"/>
              <a:t>Norden</a:t>
            </a:r>
            <a:r>
              <a:rPr lang="en-US" dirty="0"/>
              <a:t>–Rayleigh </a:t>
            </a:r>
            <a:r>
              <a:rPr lang="tr-TR" dirty="0" smtClean="0"/>
              <a:t>(PNR) C</a:t>
            </a:r>
            <a:r>
              <a:rPr lang="en-US" dirty="0" err="1" smtClean="0"/>
              <a:t>urve</a:t>
            </a:r>
            <a:endParaRPr lang="en-US" dirty="0"/>
          </a:p>
        </p:txBody>
      </p:sp>
    </p:spTree>
    <p:extLst>
      <p:ext uri="{BB962C8B-B14F-4D97-AF65-F5344CB8AC3E}">
        <p14:creationId xmlns:p14="http://schemas.microsoft.com/office/powerpoint/2010/main" val="8288713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For Scheduling</a:t>
            </a:r>
            <a:endParaRPr lang="tr-TR" dirty="0"/>
          </a:p>
        </p:txBody>
      </p:sp>
      <p:sp>
        <p:nvSpPr>
          <p:cNvPr id="3" name="Content Placeholder 2"/>
          <p:cNvSpPr>
            <a:spLocks noGrp="1"/>
          </p:cNvSpPr>
          <p:nvPr>
            <p:ph idx="1"/>
          </p:nvPr>
        </p:nvSpPr>
        <p:spPr/>
        <p:txBody>
          <a:bodyPr/>
          <a:lstStyle/>
          <a:p>
            <a:pPr>
              <a:buFontTx/>
              <a:buChar char="•"/>
            </a:pPr>
            <a:r>
              <a:rPr lang="tr-TR" b="1" dirty="0"/>
              <a:t> </a:t>
            </a:r>
            <a:r>
              <a:rPr lang="en-US" b="1" dirty="0"/>
              <a:t>PERT</a:t>
            </a:r>
            <a:r>
              <a:rPr lang="tr-TR" b="1" dirty="0"/>
              <a:t> Chart:</a:t>
            </a:r>
          </a:p>
          <a:p>
            <a:pPr lvl="1">
              <a:buFont typeface="Wingdings" pitchFamily="2" charset="2"/>
              <a:buChar char="§"/>
            </a:pPr>
            <a:r>
              <a:rPr lang="tr-TR" sz="2400" dirty="0"/>
              <a:t> S</a:t>
            </a:r>
            <a:r>
              <a:rPr lang="en-US" sz="2400" dirty="0" err="1"/>
              <a:t>hows</a:t>
            </a:r>
            <a:r>
              <a:rPr lang="en-US" sz="2400" dirty="0"/>
              <a:t> the relationships based on tasks or activities</a:t>
            </a:r>
          </a:p>
          <a:p>
            <a:pPr lvl="1">
              <a:buFont typeface="Wingdings" pitchFamily="2" charset="2"/>
              <a:buChar char="§"/>
            </a:pPr>
            <a:r>
              <a:rPr lang="tr-TR" sz="2400" dirty="0"/>
              <a:t> </a:t>
            </a:r>
            <a:r>
              <a:rPr lang="en-US" sz="2400" dirty="0"/>
              <a:t>Defines tasks that can be done concurrently or not and critical path</a:t>
            </a:r>
          </a:p>
          <a:p>
            <a:pPr>
              <a:buFontTx/>
              <a:buChar char="•"/>
            </a:pPr>
            <a:endParaRPr lang="tr-TR" dirty="0"/>
          </a:p>
          <a:p>
            <a:pPr>
              <a:buFontTx/>
              <a:buChar char="•"/>
            </a:pPr>
            <a:r>
              <a:rPr lang="tr-TR" b="1" dirty="0"/>
              <a:t> </a:t>
            </a:r>
            <a:r>
              <a:rPr lang="en-US" b="1" dirty="0"/>
              <a:t>Gantt </a:t>
            </a:r>
            <a:r>
              <a:rPr lang="tr-TR" b="1" dirty="0"/>
              <a:t>C</a:t>
            </a:r>
            <a:r>
              <a:rPr lang="en-US" b="1" dirty="0"/>
              <a:t>hart</a:t>
            </a:r>
            <a:r>
              <a:rPr lang="tr-TR" b="1" dirty="0"/>
              <a:t>:</a:t>
            </a:r>
          </a:p>
          <a:p>
            <a:pPr lvl="1">
              <a:buFont typeface="Wingdings" pitchFamily="2" charset="2"/>
              <a:buChar char="§"/>
            </a:pPr>
            <a:r>
              <a:rPr lang="tr-TR" sz="2400" dirty="0"/>
              <a:t> S</a:t>
            </a:r>
            <a:r>
              <a:rPr lang="en-US" sz="2400" dirty="0" err="1"/>
              <a:t>hows</a:t>
            </a:r>
            <a:r>
              <a:rPr lang="en-US" sz="2400" dirty="0"/>
              <a:t> </a:t>
            </a:r>
            <a:r>
              <a:rPr lang="tr-TR" sz="2400" dirty="0"/>
              <a:t>schedule</a:t>
            </a:r>
            <a:r>
              <a:rPr lang="en-US" sz="2400" dirty="0"/>
              <a:t> </a:t>
            </a:r>
            <a:r>
              <a:rPr lang="tr-TR" sz="2400" dirty="0"/>
              <a:t>(t</a:t>
            </a:r>
            <a:r>
              <a:rPr lang="en-AU" sz="2400" dirty="0" err="1"/>
              <a:t>imeline</a:t>
            </a:r>
            <a:r>
              <a:rPr lang="tr-TR" sz="2400" dirty="0"/>
              <a:t>)</a:t>
            </a:r>
            <a:r>
              <a:rPr lang="tr-TR" sz="2400" b="1" dirty="0"/>
              <a:t> </a:t>
            </a:r>
            <a:r>
              <a:rPr lang="en-US" sz="2400" dirty="0"/>
              <a:t>information for each task as a bar chart</a:t>
            </a:r>
          </a:p>
          <a:p>
            <a:endParaRPr lang="tr-TR" dirty="0"/>
          </a:p>
        </p:txBody>
      </p:sp>
      <p:sp>
        <p:nvSpPr>
          <p:cNvPr id="4" name="Footer Placeholder 3"/>
          <p:cNvSpPr>
            <a:spLocks noGrp="1"/>
          </p:cNvSpPr>
          <p:nvPr>
            <p:ph type="ftr" sz="quarter" idx="11"/>
          </p:nvPr>
        </p:nvSpPr>
        <p:spPr/>
        <p:txBody>
          <a:bodyPr/>
          <a:lstStyle/>
          <a:p>
            <a:r>
              <a:rPr lang="en-US" smtClean="0"/>
              <a:t>Project Management - 1</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22</a:t>
            </a:fld>
            <a:endParaRPr lang="en-US" dirty="0"/>
          </a:p>
        </p:txBody>
      </p:sp>
    </p:spTree>
    <p:extLst>
      <p:ext uri="{BB962C8B-B14F-4D97-AF65-F5344CB8AC3E}">
        <p14:creationId xmlns:p14="http://schemas.microsoft.com/office/powerpoint/2010/main" val="1292385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PERT Chart</a:t>
            </a:r>
            <a:endParaRPr lang="tr-TR" dirty="0"/>
          </a:p>
        </p:txBody>
      </p:sp>
      <p:sp>
        <p:nvSpPr>
          <p:cNvPr id="3" name="Content Placeholder 2"/>
          <p:cNvSpPr>
            <a:spLocks noGrp="1"/>
          </p:cNvSpPr>
          <p:nvPr>
            <p:ph idx="1"/>
          </p:nvPr>
        </p:nvSpPr>
        <p:spPr/>
        <p:txBody>
          <a:bodyPr/>
          <a:lstStyle/>
          <a:p>
            <a:pPr>
              <a:lnSpc>
                <a:spcPct val="80000"/>
              </a:lnSpc>
            </a:pPr>
            <a:r>
              <a:rPr lang="en-US" dirty="0"/>
              <a:t>Project Evaluation and Review Technique</a:t>
            </a:r>
            <a:endParaRPr lang="tr-TR" dirty="0"/>
          </a:p>
          <a:p>
            <a:pPr>
              <a:lnSpc>
                <a:spcPct val="80000"/>
              </a:lnSpc>
              <a:buNone/>
            </a:pPr>
            <a:endParaRPr lang="en-GB" dirty="0"/>
          </a:p>
          <a:p>
            <a:pPr>
              <a:lnSpc>
                <a:spcPct val="80000"/>
              </a:lnSpc>
            </a:pPr>
            <a:r>
              <a:rPr lang="tr-TR" dirty="0"/>
              <a:t>Also known as Task Network Diagram</a:t>
            </a:r>
          </a:p>
          <a:p>
            <a:pPr marL="819150" lvl="1">
              <a:lnSpc>
                <a:spcPct val="80000"/>
              </a:lnSpc>
              <a:buFont typeface="Wingdings" pitchFamily="2" charset="2"/>
              <a:buChar char="§"/>
            </a:pPr>
            <a:r>
              <a:rPr lang="en-GB" sz="2400" b="1" dirty="0"/>
              <a:t>Nodes</a:t>
            </a:r>
            <a:r>
              <a:rPr lang="tr-TR" sz="2400" b="1" dirty="0"/>
              <a:t>:</a:t>
            </a:r>
            <a:r>
              <a:rPr lang="en-GB" sz="2400" dirty="0"/>
              <a:t> activities</a:t>
            </a:r>
            <a:r>
              <a:rPr lang="tr-TR" sz="2400" dirty="0"/>
              <a:t> </a:t>
            </a:r>
            <a:r>
              <a:rPr lang="en-GB" sz="2400" dirty="0"/>
              <a:t>/</a:t>
            </a:r>
            <a:r>
              <a:rPr lang="tr-TR" sz="2400" dirty="0"/>
              <a:t> </a:t>
            </a:r>
            <a:r>
              <a:rPr lang="en-GB" sz="2400" dirty="0"/>
              <a:t>tasks and estimated duration</a:t>
            </a:r>
            <a:endParaRPr lang="tr-TR" sz="2400" dirty="0"/>
          </a:p>
          <a:p>
            <a:pPr marL="819150" lvl="1">
              <a:lnSpc>
                <a:spcPct val="80000"/>
              </a:lnSpc>
              <a:buFont typeface="Wingdings" pitchFamily="2" charset="2"/>
              <a:buChar char="§"/>
            </a:pPr>
            <a:r>
              <a:rPr lang="en-GB" sz="2400" b="1" dirty="0"/>
              <a:t>Edges</a:t>
            </a:r>
            <a:r>
              <a:rPr lang="tr-TR" sz="2400" b="1" dirty="0"/>
              <a:t>:</a:t>
            </a:r>
            <a:r>
              <a:rPr lang="en-GB" sz="2400" dirty="0"/>
              <a:t> dependencies</a:t>
            </a:r>
            <a:endParaRPr lang="tr-TR" sz="2400" dirty="0"/>
          </a:p>
          <a:p>
            <a:pPr>
              <a:lnSpc>
                <a:spcPct val="80000"/>
              </a:lnSpc>
            </a:pPr>
            <a:endParaRPr lang="en-GB" dirty="0"/>
          </a:p>
          <a:p>
            <a:pPr>
              <a:lnSpc>
                <a:spcPct val="80000"/>
              </a:lnSpc>
            </a:pPr>
            <a:r>
              <a:rPr lang="en-GB" b="1" dirty="0"/>
              <a:t>Critical path</a:t>
            </a:r>
            <a:r>
              <a:rPr lang="tr-TR" b="1" dirty="0"/>
              <a:t>:</a:t>
            </a:r>
            <a:r>
              <a:rPr lang="tr-TR" dirty="0"/>
              <a:t> </a:t>
            </a:r>
            <a:r>
              <a:rPr lang="en-US" dirty="0"/>
              <a:t>Longest path from start to finish</a:t>
            </a:r>
            <a:r>
              <a:rPr lang="tr-TR" dirty="0"/>
              <a:t>.</a:t>
            </a:r>
            <a:br>
              <a:rPr lang="tr-TR" dirty="0"/>
            </a:br>
            <a:r>
              <a:rPr lang="tr-TR" dirty="0"/>
              <a:t>A</a:t>
            </a:r>
            <a:r>
              <a:rPr lang="en-US" dirty="0" err="1"/>
              <a:t>ny</a:t>
            </a:r>
            <a:r>
              <a:rPr lang="en-US" dirty="0"/>
              <a:t> slippage on the critical path will cause project delay</a:t>
            </a:r>
            <a:r>
              <a:rPr lang="tr-TR" dirty="0"/>
              <a:t>.</a:t>
            </a:r>
          </a:p>
          <a:p>
            <a:endParaRPr lang="tr-TR" dirty="0"/>
          </a:p>
        </p:txBody>
      </p:sp>
      <p:sp>
        <p:nvSpPr>
          <p:cNvPr id="4" name="Footer Placeholder 3"/>
          <p:cNvSpPr>
            <a:spLocks noGrp="1"/>
          </p:cNvSpPr>
          <p:nvPr>
            <p:ph type="ftr" sz="quarter" idx="11"/>
          </p:nvPr>
        </p:nvSpPr>
        <p:spPr/>
        <p:txBody>
          <a:bodyPr/>
          <a:lstStyle/>
          <a:p>
            <a:r>
              <a:rPr lang="en-US" smtClean="0"/>
              <a:t>Project Management - 1</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23</a:t>
            </a:fld>
            <a:endParaRPr lang="en-US" dirty="0"/>
          </a:p>
        </p:txBody>
      </p:sp>
    </p:spTree>
    <p:extLst>
      <p:ext uri="{BB962C8B-B14F-4D97-AF65-F5344CB8AC3E}">
        <p14:creationId xmlns:p14="http://schemas.microsoft.com/office/powerpoint/2010/main" val="20191257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tr-TR" sz="3600" dirty="0" smtClean="0"/>
              <a:t>PERT Example : Tasks and Durations</a:t>
            </a:r>
            <a:endParaRPr lang="tr-TR" sz="3600" dirty="0"/>
          </a:p>
        </p:txBody>
      </p:sp>
      <p:sp>
        <p:nvSpPr>
          <p:cNvPr id="4" name="Footer Placeholder 3"/>
          <p:cNvSpPr>
            <a:spLocks noGrp="1"/>
          </p:cNvSpPr>
          <p:nvPr>
            <p:ph type="ftr" sz="quarter" idx="11"/>
          </p:nvPr>
        </p:nvSpPr>
        <p:spPr/>
        <p:txBody>
          <a:bodyPr/>
          <a:lstStyle/>
          <a:p>
            <a:r>
              <a:rPr lang="en-US" smtClean="0"/>
              <a:t>Project Management - 1</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24</a:t>
            </a:fld>
            <a:endParaRPr lang="en-US" dirty="0"/>
          </a:p>
        </p:txBody>
      </p:sp>
      <p:graphicFrame>
        <p:nvGraphicFramePr>
          <p:cNvPr id="7" name="Group 48"/>
          <p:cNvGraphicFramePr>
            <a:graphicFrameLocks noGrp="1"/>
          </p:cNvGraphicFramePr>
          <p:nvPr>
            <p:ph idx="1"/>
            <p:extLst>
              <p:ext uri="{D42A27DB-BD31-4B8C-83A1-F6EECF244321}">
                <p14:modId xmlns:p14="http://schemas.microsoft.com/office/powerpoint/2010/main" val="2298493657"/>
              </p:ext>
            </p:extLst>
          </p:nvPr>
        </p:nvGraphicFramePr>
        <p:xfrm>
          <a:off x="2051720" y="1268760"/>
          <a:ext cx="5256882" cy="4819818"/>
        </p:xfrm>
        <a:graphic>
          <a:graphicData uri="http://schemas.openxmlformats.org/drawingml/2006/table">
            <a:tbl>
              <a:tblPr/>
              <a:tblGrid>
                <a:gridCol w="3240913">
                  <a:extLst>
                    <a:ext uri="{9D8B030D-6E8A-4147-A177-3AD203B41FA5}">
                      <a16:colId xmlns:a16="http://schemas.microsoft.com/office/drawing/2014/main" val="20000"/>
                    </a:ext>
                  </a:extLst>
                </a:gridCol>
                <a:gridCol w="2015969">
                  <a:extLst>
                    <a:ext uri="{9D8B030D-6E8A-4147-A177-3AD203B41FA5}">
                      <a16:colId xmlns:a16="http://schemas.microsoft.com/office/drawing/2014/main" val="20001"/>
                    </a:ext>
                  </a:extLst>
                </a:gridCol>
              </a:tblGrid>
              <a:tr h="300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altLang="ko-KR" sz="1800" b="1" i="0" u="none" strike="noStrike" cap="none" normalizeH="0" baseline="0" dirty="0" smtClean="0">
                          <a:ln>
                            <a:noFill/>
                          </a:ln>
                          <a:solidFill>
                            <a:srgbClr val="FF0000"/>
                          </a:solidFill>
                          <a:effectLst/>
                          <a:latin typeface="Arial" pitchFamily="34" charset="0"/>
                          <a:ea typeface="Batang" pitchFamily="18" charset="-127"/>
                        </a:rPr>
                        <a:t>TASKS</a:t>
                      </a:r>
                      <a:endParaRPr kumimoji="0" lang="tr-TR" sz="1800" b="1" i="0" u="none" strike="noStrike" cap="none" normalizeH="0" baseline="0" dirty="0" smtClean="0">
                        <a:ln>
                          <a:noFill/>
                        </a:ln>
                        <a:solidFill>
                          <a:srgbClr val="FF0000"/>
                        </a:solidFill>
                        <a:effectLst/>
                        <a:latin typeface="Arial" pitchFamily="34" charset="0"/>
                      </a:endParaRPr>
                    </a:p>
                  </a:txBody>
                  <a:tcPr marL="90000" marR="90000" marT="46803" marB="46803"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rgbClr val="FF0000"/>
                          </a:solidFill>
                          <a:effectLst/>
                          <a:latin typeface="Arial" pitchFamily="34" charset="0"/>
                        </a:rPr>
                        <a:t>WEEKS</a:t>
                      </a:r>
                    </a:p>
                  </a:txBody>
                  <a:tcPr marT="45723" marB="45723"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099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1" i="0" u="none" strike="noStrike" cap="none" normalizeH="0" baseline="0" smtClean="0">
                          <a:ln>
                            <a:noFill/>
                          </a:ln>
                          <a:solidFill>
                            <a:srgbClr val="000000"/>
                          </a:solidFill>
                          <a:effectLst/>
                          <a:latin typeface="Arial" pitchFamily="34" charset="0"/>
                          <a:ea typeface="Batang" pitchFamily="18" charset="-127"/>
                        </a:rPr>
                        <a:t>1.2 Software Development</a:t>
                      </a:r>
                      <a:endParaRPr kumimoji="0" lang="tr-TR" sz="1800" b="1" i="0" u="none" strike="noStrike" cap="none" normalizeH="0" baseline="0" smtClean="0">
                        <a:ln>
                          <a:noFill/>
                        </a:ln>
                        <a:solidFill>
                          <a:schemeClr val="tx1"/>
                        </a:solidFill>
                        <a:effectLst/>
                        <a:latin typeface="Arial" pitchFamily="34" charset="0"/>
                      </a:endParaRPr>
                    </a:p>
                  </a:txBody>
                  <a:tcPr marT="45723" marB="45723"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b="1" i="0" u="none" strike="noStrike" cap="none" normalizeH="0" baseline="0" dirty="0" smtClean="0">
                          <a:ln>
                            <a:noFill/>
                          </a:ln>
                          <a:solidFill>
                            <a:schemeClr val="tx1"/>
                          </a:solidFill>
                          <a:effectLst/>
                          <a:latin typeface="Arial" pitchFamily="34" charset="0"/>
                        </a:rPr>
                        <a:t>11</a:t>
                      </a:r>
                    </a:p>
                  </a:txBody>
                  <a:tcPr marT="45723" marB="45723"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099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Arial" pitchFamily="34" charset="0"/>
                        </a:rPr>
                        <a:t>1.2.1 Requirements Analysis</a:t>
                      </a:r>
                    </a:p>
                  </a:txBody>
                  <a:tcPr marT="45723" marB="45723"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dirty="0" smtClean="0">
                          <a:ln>
                            <a:noFill/>
                          </a:ln>
                          <a:solidFill>
                            <a:schemeClr val="tx1"/>
                          </a:solidFill>
                          <a:effectLst/>
                          <a:latin typeface="Arial" pitchFamily="34" charset="0"/>
                        </a:rPr>
                        <a:t>3</a:t>
                      </a:r>
                    </a:p>
                  </a:txBody>
                  <a:tcPr marT="45723" marB="45723"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099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rgbClr val="000000"/>
                          </a:solidFill>
                          <a:effectLst/>
                          <a:latin typeface="Arial" pitchFamily="34" charset="0"/>
                          <a:ea typeface="Batang" pitchFamily="18" charset="-127"/>
                        </a:rPr>
                        <a:t>1.2.2 Architectural Design</a:t>
                      </a:r>
                    </a:p>
                  </a:txBody>
                  <a:tcPr marT="45723" marB="45723"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dirty="0" smtClean="0">
                          <a:ln>
                            <a:noFill/>
                          </a:ln>
                          <a:solidFill>
                            <a:schemeClr val="tx1"/>
                          </a:solidFill>
                          <a:effectLst/>
                          <a:latin typeface="Arial" pitchFamily="34" charset="0"/>
                        </a:rPr>
                        <a:t>2</a:t>
                      </a:r>
                    </a:p>
                  </a:txBody>
                  <a:tcPr marT="45723" marB="45723"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099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Arial" pitchFamily="34" charset="0"/>
                        </a:rPr>
                        <a:t>1.2.3 Procedural Design</a:t>
                      </a:r>
                    </a:p>
                  </a:txBody>
                  <a:tcPr marT="45723" marB="45723"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dirty="0" smtClean="0">
                          <a:ln>
                            <a:noFill/>
                          </a:ln>
                          <a:solidFill>
                            <a:schemeClr val="tx1"/>
                          </a:solidFill>
                          <a:effectLst/>
                          <a:latin typeface="Arial" pitchFamily="34" charset="0"/>
                        </a:rPr>
                        <a:t>2.5</a:t>
                      </a:r>
                    </a:p>
                  </a:txBody>
                  <a:tcPr marT="45723" marB="45723"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099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rgbClr val="000000"/>
                          </a:solidFill>
                          <a:effectLst/>
                          <a:latin typeface="Arial" pitchFamily="34" charset="0"/>
                          <a:ea typeface="Batang" pitchFamily="18" charset="-127"/>
                        </a:rPr>
                        <a:t>1.2.4 Code</a:t>
                      </a:r>
                    </a:p>
                  </a:txBody>
                  <a:tcPr marT="45723" marB="45723"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dirty="0" smtClean="0">
                          <a:ln>
                            <a:noFill/>
                          </a:ln>
                          <a:solidFill>
                            <a:schemeClr val="tx1"/>
                          </a:solidFill>
                          <a:effectLst/>
                          <a:latin typeface="Arial" pitchFamily="34" charset="0"/>
                        </a:rPr>
                        <a:t>3.5</a:t>
                      </a:r>
                    </a:p>
                  </a:txBody>
                  <a:tcPr marT="45723" marB="45723"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099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1" i="0" u="none" strike="noStrike" cap="none" normalizeH="0" baseline="0" smtClean="0">
                          <a:ln>
                            <a:noFill/>
                          </a:ln>
                          <a:solidFill>
                            <a:srgbClr val="000000"/>
                          </a:solidFill>
                          <a:effectLst/>
                          <a:latin typeface="Arial" pitchFamily="34" charset="0"/>
                          <a:ea typeface="Batang" pitchFamily="18" charset="-127"/>
                        </a:rPr>
                        <a:t>1.3 Testing</a:t>
                      </a:r>
                      <a:endParaRPr kumimoji="0" lang="tr-TR" sz="1800" b="1" i="0" u="none" strike="noStrike" cap="none" normalizeH="0" baseline="0" smtClean="0">
                        <a:ln>
                          <a:noFill/>
                        </a:ln>
                        <a:solidFill>
                          <a:schemeClr val="tx1"/>
                        </a:solidFill>
                        <a:effectLst/>
                        <a:latin typeface="Arial" pitchFamily="34" charset="0"/>
                      </a:endParaRPr>
                    </a:p>
                  </a:txBody>
                  <a:tcPr marT="45723" marB="45723"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b="1" i="0" u="none" strike="noStrike" cap="none" normalizeH="0" baseline="0" smtClean="0">
                          <a:ln>
                            <a:noFill/>
                          </a:ln>
                          <a:solidFill>
                            <a:schemeClr val="tx1"/>
                          </a:solidFill>
                          <a:effectLst/>
                          <a:latin typeface="Arial" pitchFamily="34" charset="0"/>
                        </a:rPr>
                        <a:t>7</a:t>
                      </a:r>
                    </a:p>
                  </a:txBody>
                  <a:tcPr marT="45723" marB="45723"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099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rgbClr val="000000"/>
                          </a:solidFill>
                          <a:effectLst/>
                          <a:latin typeface="Arial" pitchFamily="34" charset="0"/>
                          <a:ea typeface="Batang" pitchFamily="18" charset="-127"/>
                        </a:rPr>
                        <a:t>1.3.1 Unit Test</a:t>
                      </a:r>
                    </a:p>
                  </a:txBody>
                  <a:tcPr marT="45723" marB="45723"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dirty="0" smtClean="0">
                          <a:ln>
                            <a:noFill/>
                          </a:ln>
                          <a:solidFill>
                            <a:schemeClr val="tx1"/>
                          </a:solidFill>
                          <a:effectLst/>
                          <a:latin typeface="Arial" pitchFamily="34" charset="0"/>
                        </a:rPr>
                        <a:t>3</a:t>
                      </a:r>
                    </a:p>
                  </a:txBody>
                  <a:tcPr marT="45723" marB="45723"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7099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Arial" pitchFamily="34" charset="0"/>
                        </a:rPr>
                        <a:t>1.3.2 Integration Test</a:t>
                      </a:r>
                    </a:p>
                  </a:txBody>
                  <a:tcPr marT="45723" marB="45723"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dirty="0" smtClean="0">
                          <a:ln>
                            <a:noFill/>
                          </a:ln>
                          <a:solidFill>
                            <a:schemeClr val="tx1"/>
                          </a:solidFill>
                          <a:effectLst/>
                          <a:latin typeface="Arial" pitchFamily="34" charset="0"/>
                        </a:rPr>
                        <a:t>4</a:t>
                      </a:r>
                    </a:p>
                  </a:txBody>
                  <a:tcPr marT="45723" marB="45723"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7099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Arial" pitchFamily="34" charset="0"/>
                        </a:rPr>
                        <a:t>1.3.3 Acceptance Test</a:t>
                      </a:r>
                    </a:p>
                  </a:txBody>
                  <a:tcPr marT="45723" marB="45723"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dirty="0" smtClean="0">
                          <a:ln>
                            <a:noFill/>
                          </a:ln>
                          <a:solidFill>
                            <a:schemeClr val="tx1"/>
                          </a:solidFill>
                          <a:effectLst/>
                          <a:latin typeface="Arial" pitchFamily="34" charset="0"/>
                        </a:rPr>
                        <a:t>1</a:t>
                      </a:r>
                    </a:p>
                  </a:txBody>
                  <a:tcPr marT="45723" marB="45723"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7099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1" i="0" u="none" strike="noStrike" cap="none" normalizeH="0" baseline="0" smtClean="0">
                          <a:ln>
                            <a:noFill/>
                          </a:ln>
                          <a:solidFill>
                            <a:srgbClr val="000000"/>
                          </a:solidFill>
                          <a:effectLst/>
                          <a:latin typeface="Arial" pitchFamily="34" charset="0"/>
                        </a:rPr>
                        <a:t>1.4 Operations</a:t>
                      </a:r>
                    </a:p>
                  </a:txBody>
                  <a:tcPr marT="45723" marB="45723"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b="1" i="0" u="none" strike="noStrike" cap="none" normalizeH="0" baseline="0" dirty="0" smtClean="0">
                          <a:ln>
                            <a:noFill/>
                          </a:ln>
                          <a:solidFill>
                            <a:schemeClr val="tx1"/>
                          </a:solidFill>
                          <a:effectLst/>
                          <a:latin typeface="Arial" pitchFamily="34" charset="0"/>
                        </a:rPr>
                        <a:t>5</a:t>
                      </a:r>
                    </a:p>
                  </a:txBody>
                  <a:tcPr marT="45723" marB="45723"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7099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rgbClr val="000000"/>
                          </a:solidFill>
                          <a:effectLst/>
                          <a:latin typeface="Arial" pitchFamily="34" charset="0"/>
                          <a:ea typeface="Batang" pitchFamily="18" charset="-127"/>
                        </a:rPr>
                        <a:t>1.4.1 Packaging</a:t>
                      </a:r>
                      <a:endParaRPr kumimoji="0" lang="tr-TR" sz="1800" b="0" i="0" u="none" strike="noStrike" cap="none" normalizeH="0" baseline="0" smtClean="0">
                        <a:ln>
                          <a:noFill/>
                        </a:ln>
                        <a:solidFill>
                          <a:schemeClr val="tx1"/>
                        </a:solidFill>
                        <a:effectLst/>
                        <a:latin typeface="Arial" pitchFamily="34" charset="0"/>
                      </a:endParaRPr>
                    </a:p>
                  </a:txBody>
                  <a:tcPr marT="45723" marB="45723"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dirty="0" smtClean="0">
                          <a:ln>
                            <a:noFill/>
                          </a:ln>
                          <a:solidFill>
                            <a:schemeClr val="tx1"/>
                          </a:solidFill>
                          <a:effectLst/>
                          <a:latin typeface="Arial" pitchFamily="34" charset="0"/>
                        </a:rPr>
                        <a:t>1</a:t>
                      </a:r>
                    </a:p>
                  </a:txBody>
                  <a:tcPr marT="45723" marB="45723"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7099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dirty="0" smtClean="0">
                          <a:ln>
                            <a:noFill/>
                          </a:ln>
                          <a:solidFill>
                            <a:schemeClr val="tx1"/>
                          </a:solidFill>
                          <a:effectLst/>
                          <a:latin typeface="Arial" pitchFamily="34" charset="0"/>
                        </a:rPr>
                        <a:t>1.4.2 Customer Training</a:t>
                      </a:r>
                    </a:p>
                  </a:txBody>
                  <a:tcPr marT="45723" marB="45723"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dirty="0" smtClean="0">
                          <a:ln>
                            <a:noFill/>
                          </a:ln>
                          <a:solidFill>
                            <a:schemeClr val="tx1"/>
                          </a:solidFill>
                          <a:effectLst/>
                          <a:latin typeface="Arial" pitchFamily="34" charset="0"/>
                        </a:rPr>
                        <a:t>5</a:t>
                      </a:r>
                    </a:p>
                  </a:txBody>
                  <a:tcPr marT="45723" marB="45723"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2186467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PERT Chart</a:t>
            </a:r>
            <a:endParaRPr lang="tr-TR" dirty="0"/>
          </a:p>
        </p:txBody>
      </p:sp>
      <p:sp>
        <p:nvSpPr>
          <p:cNvPr id="4" name="Footer Placeholder 3"/>
          <p:cNvSpPr>
            <a:spLocks noGrp="1"/>
          </p:cNvSpPr>
          <p:nvPr>
            <p:ph type="ftr" sz="quarter" idx="11"/>
          </p:nvPr>
        </p:nvSpPr>
        <p:spPr/>
        <p:txBody>
          <a:bodyPr/>
          <a:lstStyle/>
          <a:p>
            <a:r>
              <a:rPr lang="en-US" smtClean="0"/>
              <a:t>Project Management - 1</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25</a:t>
            </a:fld>
            <a:endParaRPr lang="en-US"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294" y="2132856"/>
            <a:ext cx="6663911" cy="3875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196752"/>
            <a:ext cx="4135646"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69577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GANTT Chart</a:t>
            </a:r>
            <a:endParaRPr lang="tr-TR" dirty="0"/>
          </a:p>
        </p:txBody>
      </p:sp>
      <p:sp>
        <p:nvSpPr>
          <p:cNvPr id="3" name="Content Placeholder 2"/>
          <p:cNvSpPr>
            <a:spLocks noGrp="1"/>
          </p:cNvSpPr>
          <p:nvPr>
            <p:ph idx="1"/>
          </p:nvPr>
        </p:nvSpPr>
        <p:spPr/>
        <p:txBody>
          <a:bodyPr>
            <a:normAutofit/>
          </a:bodyPr>
          <a:lstStyle/>
          <a:p>
            <a:r>
              <a:rPr lang="tr-TR" sz="2000" dirty="0"/>
              <a:t>Also known as timeline </a:t>
            </a:r>
            <a:r>
              <a:rPr lang="tr-TR" sz="2000" dirty="0" smtClean="0"/>
              <a:t>chart</a:t>
            </a:r>
          </a:p>
          <a:p>
            <a:r>
              <a:rPr lang="en-US" sz="2000" dirty="0" smtClean="0"/>
              <a:t>Shows high level view of whole project</a:t>
            </a:r>
            <a:endParaRPr lang="tr-TR" sz="2000" dirty="0" smtClean="0"/>
          </a:p>
          <a:p>
            <a:pPr lvl="1">
              <a:buFont typeface="Wingdings" pitchFamily="2" charset="2"/>
              <a:buChar char="§"/>
            </a:pPr>
            <a:r>
              <a:rPr lang="tr-TR" dirty="0" smtClean="0"/>
              <a:t>Horizontal </a:t>
            </a:r>
            <a:r>
              <a:rPr lang="tr-TR" dirty="0"/>
              <a:t>b</a:t>
            </a:r>
            <a:r>
              <a:rPr lang="en-US" dirty="0" err="1"/>
              <a:t>ars</a:t>
            </a:r>
            <a:r>
              <a:rPr lang="en-US" dirty="0"/>
              <a:t> show duration of tasks</a:t>
            </a:r>
          </a:p>
          <a:p>
            <a:pPr lvl="1">
              <a:buFont typeface="Wingdings" pitchFamily="2" charset="2"/>
              <a:buChar char="§"/>
            </a:pPr>
            <a:r>
              <a:rPr lang="en-US" dirty="0"/>
              <a:t>Triangles show milestones</a:t>
            </a:r>
          </a:p>
          <a:p>
            <a:pPr lvl="1">
              <a:buFont typeface="Wingdings" pitchFamily="2" charset="2"/>
              <a:buChar char="§"/>
            </a:pPr>
            <a:r>
              <a:rPr lang="en-US" dirty="0"/>
              <a:t>Vertical lines show dependencies</a:t>
            </a:r>
          </a:p>
          <a:p>
            <a:endParaRPr lang="tr-TR" sz="2000" dirty="0"/>
          </a:p>
        </p:txBody>
      </p:sp>
      <p:sp>
        <p:nvSpPr>
          <p:cNvPr id="4" name="Footer Placeholder 3"/>
          <p:cNvSpPr>
            <a:spLocks noGrp="1"/>
          </p:cNvSpPr>
          <p:nvPr>
            <p:ph type="ftr" sz="quarter" idx="11"/>
          </p:nvPr>
        </p:nvSpPr>
        <p:spPr/>
        <p:txBody>
          <a:bodyPr/>
          <a:lstStyle/>
          <a:p>
            <a:r>
              <a:rPr lang="en-US" smtClean="0"/>
              <a:t>Project Management - 1</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26</a:t>
            </a:fld>
            <a:endParaRPr lang="en-US" dirty="0"/>
          </a:p>
        </p:txBody>
      </p:sp>
      <p:pic>
        <p:nvPicPr>
          <p:cNvPr id="6" name="Content Placeholder 5" descr="23.6 New-activity-bar-chart.eps"/>
          <p:cNvPicPr>
            <a:picLocks noChangeAspect="1"/>
          </p:cNvPicPr>
          <p:nvPr/>
        </p:nvPicPr>
        <p:blipFill>
          <a:blip r:embed="rId2"/>
          <a:srcRect l="-2603" r="-1628"/>
          <a:stretch>
            <a:fillRect/>
          </a:stretch>
        </p:blipFill>
        <p:spPr>
          <a:xfrm>
            <a:off x="3491880" y="2996952"/>
            <a:ext cx="5625487" cy="3483714"/>
          </a:xfrm>
          <a:prstGeom prst="rect">
            <a:avLst/>
          </a:prstGeom>
        </p:spPr>
      </p:pic>
    </p:spTree>
    <p:extLst>
      <p:ext uri="{BB962C8B-B14F-4D97-AF65-F5344CB8AC3E}">
        <p14:creationId xmlns:p14="http://schemas.microsoft.com/office/powerpoint/2010/main" val="1710391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107504" y="1052736"/>
            <a:ext cx="8928992" cy="5400600"/>
          </a:xfrm>
        </p:spPr>
        <p:txBody>
          <a:bodyPr/>
          <a:lstStyle/>
          <a:p>
            <a:r>
              <a:rPr lang="en-US" dirty="0" smtClean="0"/>
              <a:t>Let’s assume we identify the following tasks</a:t>
            </a:r>
            <a:endParaRPr lang="tr-TR" dirty="0"/>
          </a:p>
        </p:txBody>
      </p:sp>
      <p:sp>
        <p:nvSpPr>
          <p:cNvPr id="2" name="Title 1"/>
          <p:cNvSpPr>
            <a:spLocks noGrp="1"/>
          </p:cNvSpPr>
          <p:nvPr>
            <p:ph type="title"/>
          </p:nvPr>
        </p:nvSpPr>
        <p:spPr/>
        <p:txBody>
          <a:bodyPr>
            <a:normAutofit fontScale="90000"/>
          </a:bodyPr>
          <a:lstStyle/>
          <a:p>
            <a:r>
              <a:rPr lang="en-US" dirty="0" smtClean="0"/>
              <a:t>An example</a:t>
            </a:r>
            <a:endParaRPr lang="tr-TR" dirty="0"/>
          </a:p>
        </p:txBody>
      </p:sp>
      <p:sp>
        <p:nvSpPr>
          <p:cNvPr id="4" name="Footer Placeholder 3"/>
          <p:cNvSpPr>
            <a:spLocks noGrp="1"/>
          </p:cNvSpPr>
          <p:nvPr>
            <p:ph type="ftr" sz="quarter" idx="11"/>
          </p:nvPr>
        </p:nvSpPr>
        <p:spPr/>
        <p:txBody>
          <a:bodyPr/>
          <a:lstStyle/>
          <a:p>
            <a:r>
              <a:rPr lang="en-US" smtClean="0"/>
              <a:t>Project Management - 1</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27</a:t>
            </a:fld>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556792"/>
            <a:ext cx="6724650"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71559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107504" y="1052736"/>
            <a:ext cx="8928992" cy="5400600"/>
          </a:xfrm>
        </p:spPr>
        <p:txBody>
          <a:bodyPr/>
          <a:lstStyle/>
          <a:p>
            <a:r>
              <a:rPr lang="en-US" dirty="0" smtClean="0"/>
              <a:t>Following milestones can be extracted</a:t>
            </a:r>
            <a:endParaRPr lang="tr-TR" dirty="0"/>
          </a:p>
        </p:txBody>
      </p:sp>
      <p:sp>
        <p:nvSpPr>
          <p:cNvPr id="2" name="Title 1"/>
          <p:cNvSpPr>
            <a:spLocks noGrp="1"/>
          </p:cNvSpPr>
          <p:nvPr>
            <p:ph type="title"/>
          </p:nvPr>
        </p:nvSpPr>
        <p:spPr/>
        <p:txBody>
          <a:bodyPr>
            <a:normAutofit fontScale="90000"/>
          </a:bodyPr>
          <a:lstStyle/>
          <a:p>
            <a:r>
              <a:rPr lang="en-US" dirty="0" smtClean="0"/>
              <a:t>An example</a:t>
            </a:r>
            <a:endParaRPr lang="tr-TR" dirty="0"/>
          </a:p>
        </p:txBody>
      </p:sp>
      <p:sp>
        <p:nvSpPr>
          <p:cNvPr id="4" name="Footer Placeholder 3"/>
          <p:cNvSpPr>
            <a:spLocks noGrp="1"/>
          </p:cNvSpPr>
          <p:nvPr>
            <p:ph type="ftr" sz="quarter" idx="11"/>
          </p:nvPr>
        </p:nvSpPr>
        <p:spPr/>
        <p:txBody>
          <a:bodyPr/>
          <a:lstStyle/>
          <a:p>
            <a:r>
              <a:rPr lang="en-US" smtClean="0"/>
              <a:t>Project Management - 1</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28</a:t>
            </a:fld>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420888"/>
            <a:ext cx="6686550"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44340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107504" y="1052736"/>
            <a:ext cx="8928992" cy="5400600"/>
          </a:xfrm>
        </p:spPr>
        <p:txBody>
          <a:bodyPr/>
          <a:lstStyle/>
          <a:p>
            <a:r>
              <a:rPr lang="en-US" dirty="0" smtClean="0"/>
              <a:t>Sometimes a task network is constructed to identify </a:t>
            </a:r>
            <a:r>
              <a:rPr lang="en-US" b="1" i="1" u="sng" dirty="0" smtClean="0"/>
              <a:t>critical paths</a:t>
            </a:r>
            <a:r>
              <a:rPr lang="en-US" dirty="0" smtClean="0"/>
              <a:t>.</a:t>
            </a:r>
            <a:endParaRPr lang="tr-TR" dirty="0"/>
          </a:p>
        </p:txBody>
      </p:sp>
      <p:sp>
        <p:nvSpPr>
          <p:cNvPr id="2" name="Title 1"/>
          <p:cNvSpPr>
            <a:spLocks noGrp="1"/>
          </p:cNvSpPr>
          <p:nvPr>
            <p:ph type="title"/>
          </p:nvPr>
        </p:nvSpPr>
        <p:spPr/>
        <p:txBody>
          <a:bodyPr>
            <a:normAutofit fontScale="90000"/>
          </a:bodyPr>
          <a:lstStyle/>
          <a:p>
            <a:r>
              <a:rPr lang="en-US" dirty="0" smtClean="0"/>
              <a:t>An example</a:t>
            </a:r>
            <a:endParaRPr lang="tr-TR" dirty="0"/>
          </a:p>
        </p:txBody>
      </p:sp>
      <p:sp>
        <p:nvSpPr>
          <p:cNvPr id="4" name="Footer Placeholder 3"/>
          <p:cNvSpPr>
            <a:spLocks noGrp="1"/>
          </p:cNvSpPr>
          <p:nvPr>
            <p:ph type="ftr" sz="quarter" idx="11"/>
          </p:nvPr>
        </p:nvSpPr>
        <p:spPr/>
        <p:txBody>
          <a:bodyPr/>
          <a:lstStyle/>
          <a:p>
            <a:r>
              <a:rPr lang="en-US" smtClean="0"/>
              <a:t>Project Management - 1</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29</a:t>
            </a:fld>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916832"/>
            <a:ext cx="5429250"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32180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Planning</a:t>
            </a:r>
            <a:endParaRPr lang="tr-TR" dirty="0"/>
          </a:p>
        </p:txBody>
      </p:sp>
      <p:sp>
        <p:nvSpPr>
          <p:cNvPr id="7" name="Text Placeholder 6"/>
          <p:cNvSpPr>
            <a:spLocks noGrp="1"/>
          </p:cNvSpPr>
          <p:nvPr>
            <p:ph type="body" idx="1"/>
          </p:nvPr>
        </p:nvSpPr>
        <p:spPr/>
        <p:txBody>
          <a:bodyPr/>
          <a:lstStyle/>
          <a:p>
            <a:endParaRPr lang="tr-TR"/>
          </a:p>
        </p:txBody>
      </p:sp>
      <p:sp>
        <p:nvSpPr>
          <p:cNvPr id="4" name="Footer Placeholder 3"/>
          <p:cNvSpPr>
            <a:spLocks noGrp="1"/>
          </p:cNvSpPr>
          <p:nvPr>
            <p:ph type="ftr" sz="quarter" idx="11"/>
          </p:nvPr>
        </p:nvSpPr>
        <p:spPr/>
        <p:txBody>
          <a:bodyPr/>
          <a:lstStyle/>
          <a:p>
            <a:r>
              <a:rPr lang="en-US" smtClean="0"/>
              <a:t>Project Management - 1</a:t>
            </a:r>
            <a:endParaRPr lang="en-US" dirty="0"/>
          </a:p>
        </p:txBody>
      </p:sp>
      <p:sp>
        <p:nvSpPr>
          <p:cNvPr id="5" name="Slide Number Placeholder 4"/>
          <p:cNvSpPr>
            <a:spLocks noGrp="1"/>
          </p:cNvSpPr>
          <p:nvPr>
            <p:ph type="sldNum" sz="quarter" idx="12"/>
          </p:nvPr>
        </p:nvSpPr>
        <p:spPr/>
        <p:txBody>
          <a:bodyPr/>
          <a:lstStyle/>
          <a:p>
            <a:r>
              <a:rPr lang="tr-TR" dirty="0" smtClean="0"/>
              <a:t>4.</a:t>
            </a:r>
            <a:r>
              <a:rPr lang="en-US" dirty="0" smtClean="0"/>
              <a:t>3</a:t>
            </a:r>
            <a:endParaRPr lang="en-US" dirty="0"/>
          </a:p>
        </p:txBody>
      </p:sp>
      <p:sp>
        <p:nvSpPr>
          <p:cNvPr id="10" name="TextBox 9"/>
          <p:cNvSpPr txBox="1"/>
          <p:nvPr/>
        </p:nvSpPr>
        <p:spPr>
          <a:xfrm>
            <a:off x="107504" y="188640"/>
            <a:ext cx="5328592"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457200" indent="-457200">
              <a:buFont typeface="+mj-lt"/>
              <a:buAutoNum type="arabicPeriod"/>
            </a:pPr>
            <a:r>
              <a:rPr lang="tr-TR" dirty="0">
                <a:latin typeface="Arial" pitchFamily="34" charset="0"/>
                <a:cs typeface="Arial" pitchFamily="34" charset="0"/>
              </a:rPr>
              <a:t>Project Management Concepts</a:t>
            </a:r>
          </a:p>
          <a:p>
            <a:pPr marL="457200" indent="-457200">
              <a:buFont typeface="+mj-lt"/>
              <a:buAutoNum type="arabicPeriod"/>
            </a:pPr>
            <a:r>
              <a:rPr lang="tr-TR" dirty="0">
                <a:latin typeface="Arial" pitchFamily="34" charset="0"/>
                <a:cs typeface="Arial" pitchFamily="34" charset="0"/>
              </a:rPr>
              <a:t>Estimation</a:t>
            </a:r>
          </a:p>
          <a:p>
            <a:pPr marL="457200" indent="-457200">
              <a:buFont typeface="+mj-lt"/>
              <a:buAutoNum type="arabicPeriod"/>
            </a:pPr>
            <a:r>
              <a:rPr lang="en-US" dirty="0" smtClean="0">
                <a:latin typeface="Arial" pitchFamily="34" charset="0"/>
                <a:cs typeface="Arial" pitchFamily="34" charset="0"/>
              </a:rPr>
              <a:t>Planning</a:t>
            </a:r>
            <a:endParaRPr lang="tr-TR" dirty="0">
              <a:latin typeface="Arial" pitchFamily="34" charset="0"/>
              <a:cs typeface="Arial" pitchFamily="34" charset="0"/>
            </a:endParaRPr>
          </a:p>
          <a:p>
            <a:pPr marL="457200" indent="-457200">
              <a:buFont typeface="+mj-lt"/>
              <a:buAutoNum type="arabicPeriod"/>
            </a:pPr>
            <a:r>
              <a:rPr lang="en-US" dirty="0" smtClean="0">
                <a:latin typeface="Arial" pitchFamily="34" charset="0"/>
                <a:cs typeface="Arial" pitchFamily="34" charset="0"/>
              </a:rPr>
              <a:t>Management</a:t>
            </a:r>
            <a:endParaRPr lang="tr-TR" dirty="0">
              <a:latin typeface="Arial" pitchFamily="34" charset="0"/>
              <a:cs typeface="Arial" pitchFamily="34" charset="0"/>
            </a:endParaRPr>
          </a:p>
        </p:txBody>
      </p:sp>
      <p:pic>
        <p:nvPicPr>
          <p:cNvPr id="9" name="Picture 3"/>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flipH="1">
            <a:off x="1763688" y="788804"/>
            <a:ext cx="356264" cy="273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0015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10" dur="1000" fill="hold"/>
                                        <p:tgtEl>
                                          <p:spTgt spid="9"/>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107504" y="1052736"/>
            <a:ext cx="8928992" cy="5400600"/>
          </a:xfrm>
        </p:spPr>
        <p:txBody>
          <a:bodyPr/>
          <a:lstStyle/>
          <a:p>
            <a:r>
              <a:rPr lang="en-US" dirty="0" smtClean="0"/>
              <a:t>A final remark is to identify dependencies and pay attention to workloads</a:t>
            </a:r>
            <a:endParaRPr lang="tr-TR" dirty="0"/>
          </a:p>
        </p:txBody>
      </p:sp>
      <p:sp>
        <p:nvSpPr>
          <p:cNvPr id="2" name="Title 1"/>
          <p:cNvSpPr>
            <a:spLocks noGrp="1"/>
          </p:cNvSpPr>
          <p:nvPr>
            <p:ph type="title"/>
          </p:nvPr>
        </p:nvSpPr>
        <p:spPr/>
        <p:txBody>
          <a:bodyPr>
            <a:normAutofit fontScale="90000"/>
          </a:bodyPr>
          <a:lstStyle/>
          <a:p>
            <a:r>
              <a:rPr lang="en-US" dirty="0" smtClean="0"/>
              <a:t>An example</a:t>
            </a:r>
            <a:endParaRPr lang="tr-TR" dirty="0"/>
          </a:p>
        </p:txBody>
      </p:sp>
      <p:sp>
        <p:nvSpPr>
          <p:cNvPr id="4" name="Footer Placeholder 3"/>
          <p:cNvSpPr>
            <a:spLocks noGrp="1"/>
          </p:cNvSpPr>
          <p:nvPr>
            <p:ph type="ftr" sz="quarter" idx="11"/>
          </p:nvPr>
        </p:nvSpPr>
        <p:spPr/>
        <p:txBody>
          <a:bodyPr/>
          <a:lstStyle/>
          <a:p>
            <a:r>
              <a:rPr lang="en-US" smtClean="0"/>
              <a:t>Project Management - 1</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30</a:t>
            </a:fld>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916832"/>
            <a:ext cx="5832648" cy="4152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3216" y="1772816"/>
            <a:ext cx="5656397" cy="4020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1929729"/>
            <a:ext cx="5492804" cy="4139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3927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7410"/>
                                        </p:tgtEl>
                                        <p:attrNameLst>
                                          <p:attrName>style.visibility</p:attrName>
                                        </p:attrNameLst>
                                      </p:cBhvr>
                                      <p:to>
                                        <p:strVal val="hidden"/>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17411"/>
                                        </p:tgtEl>
                                        <p:attrNameLst>
                                          <p:attrName>style.visibility</p:attrName>
                                        </p:attrNameLst>
                                      </p:cBhvr>
                                      <p:to>
                                        <p:strVal val="visible"/>
                                      </p:to>
                                    </p:set>
                                    <p:animEffect transition="in" filter="fade">
                                      <p:cBhvr>
                                        <p:cTn id="10" dur="500"/>
                                        <p:tgtEl>
                                          <p:spTgt spid="17411"/>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7411"/>
                                        </p:tgtEl>
                                        <p:attrNameLst>
                                          <p:attrName>style.visibility</p:attrName>
                                        </p:attrNameLst>
                                      </p:cBhvr>
                                      <p:to>
                                        <p:strVal val="hidden"/>
                                      </p:to>
                                    </p:set>
                                  </p:childTnLst>
                                </p:cTn>
                              </p:par>
                            </p:childTnLst>
                          </p:cTn>
                        </p:par>
                        <p:par>
                          <p:cTn id="15" fill="hold">
                            <p:stCondLst>
                              <p:cond delay="0"/>
                            </p:stCondLst>
                            <p:childTnLst>
                              <p:par>
                                <p:cTn id="16" presetID="10" presetClass="entr" presetSubtype="0" fill="hold" nodeType="afterEffect">
                                  <p:stCondLst>
                                    <p:cond delay="0"/>
                                  </p:stCondLst>
                                  <p:childTnLst>
                                    <p:set>
                                      <p:cBhvr>
                                        <p:cTn id="17" dur="1" fill="hold">
                                          <p:stCondLst>
                                            <p:cond delay="0"/>
                                          </p:stCondLst>
                                        </p:cTn>
                                        <p:tgtEl>
                                          <p:spTgt spid="17412"/>
                                        </p:tgtEl>
                                        <p:attrNameLst>
                                          <p:attrName>style.visibility</p:attrName>
                                        </p:attrNameLst>
                                      </p:cBhvr>
                                      <p:to>
                                        <p:strVal val="visible"/>
                                      </p:to>
                                    </p:set>
                                    <p:animEffect transition="in" filter="fade">
                                      <p:cBhvr>
                                        <p:cTn id="18" dur="500"/>
                                        <p:tgtEl>
                                          <p:spTgt spid="17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Project Plans</a:t>
            </a:r>
            <a:endParaRPr lang="tr-TR" dirty="0"/>
          </a:p>
        </p:txBody>
      </p:sp>
      <p:sp>
        <p:nvSpPr>
          <p:cNvPr id="3" name="Content Placeholder 2"/>
          <p:cNvSpPr>
            <a:spLocks noGrp="1"/>
          </p:cNvSpPr>
          <p:nvPr>
            <p:ph idx="1"/>
          </p:nvPr>
        </p:nvSpPr>
        <p:spPr/>
        <p:txBody>
          <a:bodyPr/>
          <a:lstStyle/>
          <a:p>
            <a:r>
              <a:rPr lang="en-US" dirty="0"/>
              <a:t>In a plan-driven development project, a project plan sets out the resources available to the project, the work breakdown and a schedule for carrying out the work. </a:t>
            </a:r>
          </a:p>
          <a:p>
            <a:r>
              <a:rPr lang="en-US" dirty="0"/>
              <a:t>Plan sections</a:t>
            </a:r>
          </a:p>
          <a:p>
            <a:pPr lvl="1"/>
            <a:r>
              <a:rPr lang="en-US" dirty="0"/>
              <a:t>Introduction	</a:t>
            </a:r>
            <a:endParaRPr lang="en-GB" dirty="0"/>
          </a:p>
          <a:p>
            <a:pPr lvl="1"/>
            <a:r>
              <a:rPr lang="en-US" dirty="0"/>
              <a:t>Project organization</a:t>
            </a:r>
            <a:endParaRPr lang="en-GB" dirty="0"/>
          </a:p>
          <a:p>
            <a:pPr lvl="1"/>
            <a:r>
              <a:rPr lang="en-US" dirty="0"/>
              <a:t>Risk analysis</a:t>
            </a:r>
            <a:endParaRPr lang="en-GB" dirty="0"/>
          </a:p>
          <a:p>
            <a:pPr lvl="1"/>
            <a:r>
              <a:rPr lang="en-US" dirty="0"/>
              <a:t>Hardware and software resource requirements</a:t>
            </a:r>
            <a:endParaRPr lang="en-GB" dirty="0"/>
          </a:p>
          <a:p>
            <a:pPr lvl="1"/>
            <a:r>
              <a:rPr lang="en-US" dirty="0"/>
              <a:t>Work breakdown </a:t>
            </a:r>
          </a:p>
          <a:p>
            <a:pPr lvl="1"/>
            <a:r>
              <a:rPr lang="en-US" dirty="0"/>
              <a:t>Project schedule</a:t>
            </a:r>
            <a:endParaRPr lang="en-GB" dirty="0"/>
          </a:p>
          <a:p>
            <a:pPr lvl="1"/>
            <a:r>
              <a:rPr lang="en-US" dirty="0"/>
              <a:t>Monitoring and reporting mechanisms </a:t>
            </a:r>
          </a:p>
          <a:p>
            <a:endParaRPr lang="tr-TR" dirty="0"/>
          </a:p>
        </p:txBody>
      </p:sp>
      <p:sp>
        <p:nvSpPr>
          <p:cNvPr id="4" name="Footer Placeholder 3"/>
          <p:cNvSpPr>
            <a:spLocks noGrp="1"/>
          </p:cNvSpPr>
          <p:nvPr>
            <p:ph type="ftr" sz="quarter" idx="11"/>
          </p:nvPr>
        </p:nvSpPr>
        <p:spPr/>
        <p:txBody>
          <a:bodyPr/>
          <a:lstStyle/>
          <a:p>
            <a:r>
              <a:rPr lang="en-US" smtClean="0"/>
              <a:t>Project Management - 1</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31</a:t>
            </a:fld>
            <a:endParaRPr lang="en-US" dirty="0"/>
          </a:p>
        </p:txBody>
      </p:sp>
    </p:spTree>
    <p:extLst>
      <p:ext uri="{BB962C8B-B14F-4D97-AF65-F5344CB8AC3E}">
        <p14:creationId xmlns:p14="http://schemas.microsoft.com/office/powerpoint/2010/main" val="4928207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tr-TR" sz="3200" dirty="0" smtClean="0"/>
              <a:t>A Typical Software Project Plan Document</a:t>
            </a:r>
            <a:endParaRPr lang="tr-TR" sz="3200" dirty="0"/>
          </a:p>
        </p:txBody>
      </p:sp>
      <p:sp>
        <p:nvSpPr>
          <p:cNvPr id="6" name="Content Placeholder 5"/>
          <p:cNvSpPr>
            <a:spLocks noGrp="1"/>
          </p:cNvSpPr>
          <p:nvPr>
            <p:ph sz="half" idx="1"/>
          </p:nvPr>
        </p:nvSpPr>
        <p:spPr/>
        <p:txBody>
          <a:bodyPr>
            <a:normAutofit fontScale="62500" lnSpcReduction="20000"/>
          </a:bodyPr>
          <a:lstStyle/>
          <a:p>
            <a:pPr>
              <a:buNone/>
            </a:pPr>
            <a:r>
              <a:rPr lang="tr-TR" b="1" dirty="0">
                <a:solidFill>
                  <a:srgbClr val="002060"/>
                </a:solidFill>
              </a:rPr>
              <a:t>1. Introduction</a:t>
            </a:r>
          </a:p>
          <a:p>
            <a:pPr>
              <a:buNone/>
            </a:pPr>
            <a:r>
              <a:rPr lang="tr-TR" b="1" dirty="0">
                <a:solidFill>
                  <a:srgbClr val="002060"/>
                </a:solidFill>
              </a:rPr>
              <a:t>	A. Purpose of Plan</a:t>
            </a:r>
          </a:p>
          <a:p>
            <a:pPr>
              <a:buNone/>
            </a:pPr>
            <a:r>
              <a:rPr lang="tr-TR" b="1" dirty="0">
                <a:solidFill>
                  <a:srgbClr val="002060"/>
                </a:solidFill>
              </a:rPr>
              <a:t>	B. Project Scope and Objectives</a:t>
            </a:r>
          </a:p>
          <a:p>
            <a:pPr>
              <a:buNone/>
            </a:pPr>
            <a:r>
              <a:rPr lang="tr-TR" b="1" dirty="0">
                <a:solidFill>
                  <a:srgbClr val="002060"/>
                </a:solidFill>
              </a:rPr>
              <a:t>2. Project Estimates</a:t>
            </a:r>
          </a:p>
          <a:p>
            <a:pPr>
              <a:buNone/>
            </a:pPr>
            <a:r>
              <a:rPr lang="tr-TR" b="1" dirty="0">
                <a:solidFill>
                  <a:srgbClr val="002060"/>
                </a:solidFill>
              </a:rPr>
              <a:t>	A. Historical Data Used for Estimates</a:t>
            </a:r>
          </a:p>
          <a:p>
            <a:pPr>
              <a:buNone/>
            </a:pPr>
            <a:r>
              <a:rPr lang="tr-TR" b="1" dirty="0">
                <a:solidFill>
                  <a:srgbClr val="002060"/>
                </a:solidFill>
              </a:rPr>
              <a:t>	B. Estimation Techniques</a:t>
            </a:r>
          </a:p>
          <a:p>
            <a:pPr>
              <a:buNone/>
            </a:pPr>
            <a:r>
              <a:rPr lang="tr-TR" b="1" dirty="0">
                <a:solidFill>
                  <a:srgbClr val="002060"/>
                </a:solidFill>
              </a:rPr>
              <a:t>	C. Estimates of Effort, Cost, Duration</a:t>
            </a:r>
          </a:p>
          <a:p>
            <a:pPr>
              <a:buNone/>
            </a:pPr>
            <a:r>
              <a:rPr lang="tr-TR" b="1" dirty="0">
                <a:solidFill>
                  <a:srgbClr val="FF0000"/>
                </a:solidFill>
              </a:rPr>
              <a:t>3. Risks Management Strategy</a:t>
            </a:r>
          </a:p>
          <a:p>
            <a:pPr>
              <a:buNone/>
            </a:pPr>
            <a:r>
              <a:rPr lang="tr-TR" b="1" dirty="0">
                <a:solidFill>
                  <a:srgbClr val="FF0000"/>
                </a:solidFill>
              </a:rPr>
              <a:t>	A. Risk Table</a:t>
            </a:r>
          </a:p>
          <a:p>
            <a:pPr>
              <a:buNone/>
            </a:pPr>
            <a:r>
              <a:rPr lang="tr-TR" b="1" dirty="0">
                <a:solidFill>
                  <a:srgbClr val="FF0000"/>
                </a:solidFill>
              </a:rPr>
              <a:t>	B. Discussion of Risks to be Managed</a:t>
            </a:r>
          </a:p>
          <a:p>
            <a:pPr>
              <a:buNone/>
            </a:pPr>
            <a:r>
              <a:rPr lang="tr-TR" b="1" dirty="0">
                <a:solidFill>
                  <a:srgbClr val="FF0000"/>
                </a:solidFill>
              </a:rPr>
              <a:t>	C. RMMM </a:t>
            </a:r>
            <a:r>
              <a:rPr lang="tr-TR" b="1" dirty="0" smtClean="0">
                <a:solidFill>
                  <a:srgbClr val="FF0000"/>
                </a:solidFill>
              </a:rPr>
              <a:t>Plan</a:t>
            </a:r>
          </a:p>
          <a:p>
            <a:pPr>
              <a:buNone/>
            </a:pPr>
            <a:r>
              <a:rPr lang="tr-TR" b="1" dirty="0">
                <a:solidFill>
                  <a:srgbClr val="002060"/>
                </a:solidFill>
              </a:rPr>
              <a:t>4. Schedule</a:t>
            </a:r>
          </a:p>
          <a:p>
            <a:pPr>
              <a:buNone/>
            </a:pPr>
            <a:r>
              <a:rPr lang="tr-TR" b="1" dirty="0">
                <a:solidFill>
                  <a:srgbClr val="002060"/>
                </a:solidFill>
              </a:rPr>
              <a:t>	A. Project Work Breakdown</a:t>
            </a:r>
            <a:br>
              <a:rPr lang="tr-TR" b="1" dirty="0">
                <a:solidFill>
                  <a:srgbClr val="002060"/>
                </a:solidFill>
              </a:rPr>
            </a:br>
            <a:r>
              <a:rPr lang="tr-TR" b="1" dirty="0">
                <a:solidFill>
                  <a:srgbClr val="002060"/>
                </a:solidFill>
              </a:rPr>
              <a:t>    Structure</a:t>
            </a:r>
          </a:p>
          <a:p>
            <a:pPr>
              <a:buNone/>
            </a:pPr>
            <a:r>
              <a:rPr lang="tr-TR" b="1" dirty="0">
                <a:solidFill>
                  <a:srgbClr val="002060"/>
                </a:solidFill>
              </a:rPr>
              <a:t>	B. Task Network</a:t>
            </a:r>
          </a:p>
          <a:p>
            <a:pPr>
              <a:buNone/>
            </a:pPr>
            <a:r>
              <a:rPr lang="tr-TR" b="1" dirty="0">
                <a:solidFill>
                  <a:srgbClr val="002060"/>
                </a:solidFill>
              </a:rPr>
              <a:t>	C. Timeline Chart</a:t>
            </a:r>
          </a:p>
          <a:p>
            <a:pPr>
              <a:buNone/>
            </a:pPr>
            <a:r>
              <a:rPr lang="tr-TR" b="1" dirty="0">
                <a:solidFill>
                  <a:srgbClr val="002060"/>
                </a:solidFill>
              </a:rPr>
              <a:t>	D. Resource Table</a:t>
            </a:r>
          </a:p>
          <a:p>
            <a:pPr>
              <a:buNone/>
            </a:pPr>
            <a:endParaRPr lang="tr-TR" b="1" dirty="0"/>
          </a:p>
          <a:p>
            <a:endParaRPr lang="tr-TR" b="1" dirty="0"/>
          </a:p>
        </p:txBody>
      </p:sp>
      <p:sp>
        <p:nvSpPr>
          <p:cNvPr id="7" name="Content Placeholder 6"/>
          <p:cNvSpPr>
            <a:spLocks noGrp="1"/>
          </p:cNvSpPr>
          <p:nvPr>
            <p:ph sz="half" idx="2"/>
          </p:nvPr>
        </p:nvSpPr>
        <p:spPr/>
        <p:txBody>
          <a:bodyPr>
            <a:normAutofit fontScale="62500" lnSpcReduction="20000"/>
          </a:bodyPr>
          <a:lstStyle/>
          <a:p>
            <a:pPr>
              <a:buNone/>
            </a:pPr>
            <a:r>
              <a:rPr lang="tr-TR" b="1" dirty="0" smtClean="0">
                <a:solidFill>
                  <a:srgbClr val="002060"/>
                </a:solidFill>
              </a:rPr>
              <a:t>5</a:t>
            </a:r>
            <a:r>
              <a:rPr lang="tr-TR" b="1" dirty="0">
                <a:solidFill>
                  <a:srgbClr val="002060"/>
                </a:solidFill>
              </a:rPr>
              <a:t>. Project Resources</a:t>
            </a:r>
          </a:p>
          <a:p>
            <a:pPr>
              <a:buNone/>
            </a:pPr>
            <a:r>
              <a:rPr lang="tr-TR" b="1" dirty="0">
                <a:solidFill>
                  <a:srgbClr val="002060"/>
                </a:solidFill>
              </a:rPr>
              <a:t>	A. People</a:t>
            </a:r>
          </a:p>
          <a:p>
            <a:pPr>
              <a:buNone/>
            </a:pPr>
            <a:r>
              <a:rPr lang="tr-TR" b="1" dirty="0">
                <a:solidFill>
                  <a:srgbClr val="002060"/>
                </a:solidFill>
              </a:rPr>
              <a:t>	B. Hardware and Software</a:t>
            </a:r>
          </a:p>
          <a:p>
            <a:pPr>
              <a:buNone/>
            </a:pPr>
            <a:r>
              <a:rPr lang="tr-TR" b="1" dirty="0">
                <a:solidFill>
                  <a:srgbClr val="002060"/>
                </a:solidFill>
              </a:rPr>
              <a:t>	C. Special Resources</a:t>
            </a:r>
          </a:p>
          <a:p>
            <a:pPr marL="0" indent="0" eaLnBrk="0" hangingPunct="0">
              <a:lnSpc>
                <a:spcPct val="90000"/>
              </a:lnSpc>
              <a:spcBef>
                <a:spcPct val="50000"/>
              </a:spcBef>
              <a:buNone/>
            </a:pPr>
            <a:r>
              <a:rPr lang="tr-TR" b="1" dirty="0">
                <a:solidFill>
                  <a:srgbClr val="002060"/>
                </a:solidFill>
              </a:rPr>
              <a:t>6. Staff Organization</a:t>
            </a:r>
          </a:p>
          <a:p>
            <a:pPr marL="0" indent="0" eaLnBrk="0" hangingPunct="0">
              <a:lnSpc>
                <a:spcPct val="90000"/>
              </a:lnSpc>
              <a:spcBef>
                <a:spcPct val="50000"/>
              </a:spcBef>
              <a:buNone/>
            </a:pPr>
            <a:r>
              <a:rPr lang="tr-TR" b="1" dirty="0">
                <a:solidFill>
                  <a:srgbClr val="002060"/>
                </a:solidFill>
              </a:rPr>
              <a:t>    A. Team Structure</a:t>
            </a:r>
          </a:p>
          <a:p>
            <a:pPr marL="0" indent="0" eaLnBrk="0" hangingPunct="0">
              <a:lnSpc>
                <a:spcPct val="90000"/>
              </a:lnSpc>
              <a:spcBef>
                <a:spcPct val="50000"/>
              </a:spcBef>
              <a:buNone/>
            </a:pPr>
            <a:r>
              <a:rPr lang="tr-TR" b="1" dirty="0">
                <a:solidFill>
                  <a:srgbClr val="002060"/>
                </a:solidFill>
              </a:rPr>
              <a:t>    B. Management Reporting</a:t>
            </a:r>
          </a:p>
          <a:p>
            <a:pPr marL="0" indent="0" eaLnBrk="0" hangingPunct="0">
              <a:lnSpc>
                <a:spcPct val="90000"/>
              </a:lnSpc>
              <a:spcBef>
                <a:spcPct val="50000"/>
              </a:spcBef>
              <a:buNone/>
            </a:pPr>
            <a:r>
              <a:rPr lang="tr-TR" b="1" dirty="0">
                <a:solidFill>
                  <a:schemeClr val="accent1"/>
                </a:solidFill>
              </a:rPr>
              <a:t>7. Tracking and Control Mechanisms</a:t>
            </a:r>
          </a:p>
          <a:p>
            <a:pPr marL="0" indent="0" eaLnBrk="0" hangingPunct="0">
              <a:lnSpc>
                <a:spcPct val="90000"/>
              </a:lnSpc>
              <a:spcBef>
                <a:spcPct val="50000"/>
              </a:spcBef>
              <a:buNone/>
            </a:pPr>
            <a:r>
              <a:rPr lang="tr-TR" b="1" dirty="0">
                <a:solidFill>
                  <a:schemeClr val="accent1"/>
                </a:solidFill>
              </a:rPr>
              <a:t>    A. Quality Assurance and Control</a:t>
            </a:r>
          </a:p>
          <a:p>
            <a:pPr marL="0" indent="0" eaLnBrk="0" hangingPunct="0">
              <a:lnSpc>
                <a:spcPct val="90000"/>
              </a:lnSpc>
              <a:spcBef>
                <a:spcPct val="50000"/>
              </a:spcBef>
              <a:buNone/>
            </a:pPr>
            <a:r>
              <a:rPr lang="tr-TR" b="1" dirty="0">
                <a:solidFill>
                  <a:schemeClr val="accent1"/>
                </a:solidFill>
              </a:rPr>
              <a:t>    B. Change Management and Control</a:t>
            </a:r>
          </a:p>
          <a:p>
            <a:pPr marL="0" indent="0" eaLnBrk="0" hangingPunct="0">
              <a:lnSpc>
                <a:spcPct val="90000"/>
              </a:lnSpc>
              <a:spcBef>
                <a:spcPct val="50000"/>
              </a:spcBef>
              <a:buNone/>
            </a:pPr>
            <a:r>
              <a:rPr lang="tr-TR" b="1" dirty="0"/>
              <a:t>8. Appendices</a:t>
            </a:r>
          </a:p>
          <a:p>
            <a:endParaRPr lang="tr-TR" b="1" dirty="0"/>
          </a:p>
        </p:txBody>
      </p:sp>
      <p:sp>
        <p:nvSpPr>
          <p:cNvPr id="4" name="Footer Placeholder 3"/>
          <p:cNvSpPr>
            <a:spLocks noGrp="1"/>
          </p:cNvSpPr>
          <p:nvPr>
            <p:ph type="ftr" sz="quarter" idx="11"/>
          </p:nvPr>
        </p:nvSpPr>
        <p:spPr/>
        <p:txBody>
          <a:bodyPr/>
          <a:lstStyle/>
          <a:p>
            <a:r>
              <a:rPr lang="en-US" smtClean="0"/>
              <a:t>Project Management - 1</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32</a:t>
            </a:fld>
            <a:endParaRPr lang="en-US" dirty="0"/>
          </a:p>
        </p:txBody>
      </p:sp>
    </p:spTree>
    <p:extLst>
      <p:ext uri="{BB962C8B-B14F-4D97-AF65-F5344CB8AC3E}">
        <p14:creationId xmlns:p14="http://schemas.microsoft.com/office/powerpoint/2010/main" val="42767627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tr-TR" dirty="0" smtClean="0"/>
              <a:t>Risk Management</a:t>
            </a:r>
            <a:endParaRPr lang="tr-TR" dirty="0"/>
          </a:p>
        </p:txBody>
      </p:sp>
      <p:sp>
        <p:nvSpPr>
          <p:cNvPr id="6" name="Text Placeholder 5"/>
          <p:cNvSpPr>
            <a:spLocks noGrp="1"/>
          </p:cNvSpPr>
          <p:nvPr>
            <p:ph type="body" idx="1"/>
          </p:nvPr>
        </p:nvSpPr>
        <p:spPr/>
        <p:txBody>
          <a:bodyPr/>
          <a:lstStyle/>
          <a:p>
            <a:endParaRPr lang="tr-TR" dirty="0"/>
          </a:p>
        </p:txBody>
      </p:sp>
      <p:sp>
        <p:nvSpPr>
          <p:cNvPr id="4" name="Slide Number Placeholder 3"/>
          <p:cNvSpPr>
            <a:spLocks noGrp="1"/>
          </p:cNvSpPr>
          <p:nvPr>
            <p:ph type="sldNum" sz="quarter" idx="12"/>
          </p:nvPr>
        </p:nvSpPr>
        <p:spPr/>
        <p:txBody>
          <a:bodyPr/>
          <a:lstStyle/>
          <a:p>
            <a:r>
              <a:rPr lang="en-US" dirty="0" smtClean="0"/>
              <a:t>4.4</a:t>
            </a:r>
            <a:endParaRPr lang="en-US" dirty="0"/>
          </a:p>
        </p:txBody>
      </p:sp>
      <p:sp>
        <p:nvSpPr>
          <p:cNvPr id="7" name="Footer Placeholder 6"/>
          <p:cNvSpPr>
            <a:spLocks noGrp="1"/>
          </p:cNvSpPr>
          <p:nvPr>
            <p:ph type="ftr" sz="quarter" idx="11"/>
          </p:nvPr>
        </p:nvSpPr>
        <p:spPr/>
        <p:txBody>
          <a:bodyPr/>
          <a:lstStyle/>
          <a:p>
            <a:r>
              <a:rPr lang="en-US" smtClean="0"/>
              <a:t>Project Management - 2</a:t>
            </a:r>
            <a:endParaRPr lang="en-US" dirty="0"/>
          </a:p>
        </p:txBody>
      </p:sp>
      <p:sp>
        <p:nvSpPr>
          <p:cNvPr id="9" name="TextBox 8"/>
          <p:cNvSpPr txBox="1"/>
          <p:nvPr/>
        </p:nvSpPr>
        <p:spPr>
          <a:xfrm>
            <a:off x="107504" y="188640"/>
            <a:ext cx="5328592"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smtClean="0"/>
              <a:t>4. Management</a:t>
            </a:r>
          </a:p>
          <a:p>
            <a:r>
              <a:rPr lang="en-US" dirty="0"/>
              <a:t> </a:t>
            </a:r>
            <a:r>
              <a:rPr lang="en-US" dirty="0" smtClean="0"/>
              <a:t>  4.1. </a:t>
            </a:r>
            <a:r>
              <a:rPr lang="tr-TR" dirty="0" smtClean="0"/>
              <a:t>Risk </a:t>
            </a:r>
            <a:r>
              <a:rPr lang="tr-TR" dirty="0"/>
              <a:t>Management</a:t>
            </a:r>
          </a:p>
          <a:p>
            <a:r>
              <a:rPr lang="en-US" dirty="0" smtClean="0"/>
              <a:t>   4.2. </a:t>
            </a:r>
            <a:r>
              <a:rPr lang="tr-TR" dirty="0" smtClean="0"/>
              <a:t>Quality </a:t>
            </a:r>
            <a:r>
              <a:rPr lang="tr-TR" dirty="0"/>
              <a:t>Management</a:t>
            </a:r>
          </a:p>
          <a:p>
            <a:r>
              <a:rPr lang="en-US" dirty="0" smtClean="0"/>
              <a:t>   4.3. </a:t>
            </a:r>
            <a:r>
              <a:rPr lang="tr-TR" dirty="0" smtClean="0"/>
              <a:t>Change Management</a:t>
            </a:r>
            <a:endParaRPr lang="tr-TR" dirty="0"/>
          </a:p>
        </p:txBody>
      </p:sp>
      <p:pic>
        <p:nvPicPr>
          <p:cNvPr id="3075" name="Picture 3"/>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flipH="1">
            <a:off x="2661900" y="514989"/>
            <a:ext cx="356264" cy="273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753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p:cTn id="7" dur="500" decel="50000" fill="hold">
                                          <p:stCondLst>
                                            <p:cond delay="0"/>
                                          </p:stCondLst>
                                        </p:cTn>
                                        <p:tgtEl>
                                          <p:spTgt spid="307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07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075"/>
                                        </p:tgtEl>
                                        <p:attrNameLst>
                                          <p:attrName>ppt_w</p:attrName>
                                        </p:attrNameLst>
                                      </p:cBhvr>
                                      <p:tavLst>
                                        <p:tav tm="0">
                                          <p:val>
                                            <p:strVal val="#ppt_w*.05"/>
                                          </p:val>
                                        </p:tav>
                                        <p:tav tm="100000">
                                          <p:val>
                                            <p:strVal val="#ppt_w"/>
                                          </p:val>
                                        </p:tav>
                                      </p:tavLst>
                                    </p:anim>
                                    <p:anim calcmode="lin" valueType="num">
                                      <p:cBhvr>
                                        <p:cTn id="10" dur="1000" fill="hold"/>
                                        <p:tgtEl>
                                          <p:spTgt spid="307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07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07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07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Risk Estimation</a:t>
            </a:r>
            <a:endParaRPr lang="tr-TR" dirty="0"/>
          </a:p>
        </p:txBody>
      </p:sp>
      <p:sp>
        <p:nvSpPr>
          <p:cNvPr id="3" name="Content Placeholder 2"/>
          <p:cNvSpPr>
            <a:spLocks noGrp="1"/>
          </p:cNvSpPr>
          <p:nvPr>
            <p:ph idx="1"/>
          </p:nvPr>
        </p:nvSpPr>
        <p:spPr/>
        <p:txBody>
          <a:bodyPr/>
          <a:lstStyle/>
          <a:p>
            <a:pPr>
              <a:spcBef>
                <a:spcPts val="300"/>
              </a:spcBef>
            </a:pPr>
            <a:r>
              <a:rPr lang="en-US" i="1" dirty="0"/>
              <a:t>Risk projection</a:t>
            </a:r>
            <a:r>
              <a:rPr lang="en-US" dirty="0"/>
              <a:t>, also called </a:t>
            </a:r>
            <a:r>
              <a:rPr lang="en-US" i="1" dirty="0"/>
              <a:t>risk estimation,</a:t>
            </a:r>
            <a:r>
              <a:rPr lang="en-US" dirty="0"/>
              <a:t> attempts to rate each risk in two ways</a:t>
            </a:r>
          </a:p>
          <a:p>
            <a:pPr lvl="1">
              <a:spcBef>
                <a:spcPts val="300"/>
              </a:spcBef>
            </a:pPr>
            <a:r>
              <a:rPr lang="en-US" dirty="0"/>
              <a:t> the likelihood or probability that the risk is real </a:t>
            </a:r>
          </a:p>
          <a:p>
            <a:pPr lvl="1">
              <a:spcBef>
                <a:spcPts val="300"/>
              </a:spcBef>
            </a:pPr>
            <a:r>
              <a:rPr lang="en-US" dirty="0"/>
              <a:t> the consequences of the problems associated with the risk, should it occur. </a:t>
            </a:r>
          </a:p>
          <a:p>
            <a:pPr>
              <a:spcBef>
                <a:spcPts val="300"/>
              </a:spcBef>
            </a:pPr>
            <a:r>
              <a:rPr lang="en-US" dirty="0"/>
              <a:t>The are four risk projection steps:</a:t>
            </a:r>
          </a:p>
          <a:p>
            <a:pPr lvl="2">
              <a:spcBef>
                <a:spcPts val="600"/>
              </a:spcBef>
            </a:pPr>
            <a:r>
              <a:rPr lang="en-US" dirty="0"/>
              <a:t>establish a scale that reflects the perceived likelihood of a risk</a:t>
            </a:r>
          </a:p>
          <a:p>
            <a:pPr lvl="2">
              <a:spcBef>
                <a:spcPts val="300"/>
              </a:spcBef>
            </a:pPr>
            <a:r>
              <a:rPr lang="en-US" dirty="0"/>
              <a:t>delineate the consequences of the risk</a:t>
            </a:r>
          </a:p>
          <a:p>
            <a:pPr lvl="2"/>
            <a:r>
              <a:rPr lang="en-US" dirty="0"/>
              <a:t>estimate the impact of the risk on the project and the product,</a:t>
            </a:r>
          </a:p>
          <a:p>
            <a:pPr lvl="2">
              <a:spcBef>
                <a:spcPts val="300"/>
              </a:spcBef>
            </a:pPr>
            <a:r>
              <a:rPr lang="en-US" dirty="0"/>
              <a:t>note the overall accuracy of the risk projection so that there will be no misunderstandings.</a:t>
            </a:r>
          </a:p>
          <a:p>
            <a:endParaRPr lang="tr-TR" dirty="0"/>
          </a:p>
        </p:txBody>
      </p:sp>
      <p:sp>
        <p:nvSpPr>
          <p:cNvPr id="4" name="Footer Placeholder 3"/>
          <p:cNvSpPr>
            <a:spLocks noGrp="1"/>
          </p:cNvSpPr>
          <p:nvPr>
            <p:ph type="ftr" sz="quarter" idx="11"/>
          </p:nvPr>
        </p:nvSpPr>
        <p:spPr/>
        <p:txBody>
          <a:bodyPr/>
          <a:lstStyle/>
          <a:p>
            <a:r>
              <a:rPr lang="en-US" smtClean="0"/>
              <a:t>Project Management - 2</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34</a:t>
            </a:fld>
            <a:endParaRPr lang="en-US" dirty="0"/>
          </a:p>
        </p:txBody>
      </p:sp>
    </p:spTree>
    <p:extLst>
      <p:ext uri="{BB962C8B-B14F-4D97-AF65-F5344CB8AC3E}">
        <p14:creationId xmlns:p14="http://schemas.microsoft.com/office/powerpoint/2010/main" val="10131992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Risk Table</a:t>
            </a:r>
            <a:endParaRPr lang="tr-TR" dirty="0"/>
          </a:p>
        </p:txBody>
      </p:sp>
      <p:sp>
        <p:nvSpPr>
          <p:cNvPr id="4" name="Footer Placeholder 3"/>
          <p:cNvSpPr>
            <a:spLocks noGrp="1"/>
          </p:cNvSpPr>
          <p:nvPr>
            <p:ph type="ftr" sz="quarter" idx="11"/>
          </p:nvPr>
        </p:nvSpPr>
        <p:spPr/>
        <p:txBody>
          <a:bodyPr/>
          <a:lstStyle/>
          <a:p>
            <a:r>
              <a:rPr lang="en-US" smtClean="0"/>
              <a:t>Project Management - 2</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35</a:t>
            </a:fld>
            <a:endParaRPr lang="en-US" dirty="0"/>
          </a:p>
        </p:txBody>
      </p:sp>
      <p:graphicFrame>
        <p:nvGraphicFramePr>
          <p:cNvPr id="6" name="Group 4"/>
          <p:cNvGraphicFramePr>
            <a:graphicFrameLocks noGrp="1"/>
          </p:cNvGraphicFramePr>
          <p:nvPr>
            <p:ph idx="1"/>
            <p:extLst>
              <p:ext uri="{D42A27DB-BD31-4B8C-83A1-F6EECF244321}">
                <p14:modId xmlns:p14="http://schemas.microsoft.com/office/powerpoint/2010/main" val="1619050573"/>
              </p:ext>
            </p:extLst>
          </p:nvPr>
        </p:nvGraphicFramePr>
        <p:xfrm>
          <a:off x="323528" y="1124744"/>
          <a:ext cx="8204200" cy="4660156"/>
        </p:xfrm>
        <a:graphic>
          <a:graphicData uri="http://schemas.openxmlformats.org/drawingml/2006/table">
            <a:tbl>
              <a:tblPr firstRow="1">
                <a:tableStyleId>{6E25E649-3F16-4E02-A733-19D2CDBF48F0}</a:tableStyleId>
              </a:tblPr>
              <a:tblGrid>
                <a:gridCol w="3419475">
                  <a:extLst>
                    <a:ext uri="{9D8B030D-6E8A-4147-A177-3AD203B41FA5}">
                      <a16:colId xmlns:a16="http://schemas.microsoft.com/office/drawing/2014/main" val="20000"/>
                    </a:ext>
                  </a:extLst>
                </a:gridCol>
                <a:gridCol w="1065213">
                  <a:extLst>
                    <a:ext uri="{9D8B030D-6E8A-4147-A177-3AD203B41FA5}">
                      <a16:colId xmlns:a16="http://schemas.microsoft.com/office/drawing/2014/main" val="20001"/>
                    </a:ext>
                  </a:extLst>
                </a:gridCol>
                <a:gridCol w="1216025">
                  <a:extLst>
                    <a:ext uri="{9D8B030D-6E8A-4147-A177-3AD203B41FA5}">
                      <a16:colId xmlns:a16="http://schemas.microsoft.com/office/drawing/2014/main" val="20002"/>
                    </a:ext>
                  </a:extLst>
                </a:gridCol>
                <a:gridCol w="863600">
                  <a:extLst>
                    <a:ext uri="{9D8B030D-6E8A-4147-A177-3AD203B41FA5}">
                      <a16:colId xmlns:a16="http://schemas.microsoft.com/office/drawing/2014/main" val="20003"/>
                    </a:ext>
                  </a:extLst>
                </a:gridCol>
                <a:gridCol w="1639887">
                  <a:extLst>
                    <a:ext uri="{9D8B030D-6E8A-4147-A177-3AD203B41FA5}">
                      <a16:colId xmlns:a16="http://schemas.microsoft.com/office/drawing/2014/main" val="20004"/>
                    </a:ext>
                  </a:extLst>
                </a:gridCol>
              </a:tblGrid>
              <a:tr h="52026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smtClean="0">
                          <a:ln>
                            <a:noFill/>
                          </a:ln>
                          <a:effectLst/>
                        </a:rPr>
                        <a:t>Risks</a:t>
                      </a:r>
                      <a:endParaRPr kumimoji="0" lang="en-US" sz="1600" b="1" i="0" u="none" strike="noStrike" cap="none" normalizeH="0" baseline="0" dirty="0" smtClean="0">
                        <a:ln>
                          <a:noFill/>
                        </a:ln>
                        <a:solidFill>
                          <a:schemeClr val="tx1"/>
                        </a:solidFill>
                        <a:effectLst/>
                        <a:latin typeface="Arial" pitchFamily="34" charset="0"/>
                      </a:endParaRPr>
                    </a:p>
                  </a:txBody>
                  <a:tcPr marL="90000" marR="90000" marT="46790" marB="4679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smtClean="0">
                          <a:ln>
                            <a:noFill/>
                          </a:ln>
                          <a:effectLst/>
                        </a:rPr>
                        <a:t>Category</a:t>
                      </a:r>
                      <a:endParaRPr kumimoji="0" lang="en-US" sz="1600" b="1" i="0" u="none" strike="noStrike" cap="none" normalizeH="0" baseline="0" dirty="0" smtClean="0">
                        <a:ln>
                          <a:noFill/>
                        </a:ln>
                        <a:solidFill>
                          <a:schemeClr val="tx1"/>
                        </a:solidFill>
                        <a:effectLst/>
                        <a:latin typeface="Arial" pitchFamily="34" charset="0"/>
                      </a:endParaRPr>
                    </a:p>
                  </a:txBody>
                  <a:tcPr marL="90000" marR="90000" marT="46790" marB="4679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smtClean="0">
                          <a:ln>
                            <a:noFill/>
                          </a:ln>
                          <a:effectLst/>
                        </a:rPr>
                        <a:t>Probability</a:t>
                      </a:r>
                      <a:r>
                        <a:rPr kumimoji="0" lang="tr-TR" sz="1600" u="none" strike="noStrike" cap="none" normalizeH="0" baseline="0" dirty="0" smtClean="0">
                          <a:ln>
                            <a:noFill/>
                          </a:ln>
                          <a:effectLst/>
                        </a:rPr>
                        <a:t/>
                      </a:r>
                      <a:br>
                        <a:rPr kumimoji="0" lang="tr-TR" sz="1600" u="none" strike="noStrike" cap="none" normalizeH="0" baseline="0" dirty="0" smtClean="0">
                          <a:ln>
                            <a:noFill/>
                          </a:ln>
                          <a:effectLst/>
                        </a:rPr>
                      </a:br>
                      <a:r>
                        <a:rPr kumimoji="0" lang="tr-TR" sz="1600" u="none" strike="noStrike" cap="none" normalizeH="0" baseline="0" dirty="0" smtClean="0">
                          <a:ln>
                            <a:noFill/>
                          </a:ln>
                          <a:effectLst/>
                        </a:rPr>
                        <a:t>%</a:t>
                      </a:r>
                      <a:endParaRPr kumimoji="0" lang="en-US" sz="1600" b="1" i="0" u="none" strike="noStrike" cap="none" normalizeH="0" baseline="0" dirty="0" smtClean="0">
                        <a:ln>
                          <a:noFill/>
                        </a:ln>
                        <a:solidFill>
                          <a:schemeClr val="tx1"/>
                        </a:solidFill>
                        <a:effectLst/>
                        <a:latin typeface="Arial" pitchFamily="34" charset="0"/>
                      </a:endParaRPr>
                    </a:p>
                  </a:txBody>
                  <a:tcPr marL="90000" marR="90000" marT="46790" marB="4679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smtClean="0">
                          <a:ln>
                            <a:noFill/>
                          </a:ln>
                          <a:effectLst/>
                        </a:rPr>
                        <a:t>Impact</a:t>
                      </a:r>
                      <a:endParaRPr kumimoji="0" lang="en-US" sz="1600" b="1" i="0" u="none" strike="noStrike" cap="none" normalizeH="0" baseline="0" smtClean="0">
                        <a:ln>
                          <a:noFill/>
                        </a:ln>
                        <a:solidFill>
                          <a:schemeClr val="tx1"/>
                        </a:solidFill>
                        <a:effectLst/>
                        <a:latin typeface="Arial" pitchFamily="34" charset="0"/>
                      </a:endParaRPr>
                    </a:p>
                  </a:txBody>
                  <a:tcPr marL="90000" marR="90000" marT="46790" marB="4679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smtClean="0">
                          <a:ln>
                            <a:noFill/>
                          </a:ln>
                          <a:effectLst/>
                        </a:rPr>
                        <a:t>Remedy Plan</a:t>
                      </a:r>
                      <a:endParaRPr kumimoji="0" lang="en-US" sz="1600" b="1" i="0" u="none" strike="noStrike" cap="none" normalizeH="0" baseline="0" smtClean="0">
                        <a:ln>
                          <a:noFill/>
                        </a:ln>
                        <a:solidFill>
                          <a:schemeClr val="tx1"/>
                        </a:solidFill>
                        <a:effectLst/>
                        <a:latin typeface="Arial" pitchFamily="34" charset="0"/>
                      </a:endParaRPr>
                    </a:p>
                  </a:txBody>
                  <a:tcPr marL="90000" marR="90000" marT="46790" marB="46790" anchor="ctr" horzOverflow="overflow"/>
                </a:tc>
                <a:extLst>
                  <a:ext uri="{0D108BD9-81ED-4DB2-BD59-A6C34878D82A}">
                    <a16:rowId xmlns:a16="http://schemas.microsoft.com/office/drawing/2014/main" val="10000"/>
                  </a:ext>
                </a:extLst>
              </a:tr>
              <a:tr h="30692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smtClean="0">
                          <a:ln>
                            <a:noFill/>
                          </a:ln>
                          <a:effectLst/>
                        </a:rPr>
                        <a:t>Size estimate may be significantly low</a:t>
                      </a:r>
                      <a:endParaRPr kumimoji="0" lang="en-US" sz="1600" b="1" i="0" u="none" strike="noStrike" cap="none" normalizeH="0" baseline="0" smtClean="0">
                        <a:ln>
                          <a:noFill/>
                        </a:ln>
                        <a:solidFill>
                          <a:schemeClr val="tx1"/>
                        </a:solidFill>
                        <a:effectLst/>
                        <a:latin typeface="Arial" pitchFamily="34" charset="0"/>
                      </a:endParaRPr>
                    </a:p>
                  </a:txBody>
                  <a:tcPr marL="90000" marR="90000" marT="46790" marB="4679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600" u="none" strike="noStrike" cap="none" normalizeH="0" baseline="0" dirty="0" smtClean="0">
                          <a:ln>
                            <a:noFill/>
                          </a:ln>
                          <a:effectLst/>
                        </a:rPr>
                        <a:t>PS</a:t>
                      </a:r>
                      <a:endParaRPr kumimoji="0" lang="en-US" sz="1600" b="1" i="0" u="none" strike="noStrike" cap="none" normalizeH="0" baseline="0" dirty="0" smtClean="0">
                        <a:ln>
                          <a:noFill/>
                        </a:ln>
                        <a:solidFill>
                          <a:schemeClr val="tx1"/>
                        </a:solidFill>
                        <a:effectLst/>
                        <a:latin typeface="Arial" pitchFamily="34" charset="0"/>
                      </a:endParaRPr>
                    </a:p>
                  </a:txBody>
                  <a:tcPr marL="90000" marR="90000" marT="46790" marB="4679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600" u="none" strike="noStrike" cap="none" normalizeH="0" baseline="0" dirty="0" smtClean="0">
                          <a:ln>
                            <a:noFill/>
                          </a:ln>
                          <a:effectLst/>
                        </a:rPr>
                        <a:t>60</a:t>
                      </a:r>
                      <a:endParaRPr kumimoji="0" lang="en-US" sz="1600" b="1" i="0" u="none" strike="noStrike" cap="none" normalizeH="0" baseline="0" dirty="0" smtClean="0">
                        <a:ln>
                          <a:noFill/>
                        </a:ln>
                        <a:solidFill>
                          <a:schemeClr val="tx1"/>
                        </a:solidFill>
                        <a:effectLst/>
                        <a:latin typeface="Arial" pitchFamily="34" charset="0"/>
                      </a:endParaRPr>
                    </a:p>
                  </a:txBody>
                  <a:tcPr marL="90000" marR="90000" marT="46790" marB="4679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600" u="none" strike="noStrike" cap="none" normalizeH="0" baseline="0" smtClean="0">
                          <a:ln>
                            <a:noFill/>
                          </a:ln>
                          <a:effectLst/>
                        </a:rPr>
                        <a:t>2</a:t>
                      </a:r>
                      <a:endParaRPr kumimoji="0" lang="en-US" sz="1600" b="1" i="0" u="none" strike="noStrike" cap="none" normalizeH="0" baseline="0" smtClean="0">
                        <a:ln>
                          <a:noFill/>
                        </a:ln>
                        <a:solidFill>
                          <a:schemeClr val="tx1"/>
                        </a:solidFill>
                        <a:effectLst/>
                        <a:latin typeface="Arial" pitchFamily="34" charset="0"/>
                      </a:endParaRPr>
                    </a:p>
                  </a:txBody>
                  <a:tcPr marL="90000" marR="90000" marT="46790" marB="4679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pitchFamily="34" charset="0"/>
                      </a:endParaRPr>
                    </a:p>
                  </a:txBody>
                  <a:tcPr marL="90000" marR="90000" marT="46790" marB="46790" anchor="ctr" horzOverflow="overflow"/>
                </a:tc>
                <a:extLst>
                  <a:ext uri="{0D108BD9-81ED-4DB2-BD59-A6C34878D82A}">
                    <a16:rowId xmlns:a16="http://schemas.microsoft.com/office/drawing/2014/main" val="10001"/>
                  </a:ext>
                </a:extLst>
              </a:tr>
              <a:tr h="30692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smtClean="0">
                          <a:ln>
                            <a:noFill/>
                          </a:ln>
                          <a:effectLst/>
                        </a:rPr>
                        <a:t>Larger number of users than planned</a:t>
                      </a:r>
                      <a:endParaRPr kumimoji="0" lang="en-US" sz="1600" b="1" i="0" u="none" strike="noStrike" cap="none" normalizeH="0" baseline="0" dirty="0" smtClean="0">
                        <a:ln>
                          <a:noFill/>
                        </a:ln>
                        <a:solidFill>
                          <a:schemeClr val="tx1"/>
                        </a:solidFill>
                        <a:effectLst/>
                        <a:latin typeface="Arial" pitchFamily="34" charset="0"/>
                      </a:endParaRPr>
                    </a:p>
                  </a:txBody>
                  <a:tcPr marL="90000" marR="90000" marT="46790" marB="4679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600" u="none" strike="noStrike" cap="none" normalizeH="0" baseline="0" smtClean="0">
                          <a:ln>
                            <a:noFill/>
                          </a:ln>
                          <a:effectLst/>
                        </a:rPr>
                        <a:t>PS</a:t>
                      </a:r>
                      <a:endParaRPr kumimoji="0" lang="en-US" sz="1600" b="1" i="0" u="none" strike="noStrike" cap="none" normalizeH="0" baseline="0" smtClean="0">
                        <a:ln>
                          <a:noFill/>
                        </a:ln>
                        <a:solidFill>
                          <a:schemeClr val="tx1"/>
                        </a:solidFill>
                        <a:effectLst/>
                        <a:latin typeface="Arial" pitchFamily="34" charset="0"/>
                      </a:endParaRPr>
                    </a:p>
                  </a:txBody>
                  <a:tcPr marL="90000" marR="90000" marT="46790" marB="4679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600" u="none" strike="noStrike" cap="none" normalizeH="0" baseline="0" dirty="0" smtClean="0">
                          <a:ln>
                            <a:noFill/>
                          </a:ln>
                          <a:effectLst/>
                        </a:rPr>
                        <a:t>30</a:t>
                      </a:r>
                      <a:endParaRPr kumimoji="0" lang="en-US" sz="1600" b="1" i="0" u="none" strike="noStrike" cap="none" normalizeH="0" baseline="0" dirty="0" smtClean="0">
                        <a:ln>
                          <a:noFill/>
                        </a:ln>
                        <a:solidFill>
                          <a:schemeClr val="tx1"/>
                        </a:solidFill>
                        <a:effectLst/>
                        <a:latin typeface="Arial" pitchFamily="34" charset="0"/>
                      </a:endParaRPr>
                    </a:p>
                  </a:txBody>
                  <a:tcPr marL="90000" marR="90000" marT="46790" marB="4679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600" u="none" strike="noStrike" cap="none" normalizeH="0" baseline="0" dirty="0" smtClean="0">
                          <a:ln>
                            <a:noFill/>
                          </a:ln>
                          <a:effectLst/>
                        </a:rPr>
                        <a:t>3</a:t>
                      </a:r>
                      <a:endParaRPr kumimoji="0" lang="en-US" sz="1600" b="1" i="0" u="none" strike="noStrike" cap="none" normalizeH="0" baseline="0" dirty="0" smtClean="0">
                        <a:ln>
                          <a:noFill/>
                        </a:ln>
                        <a:solidFill>
                          <a:schemeClr val="tx1"/>
                        </a:solidFill>
                        <a:effectLst/>
                        <a:latin typeface="Arial" pitchFamily="34" charset="0"/>
                      </a:endParaRPr>
                    </a:p>
                  </a:txBody>
                  <a:tcPr marL="90000" marR="90000" marT="46790" marB="4679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Arial" pitchFamily="34" charset="0"/>
                      </a:endParaRPr>
                    </a:p>
                  </a:txBody>
                  <a:tcPr marL="90000" marR="90000" marT="46790" marB="46790" anchor="ctr" horzOverflow="overflow"/>
                </a:tc>
                <a:extLst>
                  <a:ext uri="{0D108BD9-81ED-4DB2-BD59-A6C34878D82A}">
                    <a16:rowId xmlns:a16="http://schemas.microsoft.com/office/drawing/2014/main" val="10002"/>
                  </a:ext>
                </a:extLst>
              </a:tr>
              <a:tr h="30692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smtClean="0">
                          <a:ln>
                            <a:noFill/>
                          </a:ln>
                          <a:effectLst/>
                        </a:rPr>
                        <a:t>Less reuse than planned</a:t>
                      </a:r>
                      <a:endParaRPr kumimoji="0" lang="en-US" sz="1600" b="1" i="0" u="none" strike="noStrike" cap="none" normalizeH="0" baseline="0" smtClean="0">
                        <a:ln>
                          <a:noFill/>
                        </a:ln>
                        <a:solidFill>
                          <a:schemeClr val="tx1"/>
                        </a:solidFill>
                        <a:effectLst/>
                        <a:latin typeface="Arial" pitchFamily="34" charset="0"/>
                      </a:endParaRPr>
                    </a:p>
                  </a:txBody>
                  <a:tcPr marL="90000" marR="90000" marT="46790" marB="4679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600" u="none" strike="noStrike" cap="none" normalizeH="0" baseline="0" smtClean="0">
                          <a:ln>
                            <a:noFill/>
                          </a:ln>
                          <a:effectLst/>
                        </a:rPr>
                        <a:t>PS</a:t>
                      </a:r>
                      <a:endParaRPr kumimoji="0" lang="en-US" sz="1600" b="1" i="0" u="none" strike="noStrike" cap="none" normalizeH="0" baseline="0" smtClean="0">
                        <a:ln>
                          <a:noFill/>
                        </a:ln>
                        <a:solidFill>
                          <a:schemeClr val="tx1"/>
                        </a:solidFill>
                        <a:effectLst/>
                        <a:latin typeface="Arial" pitchFamily="34" charset="0"/>
                      </a:endParaRPr>
                    </a:p>
                  </a:txBody>
                  <a:tcPr marL="90000" marR="90000" marT="46790" marB="4679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600" u="none" strike="noStrike" cap="none" normalizeH="0" baseline="0" smtClean="0">
                          <a:ln>
                            <a:noFill/>
                          </a:ln>
                          <a:effectLst/>
                        </a:rPr>
                        <a:t>70</a:t>
                      </a:r>
                      <a:endParaRPr kumimoji="0" lang="en-US" sz="1600" b="1" i="0" u="none" strike="noStrike" cap="none" normalizeH="0" baseline="0" smtClean="0">
                        <a:ln>
                          <a:noFill/>
                        </a:ln>
                        <a:solidFill>
                          <a:schemeClr val="tx1"/>
                        </a:solidFill>
                        <a:effectLst/>
                        <a:latin typeface="Arial" pitchFamily="34" charset="0"/>
                      </a:endParaRPr>
                    </a:p>
                  </a:txBody>
                  <a:tcPr marL="90000" marR="90000" marT="46790" marB="4679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600" u="none" strike="noStrike" cap="none" normalizeH="0" baseline="0" dirty="0" smtClean="0">
                          <a:ln>
                            <a:noFill/>
                          </a:ln>
                          <a:effectLst/>
                        </a:rPr>
                        <a:t>2</a:t>
                      </a:r>
                      <a:endParaRPr kumimoji="0" lang="en-US" sz="1600" b="1" i="0" u="none" strike="noStrike" cap="none" normalizeH="0" baseline="0" dirty="0" smtClean="0">
                        <a:ln>
                          <a:noFill/>
                        </a:ln>
                        <a:solidFill>
                          <a:schemeClr val="tx1"/>
                        </a:solidFill>
                        <a:effectLst/>
                        <a:latin typeface="Arial" pitchFamily="34" charset="0"/>
                      </a:endParaRPr>
                    </a:p>
                  </a:txBody>
                  <a:tcPr marL="90000" marR="90000" marT="46790" marB="4679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pitchFamily="34" charset="0"/>
                      </a:endParaRPr>
                    </a:p>
                  </a:txBody>
                  <a:tcPr marL="90000" marR="90000" marT="46790" marB="46790" anchor="ctr" horzOverflow="overflow"/>
                </a:tc>
                <a:extLst>
                  <a:ext uri="{0D108BD9-81ED-4DB2-BD59-A6C34878D82A}">
                    <a16:rowId xmlns:a16="http://schemas.microsoft.com/office/drawing/2014/main" val="10003"/>
                  </a:ext>
                </a:extLst>
              </a:tr>
              <a:tr h="33965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smtClean="0">
                          <a:ln>
                            <a:noFill/>
                          </a:ln>
                          <a:effectLst/>
                        </a:rPr>
                        <a:t>End users resist system</a:t>
                      </a:r>
                      <a:endParaRPr kumimoji="0" lang="en-US" sz="1600" b="1" i="0" u="none" strike="noStrike" cap="none" normalizeH="0" baseline="0" smtClean="0">
                        <a:ln>
                          <a:noFill/>
                        </a:ln>
                        <a:solidFill>
                          <a:schemeClr val="tx1"/>
                        </a:solidFill>
                        <a:effectLst/>
                        <a:latin typeface="Arial" pitchFamily="34" charset="0"/>
                      </a:endParaRPr>
                    </a:p>
                  </a:txBody>
                  <a:tcPr marL="90000" marR="90000" marT="46790" marB="4679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600" u="none" strike="noStrike" cap="none" normalizeH="0" baseline="0" smtClean="0">
                          <a:ln>
                            <a:noFill/>
                          </a:ln>
                          <a:effectLst/>
                        </a:rPr>
                        <a:t>BU</a:t>
                      </a:r>
                      <a:endParaRPr kumimoji="0" lang="en-US" sz="1600" b="1" i="0" u="none" strike="noStrike" cap="none" normalizeH="0" baseline="0" smtClean="0">
                        <a:ln>
                          <a:noFill/>
                        </a:ln>
                        <a:solidFill>
                          <a:schemeClr val="tx1"/>
                        </a:solidFill>
                        <a:effectLst/>
                        <a:latin typeface="Arial" pitchFamily="34" charset="0"/>
                      </a:endParaRPr>
                    </a:p>
                  </a:txBody>
                  <a:tcPr marL="90000" marR="90000" marT="46790" marB="4679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600" u="none" strike="noStrike" cap="none" normalizeH="0" baseline="0" smtClean="0">
                          <a:ln>
                            <a:noFill/>
                          </a:ln>
                          <a:effectLst/>
                        </a:rPr>
                        <a:t>40</a:t>
                      </a:r>
                      <a:endParaRPr kumimoji="0" lang="en-US" sz="1600" b="1" i="0" u="none" strike="noStrike" cap="none" normalizeH="0" baseline="0" smtClean="0">
                        <a:ln>
                          <a:noFill/>
                        </a:ln>
                        <a:solidFill>
                          <a:schemeClr val="tx1"/>
                        </a:solidFill>
                        <a:effectLst/>
                        <a:latin typeface="Arial" pitchFamily="34" charset="0"/>
                      </a:endParaRPr>
                    </a:p>
                  </a:txBody>
                  <a:tcPr marL="90000" marR="90000" marT="46790" marB="4679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600" u="none" strike="noStrike" cap="none" normalizeH="0" baseline="0" dirty="0" smtClean="0">
                          <a:ln>
                            <a:noFill/>
                          </a:ln>
                          <a:effectLst/>
                        </a:rPr>
                        <a:t>3</a:t>
                      </a:r>
                      <a:endParaRPr kumimoji="0" lang="en-US" sz="1600" b="1" i="0" u="none" strike="noStrike" cap="none" normalizeH="0" baseline="0" dirty="0" smtClean="0">
                        <a:ln>
                          <a:noFill/>
                        </a:ln>
                        <a:solidFill>
                          <a:schemeClr val="tx1"/>
                        </a:solidFill>
                        <a:effectLst/>
                        <a:latin typeface="Arial" pitchFamily="34" charset="0"/>
                      </a:endParaRPr>
                    </a:p>
                  </a:txBody>
                  <a:tcPr marL="90000" marR="90000" marT="46790" marB="4679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pitchFamily="34" charset="0"/>
                      </a:endParaRPr>
                    </a:p>
                  </a:txBody>
                  <a:tcPr marL="90000" marR="90000" marT="46790" marB="46790" anchor="ctr" horzOverflow="overflow"/>
                </a:tc>
                <a:extLst>
                  <a:ext uri="{0D108BD9-81ED-4DB2-BD59-A6C34878D82A}">
                    <a16:rowId xmlns:a16="http://schemas.microsoft.com/office/drawing/2014/main" val="10004"/>
                  </a:ext>
                </a:extLst>
              </a:tr>
              <a:tr h="3650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smtClean="0">
                          <a:ln>
                            <a:noFill/>
                          </a:ln>
                          <a:effectLst/>
                        </a:rPr>
                        <a:t>Delivery deadline will be tightened</a:t>
                      </a:r>
                      <a:endParaRPr kumimoji="0" lang="en-US" sz="1600" b="1" i="0" u="none" strike="noStrike" cap="none" normalizeH="0" baseline="0" smtClean="0">
                        <a:ln>
                          <a:noFill/>
                        </a:ln>
                        <a:solidFill>
                          <a:schemeClr val="tx1"/>
                        </a:solidFill>
                        <a:effectLst/>
                        <a:latin typeface="Arial" pitchFamily="34" charset="0"/>
                      </a:endParaRPr>
                    </a:p>
                  </a:txBody>
                  <a:tcPr marL="90000" marR="90000" marT="46790" marB="4679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600" u="none" strike="noStrike" cap="none" normalizeH="0" baseline="0" smtClean="0">
                          <a:ln>
                            <a:noFill/>
                          </a:ln>
                          <a:effectLst/>
                        </a:rPr>
                        <a:t>BU </a:t>
                      </a:r>
                      <a:endParaRPr kumimoji="0" lang="en-US" sz="1600" b="1" i="0" u="none" strike="noStrike" cap="none" normalizeH="0" baseline="0" smtClean="0">
                        <a:ln>
                          <a:noFill/>
                        </a:ln>
                        <a:solidFill>
                          <a:schemeClr val="tx1"/>
                        </a:solidFill>
                        <a:effectLst/>
                        <a:latin typeface="Arial" pitchFamily="34" charset="0"/>
                      </a:endParaRPr>
                    </a:p>
                  </a:txBody>
                  <a:tcPr marL="90000" marR="90000" marT="46790" marB="4679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600" u="none" strike="noStrike" cap="none" normalizeH="0" baseline="0" smtClean="0">
                          <a:ln>
                            <a:noFill/>
                          </a:ln>
                          <a:effectLst/>
                        </a:rPr>
                        <a:t>50</a:t>
                      </a:r>
                      <a:endParaRPr kumimoji="0" lang="en-US" sz="1600" b="1" i="0" u="none" strike="noStrike" cap="none" normalizeH="0" baseline="0" smtClean="0">
                        <a:ln>
                          <a:noFill/>
                        </a:ln>
                        <a:solidFill>
                          <a:schemeClr val="tx1"/>
                        </a:solidFill>
                        <a:effectLst/>
                        <a:latin typeface="Arial" pitchFamily="34" charset="0"/>
                      </a:endParaRPr>
                    </a:p>
                  </a:txBody>
                  <a:tcPr marL="90000" marR="90000" marT="46790" marB="4679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600" u="none" strike="noStrike" cap="none" normalizeH="0" baseline="0" smtClean="0">
                          <a:ln>
                            <a:noFill/>
                          </a:ln>
                          <a:effectLst/>
                        </a:rPr>
                        <a:t>2</a:t>
                      </a:r>
                      <a:endParaRPr kumimoji="0" lang="en-US" sz="1600" b="1" i="0" u="none" strike="noStrike" cap="none" normalizeH="0" baseline="0" smtClean="0">
                        <a:ln>
                          <a:noFill/>
                        </a:ln>
                        <a:solidFill>
                          <a:schemeClr val="tx1"/>
                        </a:solidFill>
                        <a:effectLst/>
                        <a:latin typeface="Arial" pitchFamily="34" charset="0"/>
                      </a:endParaRPr>
                    </a:p>
                  </a:txBody>
                  <a:tcPr marL="90000" marR="90000" marT="46790" marB="4679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Arial" pitchFamily="34" charset="0"/>
                      </a:endParaRPr>
                    </a:p>
                  </a:txBody>
                  <a:tcPr marL="90000" marR="90000" marT="46790" marB="46790" anchor="ctr" horzOverflow="overflow"/>
                </a:tc>
                <a:extLst>
                  <a:ext uri="{0D108BD9-81ED-4DB2-BD59-A6C34878D82A}">
                    <a16:rowId xmlns:a16="http://schemas.microsoft.com/office/drawing/2014/main" val="10005"/>
                  </a:ext>
                </a:extLst>
              </a:tr>
              <a:tr h="30692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smtClean="0">
                          <a:ln>
                            <a:noFill/>
                          </a:ln>
                          <a:effectLst/>
                        </a:rPr>
                        <a:t>Funding will be lost</a:t>
                      </a:r>
                      <a:endParaRPr kumimoji="0" lang="en-US" sz="1600" b="1" i="0" u="none" strike="noStrike" cap="none" normalizeH="0" baseline="0" smtClean="0">
                        <a:ln>
                          <a:noFill/>
                        </a:ln>
                        <a:solidFill>
                          <a:schemeClr val="tx1"/>
                        </a:solidFill>
                        <a:effectLst/>
                        <a:latin typeface="Arial" pitchFamily="34" charset="0"/>
                      </a:endParaRPr>
                    </a:p>
                  </a:txBody>
                  <a:tcPr marL="90000" marR="90000" marT="46790" marB="4679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600" u="none" strike="noStrike" cap="none" normalizeH="0" baseline="0" smtClean="0">
                          <a:ln>
                            <a:noFill/>
                          </a:ln>
                          <a:effectLst/>
                        </a:rPr>
                        <a:t>CU</a:t>
                      </a:r>
                      <a:endParaRPr kumimoji="0" lang="en-US" sz="1600" b="1" i="0" u="none" strike="noStrike" cap="none" normalizeH="0" baseline="0" smtClean="0">
                        <a:ln>
                          <a:noFill/>
                        </a:ln>
                        <a:solidFill>
                          <a:schemeClr val="tx1"/>
                        </a:solidFill>
                        <a:effectLst/>
                        <a:latin typeface="Arial" pitchFamily="34" charset="0"/>
                      </a:endParaRPr>
                    </a:p>
                  </a:txBody>
                  <a:tcPr marL="90000" marR="90000" marT="46790" marB="4679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600" u="none" strike="noStrike" cap="none" normalizeH="0" baseline="0" smtClean="0">
                          <a:ln>
                            <a:noFill/>
                          </a:ln>
                          <a:effectLst/>
                        </a:rPr>
                        <a:t>40</a:t>
                      </a:r>
                      <a:endParaRPr kumimoji="0" lang="en-US" sz="1600" b="1" i="0" u="none" strike="noStrike" cap="none" normalizeH="0" baseline="0" smtClean="0">
                        <a:ln>
                          <a:noFill/>
                        </a:ln>
                        <a:solidFill>
                          <a:schemeClr val="tx1"/>
                        </a:solidFill>
                        <a:effectLst/>
                        <a:latin typeface="Arial" pitchFamily="34" charset="0"/>
                      </a:endParaRPr>
                    </a:p>
                  </a:txBody>
                  <a:tcPr marL="90000" marR="90000" marT="46790" marB="4679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600" u="none" strike="noStrike" cap="none" normalizeH="0" baseline="0" smtClean="0">
                          <a:ln>
                            <a:noFill/>
                          </a:ln>
                          <a:effectLst/>
                        </a:rPr>
                        <a:t>1</a:t>
                      </a:r>
                      <a:endParaRPr kumimoji="0" lang="en-US" sz="1600" b="1" i="0" u="none" strike="noStrike" cap="none" normalizeH="0" baseline="0" smtClean="0">
                        <a:ln>
                          <a:noFill/>
                        </a:ln>
                        <a:solidFill>
                          <a:schemeClr val="tx1"/>
                        </a:solidFill>
                        <a:effectLst/>
                        <a:latin typeface="Arial" pitchFamily="34" charset="0"/>
                      </a:endParaRPr>
                    </a:p>
                  </a:txBody>
                  <a:tcPr marL="90000" marR="90000" marT="46790" marB="4679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Arial" pitchFamily="34" charset="0"/>
                      </a:endParaRPr>
                    </a:p>
                  </a:txBody>
                  <a:tcPr marL="90000" marR="90000" marT="46790" marB="46790" anchor="ctr" horzOverflow="overflow"/>
                </a:tc>
                <a:extLst>
                  <a:ext uri="{0D108BD9-81ED-4DB2-BD59-A6C34878D82A}">
                    <a16:rowId xmlns:a16="http://schemas.microsoft.com/office/drawing/2014/main" val="10006"/>
                  </a:ext>
                </a:extLst>
              </a:tr>
              <a:tr h="30692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smtClean="0">
                          <a:ln>
                            <a:noFill/>
                          </a:ln>
                          <a:effectLst/>
                        </a:rPr>
                        <a:t>Customer will change requirements</a:t>
                      </a:r>
                      <a:endParaRPr kumimoji="0" lang="en-US" sz="1600" b="1" i="0" u="none" strike="noStrike" cap="none" normalizeH="0" baseline="0" smtClean="0">
                        <a:ln>
                          <a:noFill/>
                        </a:ln>
                        <a:solidFill>
                          <a:schemeClr val="tx1"/>
                        </a:solidFill>
                        <a:effectLst/>
                        <a:latin typeface="Arial" pitchFamily="34" charset="0"/>
                      </a:endParaRPr>
                    </a:p>
                  </a:txBody>
                  <a:tcPr marL="90000" marR="90000" marT="46790" marB="4679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600" u="none" strike="noStrike" cap="none" normalizeH="0" baseline="0" smtClean="0">
                          <a:ln>
                            <a:noFill/>
                          </a:ln>
                          <a:effectLst/>
                        </a:rPr>
                        <a:t>PS</a:t>
                      </a:r>
                      <a:endParaRPr kumimoji="0" lang="en-US" sz="1600" b="1" i="0" u="none" strike="noStrike" cap="none" normalizeH="0" baseline="0" smtClean="0">
                        <a:ln>
                          <a:noFill/>
                        </a:ln>
                        <a:solidFill>
                          <a:schemeClr val="tx1"/>
                        </a:solidFill>
                        <a:effectLst/>
                        <a:latin typeface="Arial" pitchFamily="34" charset="0"/>
                      </a:endParaRPr>
                    </a:p>
                  </a:txBody>
                  <a:tcPr marL="90000" marR="90000" marT="46790" marB="4679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600" u="none" strike="noStrike" cap="none" normalizeH="0" baseline="0" smtClean="0">
                          <a:ln>
                            <a:noFill/>
                          </a:ln>
                          <a:effectLst/>
                        </a:rPr>
                        <a:t>80</a:t>
                      </a:r>
                      <a:endParaRPr kumimoji="0" lang="en-US" sz="1600" b="1" i="0" u="none" strike="noStrike" cap="none" normalizeH="0" baseline="0" smtClean="0">
                        <a:ln>
                          <a:noFill/>
                        </a:ln>
                        <a:solidFill>
                          <a:schemeClr val="tx1"/>
                        </a:solidFill>
                        <a:effectLst/>
                        <a:latin typeface="Arial" pitchFamily="34" charset="0"/>
                      </a:endParaRPr>
                    </a:p>
                  </a:txBody>
                  <a:tcPr marL="90000" marR="90000" marT="46790" marB="4679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600" u="none" strike="noStrike" cap="none" normalizeH="0" baseline="0" smtClean="0">
                          <a:ln>
                            <a:noFill/>
                          </a:ln>
                          <a:effectLst/>
                        </a:rPr>
                        <a:t>2</a:t>
                      </a:r>
                      <a:endParaRPr kumimoji="0" lang="en-US" sz="1600" b="1" i="0" u="none" strike="noStrike" cap="none" normalizeH="0" baseline="0" smtClean="0">
                        <a:ln>
                          <a:noFill/>
                        </a:ln>
                        <a:solidFill>
                          <a:schemeClr val="tx1"/>
                        </a:solidFill>
                        <a:effectLst/>
                        <a:latin typeface="Arial" pitchFamily="34" charset="0"/>
                      </a:endParaRPr>
                    </a:p>
                  </a:txBody>
                  <a:tcPr marL="90000" marR="90000" marT="46790" marB="4679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Arial" pitchFamily="34" charset="0"/>
                      </a:endParaRPr>
                    </a:p>
                  </a:txBody>
                  <a:tcPr marL="90000" marR="90000" marT="46790" marB="46790" anchor="ctr" horzOverflow="overflow"/>
                </a:tc>
                <a:extLst>
                  <a:ext uri="{0D108BD9-81ED-4DB2-BD59-A6C34878D82A}">
                    <a16:rowId xmlns:a16="http://schemas.microsoft.com/office/drawing/2014/main" val="10007"/>
                  </a:ext>
                </a:extLst>
              </a:tr>
              <a:tr h="30692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smtClean="0">
                          <a:ln>
                            <a:noFill/>
                          </a:ln>
                          <a:effectLst/>
                        </a:rPr>
                        <a:t>Technology will not meet expectations</a:t>
                      </a:r>
                      <a:endParaRPr kumimoji="0" lang="en-US" sz="1600" b="1" i="0" u="none" strike="noStrike" cap="none" normalizeH="0" baseline="0" smtClean="0">
                        <a:ln>
                          <a:noFill/>
                        </a:ln>
                        <a:solidFill>
                          <a:schemeClr val="tx1"/>
                        </a:solidFill>
                        <a:effectLst/>
                        <a:latin typeface="Arial" pitchFamily="34" charset="0"/>
                      </a:endParaRPr>
                    </a:p>
                  </a:txBody>
                  <a:tcPr marL="90000" marR="90000" marT="46790" marB="4679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600" u="none" strike="noStrike" cap="none" normalizeH="0" baseline="0" smtClean="0">
                          <a:ln>
                            <a:noFill/>
                          </a:ln>
                          <a:effectLst/>
                        </a:rPr>
                        <a:t>TE</a:t>
                      </a:r>
                      <a:endParaRPr kumimoji="0" lang="en-US" sz="1600" b="1" i="0" u="none" strike="noStrike" cap="none" normalizeH="0" baseline="0" smtClean="0">
                        <a:ln>
                          <a:noFill/>
                        </a:ln>
                        <a:solidFill>
                          <a:schemeClr val="tx1"/>
                        </a:solidFill>
                        <a:effectLst/>
                        <a:latin typeface="Arial" pitchFamily="34" charset="0"/>
                      </a:endParaRPr>
                    </a:p>
                  </a:txBody>
                  <a:tcPr marL="90000" marR="90000" marT="46790" marB="4679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600" u="none" strike="noStrike" cap="none" normalizeH="0" baseline="0" smtClean="0">
                          <a:ln>
                            <a:noFill/>
                          </a:ln>
                          <a:effectLst/>
                        </a:rPr>
                        <a:t>30</a:t>
                      </a:r>
                      <a:endParaRPr kumimoji="0" lang="en-US" sz="1600" b="1" i="0" u="none" strike="noStrike" cap="none" normalizeH="0" baseline="0" smtClean="0">
                        <a:ln>
                          <a:noFill/>
                        </a:ln>
                        <a:solidFill>
                          <a:schemeClr val="tx1"/>
                        </a:solidFill>
                        <a:effectLst/>
                        <a:latin typeface="Arial" pitchFamily="34" charset="0"/>
                      </a:endParaRPr>
                    </a:p>
                  </a:txBody>
                  <a:tcPr marL="90000" marR="90000" marT="46790" marB="4679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600" u="none" strike="noStrike" cap="none" normalizeH="0" baseline="0" smtClean="0">
                          <a:ln>
                            <a:noFill/>
                          </a:ln>
                          <a:effectLst/>
                        </a:rPr>
                        <a:t>1</a:t>
                      </a:r>
                      <a:endParaRPr kumimoji="0" lang="en-US" sz="1600" b="1" i="0" u="none" strike="noStrike" cap="none" normalizeH="0" baseline="0" smtClean="0">
                        <a:ln>
                          <a:noFill/>
                        </a:ln>
                        <a:solidFill>
                          <a:schemeClr val="tx1"/>
                        </a:solidFill>
                        <a:effectLst/>
                        <a:latin typeface="Arial" pitchFamily="34" charset="0"/>
                      </a:endParaRPr>
                    </a:p>
                  </a:txBody>
                  <a:tcPr marL="90000" marR="90000" marT="46790" marB="4679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Arial" pitchFamily="34" charset="0"/>
                      </a:endParaRPr>
                    </a:p>
                  </a:txBody>
                  <a:tcPr marL="90000" marR="90000" marT="46790" marB="46790" anchor="ctr" horzOverflow="overflow"/>
                </a:tc>
                <a:extLst>
                  <a:ext uri="{0D108BD9-81ED-4DB2-BD59-A6C34878D82A}">
                    <a16:rowId xmlns:a16="http://schemas.microsoft.com/office/drawing/2014/main" val="10008"/>
                  </a:ext>
                </a:extLst>
              </a:tr>
              <a:tr h="30692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smtClean="0">
                          <a:ln>
                            <a:noFill/>
                          </a:ln>
                          <a:effectLst/>
                        </a:rPr>
                        <a:t>Lack of training on tools</a:t>
                      </a:r>
                      <a:endParaRPr kumimoji="0" lang="en-US" sz="1600" b="1" i="0" u="none" strike="noStrike" cap="none" normalizeH="0" baseline="0" smtClean="0">
                        <a:ln>
                          <a:noFill/>
                        </a:ln>
                        <a:solidFill>
                          <a:schemeClr val="tx1"/>
                        </a:solidFill>
                        <a:effectLst/>
                        <a:latin typeface="Arial" pitchFamily="34" charset="0"/>
                      </a:endParaRPr>
                    </a:p>
                  </a:txBody>
                  <a:tcPr marL="90000" marR="90000" marT="46790" marB="4679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600" u="none" strike="noStrike" cap="none" normalizeH="0" baseline="0" smtClean="0">
                          <a:ln>
                            <a:noFill/>
                          </a:ln>
                          <a:effectLst/>
                        </a:rPr>
                        <a:t>TE</a:t>
                      </a:r>
                      <a:endParaRPr kumimoji="0" lang="en-US" sz="1600" b="1" i="0" u="none" strike="noStrike" cap="none" normalizeH="0" baseline="0" smtClean="0">
                        <a:ln>
                          <a:noFill/>
                        </a:ln>
                        <a:solidFill>
                          <a:schemeClr val="tx1"/>
                        </a:solidFill>
                        <a:effectLst/>
                        <a:latin typeface="Arial" pitchFamily="34" charset="0"/>
                      </a:endParaRPr>
                    </a:p>
                  </a:txBody>
                  <a:tcPr marL="90000" marR="90000" marT="46790" marB="4679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600" u="none" strike="noStrike" cap="none" normalizeH="0" baseline="0" smtClean="0">
                          <a:ln>
                            <a:noFill/>
                          </a:ln>
                          <a:effectLst/>
                        </a:rPr>
                        <a:t>60</a:t>
                      </a:r>
                      <a:endParaRPr kumimoji="0" lang="en-US" sz="1600" b="1" i="0" u="none" strike="noStrike" cap="none" normalizeH="0" baseline="0" smtClean="0">
                        <a:ln>
                          <a:noFill/>
                        </a:ln>
                        <a:solidFill>
                          <a:schemeClr val="tx1"/>
                        </a:solidFill>
                        <a:effectLst/>
                        <a:latin typeface="Arial" pitchFamily="34" charset="0"/>
                      </a:endParaRPr>
                    </a:p>
                  </a:txBody>
                  <a:tcPr marL="90000" marR="90000" marT="46790" marB="4679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600" u="none" strike="noStrike" cap="none" normalizeH="0" baseline="0" smtClean="0">
                          <a:ln>
                            <a:noFill/>
                          </a:ln>
                          <a:effectLst/>
                        </a:rPr>
                        <a:t>3</a:t>
                      </a:r>
                      <a:endParaRPr kumimoji="0" lang="en-US" sz="1600" b="1" i="0" u="none" strike="noStrike" cap="none" normalizeH="0" baseline="0" smtClean="0">
                        <a:ln>
                          <a:noFill/>
                        </a:ln>
                        <a:solidFill>
                          <a:schemeClr val="tx1"/>
                        </a:solidFill>
                        <a:effectLst/>
                        <a:latin typeface="Arial" pitchFamily="34" charset="0"/>
                      </a:endParaRPr>
                    </a:p>
                  </a:txBody>
                  <a:tcPr marL="90000" marR="90000" marT="46790" marB="4679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Arial" pitchFamily="34" charset="0"/>
                      </a:endParaRPr>
                    </a:p>
                  </a:txBody>
                  <a:tcPr marL="90000" marR="90000" marT="46790" marB="46790" anchor="ctr" horzOverflow="overflow"/>
                </a:tc>
                <a:extLst>
                  <a:ext uri="{0D108BD9-81ED-4DB2-BD59-A6C34878D82A}">
                    <a16:rowId xmlns:a16="http://schemas.microsoft.com/office/drawing/2014/main" val="10009"/>
                  </a:ext>
                </a:extLst>
              </a:tr>
              <a:tr h="30692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smtClean="0">
                          <a:ln>
                            <a:noFill/>
                          </a:ln>
                          <a:effectLst/>
                        </a:rPr>
                        <a:t>Staff inexperienced</a:t>
                      </a:r>
                      <a:endParaRPr kumimoji="0" lang="en-US" sz="1600" b="1" i="0" u="none" strike="noStrike" cap="none" normalizeH="0" baseline="0" smtClean="0">
                        <a:ln>
                          <a:noFill/>
                        </a:ln>
                        <a:solidFill>
                          <a:schemeClr val="tx1"/>
                        </a:solidFill>
                        <a:effectLst/>
                        <a:latin typeface="Arial" pitchFamily="34" charset="0"/>
                      </a:endParaRPr>
                    </a:p>
                  </a:txBody>
                  <a:tcPr marL="90000" marR="90000" marT="46790" marB="4679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600" u="none" strike="noStrike" cap="none" normalizeH="0" baseline="0" smtClean="0">
                          <a:ln>
                            <a:noFill/>
                          </a:ln>
                          <a:effectLst/>
                        </a:rPr>
                        <a:t>ST</a:t>
                      </a:r>
                      <a:endParaRPr kumimoji="0" lang="en-US" sz="1600" b="1" i="0" u="none" strike="noStrike" cap="none" normalizeH="0" baseline="0" smtClean="0">
                        <a:ln>
                          <a:noFill/>
                        </a:ln>
                        <a:solidFill>
                          <a:schemeClr val="tx1"/>
                        </a:solidFill>
                        <a:effectLst/>
                        <a:latin typeface="Arial" pitchFamily="34" charset="0"/>
                      </a:endParaRPr>
                    </a:p>
                  </a:txBody>
                  <a:tcPr marL="90000" marR="90000" marT="46790" marB="4679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600" u="none" strike="noStrike" cap="none" normalizeH="0" baseline="0" smtClean="0">
                          <a:ln>
                            <a:noFill/>
                          </a:ln>
                          <a:effectLst/>
                        </a:rPr>
                        <a:t>30</a:t>
                      </a:r>
                      <a:endParaRPr kumimoji="0" lang="en-US" sz="1600" b="1" i="0" u="none" strike="noStrike" cap="none" normalizeH="0" baseline="0" smtClean="0">
                        <a:ln>
                          <a:noFill/>
                        </a:ln>
                        <a:solidFill>
                          <a:schemeClr val="tx1"/>
                        </a:solidFill>
                        <a:effectLst/>
                        <a:latin typeface="Arial" pitchFamily="34" charset="0"/>
                      </a:endParaRPr>
                    </a:p>
                  </a:txBody>
                  <a:tcPr marL="90000" marR="90000" marT="46790" marB="4679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600" u="none" strike="noStrike" cap="none" normalizeH="0" baseline="0" smtClean="0">
                          <a:ln>
                            <a:noFill/>
                          </a:ln>
                          <a:effectLst/>
                        </a:rPr>
                        <a:t>2</a:t>
                      </a:r>
                      <a:endParaRPr kumimoji="0" lang="en-US" sz="1600" b="1" i="0" u="none" strike="noStrike" cap="none" normalizeH="0" baseline="0" smtClean="0">
                        <a:ln>
                          <a:noFill/>
                        </a:ln>
                        <a:solidFill>
                          <a:schemeClr val="tx1"/>
                        </a:solidFill>
                        <a:effectLst/>
                        <a:latin typeface="Arial" pitchFamily="34" charset="0"/>
                      </a:endParaRPr>
                    </a:p>
                  </a:txBody>
                  <a:tcPr marL="90000" marR="90000" marT="46790" marB="4679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Arial" pitchFamily="34" charset="0"/>
                      </a:endParaRPr>
                    </a:p>
                  </a:txBody>
                  <a:tcPr marL="90000" marR="90000" marT="46790" marB="46790" anchor="ctr" horzOverflow="overflow"/>
                </a:tc>
                <a:extLst>
                  <a:ext uri="{0D108BD9-81ED-4DB2-BD59-A6C34878D82A}">
                    <a16:rowId xmlns:a16="http://schemas.microsoft.com/office/drawing/2014/main" val="10010"/>
                  </a:ext>
                </a:extLst>
              </a:tr>
              <a:tr h="30692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smtClean="0">
                          <a:ln>
                            <a:noFill/>
                          </a:ln>
                          <a:effectLst/>
                        </a:rPr>
                        <a:t>Staff turnover will be high</a:t>
                      </a:r>
                      <a:endParaRPr kumimoji="0" lang="en-US" sz="1600" b="1" i="0" u="none" strike="noStrike" cap="none" normalizeH="0" baseline="0" smtClean="0">
                        <a:ln>
                          <a:noFill/>
                        </a:ln>
                        <a:solidFill>
                          <a:schemeClr val="tx1"/>
                        </a:solidFill>
                        <a:effectLst/>
                        <a:latin typeface="Arial" pitchFamily="34" charset="0"/>
                      </a:endParaRPr>
                    </a:p>
                  </a:txBody>
                  <a:tcPr marL="90000" marR="90000" marT="46790" marB="4679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600" u="none" strike="noStrike" cap="none" normalizeH="0" baseline="0" smtClean="0">
                          <a:ln>
                            <a:noFill/>
                          </a:ln>
                          <a:effectLst/>
                        </a:rPr>
                        <a:t>ST</a:t>
                      </a:r>
                      <a:endParaRPr kumimoji="0" lang="en-US" sz="1600" b="1" i="0" u="none" strike="noStrike" cap="none" normalizeH="0" baseline="0" smtClean="0">
                        <a:ln>
                          <a:noFill/>
                        </a:ln>
                        <a:solidFill>
                          <a:schemeClr val="tx1"/>
                        </a:solidFill>
                        <a:effectLst/>
                        <a:latin typeface="Arial" pitchFamily="34" charset="0"/>
                      </a:endParaRPr>
                    </a:p>
                  </a:txBody>
                  <a:tcPr marL="90000" marR="90000" marT="46790" marB="4679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600" u="none" strike="noStrike" cap="none" normalizeH="0" baseline="0" smtClean="0">
                          <a:ln>
                            <a:noFill/>
                          </a:ln>
                          <a:effectLst/>
                        </a:rPr>
                        <a:t>60</a:t>
                      </a:r>
                      <a:endParaRPr kumimoji="0" lang="en-US" sz="1600" b="1" i="0" u="none" strike="noStrike" cap="none" normalizeH="0" baseline="0" smtClean="0">
                        <a:ln>
                          <a:noFill/>
                        </a:ln>
                        <a:solidFill>
                          <a:schemeClr val="tx1"/>
                        </a:solidFill>
                        <a:effectLst/>
                        <a:latin typeface="Arial" pitchFamily="34" charset="0"/>
                      </a:endParaRPr>
                    </a:p>
                  </a:txBody>
                  <a:tcPr marL="90000" marR="90000" marT="46790" marB="4679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600" u="none" strike="noStrike" cap="none" normalizeH="0" baseline="0" smtClean="0">
                          <a:ln>
                            <a:noFill/>
                          </a:ln>
                          <a:effectLst/>
                        </a:rPr>
                        <a:t>2</a:t>
                      </a:r>
                      <a:endParaRPr kumimoji="0" lang="en-US" sz="1600" b="1" i="0" u="none" strike="noStrike" cap="none" normalizeH="0" baseline="0" smtClean="0">
                        <a:ln>
                          <a:noFill/>
                        </a:ln>
                        <a:solidFill>
                          <a:schemeClr val="tx1"/>
                        </a:solidFill>
                        <a:effectLst/>
                        <a:latin typeface="Arial" pitchFamily="34" charset="0"/>
                      </a:endParaRPr>
                    </a:p>
                  </a:txBody>
                  <a:tcPr marL="90000" marR="90000" marT="46790" marB="4679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Arial" pitchFamily="34" charset="0"/>
                      </a:endParaRPr>
                    </a:p>
                  </a:txBody>
                  <a:tcPr marL="90000" marR="90000" marT="46790" marB="46790" anchor="ctr" horzOverflow="overflow"/>
                </a:tc>
                <a:extLst>
                  <a:ext uri="{0D108BD9-81ED-4DB2-BD59-A6C34878D82A}">
                    <a16:rowId xmlns:a16="http://schemas.microsoft.com/office/drawing/2014/main" val="10011"/>
                  </a:ext>
                </a:extLst>
              </a:tr>
              <a:tr h="30692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600" u="none" strike="noStrike" cap="none" normalizeH="0" baseline="0" smtClean="0">
                          <a:ln>
                            <a:noFill/>
                          </a:ln>
                          <a:effectLst/>
                        </a:rPr>
                        <a:t>   . . . . . . .</a:t>
                      </a:r>
                      <a:endParaRPr kumimoji="0" lang="en-US" sz="1600" b="1" i="0" u="none" strike="noStrike" cap="none" normalizeH="0" baseline="0" smtClean="0">
                        <a:ln>
                          <a:noFill/>
                        </a:ln>
                        <a:solidFill>
                          <a:schemeClr val="tx1"/>
                        </a:solidFill>
                        <a:effectLst/>
                        <a:latin typeface="Arial" pitchFamily="34" charset="0"/>
                      </a:endParaRPr>
                    </a:p>
                  </a:txBody>
                  <a:tcPr marL="90000" marR="90000" marT="46790" marB="4679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pitchFamily="34" charset="0"/>
                      </a:endParaRPr>
                    </a:p>
                  </a:txBody>
                  <a:tcPr marL="90000" marR="90000" marT="46790" marB="4679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pitchFamily="34" charset="0"/>
                      </a:endParaRPr>
                    </a:p>
                  </a:txBody>
                  <a:tcPr marL="90000" marR="90000" marT="46790" marB="4679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pitchFamily="34" charset="0"/>
                      </a:endParaRPr>
                    </a:p>
                  </a:txBody>
                  <a:tcPr marL="90000" marR="90000" marT="46790" marB="46790"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chemeClr val="tx1"/>
                        </a:solidFill>
                        <a:effectLst/>
                        <a:latin typeface="Arial" pitchFamily="34" charset="0"/>
                      </a:endParaRPr>
                    </a:p>
                  </a:txBody>
                  <a:tcPr marL="90000" marR="90000" marT="46790" marB="46790" anchor="ctr" horzOverflow="overflow"/>
                </a:tc>
                <a:extLst>
                  <a:ext uri="{0D108BD9-81ED-4DB2-BD59-A6C34878D82A}">
                    <a16:rowId xmlns:a16="http://schemas.microsoft.com/office/drawing/2014/main" val="10012"/>
                  </a:ext>
                </a:extLst>
              </a:tr>
            </a:tbl>
          </a:graphicData>
        </a:graphic>
      </p:graphicFrame>
      <p:sp>
        <p:nvSpPr>
          <p:cNvPr id="7" name="Rectangle 3"/>
          <p:cNvSpPr>
            <a:spLocks noChangeArrowheads="1"/>
          </p:cNvSpPr>
          <p:nvPr/>
        </p:nvSpPr>
        <p:spPr bwMode="auto">
          <a:xfrm>
            <a:off x="2195736" y="5733256"/>
            <a:ext cx="51117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0" hangingPunct="0">
              <a:buFontTx/>
              <a:buChar char="•"/>
            </a:pPr>
            <a:r>
              <a:rPr lang="tr-TR" sz="2000" b="1">
                <a:solidFill>
                  <a:srgbClr val="FF0000"/>
                </a:solidFill>
              </a:rPr>
              <a:t>Sort the table by probability and impact</a:t>
            </a:r>
          </a:p>
          <a:p>
            <a:pPr algn="l" eaLnBrk="0" hangingPunct="0">
              <a:buFontTx/>
              <a:buChar char="•"/>
            </a:pPr>
            <a:r>
              <a:rPr lang="tr-TR" sz="2000" b="1">
                <a:solidFill>
                  <a:srgbClr val="FF0000"/>
                </a:solidFill>
              </a:rPr>
              <a:t>Cut-off  low probability risks</a:t>
            </a:r>
            <a:endParaRPr lang="en-US" sz="2000" b="1">
              <a:solidFill>
                <a:srgbClr val="FF0000"/>
              </a:solidFill>
            </a:endParaRPr>
          </a:p>
        </p:txBody>
      </p:sp>
    </p:spTree>
    <p:extLst>
      <p:ext uri="{BB962C8B-B14F-4D97-AF65-F5344CB8AC3E}">
        <p14:creationId xmlns:p14="http://schemas.microsoft.com/office/powerpoint/2010/main" val="27523756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Examples of Different Risk Types</a:t>
            </a:r>
            <a:endParaRPr lang="tr-TR" dirty="0"/>
          </a:p>
        </p:txBody>
      </p:sp>
      <p:sp>
        <p:nvSpPr>
          <p:cNvPr id="4" name="Footer Placeholder 3"/>
          <p:cNvSpPr>
            <a:spLocks noGrp="1"/>
          </p:cNvSpPr>
          <p:nvPr>
            <p:ph type="ftr" sz="quarter" idx="11"/>
          </p:nvPr>
        </p:nvSpPr>
        <p:spPr/>
        <p:txBody>
          <a:bodyPr/>
          <a:lstStyle/>
          <a:p>
            <a:r>
              <a:rPr lang="en-US" smtClean="0"/>
              <a:t>Project Management - 2</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36</a:t>
            </a:fld>
            <a:endParaRPr lang="en-US"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val="2915651317"/>
              </p:ext>
            </p:extLst>
          </p:nvPr>
        </p:nvGraphicFramePr>
        <p:xfrm>
          <a:off x="467544" y="1196752"/>
          <a:ext cx="8229600" cy="4572000"/>
        </p:xfrm>
        <a:graphic>
          <a:graphicData uri="http://schemas.openxmlformats.org/drawingml/2006/table">
            <a:tbl>
              <a:tblPr firstRow="1" bandRow="1">
                <a:tableStyleId>{5C22544A-7EE6-4342-B048-85BDC9FD1C3A}</a:tableStyleId>
              </a:tblPr>
              <a:tblGrid>
                <a:gridCol w="1718173">
                  <a:extLst>
                    <a:ext uri="{9D8B030D-6E8A-4147-A177-3AD203B41FA5}">
                      <a16:colId xmlns:a16="http://schemas.microsoft.com/office/drawing/2014/main" val="20000"/>
                    </a:ext>
                  </a:extLst>
                </a:gridCol>
                <a:gridCol w="6511427">
                  <a:extLst>
                    <a:ext uri="{9D8B030D-6E8A-4147-A177-3AD203B41FA5}">
                      <a16:colId xmlns:a16="http://schemas.microsoft.com/office/drawing/2014/main" val="20001"/>
                    </a:ext>
                  </a:extLst>
                </a:gridCol>
              </a:tblGrid>
              <a:tr h="370840">
                <a:tc>
                  <a:txBody>
                    <a:bodyPr/>
                    <a:lstStyle/>
                    <a:p>
                      <a:pPr algn="just">
                        <a:spcAft>
                          <a:spcPts val="0"/>
                        </a:spcAft>
                      </a:pPr>
                      <a:r>
                        <a:rPr lang="en-GB" sz="1400" b="1" dirty="0" smtClean="0">
                          <a:solidFill>
                            <a:srgbClr val="000000"/>
                          </a:solidFill>
                          <a:latin typeface="Arial"/>
                          <a:ea typeface="Times New Roman"/>
                          <a:cs typeface="Arial"/>
                        </a:rPr>
                        <a:t>Risk </a:t>
                      </a:r>
                      <a:r>
                        <a:rPr lang="en-GB" sz="1400" b="1" dirty="0">
                          <a:solidFill>
                            <a:srgbClr val="000000"/>
                          </a:solidFill>
                          <a:latin typeface="Arial"/>
                          <a:ea typeface="Times New Roman"/>
                          <a:cs typeface="Arial"/>
                        </a:rPr>
                        <a:t>type</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Possible </a:t>
                      </a:r>
                      <a:r>
                        <a:rPr lang="en-GB" sz="1400" b="1" dirty="0" smtClean="0">
                          <a:solidFill>
                            <a:srgbClr val="000000"/>
                          </a:solidFill>
                          <a:latin typeface="Arial"/>
                          <a:ea typeface="Times New Roman"/>
                          <a:cs typeface="Arial"/>
                        </a:rPr>
                        <a:t>risks</a:t>
                      </a:r>
                      <a:endParaRPr lang="en-GB" sz="1400" b="1" dirty="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370840">
                <a:tc>
                  <a:txBody>
                    <a:bodyPr/>
                    <a:lstStyle/>
                    <a:p>
                      <a:pPr algn="just">
                        <a:spcAft>
                          <a:spcPts val="0"/>
                        </a:spcAft>
                      </a:pPr>
                      <a:r>
                        <a:rPr lang="en-GB" sz="1400" dirty="0" smtClean="0">
                          <a:solidFill>
                            <a:srgbClr val="000000"/>
                          </a:solidFill>
                          <a:latin typeface="Arial"/>
                          <a:ea typeface="Times New Roman"/>
                          <a:cs typeface="Arial"/>
                        </a:rPr>
                        <a:t>Technology</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database used in the system cannot process as many transactions per second as expected. (1)</a:t>
                      </a:r>
                    </a:p>
                    <a:p>
                      <a:pPr algn="just">
                        <a:spcAft>
                          <a:spcPts val="0"/>
                        </a:spcAft>
                      </a:pPr>
                      <a:r>
                        <a:rPr lang="en-GB" sz="1400" dirty="0">
                          <a:solidFill>
                            <a:srgbClr val="000000"/>
                          </a:solidFill>
                          <a:latin typeface="Arial"/>
                          <a:ea typeface="Times New Roman"/>
                          <a:cs typeface="Arial"/>
                        </a:rPr>
                        <a:t>Reusable software components contain defects that mean they cannot be reused as planned. (2)</a:t>
                      </a:r>
                    </a:p>
                  </a:txBody>
                  <a:tcPr marL="73025" marR="73025" marT="0" marB="91440"/>
                </a:tc>
                <a:extLst>
                  <a:ext uri="{0D108BD9-81ED-4DB2-BD59-A6C34878D82A}">
                    <a16:rowId xmlns:a16="http://schemas.microsoft.com/office/drawing/2014/main" val="10001"/>
                  </a:ext>
                </a:extLst>
              </a:tr>
              <a:tr h="370840">
                <a:tc>
                  <a:txBody>
                    <a:bodyPr/>
                    <a:lstStyle/>
                    <a:p>
                      <a:pPr algn="just">
                        <a:spcAft>
                          <a:spcPts val="0"/>
                        </a:spcAft>
                      </a:pPr>
                      <a:r>
                        <a:rPr lang="en-GB" sz="1400">
                          <a:solidFill>
                            <a:srgbClr val="000000"/>
                          </a:solidFill>
                          <a:latin typeface="Arial"/>
                          <a:ea typeface="Times New Roman"/>
                          <a:cs typeface="Arial"/>
                        </a:rPr>
                        <a:t>People</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It is impossible to recruit staff with the skills required. (3)</a:t>
                      </a:r>
                    </a:p>
                    <a:p>
                      <a:pPr algn="just">
                        <a:spcAft>
                          <a:spcPts val="0"/>
                        </a:spcAft>
                      </a:pPr>
                      <a:r>
                        <a:rPr lang="en-GB" sz="1400">
                          <a:solidFill>
                            <a:srgbClr val="000000"/>
                          </a:solidFill>
                          <a:latin typeface="Arial"/>
                          <a:ea typeface="Times New Roman"/>
                          <a:cs typeface="Arial"/>
                        </a:rPr>
                        <a:t>Key staff are ill and unavailable at critical times. (4)</a:t>
                      </a:r>
                    </a:p>
                    <a:p>
                      <a:pPr algn="just">
                        <a:spcAft>
                          <a:spcPts val="0"/>
                        </a:spcAft>
                      </a:pPr>
                      <a:r>
                        <a:rPr lang="en-GB" sz="1400">
                          <a:solidFill>
                            <a:srgbClr val="000000"/>
                          </a:solidFill>
                          <a:latin typeface="Arial"/>
                          <a:ea typeface="Times New Roman"/>
                          <a:cs typeface="Arial"/>
                        </a:rPr>
                        <a:t>Required training for staff is not available. (5)</a:t>
                      </a:r>
                    </a:p>
                  </a:txBody>
                  <a:tcPr marL="73025" marR="73025" marT="0" marB="91440"/>
                </a:tc>
                <a:extLst>
                  <a:ext uri="{0D108BD9-81ED-4DB2-BD59-A6C34878D82A}">
                    <a16:rowId xmlns:a16="http://schemas.microsoft.com/office/drawing/2014/main" val="10002"/>
                  </a:ext>
                </a:extLst>
              </a:tr>
              <a:tr h="370840">
                <a:tc>
                  <a:txBody>
                    <a:bodyPr/>
                    <a:lstStyle/>
                    <a:p>
                      <a:pPr algn="just">
                        <a:spcAft>
                          <a:spcPts val="0"/>
                        </a:spcAft>
                      </a:pPr>
                      <a:r>
                        <a:rPr lang="en-GB" sz="1400">
                          <a:solidFill>
                            <a:srgbClr val="000000"/>
                          </a:solidFill>
                          <a:latin typeface="Arial"/>
                          <a:ea typeface="Times New Roman"/>
                          <a:cs typeface="Arial"/>
                        </a:rPr>
                        <a:t>Organizational</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organization is restructured so that different management are responsible for the project. (6)</a:t>
                      </a:r>
                    </a:p>
                    <a:p>
                      <a:pPr algn="just">
                        <a:spcAft>
                          <a:spcPts val="0"/>
                        </a:spcAft>
                      </a:pPr>
                      <a:r>
                        <a:rPr lang="en-GB" sz="1400">
                          <a:solidFill>
                            <a:srgbClr val="000000"/>
                          </a:solidFill>
                          <a:latin typeface="Arial"/>
                          <a:ea typeface="Times New Roman"/>
                          <a:cs typeface="Arial"/>
                        </a:rPr>
                        <a:t>Organizational financial problems force reductions in the project budget. (7)</a:t>
                      </a:r>
                    </a:p>
                  </a:txBody>
                  <a:tcPr marL="73025" marR="73025" marT="0" marB="91440"/>
                </a:tc>
                <a:extLst>
                  <a:ext uri="{0D108BD9-81ED-4DB2-BD59-A6C34878D82A}">
                    <a16:rowId xmlns:a16="http://schemas.microsoft.com/office/drawing/2014/main" val="10003"/>
                  </a:ext>
                </a:extLst>
              </a:tr>
              <a:tr h="370840">
                <a:tc>
                  <a:txBody>
                    <a:bodyPr/>
                    <a:lstStyle/>
                    <a:p>
                      <a:pPr algn="just">
                        <a:spcAft>
                          <a:spcPts val="0"/>
                        </a:spcAft>
                      </a:pPr>
                      <a:r>
                        <a:rPr lang="en-GB" sz="1400">
                          <a:solidFill>
                            <a:srgbClr val="000000"/>
                          </a:solidFill>
                          <a:latin typeface="Arial"/>
                          <a:ea typeface="Times New Roman"/>
                          <a:cs typeface="Arial"/>
                        </a:rPr>
                        <a:t>Tools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code generated by software code generation tools is inefficient. (8)</a:t>
                      </a:r>
                    </a:p>
                    <a:p>
                      <a:pPr algn="just">
                        <a:spcAft>
                          <a:spcPts val="0"/>
                        </a:spcAft>
                      </a:pPr>
                      <a:r>
                        <a:rPr lang="en-GB" sz="1400">
                          <a:solidFill>
                            <a:srgbClr val="000000"/>
                          </a:solidFill>
                          <a:latin typeface="Arial"/>
                          <a:ea typeface="Times New Roman"/>
                          <a:cs typeface="Arial"/>
                        </a:rPr>
                        <a:t>Software tools cannot work together in an integrated way. (9)</a:t>
                      </a:r>
                    </a:p>
                  </a:txBody>
                  <a:tcPr marL="73025" marR="73025" marT="0" marB="91440"/>
                </a:tc>
                <a:extLst>
                  <a:ext uri="{0D108BD9-81ED-4DB2-BD59-A6C34878D82A}">
                    <a16:rowId xmlns:a16="http://schemas.microsoft.com/office/drawing/2014/main" val="10004"/>
                  </a:ext>
                </a:extLst>
              </a:tr>
              <a:tr h="370840">
                <a:tc>
                  <a:txBody>
                    <a:bodyPr/>
                    <a:lstStyle/>
                    <a:p>
                      <a:pPr algn="just">
                        <a:spcAft>
                          <a:spcPts val="0"/>
                        </a:spcAft>
                      </a:pPr>
                      <a:r>
                        <a:rPr lang="en-GB" sz="1400">
                          <a:solidFill>
                            <a:srgbClr val="000000"/>
                          </a:solidFill>
                          <a:latin typeface="Arial"/>
                          <a:ea typeface="Times New Roman"/>
                          <a:cs typeface="Arial"/>
                        </a:rPr>
                        <a:t>Requirements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Changes to requirements that require major design rework are proposed. (10)</a:t>
                      </a:r>
                    </a:p>
                    <a:p>
                      <a:pPr algn="just">
                        <a:spcAft>
                          <a:spcPts val="0"/>
                        </a:spcAft>
                      </a:pPr>
                      <a:r>
                        <a:rPr lang="en-GB" sz="1400">
                          <a:solidFill>
                            <a:srgbClr val="000000"/>
                          </a:solidFill>
                          <a:latin typeface="Arial"/>
                          <a:ea typeface="Times New Roman"/>
                          <a:cs typeface="Arial"/>
                        </a:rPr>
                        <a:t>Customers fail to understand the impact of requirements changes. (11)</a:t>
                      </a:r>
                    </a:p>
                  </a:txBody>
                  <a:tcPr marL="73025" marR="73025" marT="0" marB="91440"/>
                </a:tc>
                <a:extLst>
                  <a:ext uri="{0D108BD9-81ED-4DB2-BD59-A6C34878D82A}">
                    <a16:rowId xmlns:a16="http://schemas.microsoft.com/office/drawing/2014/main" val="10005"/>
                  </a:ext>
                </a:extLst>
              </a:tr>
              <a:tr h="370840">
                <a:tc>
                  <a:txBody>
                    <a:bodyPr/>
                    <a:lstStyle/>
                    <a:p>
                      <a:pPr algn="just">
                        <a:spcAft>
                          <a:spcPts val="0"/>
                        </a:spcAft>
                      </a:pPr>
                      <a:r>
                        <a:rPr lang="en-GB" sz="1400">
                          <a:solidFill>
                            <a:srgbClr val="000000"/>
                          </a:solidFill>
                          <a:latin typeface="Arial"/>
                          <a:ea typeface="Times New Roman"/>
                          <a:cs typeface="Arial"/>
                        </a:rPr>
                        <a:t>Estimation</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time required to develop the software is underestimated. (12)</a:t>
                      </a:r>
                    </a:p>
                    <a:p>
                      <a:pPr algn="just">
                        <a:spcAft>
                          <a:spcPts val="0"/>
                        </a:spcAft>
                      </a:pPr>
                      <a:r>
                        <a:rPr lang="en-GB" sz="1400" dirty="0">
                          <a:solidFill>
                            <a:srgbClr val="000000"/>
                          </a:solidFill>
                          <a:latin typeface="Arial"/>
                          <a:ea typeface="Times New Roman"/>
                          <a:cs typeface="Arial"/>
                        </a:rPr>
                        <a:t>The rate of defect repair is underestimated. (13)</a:t>
                      </a:r>
                    </a:p>
                    <a:p>
                      <a:pPr algn="just">
                        <a:spcAft>
                          <a:spcPts val="0"/>
                        </a:spcAft>
                      </a:pPr>
                      <a:r>
                        <a:rPr lang="en-GB" sz="1400" dirty="0">
                          <a:solidFill>
                            <a:srgbClr val="000000"/>
                          </a:solidFill>
                          <a:latin typeface="Arial"/>
                          <a:ea typeface="Times New Roman"/>
                          <a:cs typeface="Arial"/>
                        </a:rPr>
                        <a:t>The size of the software is underestimated. (14</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130358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Risk Impact</a:t>
            </a:r>
            <a:endParaRPr lang="tr-TR" dirty="0"/>
          </a:p>
        </p:txBody>
      </p:sp>
      <p:sp>
        <p:nvSpPr>
          <p:cNvPr id="3" name="Content Placeholder 2"/>
          <p:cNvSpPr>
            <a:spLocks noGrp="1"/>
          </p:cNvSpPr>
          <p:nvPr>
            <p:ph idx="1"/>
          </p:nvPr>
        </p:nvSpPr>
        <p:spPr>
          <a:xfrm>
            <a:off x="107504" y="1052736"/>
            <a:ext cx="8928992" cy="2736304"/>
          </a:xfrm>
        </p:spPr>
        <p:txBody>
          <a:bodyPr/>
          <a:lstStyle/>
          <a:p>
            <a:pPr>
              <a:lnSpc>
                <a:spcPct val="100000"/>
              </a:lnSpc>
              <a:spcBef>
                <a:spcPts val="600"/>
              </a:spcBef>
            </a:pPr>
            <a:r>
              <a:rPr lang="en-US" dirty="0"/>
              <a:t>The overall </a:t>
            </a:r>
            <a:r>
              <a:rPr lang="en-US" i="1" dirty="0"/>
              <a:t>risk exposure,</a:t>
            </a:r>
            <a:r>
              <a:rPr lang="en-US" dirty="0"/>
              <a:t> RE, is determined using the following </a:t>
            </a:r>
            <a:r>
              <a:rPr lang="en-US" dirty="0" smtClean="0"/>
              <a:t>relationship</a:t>
            </a:r>
            <a:endParaRPr lang="en-US" dirty="0"/>
          </a:p>
          <a:p>
            <a:pPr marL="0" indent="0">
              <a:lnSpc>
                <a:spcPct val="100000"/>
              </a:lnSpc>
              <a:spcBef>
                <a:spcPts val="600"/>
              </a:spcBef>
              <a:spcAft>
                <a:spcPts val="600"/>
              </a:spcAft>
              <a:buNone/>
            </a:pPr>
            <a:r>
              <a:rPr lang="en-US" dirty="0"/>
              <a:t>		RE = </a:t>
            </a:r>
            <a:r>
              <a:rPr lang="en-US" i="1" dirty="0"/>
              <a:t>P</a:t>
            </a:r>
            <a:r>
              <a:rPr lang="en-US" dirty="0"/>
              <a:t> x </a:t>
            </a:r>
            <a:r>
              <a:rPr lang="en-US" i="1" dirty="0"/>
              <a:t>C</a:t>
            </a:r>
            <a:endParaRPr lang="en-US" dirty="0"/>
          </a:p>
          <a:p>
            <a:pPr marL="0" indent="0">
              <a:lnSpc>
                <a:spcPct val="100000"/>
              </a:lnSpc>
              <a:spcBef>
                <a:spcPts val="300"/>
              </a:spcBef>
              <a:buNone/>
            </a:pPr>
            <a:r>
              <a:rPr lang="en-US" dirty="0"/>
              <a:t>where </a:t>
            </a:r>
          </a:p>
          <a:p>
            <a:pPr lvl="1">
              <a:spcBef>
                <a:spcPts val="300"/>
              </a:spcBef>
            </a:pPr>
            <a:r>
              <a:rPr lang="en-US" i="1" dirty="0"/>
              <a:t>P</a:t>
            </a:r>
            <a:r>
              <a:rPr lang="en-US" dirty="0"/>
              <a:t> is the probability of occurrence for a </a:t>
            </a:r>
            <a:r>
              <a:rPr lang="en-US" dirty="0" smtClean="0"/>
              <a:t>risk</a:t>
            </a:r>
            <a:endParaRPr lang="en-US" dirty="0"/>
          </a:p>
          <a:p>
            <a:pPr lvl="1">
              <a:spcBef>
                <a:spcPts val="300"/>
              </a:spcBef>
            </a:pPr>
            <a:r>
              <a:rPr lang="en-US" i="1" dirty="0"/>
              <a:t>C</a:t>
            </a:r>
            <a:r>
              <a:rPr lang="en-US" dirty="0"/>
              <a:t> is the cost to the project should the risk </a:t>
            </a:r>
            <a:r>
              <a:rPr lang="en-US" dirty="0" smtClean="0"/>
              <a:t>occur</a:t>
            </a:r>
            <a:endParaRPr lang="en-US" dirty="0"/>
          </a:p>
          <a:p>
            <a:pPr marL="0" indent="0">
              <a:buNone/>
            </a:pPr>
            <a:endParaRPr lang="tr-TR" dirty="0"/>
          </a:p>
        </p:txBody>
      </p:sp>
      <p:sp>
        <p:nvSpPr>
          <p:cNvPr id="4" name="Footer Placeholder 3"/>
          <p:cNvSpPr>
            <a:spLocks noGrp="1"/>
          </p:cNvSpPr>
          <p:nvPr>
            <p:ph type="ftr" sz="quarter" idx="11"/>
          </p:nvPr>
        </p:nvSpPr>
        <p:spPr/>
        <p:txBody>
          <a:bodyPr/>
          <a:lstStyle/>
          <a:p>
            <a:r>
              <a:rPr lang="en-US" smtClean="0"/>
              <a:t>Project Management - 2</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37</a:t>
            </a:fld>
            <a:endParaRPr lang="en-US" dirty="0"/>
          </a:p>
        </p:txBody>
      </p:sp>
    </p:spTree>
    <p:extLst>
      <p:ext uri="{BB962C8B-B14F-4D97-AF65-F5344CB8AC3E}">
        <p14:creationId xmlns:p14="http://schemas.microsoft.com/office/powerpoint/2010/main" val="11829752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Risk Impact Example</a:t>
            </a:r>
            <a:endParaRPr lang="tr-TR" dirty="0"/>
          </a:p>
        </p:txBody>
      </p:sp>
      <p:sp>
        <p:nvSpPr>
          <p:cNvPr id="4" name="Footer Placeholder 3"/>
          <p:cNvSpPr>
            <a:spLocks noGrp="1"/>
          </p:cNvSpPr>
          <p:nvPr>
            <p:ph type="ftr" sz="quarter" idx="11"/>
          </p:nvPr>
        </p:nvSpPr>
        <p:spPr/>
        <p:txBody>
          <a:bodyPr/>
          <a:lstStyle/>
          <a:p>
            <a:r>
              <a:rPr lang="en-US" smtClean="0"/>
              <a:t>Project Management - 2</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38</a:t>
            </a:fld>
            <a:endParaRPr lang="en-US" dirty="0"/>
          </a:p>
        </p:txBody>
      </p:sp>
      <p:sp>
        <p:nvSpPr>
          <p:cNvPr id="6" name="Rectangle 3"/>
          <p:cNvSpPr>
            <a:spLocks noGrp="1" noRot="1" noChangeArrowheads="1"/>
          </p:cNvSpPr>
          <p:nvPr>
            <p:ph idx="1"/>
          </p:nvPr>
        </p:nvSpPr>
        <p:spPr/>
        <p:txBody>
          <a:bodyPr>
            <a:normAutofit/>
          </a:bodyPr>
          <a:lstStyle/>
          <a:p>
            <a:pPr>
              <a:spcBef>
                <a:spcPts val="600"/>
              </a:spcBef>
            </a:pPr>
            <a:r>
              <a:rPr lang="en-US" b="1" dirty="0"/>
              <a:t>Risk identification.</a:t>
            </a:r>
            <a:r>
              <a:rPr lang="en-US" dirty="0"/>
              <a:t>  Only 70 percent of the software components scheduled for reuse will, in fact, be integrated into the application. The remaining functionality will have to be custom developed.</a:t>
            </a:r>
          </a:p>
          <a:p>
            <a:pPr>
              <a:spcBef>
                <a:spcPts val="300"/>
              </a:spcBef>
            </a:pPr>
            <a:r>
              <a:rPr lang="en-US" b="1" dirty="0"/>
              <a:t>Risk probability.</a:t>
            </a:r>
            <a:r>
              <a:rPr lang="en-US" dirty="0"/>
              <a:t>  80% (likely).</a:t>
            </a:r>
          </a:p>
          <a:p>
            <a:pPr>
              <a:spcBef>
                <a:spcPts val="300"/>
              </a:spcBef>
            </a:pPr>
            <a:r>
              <a:rPr lang="en-US" b="1" dirty="0"/>
              <a:t>Risk impact.</a:t>
            </a:r>
            <a:r>
              <a:rPr lang="en-US" dirty="0"/>
              <a:t>  60 reusable software components were planned. If only 70 percent can be used, 18 components would have to be developed from scratch (in addition to other custom software that has been scheduled for development). Since the average component is 100 LOC and local data indicate that the software engineering cost for each LOC is $14.00, the overall cost (impact) to develop the components would be 18 x 100 x 14 = $25,200.</a:t>
            </a:r>
          </a:p>
          <a:p>
            <a:r>
              <a:rPr lang="en-US" b="1" dirty="0">
                <a:solidFill>
                  <a:srgbClr val="FF0000"/>
                </a:solidFill>
              </a:rPr>
              <a:t>Risk exposure. </a:t>
            </a:r>
            <a:r>
              <a:rPr lang="en-US" dirty="0">
                <a:solidFill>
                  <a:srgbClr val="FF0000"/>
                </a:solidFill>
              </a:rPr>
              <a:t> RE = 0.80 x 25,200 ~ $20,200.</a:t>
            </a:r>
          </a:p>
        </p:txBody>
      </p:sp>
    </p:spTree>
    <p:extLst>
      <p:ext uri="{BB962C8B-B14F-4D97-AF65-F5344CB8AC3E}">
        <p14:creationId xmlns:p14="http://schemas.microsoft.com/office/powerpoint/2010/main" val="16671259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tr-TR" sz="3200" dirty="0" smtClean="0"/>
              <a:t>Risk Mitigation, Monitoring, Management</a:t>
            </a:r>
            <a:endParaRPr lang="tr-TR" sz="3200" dirty="0"/>
          </a:p>
        </p:txBody>
      </p:sp>
      <p:sp>
        <p:nvSpPr>
          <p:cNvPr id="3" name="Content Placeholder 2"/>
          <p:cNvSpPr>
            <a:spLocks noGrp="1"/>
          </p:cNvSpPr>
          <p:nvPr>
            <p:ph idx="1"/>
          </p:nvPr>
        </p:nvSpPr>
        <p:spPr/>
        <p:txBody>
          <a:bodyPr/>
          <a:lstStyle/>
          <a:p>
            <a:pPr marL="285750" indent="-285750">
              <a:lnSpc>
                <a:spcPct val="80000"/>
              </a:lnSpc>
            </a:pPr>
            <a:r>
              <a:rPr lang="tr-TR" dirty="0"/>
              <a:t>Risk </a:t>
            </a:r>
            <a:r>
              <a:rPr lang="tr-TR" dirty="0" smtClean="0"/>
              <a:t>Mitigation,Monitoring,Management (RMMM)</a:t>
            </a:r>
          </a:p>
          <a:p>
            <a:pPr marL="0" indent="0">
              <a:lnSpc>
                <a:spcPct val="80000"/>
              </a:lnSpc>
              <a:buNone/>
            </a:pPr>
            <a:endParaRPr lang="tr-TR" dirty="0" smtClean="0">
              <a:solidFill>
                <a:srgbClr val="F3FF07"/>
              </a:solidFill>
            </a:endParaRPr>
          </a:p>
          <a:p>
            <a:pPr marL="285750" indent="-285750">
              <a:lnSpc>
                <a:spcPct val="80000"/>
              </a:lnSpc>
            </a:pPr>
            <a:r>
              <a:rPr lang="en-US" dirty="0" smtClean="0">
                <a:solidFill>
                  <a:schemeClr val="accent1"/>
                </a:solidFill>
              </a:rPr>
              <a:t>Mitigation</a:t>
            </a:r>
            <a:r>
              <a:rPr lang="tr-TR" dirty="0">
                <a:solidFill>
                  <a:schemeClr val="accent1"/>
                </a:solidFill>
              </a:rPr>
              <a:t> </a:t>
            </a:r>
            <a:r>
              <a:rPr lang="tr-TR" dirty="0" smtClean="0">
                <a:solidFill>
                  <a:srgbClr val="FF0000"/>
                </a:solidFill>
              </a:rPr>
              <a:t>: </a:t>
            </a:r>
            <a:r>
              <a:rPr lang="en-US" dirty="0" smtClean="0"/>
              <a:t>how </a:t>
            </a:r>
            <a:r>
              <a:rPr lang="en-US" dirty="0"/>
              <a:t>can we avoid the risk</a:t>
            </a:r>
            <a:r>
              <a:rPr lang="en-US" dirty="0" smtClean="0"/>
              <a:t>?</a:t>
            </a:r>
            <a:endParaRPr lang="tr-TR" dirty="0" smtClean="0"/>
          </a:p>
          <a:p>
            <a:pPr marL="285750" indent="-285750">
              <a:lnSpc>
                <a:spcPct val="80000"/>
              </a:lnSpc>
            </a:pPr>
            <a:endParaRPr lang="en-US" dirty="0"/>
          </a:p>
          <a:p>
            <a:pPr marL="285750" indent="-285750">
              <a:lnSpc>
                <a:spcPct val="80000"/>
              </a:lnSpc>
            </a:pPr>
            <a:r>
              <a:rPr lang="en-US" dirty="0" smtClean="0">
                <a:solidFill>
                  <a:schemeClr val="accent1"/>
                </a:solidFill>
              </a:rPr>
              <a:t>Monitoring</a:t>
            </a:r>
            <a:r>
              <a:rPr lang="tr-TR" dirty="0" smtClean="0">
                <a:solidFill>
                  <a:schemeClr val="accent1"/>
                </a:solidFill>
              </a:rPr>
              <a:t> </a:t>
            </a:r>
            <a:r>
              <a:rPr lang="tr-TR" dirty="0" smtClean="0">
                <a:solidFill>
                  <a:srgbClr val="F3FF07"/>
                </a:solidFill>
              </a:rPr>
              <a:t>: </a:t>
            </a:r>
            <a:r>
              <a:rPr lang="en-US" dirty="0" smtClean="0"/>
              <a:t>what </a:t>
            </a:r>
            <a:r>
              <a:rPr lang="en-US" dirty="0"/>
              <a:t>factors can we track that will enable us to determine if the risk is becoming more or less likely</a:t>
            </a:r>
            <a:r>
              <a:rPr lang="en-US" dirty="0" smtClean="0"/>
              <a:t>?</a:t>
            </a:r>
            <a:endParaRPr lang="tr-TR" dirty="0" smtClean="0"/>
          </a:p>
          <a:p>
            <a:pPr marL="285750" indent="-285750">
              <a:lnSpc>
                <a:spcPct val="80000"/>
              </a:lnSpc>
            </a:pPr>
            <a:endParaRPr lang="en-US" dirty="0"/>
          </a:p>
          <a:p>
            <a:pPr marL="285750" indent="-285750">
              <a:lnSpc>
                <a:spcPct val="80000"/>
              </a:lnSpc>
            </a:pPr>
            <a:r>
              <a:rPr lang="en-US" dirty="0" smtClean="0">
                <a:solidFill>
                  <a:schemeClr val="accent1"/>
                </a:solidFill>
              </a:rPr>
              <a:t>Management</a:t>
            </a:r>
            <a:r>
              <a:rPr lang="tr-TR" dirty="0" smtClean="0">
                <a:solidFill>
                  <a:srgbClr val="F3FF07"/>
                </a:solidFill>
              </a:rPr>
              <a:t> :</a:t>
            </a:r>
            <a:r>
              <a:rPr lang="en-US" dirty="0" smtClean="0"/>
              <a:t>what </a:t>
            </a:r>
            <a:r>
              <a:rPr lang="en-US" dirty="0"/>
              <a:t>contingency plans do we have if the risk becomes a reality?</a:t>
            </a:r>
          </a:p>
          <a:p>
            <a:endParaRPr lang="tr-TR" dirty="0"/>
          </a:p>
        </p:txBody>
      </p:sp>
      <p:sp>
        <p:nvSpPr>
          <p:cNvPr id="4" name="Footer Placeholder 3"/>
          <p:cNvSpPr>
            <a:spLocks noGrp="1"/>
          </p:cNvSpPr>
          <p:nvPr>
            <p:ph type="ftr" sz="quarter" idx="11"/>
          </p:nvPr>
        </p:nvSpPr>
        <p:spPr/>
        <p:txBody>
          <a:bodyPr/>
          <a:lstStyle/>
          <a:p>
            <a:r>
              <a:rPr lang="en-US" smtClean="0"/>
              <a:t>Project Management - 2</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39</a:t>
            </a:fld>
            <a:endParaRPr lang="en-US" dirty="0"/>
          </a:p>
        </p:txBody>
      </p:sp>
    </p:spTree>
    <p:extLst>
      <p:ext uri="{BB962C8B-B14F-4D97-AF65-F5344CB8AC3E}">
        <p14:creationId xmlns:p14="http://schemas.microsoft.com/office/powerpoint/2010/main" val="16192245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259904" y="1205136"/>
            <a:ext cx="8632576" cy="51041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SzPct val="75000"/>
              <a:buFont typeface="Wingdings" pitchFamily="2" charset="2"/>
              <a:buChar char=""/>
              <a:defRPr sz="2400" kern="1200">
                <a:solidFill>
                  <a:schemeClr val="tx2"/>
                </a:solidFill>
                <a:latin typeface="+mn-lt"/>
                <a:ea typeface="+mn-ea"/>
                <a:cs typeface="+mn-cs"/>
              </a:defRPr>
            </a:lvl1pPr>
            <a:lvl2pPr marL="742950" indent="-285750" algn="l" defTabSz="914400" rtl="0" eaLnBrk="1" latinLnBrk="0" hangingPunct="1">
              <a:spcBef>
                <a:spcPct val="20000"/>
              </a:spcBef>
              <a:buClr>
                <a:schemeClr val="accent2"/>
              </a:buClr>
              <a:buSzPct val="85000"/>
              <a:buFont typeface="Courier New" pitchFamily="49" charset="0"/>
              <a:buChar char="o"/>
              <a:defRPr sz="2000" kern="1200">
                <a:solidFill>
                  <a:schemeClr val="tx2"/>
                </a:solidFill>
                <a:latin typeface="+mn-lt"/>
                <a:ea typeface="+mn-ea"/>
                <a:cs typeface="+mn-cs"/>
              </a:defRPr>
            </a:lvl2pPr>
            <a:lvl3pPr marL="11430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60020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2057400" indent="-228600" algn="l" defTabSz="914400" rtl="0" eaLnBrk="1" latinLnBrk="0" hangingPunct="1">
              <a:spcBef>
                <a:spcPct val="20000"/>
              </a:spcBef>
              <a:buClr>
                <a:schemeClr val="accent5"/>
              </a:buClr>
              <a:buFont typeface="Arial" pitchFamily="34" charset="0"/>
              <a:buChar char="•"/>
              <a:defRPr sz="1400" kern="1200" baseline="0">
                <a:solidFill>
                  <a:schemeClr val="tx2"/>
                </a:solidFill>
                <a:latin typeface="+mn-lt"/>
                <a:ea typeface="+mn-ea"/>
                <a:cs typeface="+mn-cs"/>
              </a:defRPr>
            </a:lvl5pPr>
            <a:lvl6pPr marL="2514600" indent="-228600" algn="l" defTabSz="914400" rtl="0" eaLnBrk="1" latinLnBrk="0" hangingPunct="1">
              <a:spcBef>
                <a:spcPct val="20000"/>
              </a:spcBef>
              <a:buClr>
                <a:schemeClr val="accent6"/>
              </a:buClr>
              <a:buFont typeface="Arial" pitchFamily="34" charset="0"/>
              <a:buChar char="•"/>
              <a:defRPr sz="1400" kern="1200">
                <a:solidFill>
                  <a:schemeClr val="tx2"/>
                </a:solidFill>
                <a:latin typeface="+mn-lt"/>
                <a:ea typeface="+mn-ea"/>
                <a:cs typeface="+mn-cs"/>
              </a:defRPr>
            </a:lvl6pPr>
            <a:lvl7pPr marL="2971800" indent="-22860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7pPr>
            <a:lvl8pPr marL="3429000" indent="-22860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8pPr>
            <a:lvl9pPr marL="3886200" indent="-228600" algn="l" defTabSz="914400" rtl="0" eaLnBrk="1" latinLnBrk="0" hangingPunct="1">
              <a:spcBef>
                <a:spcPct val="20000"/>
              </a:spcBef>
              <a:buClr>
                <a:schemeClr val="accent5"/>
              </a:buClr>
              <a:buFont typeface="Arial" pitchFamily="34" charset="0"/>
              <a:buChar char="•"/>
              <a:defRPr sz="1400" kern="1200">
                <a:solidFill>
                  <a:schemeClr val="tx2"/>
                </a:solidFill>
                <a:latin typeface="+mn-lt"/>
                <a:ea typeface="+mn-ea"/>
                <a:cs typeface="+mn-cs"/>
              </a:defRPr>
            </a:lvl9pPr>
          </a:lstStyle>
          <a:p>
            <a:r>
              <a:rPr lang="en-US" dirty="0" smtClean="0"/>
              <a:t>Planning </a:t>
            </a:r>
            <a:r>
              <a:rPr lang="en-US" dirty="0"/>
              <a:t>techniques, </a:t>
            </a:r>
            <a:r>
              <a:rPr lang="en-US" dirty="0" smtClean="0"/>
              <a:t>includes </a:t>
            </a:r>
            <a:r>
              <a:rPr lang="en-US" dirty="0"/>
              <a:t>the following </a:t>
            </a:r>
            <a:r>
              <a:rPr lang="en-US" dirty="0" smtClean="0"/>
              <a:t>activities</a:t>
            </a:r>
          </a:p>
          <a:p>
            <a:pPr lvl="1"/>
            <a:r>
              <a:rPr lang="en-US" dirty="0" smtClean="0"/>
              <a:t>Identify and</a:t>
            </a:r>
            <a:r>
              <a:rPr lang="tr-TR" dirty="0" smtClean="0"/>
              <a:t> </a:t>
            </a:r>
            <a:r>
              <a:rPr lang="en-US" dirty="0" smtClean="0"/>
              <a:t>organize resources (e.g. team, hardware) required for the project</a:t>
            </a:r>
            <a:endParaRPr lang="en-US" dirty="0"/>
          </a:p>
          <a:p>
            <a:pPr lvl="1"/>
            <a:r>
              <a:rPr lang="en-US" dirty="0" smtClean="0"/>
              <a:t>Develop </a:t>
            </a:r>
            <a:r>
              <a:rPr lang="en-US" dirty="0"/>
              <a:t>a work breakdown </a:t>
            </a:r>
            <a:r>
              <a:rPr lang="en-US" dirty="0" smtClean="0"/>
              <a:t>structure (WBS) and identify packages </a:t>
            </a:r>
            <a:r>
              <a:rPr lang="en-US" dirty="0"/>
              <a:t>for the tasks in the work breakdown </a:t>
            </a:r>
            <a:r>
              <a:rPr lang="en-US" dirty="0" smtClean="0"/>
              <a:t>structure(WBS</a:t>
            </a:r>
            <a:r>
              <a:rPr lang="en-US" dirty="0"/>
              <a:t>)</a:t>
            </a:r>
          </a:p>
          <a:p>
            <a:pPr lvl="1"/>
            <a:r>
              <a:rPr lang="en-US" dirty="0" smtClean="0"/>
              <a:t>Define </a:t>
            </a:r>
            <a:r>
              <a:rPr lang="en-US" dirty="0"/>
              <a:t>a schedule of objectively measurable </a:t>
            </a:r>
            <a:r>
              <a:rPr lang="en-US" dirty="0" smtClean="0"/>
              <a:t>milestones organized as a GANTT chart</a:t>
            </a:r>
            <a:endParaRPr lang="en-US" dirty="0"/>
          </a:p>
          <a:p>
            <a:pPr lvl="1"/>
            <a:r>
              <a:rPr lang="en-US" dirty="0" smtClean="0"/>
              <a:t>Prepare </a:t>
            </a:r>
            <a:r>
              <a:rPr lang="en-US" dirty="0"/>
              <a:t>a schedule network and identify the critical path(s</a:t>
            </a:r>
            <a:r>
              <a:rPr lang="en-US" dirty="0" smtClean="0"/>
              <a:t>)</a:t>
            </a:r>
          </a:p>
          <a:p>
            <a:r>
              <a:rPr lang="en-US" dirty="0" smtClean="0"/>
              <a:t>Planning activities should be continuously held during the project as a rolling wave </a:t>
            </a:r>
            <a:endParaRPr lang="tr-TR" dirty="0"/>
          </a:p>
        </p:txBody>
      </p:sp>
      <p:sp>
        <p:nvSpPr>
          <p:cNvPr id="2" name="Title 1"/>
          <p:cNvSpPr>
            <a:spLocks noGrp="1"/>
          </p:cNvSpPr>
          <p:nvPr>
            <p:ph type="title"/>
          </p:nvPr>
        </p:nvSpPr>
        <p:spPr/>
        <p:txBody>
          <a:bodyPr>
            <a:normAutofit fontScale="90000"/>
          </a:bodyPr>
          <a:lstStyle/>
          <a:p>
            <a:r>
              <a:rPr lang="en-US" dirty="0" smtClean="0"/>
              <a:t>Project Planning</a:t>
            </a:r>
            <a:endParaRPr lang="tr-TR" dirty="0"/>
          </a:p>
        </p:txBody>
      </p:sp>
      <p:sp>
        <p:nvSpPr>
          <p:cNvPr id="4" name="Footer Placeholder 3"/>
          <p:cNvSpPr>
            <a:spLocks noGrp="1"/>
          </p:cNvSpPr>
          <p:nvPr>
            <p:ph type="ftr" sz="quarter" idx="11"/>
          </p:nvPr>
        </p:nvSpPr>
        <p:spPr/>
        <p:txBody>
          <a:bodyPr/>
          <a:lstStyle/>
          <a:p>
            <a:r>
              <a:rPr lang="en-US" smtClean="0"/>
              <a:t>Project Management - 1</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4</a:t>
            </a:fld>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7582" y="4811085"/>
            <a:ext cx="5217220"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63854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Examples of common risks</a:t>
            </a:r>
            <a:endParaRPr lang="tr-TR" dirty="0"/>
          </a:p>
        </p:txBody>
      </p:sp>
      <p:sp>
        <p:nvSpPr>
          <p:cNvPr id="4" name="Footer Placeholder 3"/>
          <p:cNvSpPr>
            <a:spLocks noGrp="1"/>
          </p:cNvSpPr>
          <p:nvPr>
            <p:ph type="ftr" sz="quarter" idx="11"/>
          </p:nvPr>
        </p:nvSpPr>
        <p:spPr/>
        <p:txBody>
          <a:bodyPr/>
          <a:lstStyle/>
          <a:p>
            <a:r>
              <a:rPr lang="en-US" smtClean="0"/>
              <a:t>Project Management - 2</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40</a:t>
            </a:fld>
            <a:endParaRPr lang="en-US"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val="69527170"/>
              </p:ext>
            </p:extLst>
          </p:nvPr>
        </p:nvGraphicFramePr>
        <p:xfrm>
          <a:off x="251520" y="1124744"/>
          <a:ext cx="8229600" cy="4912360"/>
        </p:xfrm>
        <a:graphic>
          <a:graphicData uri="http://schemas.openxmlformats.org/drawingml/2006/table">
            <a:tbl>
              <a:tblPr firstRow="1" bandRow="1">
                <a:tableStyleId>{5C22544A-7EE6-4342-B048-85BDC9FD1C3A}</a:tableStyleId>
              </a:tblPr>
              <a:tblGrid>
                <a:gridCol w="2150546">
                  <a:extLst>
                    <a:ext uri="{9D8B030D-6E8A-4147-A177-3AD203B41FA5}">
                      <a16:colId xmlns:a16="http://schemas.microsoft.com/office/drawing/2014/main" val="20000"/>
                    </a:ext>
                  </a:extLst>
                </a:gridCol>
                <a:gridCol w="2026745">
                  <a:extLst>
                    <a:ext uri="{9D8B030D-6E8A-4147-A177-3AD203B41FA5}">
                      <a16:colId xmlns:a16="http://schemas.microsoft.com/office/drawing/2014/main" val="20001"/>
                    </a:ext>
                  </a:extLst>
                </a:gridCol>
                <a:gridCol w="4052309">
                  <a:extLst>
                    <a:ext uri="{9D8B030D-6E8A-4147-A177-3AD203B41FA5}">
                      <a16:colId xmlns:a16="http://schemas.microsoft.com/office/drawing/2014/main" val="20002"/>
                    </a:ext>
                  </a:extLst>
                </a:gridCol>
              </a:tblGrid>
              <a:tr h="370840">
                <a:tc>
                  <a:txBody>
                    <a:bodyPr/>
                    <a:lstStyle/>
                    <a:p>
                      <a:pPr algn="just">
                        <a:spcAft>
                          <a:spcPts val="0"/>
                        </a:spcAft>
                      </a:pPr>
                      <a:r>
                        <a:rPr lang="en-GB" sz="1400" b="1" dirty="0" smtClean="0">
                          <a:solidFill>
                            <a:srgbClr val="000000"/>
                          </a:solidFill>
                          <a:latin typeface="Arial"/>
                          <a:ea typeface="Times New Roman"/>
                          <a:cs typeface="Arial"/>
                        </a:rPr>
                        <a:t>Risk</a:t>
                      </a:r>
                      <a:endParaRPr lang="en-GB" sz="14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400" b="1">
                          <a:solidFill>
                            <a:srgbClr val="000000"/>
                          </a:solidFill>
                          <a:latin typeface="Arial"/>
                          <a:ea typeface="Times New Roman"/>
                          <a:cs typeface="Arial"/>
                        </a:rPr>
                        <a:t>Affects</a:t>
                      </a:r>
                    </a:p>
                  </a:txBody>
                  <a:tcPr marL="73025" marR="73025" marT="91440" marB="91440"/>
                </a:tc>
                <a:tc>
                  <a:txBody>
                    <a:bodyPr/>
                    <a:lstStyle/>
                    <a:p>
                      <a:pPr algn="just">
                        <a:spcAft>
                          <a:spcPts val="0"/>
                        </a:spcAft>
                      </a:pPr>
                      <a:r>
                        <a:rPr lang="en-GB"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GB" sz="1400" dirty="0" smtClean="0">
                          <a:solidFill>
                            <a:srgbClr val="000000"/>
                          </a:solidFill>
                          <a:latin typeface="Arial"/>
                          <a:ea typeface="Times New Roman"/>
                          <a:cs typeface="Arial"/>
                        </a:rPr>
                        <a:t>Staff </a:t>
                      </a:r>
                      <a:r>
                        <a:rPr lang="en-GB" sz="1400" dirty="0">
                          <a:solidFill>
                            <a:srgbClr val="000000"/>
                          </a:solidFill>
                          <a:latin typeface="Arial"/>
                          <a:ea typeface="Times New Roman"/>
                          <a:cs typeface="Arial"/>
                        </a:rPr>
                        <a:t>turnover</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Experienced staff will leave the project before it is finished.</a:t>
                      </a: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GB" sz="1400">
                          <a:solidFill>
                            <a:srgbClr val="000000"/>
                          </a:solidFill>
                          <a:latin typeface="Arial"/>
                          <a:ea typeface="Times New Roman"/>
                          <a:cs typeface="Arial"/>
                        </a:rPr>
                        <a:t>Management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There will be a change of organizational management with different priorities.</a:t>
                      </a: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GB" sz="1400">
                          <a:solidFill>
                            <a:srgbClr val="000000"/>
                          </a:solidFill>
                          <a:latin typeface="Arial"/>
                          <a:ea typeface="Times New Roman"/>
                          <a:cs typeface="Arial"/>
                        </a:rPr>
                        <a:t>Hardware unavailability</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Hardware that is essential for the project will not be delivered on schedule.</a:t>
                      </a:r>
                    </a:p>
                  </a:txBody>
                  <a:tcPr marL="73025" marR="73025" marT="0" marB="91440"/>
                </a:tc>
                <a:extLst>
                  <a:ext uri="{0D108BD9-81ED-4DB2-BD59-A6C34878D82A}">
                    <a16:rowId xmlns:a16="http://schemas.microsoft.com/office/drawing/2014/main" val="10003"/>
                  </a:ext>
                </a:extLst>
              </a:tr>
              <a:tr h="370840">
                <a:tc>
                  <a:txBody>
                    <a:bodyPr/>
                    <a:lstStyle/>
                    <a:p>
                      <a:pPr algn="l">
                        <a:spcAft>
                          <a:spcPts val="0"/>
                        </a:spcAft>
                      </a:pPr>
                      <a:r>
                        <a:rPr lang="en-GB" sz="1400">
                          <a:solidFill>
                            <a:srgbClr val="000000"/>
                          </a:solidFill>
                          <a:latin typeface="Arial"/>
                          <a:ea typeface="Times New Roman"/>
                          <a:cs typeface="Arial"/>
                        </a:rPr>
                        <a:t>Requirements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There will be a larger number of changes to the requirements than anticipated.</a:t>
                      </a:r>
                    </a:p>
                  </a:txBody>
                  <a:tcPr marL="73025" marR="73025" marT="0" marB="91440"/>
                </a:tc>
                <a:extLst>
                  <a:ext uri="{0D108BD9-81ED-4DB2-BD59-A6C34878D82A}">
                    <a16:rowId xmlns:a16="http://schemas.microsoft.com/office/drawing/2014/main" val="10004"/>
                  </a:ext>
                </a:extLst>
              </a:tr>
              <a:tr h="370840">
                <a:tc>
                  <a:txBody>
                    <a:bodyPr/>
                    <a:lstStyle/>
                    <a:p>
                      <a:pPr algn="l">
                        <a:spcAft>
                          <a:spcPts val="0"/>
                        </a:spcAft>
                      </a:pPr>
                      <a:r>
                        <a:rPr lang="en-GB" sz="1400">
                          <a:solidFill>
                            <a:srgbClr val="000000"/>
                          </a:solidFill>
                          <a:latin typeface="Arial"/>
                          <a:ea typeface="Times New Roman"/>
                          <a:cs typeface="Arial"/>
                        </a:rPr>
                        <a:t>Specification delays</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Specifications of essential interfaces are not available on schedule.</a:t>
                      </a:r>
                    </a:p>
                  </a:txBody>
                  <a:tcPr marL="73025" marR="73025" marT="0" marB="91440"/>
                </a:tc>
                <a:extLst>
                  <a:ext uri="{0D108BD9-81ED-4DB2-BD59-A6C34878D82A}">
                    <a16:rowId xmlns:a16="http://schemas.microsoft.com/office/drawing/2014/main" val="10005"/>
                  </a:ext>
                </a:extLst>
              </a:tr>
              <a:tr h="370840">
                <a:tc>
                  <a:txBody>
                    <a:bodyPr/>
                    <a:lstStyle/>
                    <a:p>
                      <a:pPr algn="l">
                        <a:spcAft>
                          <a:spcPts val="0"/>
                        </a:spcAft>
                      </a:pPr>
                      <a:r>
                        <a:rPr lang="en-GB" sz="1400">
                          <a:solidFill>
                            <a:srgbClr val="000000"/>
                          </a:solidFill>
                          <a:latin typeface="Arial"/>
                          <a:ea typeface="Times New Roman"/>
                          <a:cs typeface="Arial"/>
                        </a:rPr>
                        <a:t>Size underestimate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size of the system has been underestimated.</a:t>
                      </a:r>
                    </a:p>
                  </a:txBody>
                  <a:tcPr marL="73025" marR="73025" marT="0" marB="91440"/>
                </a:tc>
                <a:extLst>
                  <a:ext uri="{0D108BD9-81ED-4DB2-BD59-A6C34878D82A}">
                    <a16:rowId xmlns:a16="http://schemas.microsoft.com/office/drawing/2014/main" val="10006"/>
                  </a:ext>
                </a:extLst>
              </a:tr>
              <a:tr h="370840">
                <a:tc>
                  <a:txBody>
                    <a:bodyPr/>
                    <a:lstStyle/>
                    <a:p>
                      <a:pPr algn="l">
                        <a:spcAft>
                          <a:spcPts val="0"/>
                        </a:spcAft>
                      </a:pPr>
                      <a:r>
                        <a:rPr lang="en-GB" sz="1400">
                          <a:solidFill>
                            <a:srgbClr val="000000"/>
                          </a:solidFill>
                          <a:latin typeface="Arial"/>
                          <a:ea typeface="Times New Roman"/>
                          <a:cs typeface="Arial"/>
                        </a:rPr>
                        <a:t>CASE tool underperformance</a:t>
                      </a:r>
                    </a:p>
                  </a:txBody>
                  <a:tcPr marL="73025" marR="73025" marT="0" marB="91440"/>
                </a:tc>
                <a:tc>
                  <a:txBody>
                    <a:bodyPr/>
                    <a:lstStyle/>
                    <a:p>
                      <a:pPr algn="l">
                        <a:spcAft>
                          <a:spcPts val="0"/>
                        </a:spcAft>
                      </a:pPr>
                      <a:r>
                        <a:rPr lang="en-GB" sz="1400" dirty="0">
                          <a:solidFill>
                            <a:srgbClr val="000000"/>
                          </a:solidFill>
                          <a:latin typeface="Arial"/>
                          <a:ea typeface="Times New Roman"/>
                          <a:cs typeface="Arial"/>
                        </a:rPr>
                        <a:t>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CASE tools, which support the project, do not perform as anticipated.</a:t>
                      </a:r>
                    </a:p>
                  </a:txBody>
                  <a:tcPr marL="73025" marR="73025" marT="0" marB="91440"/>
                </a:tc>
                <a:extLst>
                  <a:ext uri="{0D108BD9-81ED-4DB2-BD59-A6C34878D82A}">
                    <a16:rowId xmlns:a16="http://schemas.microsoft.com/office/drawing/2014/main" val="10007"/>
                  </a:ext>
                </a:extLst>
              </a:tr>
              <a:tr h="370840">
                <a:tc>
                  <a:txBody>
                    <a:bodyPr/>
                    <a:lstStyle/>
                    <a:p>
                      <a:pPr algn="l">
                        <a:spcAft>
                          <a:spcPts val="0"/>
                        </a:spcAft>
                      </a:pPr>
                      <a:r>
                        <a:rPr lang="en-GB" sz="1400">
                          <a:solidFill>
                            <a:srgbClr val="000000"/>
                          </a:solidFill>
                          <a:latin typeface="Arial"/>
                          <a:ea typeface="Times New Roman"/>
                          <a:cs typeface="Arial"/>
                        </a:rPr>
                        <a:t>Technology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Business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underlying technology on which the system is built is superseded by new technology.</a:t>
                      </a:r>
                    </a:p>
                  </a:txBody>
                  <a:tcPr marL="73025" marR="73025" marT="0" marB="91440"/>
                </a:tc>
                <a:extLst>
                  <a:ext uri="{0D108BD9-81ED-4DB2-BD59-A6C34878D82A}">
                    <a16:rowId xmlns:a16="http://schemas.microsoft.com/office/drawing/2014/main" val="10008"/>
                  </a:ext>
                </a:extLst>
              </a:tr>
              <a:tr h="370840">
                <a:tc>
                  <a:txBody>
                    <a:bodyPr/>
                    <a:lstStyle/>
                    <a:p>
                      <a:pPr algn="l">
                        <a:spcAft>
                          <a:spcPts val="0"/>
                        </a:spcAft>
                      </a:pPr>
                      <a:r>
                        <a:rPr lang="en-GB" sz="1400">
                          <a:solidFill>
                            <a:srgbClr val="000000"/>
                          </a:solidFill>
                          <a:latin typeface="Arial"/>
                          <a:ea typeface="Times New Roman"/>
                          <a:cs typeface="Arial"/>
                        </a:rPr>
                        <a:t>Product competition</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Business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 competitive product is marketed before the system is completed</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2147427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dirty="0" smtClean="0"/>
              <a:t>Quality Management</a:t>
            </a:r>
            <a:r>
              <a:rPr lang="en-US" dirty="0" smtClean="0"/>
              <a:t> and Metrics</a:t>
            </a:r>
            <a:endParaRPr lang="tr-TR" dirty="0"/>
          </a:p>
        </p:txBody>
      </p:sp>
      <p:sp>
        <p:nvSpPr>
          <p:cNvPr id="9" name="Text Placeholder 8"/>
          <p:cNvSpPr>
            <a:spLocks noGrp="1"/>
          </p:cNvSpPr>
          <p:nvPr>
            <p:ph type="body" idx="1"/>
          </p:nvPr>
        </p:nvSpPr>
        <p:spPr/>
        <p:txBody>
          <a:bodyPr/>
          <a:lstStyle/>
          <a:p>
            <a:endParaRPr lang="tr-TR" dirty="0"/>
          </a:p>
        </p:txBody>
      </p:sp>
      <p:sp>
        <p:nvSpPr>
          <p:cNvPr id="4" name="Footer Placeholder 3"/>
          <p:cNvSpPr>
            <a:spLocks noGrp="1"/>
          </p:cNvSpPr>
          <p:nvPr>
            <p:ph type="ftr" sz="quarter" idx="11"/>
          </p:nvPr>
        </p:nvSpPr>
        <p:spPr/>
        <p:txBody>
          <a:bodyPr/>
          <a:lstStyle/>
          <a:p>
            <a:r>
              <a:rPr lang="en-US" smtClean="0"/>
              <a:t>Project Management - 2</a:t>
            </a:r>
            <a:endParaRPr lang="en-US" dirty="0"/>
          </a:p>
        </p:txBody>
      </p:sp>
      <p:sp>
        <p:nvSpPr>
          <p:cNvPr id="5" name="Slide Number Placeholder 4"/>
          <p:cNvSpPr>
            <a:spLocks noGrp="1"/>
          </p:cNvSpPr>
          <p:nvPr>
            <p:ph type="sldNum" sz="quarter" idx="12"/>
          </p:nvPr>
        </p:nvSpPr>
        <p:spPr/>
        <p:txBody>
          <a:bodyPr/>
          <a:lstStyle/>
          <a:p>
            <a:r>
              <a:rPr lang="en-US" dirty="0" smtClean="0"/>
              <a:t>4.4</a:t>
            </a:r>
            <a:r>
              <a:rPr lang="tr-TR" dirty="0" smtClean="0"/>
              <a:t>.2</a:t>
            </a:r>
            <a:endParaRPr lang="en-US" dirty="0"/>
          </a:p>
        </p:txBody>
      </p:sp>
      <p:sp>
        <p:nvSpPr>
          <p:cNvPr id="12" name="TextBox 11"/>
          <p:cNvSpPr txBox="1"/>
          <p:nvPr/>
        </p:nvSpPr>
        <p:spPr>
          <a:xfrm>
            <a:off x="107504" y="188640"/>
            <a:ext cx="5328592"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smtClean="0"/>
              <a:t>4. Management</a:t>
            </a:r>
          </a:p>
          <a:p>
            <a:r>
              <a:rPr lang="en-US" dirty="0"/>
              <a:t> </a:t>
            </a:r>
            <a:r>
              <a:rPr lang="en-US" dirty="0" smtClean="0"/>
              <a:t>  4.1. </a:t>
            </a:r>
            <a:r>
              <a:rPr lang="tr-TR" dirty="0" smtClean="0"/>
              <a:t>Risk </a:t>
            </a:r>
            <a:r>
              <a:rPr lang="tr-TR" dirty="0"/>
              <a:t>Management</a:t>
            </a:r>
          </a:p>
          <a:p>
            <a:r>
              <a:rPr lang="en-US" dirty="0" smtClean="0"/>
              <a:t>   4.2. </a:t>
            </a:r>
            <a:r>
              <a:rPr lang="tr-TR" dirty="0" smtClean="0"/>
              <a:t>Quality </a:t>
            </a:r>
            <a:r>
              <a:rPr lang="tr-TR" dirty="0"/>
              <a:t>Management</a:t>
            </a:r>
          </a:p>
          <a:p>
            <a:r>
              <a:rPr lang="en-US" dirty="0" smtClean="0"/>
              <a:t>   4.3. </a:t>
            </a:r>
            <a:r>
              <a:rPr lang="tr-TR" dirty="0" smtClean="0"/>
              <a:t>Change Management</a:t>
            </a:r>
            <a:endParaRPr lang="tr-TR" dirty="0"/>
          </a:p>
        </p:txBody>
      </p:sp>
      <p:pic>
        <p:nvPicPr>
          <p:cNvPr id="11" name="Picture 3"/>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flipH="1">
            <a:off x="2928608" y="788804"/>
            <a:ext cx="356264" cy="273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0517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10" dur="1000" fill="hold"/>
                                        <p:tgtEl>
                                          <p:spTgt spid="11"/>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Why Do We Measure?</a:t>
            </a:r>
            <a:endParaRPr lang="tr-TR" dirty="0"/>
          </a:p>
        </p:txBody>
      </p:sp>
      <p:sp>
        <p:nvSpPr>
          <p:cNvPr id="3" name="Footer Placeholder 2"/>
          <p:cNvSpPr>
            <a:spLocks noGrp="1"/>
          </p:cNvSpPr>
          <p:nvPr>
            <p:ph type="ftr" sz="quarter" idx="11"/>
          </p:nvPr>
        </p:nvSpPr>
        <p:spPr/>
        <p:txBody>
          <a:bodyPr/>
          <a:lstStyle/>
          <a:p>
            <a:r>
              <a:rPr lang="en-US" smtClean="0"/>
              <a:t>Project Management - 1</a:t>
            </a:r>
            <a:endParaRPr lang="en-US"/>
          </a:p>
        </p:txBody>
      </p:sp>
      <p:sp>
        <p:nvSpPr>
          <p:cNvPr id="4" name="Slide Number Placeholder 3"/>
          <p:cNvSpPr>
            <a:spLocks noGrp="1"/>
          </p:cNvSpPr>
          <p:nvPr>
            <p:ph type="sldNum" sz="quarter" idx="12"/>
          </p:nvPr>
        </p:nvSpPr>
        <p:spPr/>
        <p:txBody>
          <a:bodyPr/>
          <a:lstStyle/>
          <a:p>
            <a:fld id="{FA84A37A-AFC2-4A01-80A1-FC20F2C0D5BB}" type="slidenum">
              <a:rPr lang="en-US" smtClean="0"/>
              <a:pPr/>
              <a:t>42</a:t>
            </a:fld>
            <a:endParaRPr lang="en-US"/>
          </a:p>
        </p:txBody>
      </p:sp>
      <p:sp>
        <p:nvSpPr>
          <p:cNvPr id="9" name="Oval 3"/>
          <p:cNvSpPr>
            <a:spLocks noChangeArrowheads="1"/>
          </p:cNvSpPr>
          <p:nvPr/>
        </p:nvSpPr>
        <p:spPr bwMode="auto">
          <a:xfrm>
            <a:off x="2110581" y="2141538"/>
            <a:ext cx="2730500" cy="1981200"/>
          </a:xfrm>
          <a:prstGeom prst="ellipse">
            <a:avLst/>
          </a:prstGeom>
          <a:solidFill>
            <a:srgbClr val="D7FA7E"/>
          </a:solidFill>
          <a:ln>
            <a:noFill/>
          </a:ln>
          <a:effectLst>
            <a:outerShdw dist="53882" dir="2700000" algn="ctr" rotWithShape="0">
              <a:schemeClr val="bg2"/>
            </a:outerShdw>
          </a:effectLst>
          <a:extLst>
            <a:ext uri="{91240B29-F687-4F45-9708-019B960494DF}">
              <a14:hiddenLine xmlns:a14="http://schemas.microsoft.com/office/drawing/2010/main" w="12700">
                <a:solidFill>
                  <a:schemeClr val="tx1"/>
                </a:solidFill>
                <a:round/>
                <a:headEnd/>
                <a:tailEnd/>
              </a14:hiddenLine>
            </a:ext>
          </a:extLst>
        </p:spPr>
        <p:txBody>
          <a:bodyPr wrap="none" anchor="ctr"/>
          <a:lstStyle/>
          <a:p>
            <a:endParaRPr lang="tr-TR"/>
          </a:p>
        </p:txBody>
      </p:sp>
      <p:sp>
        <p:nvSpPr>
          <p:cNvPr id="10" name="Oval 4"/>
          <p:cNvSpPr>
            <a:spLocks noChangeArrowheads="1"/>
          </p:cNvSpPr>
          <p:nvPr/>
        </p:nvSpPr>
        <p:spPr bwMode="auto">
          <a:xfrm>
            <a:off x="2110581" y="2141538"/>
            <a:ext cx="2730500" cy="1981200"/>
          </a:xfrm>
          <a:prstGeom prst="ellipse">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tr-TR"/>
          </a:p>
        </p:txBody>
      </p:sp>
      <p:sp>
        <p:nvSpPr>
          <p:cNvPr id="11" name="Rectangle 5"/>
          <p:cNvSpPr>
            <a:spLocks noChangeArrowheads="1"/>
          </p:cNvSpPr>
          <p:nvPr/>
        </p:nvSpPr>
        <p:spPr bwMode="auto">
          <a:xfrm>
            <a:off x="3507581" y="3881438"/>
            <a:ext cx="2044700" cy="1981200"/>
          </a:xfrm>
          <a:prstGeom prst="rect">
            <a:avLst/>
          </a:prstGeom>
          <a:solidFill>
            <a:schemeClr val="hlink"/>
          </a:solidFill>
          <a:ln>
            <a:noFill/>
          </a:ln>
          <a:effectLst>
            <a:outerShdw dist="53882"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tr-TR"/>
          </a:p>
        </p:txBody>
      </p:sp>
      <p:sp>
        <p:nvSpPr>
          <p:cNvPr id="12" name="Rectangle 6"/>
          <p:cNvSpPr>
            <a:spLocks noChangeArrowheads="1"/>
          </p:cNvSpPr>
          <p:nvPr/>
        </p:nvSpPr>
        <p:spPr bwMode="auto">
          <a:xfrm>
            <a:off x="3507581" y="3881438"/>
            <a:ext cx="2044700" cy="1981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tr-TR"/>
          </a:p>
        </p:txBody>
      </p:sp>
      <p:sp>
        <p:nvSpPr>
          <p:cNvPr id="13" name="Rectangle 7"/>
          <p:cNvSpPr>
            <a:spLocks noChangeArrowheads="1"/>
          </p:cNvSpPr>
          <p:nvPr/>
        </p:nvSpPr>
        <p:spPr bwMode="auto">
          <a:xfrm>
            <a:off x="2464594" y="2857500"/>
            <a:ext cx="2163762" cy="4540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lnSpc>
                <a:spcPct val="100000"/>
              </a:lnSpc>
            </a:pPr>
            <a:r>
              <a:rPr lang="en-US" sz="2400">
                <a:solidFill>
                  <a:schemeClr val="bg1"/>
                </a:solidFill>
                <a:effectLst>
                  <a:outerShdw blurRad="38100" dist="38100" dir="2700000" algn="tl">
                    <a:srgbClr val="000000"/>
                  </a:outerShdw>
                </a:effectLst>
                <a:latin typeface="Helvetica" charset="0"/>
              </a:rPr>
              <a:t>measurement</a:t>
            </a:r>
          </a:p>
        </p:txBody>
      </p:sp>
      <p:sp>
        <p:nvSpPr>
          <p:cNvPr id="14" name="Rectangle 8"/>
          <p:cNvSpPr>
            <a:spLocks noChangeArrowheads="1"/>
          </p:cNvSpPr>
          <p:nvPr/>
        </p:nvSpPr>
        <p:spPr bwMode="auto">
          <a:xfrm>
            <a:off x="3531394" y="3987800"/>
            <a:ext cx="1874837" cy="8191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lnSpc>
                <a:spcPct val="100000"/>
              </a:lnSpc>
            </a:pPr>
            <a:r>
              <a:rPr lang="en-US" sz="2400">
                <a:solidFill>
                  <a:schemeClr val="bg1"/>
                </a:solidFill>
                <a:effectLst>
                  <a:outerShdw blurRad="38100" dist="38100" dir="2700000" algn="tl">
                    <a:srgbClr val="000000"/>
                  </a:outerShdw>
                </a:effectLst>
                <a:latin typeface="Helvetica" charset="0"/>
              </a:rPr>
              <a:t>What do we</a:t>
            </a:r>
          </a:p>
          <a:p>
            <a:pPr>
              <a:lnSpc>
                <a:spcPct val="100000"/>
              </a:lnSpc>
            </a:pPr>
            <a:endParaRPr lang="en-US" sz="2400">
              <a:solidFill>
                <a:schemeClr val="bg1"/>
              </a:solidFill>
              <a:effectLst>
                <a:outerShdw blurRad="38100" dist="38100" dir="2700000" algn="tl">
                  <a:srgbClr val="000000"/>
                </a:outerShdw>
              </a:effectLst>
              <a:latin typeface="Helvetica" charset="0"/>
            </a:endParaRPr>
          </a:p>
        </p:txBody>
      </p:sp>
      <p:sp>
        <p:nvSpPr>
          <p:cNvPr id="15" name="Rectangle 9"/>
          <p:cNvSpPr>
            <a:spLocks noChangeArrowheads="1"/>
          </p:cNvSpPr>
          <p:nvPr/>
        </p:nvSpPr>
        <p:spPr bwMode="auto">
          <a:xfrm>
            <a:off x="3556794" y="4292600"/>
            <a:ext cx="1384300" cy="8191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lnSpc>
                <a:spcPct val="100000"/>
              </a:lnSpc>
            </a:pPr>
            <a:r>
              <a:rPr lang="en-US" sz="2400">
                <a:solidFill>
                  <a:schemeClr val="bg1"/>
                </a:solidFill>
                <a:effectLst>
                  <a:outerShdw blurRad="38100" dist="38100" dir="2700000" algn="tl">
                    <a:srgbClr val="000000"/>
                  </a:outerShdw>
                </a:effectLst>
                <a:latin typeface="Helvetica" charset="0"/>
              </a:rPr>
              <a:t>use as a</a:t>
            </a:r>
          </a:p>
          <a:p>
            <a:pPr>
              <a:lnSpc>
                <a:spcPct val="100000"/>
              </a:lnSpc>
            </a:pPr>
            <a:endParaRPr lang="en-US" sz="2400">
              <a:solidFill>
                <a:schemeClr val="bg1"/>
              </a:solidFill>
              <a:effectLst>
                <a:outerShdw blurRad="38100" dist="38100" dir="2700000" algn="tl">
                  <a:srgbClr val="000000"/>
                </a:outerShdw>
              </a:effectLst>
              <a:latin typeface="Helvetica" charset="0"/>
            </a:endParaRPr>
          </a:p>
        </p:txBody>
      </p:sp>
      <p:sp>
        <p:nvSpPr>
          <p:cNvPr id="16" name="Rectangle 10"/>
          <p:cNvSpPr>
            <a:spLocks noChangeArrowheads="1"/>
          </p:cNvSpPr>
          <p:nvPr/>
        </p:nvSpPr>
        <p:spPr bwMode="auto">
          <a:xfrm>
            <a:off x="3569494" y="4622800"/>
            <a:ext cx="1146175" cy="8191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lnSpc>
                <a:spcPct val="100000"/>
              </a:lnSpc>
            </a:pPr>
            <a:r>
              <a:rPr lang="en-US" sz="2400">
                <a:solidFill>
                  <a:schemeClr val="bg1"/>
                </a:solidFill>
                <a:effectLst>
                  <a:outerShdw blurRad="38100" dist="38100" dir="2700000" algn="tl">
                    <a:srgbClr val="000000"/>
                  </a:outerShdw>
                </a:effectLst>
                <a:latin typeface="Helvetica" charset="0"/>
              </a:rPr>
              <a:t>basis?</a:t>
            </a:r>
          </a:p>
          <a:p>
            <a:pPr>
              <a:lnSpc>
                <a:spcPct val="100000"/>
              </a:lnSpc>
            </a:pPr>
            <a:endParaRPr lang="en-US" sz="2400">
              <a:solidFill>
                <a:schemeClr val="bg1"/>
              </a:solidFill>
              <a:effectLst>
                <a:outerShdw blurRad="38100" dist="38100" dir="2700000" algn="tl">
                  <a:srgbClr val="000000"/>
                </a:outerShdw>
              </a:effectLst>
              <a:latin typeface="Helvetica" charset="0"/>
            </a:endParaRPr>
          </a:p>
        </p:txBody>
      </p:sp>
      <p:sp>
        <p:nvSpPr>
          <p:cNvPr id="17" name="Rectangle 11"/>
          <p:cNvSpPr>
            <a:spLocks noChangeArrowheads="1"/>
          </p:cNvSpPr>
          <p:nvPr/>
        </p:nvSpPr>
        <p:spPr bwMode="auto">
          <a:xfrm>
            <a:off x="3505994" y="4927600"/>
            <a:ext cx="1473200" cy="8191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lnSpc>
                <a:spcPct val="100000"/>
              </a:lnSpc>
            </a:pPr>
            <a:r>
              <a:rPr lang="en-US" sz="2400">
                <a:solidFill>
                  <a:schemeClr val="bg1"/>
                </a:solidFill>
                <a:effectLst>
                  <a:outerShdw blurRad="38100" dist="38100" dir="2700000" algn="tl">
                    <a:srgbClr val="000000"/>
                  </a:outerShdw>
                </a:effectLst>
                <a:latin typeface="Helvetica" charset="0"/>
              </a:rPr>
              <a:t>  •   size?</a:t>
            </a:r>
          </a:p>
          <a:p>
            <a:pPr>
              <a:lnSpc>
                <a:spcPct val="100000"/>
              </a:lnSpc>
            </a:pPr>
            <a:endParaRPr lang="en-US" sz="2400">
              <a:solidFill>
                <a:schemeClr val="bg1"/>
              </a:solidFill>
              <a:effectLst>
                <a:outerShdw blurRad="38100" dist="38100" dir="2700000" algn="tl">
                  <a:srgbClr val="000000"/>
                </a:outerShdw>
              </a:effectLst>
              <a:latin typeface="Helvetica" charset="0"/>
            </a:endParaRPr>
          </a:p>
        </p:txBody>
      </p:sp>
      <p:sp>
        <p:nvSpPr>
          <p:cNvPr id="18" name="Rectangle 12"/>
          <p:cNvSpPr>
            <a:spLocks noChangeArrowheads="1"/>
          </p:cNvSpPr>
          <p:nvPr/>
        </p:nvSpPr>
        <p:spPr bwMode="auto">
          <a:xfrm>
            <a:off x="3505994" y="5245100"/>
            <a:ext cx="2098675" cy="4540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lnSpc>
                <a:spcPct val="100000"/>
              </a:lnSpc>
            </a:pPr>
            <a:r>
              <a:rPr lang="en-US" sz="2400">
                <a:solidFill>
                  <a:schemeClr val="bg1"/>
                </a:solidFill>
                <a:effectLst>
                  <a:outerShdw blurRad="38100" dist="38100" dir="2700000" algn="tl">
                    <a:srgbClr val="000000"/>
                  </a:outerShdw>
                </a:effectLst>
                <a:latin typeface="Helvetica" charset="0"/>
              </a:rPr>
              <a:t>  •   function?</a:t>
            </a:r>
          </a:p>
        </p:txBody>
      </p:sp>
      <p:sp>
        <p:nvSpPr>
          <p:cNvPr id="19" name="Rectangle 13"/>
          <p:cNvSpPr>
            <a:spLocks noChangeArrowheads="1"/>
          </p:cNvSpPr>
          <p:nvPr/>
        </p:nvSpPr>
        <p:spPr bwMode="auto">
          <a:xfrm>
            <a:off x="5436394" y="2578100"/>
            <a:ext cx="2366962" cy="4540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lnSpc>
                <a:spcPct val="100000"/>
              </a:lnSpc>
            </a:pPr>
            <a:r>
              <a:rPr lang="en-US" sz="2400">
                <a:effectLst>
                  <a:outerShdw blurRad="38100" dist="38100" dir="2700000" algn="tl">
                    <a:srgbClr val="000000"/>
                  </a:outerShdw>
                </a:effectLst>
                <a:latin typeface="Helvetica" charset="0"/>
              </a:rPr>
              <a:t>project metrics</a:t>
            </a:r>
          </a:p>
        </p:txBody>
      </p:sp>
      <p:sp>
        <p:nvSpPr>
          <p:cNvPr id="20" name="Rectangle 14"/>
          <p:cNvSpPr>
            <a:spLocks noChangeArrowheads="1"/>
          </p:cNvSpPr>
          <p:nvPr/>
        </p:nvSpPr>
        <p:spPr bwMode="auto">
          <a:xfrm>
            <a:off x="4896644" y="1993900"/>
            <a:ext cx="2519362" cy="4540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lnSpc>
                <a:spcPct val="100000"/>
              </a:lnSpc>
            </a:pPr>
            <a:r>
              <a:rPr lang="en-US" sz="2400">
                <a:effectLst>
                  <a:outerShdw blurRad="38100" dist="38100" dir="2700000" algn="tl">
                    <a:srgbClr val="000000"/>
                  </a:outerShdw>
                </a:effectLst>
                <a:latin typeface="Helvetica" charset="0"/>
              </a:rPr>
              <a:t>process metrics</a:t>
            </a:r>
          </a:p>
        </p:txBody>
      </p:sp>
      <p:sp>
        <p:nvSpPr>
          <p:cNvPr id="21" name="Rectangle 15"/>
          <p:cNvSpPr>
            <a:spLocks noChangeArrowheads="1"/>
          </p:cNvSpPr>
          <p:nvPr/>
        </p:nvSpPr>
        <p:spPr bwMode="auto">
          <a:xfrm>
            <a:off x="1143794" y="1765300"/>
            <a:ext cx="1349375" cy="4540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lnSpc>
                <a:spcPct val="100000"/>
              </a:lnSpc>
            </a:pPr>
            <a:r>
              <a:rPr lang="en-US" sz="2400">
                <a:effectLst>
                  <a:outerShdw blurRad="38100" dist="38100" dir="2700000" algn="tl">
                    <a:srgbClr val="000000"/>
                  </a:outerShdw>
                </a:effectLst>
                <a:latin typeface="Helvetica" charset="0"/>
              </a:rPr>
              <a:t>process</a:t>
            </a:r>
          </a:p>
        </p:txBody>
      </p:sp>
      <p:sp>
        <p:nvSpPr>
          <p:cNvPr id="22" name="Rectangle 16"/>
          <p:cNvSpPr>
            <a:spLocks noChangeArrowheads="1"/>
          </p:cNvSpPr>
          <p:nvPr/>
        </p:nvSpPr>
        <p:spPr bwMode="auto">
          <a:xfrm>
            <a:off x="1175544" y="3810000"/>
            <a:ext cx="1316037" cy="4540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lnSpc>
                <a:spcPct val="100000"/>
              </a:lnSpc>
            </a:pPr>
            <a:r>
              <a:rPr lang="en-US" sz="2400">
                <a:effectLst>
                  <a:outerShdw blurRad="38100" dist="38100" dir="2700000" algn="tl">
                    <a:srgbClr val="000000"/>
                  </a:outerShdw>
                </a:effectLst>
                <a:latin typeface="Helvetica" charset="0"/>
              </a:rPr>
              <a:t>product</a:t>
            </a:r>
          </a:p>
        </p:txBody>
      </p:sp>
      <p:sp>
        <p:nvSpPr>
          <p:cNvPr id="23" name="Arc 17"/>
          <p:cNvSpPr>
            <a:spLocks/>
          </p:cNvSpPr>
          <p:nvPr/>
        </p:nvSpPr>
        <p:spPr bwMode="auto">
          <a:xfrm>
            <a:off x="2466181" y="2016125"/>
            <a:ext cx="698500" cy="4953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rgbClr val="FE9B03"/>
            </a:solidFill>
            <a:round/>
            <a:headEnd/>
            <a:tail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tr-TR"/>
          </a:p>
        </p:txBody>
      </p:sp>
      <p:sp>
        <p:nvSpPr>
          <p:cNvPr id="24" name="Line 18"/>
          <p:cNvSpPr>
            <a:spLocks noChangeShapeType="1"/>
          </p:cNvSpPr>
          <p:nvPr/>
        </p:nvSpPr>
        <p:spPr bwMode="auto">
          <a:xfrm flipV="1">
            <a:off x="4307681" y="2217738"/>
            <a:ext cx="482600" cy="330200"/>
          </a:xfrm>
          <a:prstGeom prst="line">
            <a:avLst/>
          </a:prstGeom>
          <a:noFill/>
          <a:ln w="50800">
            <a:solidFill>
              <a:srgbClr val="FE9B0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tr-TR"/>
          </a:p>
        </p:txBody>
      </p:sp>
      <p:sp>
        <p:nvSpPr>
          <p:cNvPr id="25" name="Line 19"/>
          <p:cNvSpPr>
            <a:spLocks noChangeShapeType="1"/>
          </p:cNvSpPr>
          <p:nvPr/>
        </p:nvSpPr>
        <p:spPr bwMode="auto">
          <a:xfrm flipV="1">
            <a:off x="4688681" y="2814638"/>
            <a:ext cx="685800" cy="127000"/>
          </a:xfrm>
          <a:prstGeom prst="line">
            <a:avLst/>
          </a:prstGeom>
          <a:noFill/>
          <a:ln w="50800">
            <a:solidFill>
              <a:srgbClr val="FE9B0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tr-TR"/>
          </a:p>
        </p:txBody>
      </p:sp>
      <p:sp>
        <p:nvSpPr>
          <p:cNvPr id="26" name="Arc 20"/>
          <p:cNvSpPr>
            <a:spLocks/>
          </p:cNvSpPr>
          <p:nvPr/>
        </p:nvSpPr>
        <p:spPr bwMode="auto">
          <a:xfrm>
            <a:off x="2440781" y="3551238"/>
            <a:ext cx="558800" cy="4572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50800" cap="rnd">
            <a:solidFill>
              <a:srgbClr val="FE9B03"/>
            </a:solidFill>
            <a:round/>
            <a:headEnd type="triangle" w="med" len="me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tr-TR"/>
          </a:p>
        </p:txBody>
      </p:sp>
      <p:sp>
        <p:nvSpPr>
          <p:cNvPr id="27" name="Freeform 21"/>
          <p:cNvSpPr>
            <a:spLocks/>
          </p:cNvSpPr>
          <p:nvPr/>
        </p:nvSpPr>
        <p:spPr bwMode="auto">
          <a:xfrm>
            <a:off x="3380581" y="3411538"/>
            <a:ext cx="2211388" cy="476250"/>
          </a:xfrm>
          <a:custGeom>
            <a:avLst/>
            <a:gdLst>
              <a:gd name="T0" fmla="*/ 0 w 1393"/>
              <a:gd name="T1" fmla="*/ 0 h 300"/>
              <a:gd name="T2" fmla="*/ 1392 w 1393"/>
              <a:gd name="T3" fmla="*/ 299 h 300"/>
              <a:gd name="T4" fmla="*/ 96 w 1393"/>
              <a:gd name="T5" fmla="*/ 299 h 300"/>
              <a:gd name="T6" fmla="*/ 0 w 1393"/>
              <a:gd name="T7" fmla="*/ 0 h 300"/>
            </a:gdLst>
            <a:ahLst/>
            <a:cxnLst>
              <a:cxn ang="0">
                <a:pos x="T0" y="T1"/>
              </a:cxn>
              <a:cxn ang="0">
                <a:pos x="T2" y="T3"/>
              </a:cxn>
              <a:cxn ang="0">
                <a:pos x="T4" y="T5"/>
              </a:cxn>
              <a:cxn ang="0">
                <a:pos x="T6" y="T7"/>
              </a:cxn>
            </a:cxnLst>
            <a:rect l="0" t="0" r="r" b="b"/>
            <a:pathLst>
              <a:path w="1393" h="300">
                <a:moveTo>
                  <a:pt x="0" y="0"/>
                </a:moveTo>
                <a:lnTo>
                  <a:pt x="1392" y="299"/>
                </a:lnTo>
                <a:lnTo>
                  <a:pt x="96" y="299"/>
                </a:lnTo>
                <a:lnTo>
                  <a:pt x="0" y="0"/>
                </a:lnTo>
              </a:path>
            </a:pathLst>
          </a:custGeom>
          <a:solidFill>
            <a:schemeClr val="tx1"/>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tr-TR"/>
          </a:p>
        </p:txBody>
      </p:sp>
      <p:sp>
        <p:nvSpPr>
          <p:cNvPr id="28" name="Freeform 22"/>
          <p:cNvSpPr>
            <a:spLocks/>
          </p:cNvSpPr>
          <p:nvPr/>
        </p:nvSpPr>
        <p:spPr bwMode="auto">
          <a:xfrm>
            <a:off x="3380581" y="3411538"/>
            <a:ext cx="153988" cy="2439987"/>
          </a:xfrm>
          <a:custGeom>
            <a:avLst/>
            <a:gdLst>
              <a:gd name="T0" fmla="*/ 0 w 97"/>
              <a:gd name="T1" fmla="*/ 0 h 1537"/>
              <a:gd name="T2" fmla="*/ 48 w 97"/>
              <a:gd name="T3" fmla="*/ 1536 h 1537"/>
              <a:gd name="T4" fmla="*/ 96 w 97"/>
              <a:gd name="T5" fmla="*/ 299 h 1537"/>
              <a:gd name="T6" fmla="*/ 0 w 97"/>
              <a:gd name="T7" fmla="*/ 0 h 1537"/>
            </a:gdLst>
            <a:ahLst/>
            <a:cxnLst>
              <a:cxn ang="0">
                <a:pos x="T0" y="T1"/>
              </a:cxn>
              <a:cxn ang="0">
                <a:pos x="T2" y="T3"/>
              </a:cxn>
              <a:cxn ang="0">
                <a:pos x="T4" y="T5"/>
              </a:cxn>
              <a:cxn ang="0">
                <a:pos x="T6" y="T7"/>
              </a:cxn>
            </a:cxnLst>
            <a:rect l="0" t="0" r="r" b="b"/>
            <a:pathLst>
              <a:path w="97" h="1537">
                <a:moveTo>
                  <a:pt x="0" y="0"/>
                </a:moveTo>
                <a:lnTo>
                  <a:pt x="48" y="1536"/>
                </a:lnTo>
                <a:lnTo>
                  <a:pt x="96" y="299"/>
                </a:lnTo>
                <a:lnTo>
                  <a:pt x="0" y="0"/>
                </a:lnTo>
              </a:path>
            </a:pathLst>
          </a:custGeom>
          <a:solidFill>
            <a:schemeClr val="tx1"/>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tr-TR"/>
          </a:p>
        </p:txBody>
      </p:sp>
      <p:sp>
        <p:nvSpPr>
          <p:cNvPr id="29" name="Rectangle 23"/>
          <p:cNvSpPr>
            <a:spLocks noChangeArrowheads="1"/>
          </p:cNvSpPr>
          <p:nvPr/>
        </p:nvSpPr>
        <p:spPr bwMode="auto">
          <a:xfrm>
            <a:off x="5226844" y="3238500"/>
            <a:ext cx="2484437" cy="4540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lnSpc>
                <a:spcPct val="100000"/>
              </a:lnSpc>
            </a:pPr>
            <a:r>
              <a:rPr lang="en-US" sz="2400">
                <a:effectLst>
                  <a:outerShdw blurRad="38100" dist="38100" dir="2700000" algn="tl">
                    <a:srgbClr val="000000"/>
                  </a:outerShdw>
                </a:effectLst>
                <a:latin typeface="Helvetica" charset="0"/>
              </a:rPr>
              <a:t>product metrics</a:t>
            </a:r>
          </a:p>
        </p:txBody>
      </p:sp>
      <p:sp>
        <p:nvSpPr>
          <p:cNvPr id="30" name="Line 24"/>
          <p:cNvSpPr>
            <a:spLocks noChangeShapeType="1"/>
          </p:cNvSpPr>
          <p:nvPr/>
        </p:nvSpPr>
        <p:spPr bwMode="auto">
          <a:xfrm>
            <a:off x="4612481" y="3411538"/>
            <a:ext cx="571500" cy="38100"/>
          </a:xfrm>
          <a:prstGeom prst="line">
            <a:avLst/>
          </a:prstGeom>
          <a:noFill/>
          <a:ln w="50800">
            <a:solidFill>
              <a:srgbClr val="FE9B0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tr-TR"/>
          </a:p>
        </p:txBody>
      </p:sp>
    </p:spTree>
    <p:extLst>
      <p:ext uri="{BB962C8B-B14F-4D97-AF65-F5344CB8AC3E}">
        <p14:creationId xmlns:p14="http://schemas.microsoft.com/office/powerpoint/2010/main" val="37807442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Why Do We Measure?</a:t>
            </a:r>
            <a:endParaRPr lang="tr-TR" dirty="0"/>
          </a:p>
        </p:txBody>
      </p:sp>
      <p:sp>
        <p:nvSpPr>
          <p:cNvPr id="8" name="Content Placeholder 7"/>
          <p:cNvSpPr>
            <a:spLocks noGrp="1"/>
          </p:cNvSpPr>
          <p:nvPr>
            <p:ph idx="1"/>
          </p:nvPr>
        </p:nvSpPr>
        <p:spPr/>
        <p:txBody>
          <a:bodyPr/>
          <a:lstStyle/>
          <a:p>
            <a:r>
              <a:rPr lang="en-US" dirty="0"/>
              <a:t>assess the status of an ongoing project</a:t>
            </a:r>
          </a:p>
          <a:p>
            <a:r>
              <a:rPr lang="en-US" dirty="0"/>
              <a:t>track potential risks</a:t>
            </a:r>
          </a:p>
          <a:p>
            <a:r>
              <a:rPr lang="en-US" dirty="0"/>
              <a:t>uncover problem areas before they go “critical,”</a:t>
            </a:r>
          </a:p>
          <a:p>
            <a:r>
              <a:rPr lang="en-US" dirty="0"/>
              <a:t>adjust work flow or tasks, </a:t>
            </a:r>
          </a:p>
          <a:p>
            <a:r>
              <a:rPr lang="en-US" dirty="0"/>
              <a:t>evaluate the project team’s ability to control quality of software work products.</a:t>
            </a:r>
          </a:p>
          <a:p>
            <a:endParaRPr lang="tr-TR" dirty="0"/>
          </a:p>
        </p:txBody>
      </p:sp>
      <p:sp>
        <p:nvSpPr>
          <p:cNvPr id="3" name="Footer Placeholder 2"/>
          <p:cNvSpPr>
            <a:spLocks noGrp="1"/>
          </p:cNvSpPr>
          <p:nvPr>
            <p:ph type="ftr" sz="quarter" idx="11"/>
          </p:nvPr>
        </p:nvSpPr>
        <p:spPr/>
        <p:txBody>
          <a:bodyPr/>
          <a:lstStyle/>
          <a:p>
            <a:r>
              <a:rPr lang="en-US" smtClean="0"/>
              <a:t>Project Management - 1</a:t>
            </a:r>
            <a:endParaRPr lang="en-US"/>
          </a:p>
        </p:txBody>
      </p:sp>
      <p:sp>
        <p:nvSpPr>
          <p:cNvPr id="4" name="Slide Number Placeholder 3"/>
          <p:cNvSpPr>
            <a:spLocks noGrp="1"/>
          </p:cNvSpPr>
          <p:nvPr>
            <p:ph type="sldNum" sz="quarter" idx="12"/>
          </p:nvPr>
        </p:nvSpPr>
        <p:spPr/>
        <p:txBody>
          <a:bodyPr/>
          <a:lstStyle/>
          <a:p>
            <a:fld id="{FA84A37A-AFC2-4A01-80A1-FC20F2C0D5BB}" type="slidenum">
              <a:rPr lang="en-US" smtClean="0"/>
              <a:pPr/>
              <a:t>43</a:t>
            </a:fld>
            <a:endParaRPr lang="en-US"/>
          </a:p>
        </p:txBody>
      </p:sp>
    </p:spTree>
    <p:extLst>
      <p:ext uri="{BB962C8B-B14F-4D97-AF65-F5344CB8AC3E}">
        <p14:creationId xmlns:p14="http://schemas.microsoft.com/office/powerpoint/2010/main" val="21043874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sz="4400" smtClean="0"/>
              <a:t>Software Process Improvement</a:t>
            </a:r>
            <a:endParaRPr lang="tr-TR" sz="4400" dirty="0"/>
          </a:p>
        </p:txBody>
      </p:sp>
      <p:sp>
        <p:nvSpPr>
          <p:cNvPr id="3" name="Footer Placeholder 2"/>
          <p:cNvSpPr>
            <a:spLocks noGrp="1"/>
          </p:cNvSpPr>
          <p:nvPr>
            <p:ph type="ftr" sz="quarter" idx="11"/>
          </p:nvPr>
        </p:nvSpPr>
        <p:spPr/>
        <p:txBody>
          <a:bodyPr/>
          <a:lstStyle/>
          <a:p>
            <a:r>
              <a:rPr lang="en-US" smtClean="0"/>
              <a:t>Project Management - 1</a:t>
            </a:r>
            <a:endParaRPr lang="en-US"/>
          </a:p>
        </p:txBody>
      </p:sp>
      <p:sp>
        <p:nvSpPr>
          <p:cNvPr id="4" name="Slide Number Placeholder 3"/>
          <p:cNvSpPr>
            <a:spLocks noGrp="1"/>
          </p:cNvSpPr>
          <p:nvPr>
            <p:ph type="sldNum" sz="quarter" idx="12"/>
          </p:nvPr>
        </p:nvSpPr>
        <p:spPr/>
        <p:txBody>
          <a:bodyPr/>
          <a:lstStyle/>
          <a:p>
            <a:fld id="{FA84A37A-AFC2-4A01-80A1-FC20F2C0D5BB}" type="slidenum">
              <a:rPr lang="en-US" smtClean="0"/>
              <a:pPr/>
              <a:t>44</a:t>
            </a:fld>
            <a:endParaRPr lang="en-US"/>
          </a:p>
        </p:txBody>
      </p:sp>
      <p:sp>
        <p:nvSpPr>
          <p:cNvPr id="31" name="AutoShape 4"/>
          <p:cNvSpPr>
            <a:spLocks noChangeArrowheads="1"/>
          </p:cNvSpPr>
          <p:nvPr/>
        </p:nvSpPr>
        <p:spPr bwMode="auto">
          <a:xfrm>
            <a:off x="3424238" y="2054225"/>
            <a:ext cx="2041525" cy="2125663"/>
          </a:xfrm>
          <a:prstGeom prst="cube">
            <a:avLst>
              <a:gd name="adj" fmla="val 25000"/>
            </a:avLst>
          </a:prstGeom>
          <a:solidFill>
            <a:srgbClr val="AD278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4400">
                <a:latin typeface="Helvetica" charset="0"/>
              </a:rPr>
              <a:t>SPI</a:t>
            </a:r>
            <a:endParaRPr lang="en-US">
              <a:latin typeface="Helvetica" charset="0"/>
            </a:endParaRPr>
          </a:p>
        </p:txBody>
      </p:sp>
      <p:sp>
        <p:nvSpPr>
          <p:cNvPr id="32" name="AutoShape 5"/>
          <p:cNvSpPr>
            <a:spLocks noChangeArrowheads="1"/>
          </p:cNvSpPr>
          <p:nvPr/>
        </p:nvSpPr>
        <p:spPr bwMode="auto">
          <a:xfrm>
            <a:off x="1998663" y="2368550"/>
            <a:ext cx="1141412" cy="298450"/>
          </a:xfrm>
          <a:prstGeom prst="rightArrow">
            <a:avLst>
              <a:gd name="adj1" fmla="val 50000"/>
              <a:gd name="adj2" fmla="val 95612"/>
            </a:avLst>
          </a:prstGeom>
          <a:solidFill>
            <a:srgbClr val="96E3FE"/>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tr-TR"/>
          </a:p>
        </p:txBody>
      </p:sp>
      <p:sp>
        <p:nvSpPr>
          <p:cNvPr id="33" name="Text Box 9"/>
          <p:cNvSpPr txBox="1">
            <a:spLocks noChangeArrowheads="1"/>
          </p:cNvSpPr>
          <p:nvPr/>
        </p:nvSpPr>
        <p:spPr bwMode="auto">
          <a:xfrm>
            <a:off x="806450" y="2030413"/>
            <a:ext cx="18097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Helvetica" charset="0"/>
              </a:rPr>
              <a:t>Process model</a:t>
            </a:r>
          </a:p>
        </p:txBody>
      </p:sp>
      <p:sp>
        <p:nvSpPr>
          <p:cNvPr id="34" name="AutoShape 10"/>
          <p:cNvSpPr>
            <a:spLocks noChangeArrowheads="1"/>
          </p:cNvSpPr>
          <p:nvPr/>
        </p:nvSpPr>
        <p:spPr bwMode="auto">
          <a:xfrm>
            <a:off x="2036763" y="3048000"/>
            <a:ext cx="1141412" cy="298450"/>
          </a:xfrm>
          <a:prstGeom prst="rightArrow">
            <a:avLst>
              <a:gd name="adj1" fmla="val 50000"/>
              <a:gd name="adj2" fmla="val 95612"/>
            </a:avLst>
          </a:prstGeom>
          <a:solidFill>
            <a:srgbClr val="96E3FE"/>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tr-TR"/>
          </a:p>
        </p:txBody>
      </p:sp>
      <p:sp>
        <p:nvSpPr>
          <p:cNvPr id="35" name="Text Box 11"/>
          <p:cNvSpPr txBox="1">
            <a:spLocks noChangeArrowheads="1"/>
          </p:cNvSpPr>
          <p:nvPr/>
        </p:nvSpPr>
        <p:spPr bwMode="auto">
          <a:xfrm>
            <a:off x="820738" y="2717800"/>
            <a:ext cx="22796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Helvetica" charset="0"/>
              </a:rPr>
              <a:t>Improvement goals</a:t>
            </a:r>
          </a:p>
        </p:txBody>
      </p:sp>
      <p:sp>
        <p:nvSpPr>
          <p:cNvPr id="36" name="AutoShape 12"/>
          <p:cNvSpPr>
            <a:spLocks noChangeArrowheads="1"/>
          </p:cNvSpPr>
          <p:nvPr/>
        </p:nvSpPr>
        <p:spPr bwMode="auto">
          <a:xfrm>
            <a:off x="2032000" y="3714750"/>
            <a:ext cx="1141413" cy="298450"/>
          </a:xfrm>
          <a:prstGeom prst="rightArrow">
            <a:avLst>
              <a:gd name="adj1" fmla="val 50000"/>
              <a:gd name="adj2" fmla="val 95612"/>
            </a:avLst>
          </a:prstGeom>
          <a:solidFill>
            <a:srgbClr val="96E3FE"/>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tr-TR"/>
          </a:p>
        </p:txBody>
      </p:sp>
      <p:sp>
        <p:nvSpPr>
          <p:cNvPr id="37" name="Text Box 13"/>
          <p:cNvSpPr txBox="1">
            <a:spLocks noChangeArrowheads="1"/>
          </p:cNvSpPr>
          <p:nvPr/>
        </p:nvSpPr>
        <p:spPr bwMode="auto">
          <a:xfrm>
            <a:off x="815975" y="3384550"/>
            <a:ext cx="18261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chemeClr val="accent4">
                    <a:lumMod val="75000"/>
                  </a:schemeClr>
                </a:solidFill>
                <a:latin typeface="Helvetica" charset="0"/>
              </a:rPr>
              <a:t>Process metrics</a:t>
            </a:r>
          </a:p>
        </p:txBody>
      </p:sp>
      <p:sp>
        <p:nvSpPr>
          <p:cNvPr id="38" name="AutoShape 15"/>
          <p:cNvSpPr>
            <a:spLocks noChangeArrowheads="1"/>
          </p:cNvSpPr>
          <p:nvPr/>
        </p:nvSpPr>
        <p:spPr bwMode="auto">
          <a:xfrm>
            <a:off x="5257800" y="3086100"/>
            <a:ext cx="1141413" cy="298450"/>
          </a:xfrm>
          <a:prstGeom prst="rightArrow">
            <a:avLst>
              <a:gd name="adj1" fmla="val 50000"/>
              <a:gd name="adj2" fmla="val 95612"/>
            </a:avLst>
          </a:prstGeom>
          <a:solidFill>
            <a:srgbClr val="96E3FE"/>
          </a:solidFill>
          <a:ln>
            <a:noFill/>
          </a:ln>
          <a:effectLst>
            <a:outerShdw dist="3592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tr-TR"/>
          </a:p>
        </p:txBody>
      </p:sp>
      <p:sp>
        <p:nvSpPr>
          <p:cNvPr id="39" name="Text Box 16"/>
          <p:cNvSpPr txBox="1">
            <a:spLocks noChangeArrowheads="1"/>
          </p:cNvSpPr>
          <p:nvPr/>
        </p:nvSpPr>
        <p:spPr bwMode="auto">
          <a:xfrm>
            <a:off x="5826125" y="2511425"/>
            <a:ext cx="2573338"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atin typeface="Helvetica" charset="0"/>
              </a:rPr>
              <a:t>Process improvement</a:t>
            </a:r>
          </a:p>
          <a:p>
            <a:pPr algn="ctr"/>
            <a:r>
              <a:rPr lang="en-US">
                <a:latin typeface="Helvetica" charset="0"/>
              </a:rPr>
              <a:t>recommendations</a:t>
            </a:r>
          </a:p>
        </p:txBody>
      </p:sp>
    </p:spTree>
    <p:extLst>
      <p:ext uri="{BB962C8B-B14F-4D97-AF65-F5344CB8AC3E}">
        <p14:creationId xmlns:p14="http://schemas.microsoft.com/office/powerpoint/2010/main" val="7864495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tr-TR" dirty="0" smtClean="0"/>
              <a:t>Typical Project Metrics</a:t>
            </a:r>
            <a:endParaRPr lang="tr-TR" dirty="0"/>
          </a:p>
        </p:txBody>
      </p:sp>
      <p:sp>
        <p:nvSpPr>
          <p:cNvPr id="8" name="Content Placeholder 7"/>
          <p:cNvSpPr>
            <a:spLocks noGrp="1"/>
          </p:cNvSpPr>
          <p:nvPr>
            <p:ph idx="1"/>
          </p:nvPr>
        </p:nvSpPr>
        <p:spPr/>
        <p:txBody>
          <a:bodyPr/>
          <a:lstStyle/>
          <a:p>
            <a:r>
              <a:rPr lang="en-US" dirty="0"/>
              <a:t>Effort/time per software engineering task</a:t>
            </a:r>
          </a:p>
          <a:p>
            <a:r>
              <a:rPr lang="en-US" dirty="0"/>
              <a:t>Errors uncovered per review hour</a:t>
            </a:r>
          </a:p>
          <a:p>
            <a:r>
              <a:rPr lang="en-US" dirty="0"/>
              <a:t>Scheduled vs. actual milestone dates</a:t>
            </a:r>
          </a:p>
          <a:p>
            <a:r>
              <a:rPr lang="en-US" dirty="0"/>
              <a:t>Changes (number) and their characteristics</a:t>
            </a:r>
          </a:p>
          <a:p>
            <a:r>
              <a:rPr lang="en-US" dirty="0"/>
              <a:t>Distribution of effort on software engineering </a:t>
            </a:r>
            <a:r>
              <a:rPr lang="en-US" dirty="0" smtClean="0"/>
              <a:t>tasks</a:t>
            </a:r>
            <a:endParaRPr lang="tr-TR" dirty="0" smtClean="0"/>
          </a:p>
          <a:p>
            <a:pPr marL="0" indent="0">
              <a:buNone/>
            </a:pPr>
            <a:r>
              <a:rPr lang="tr-TR" dirty="0" smtClean="0"/>
              <a:t>Examples:</a:t>
            </a:r>
          </a:p>
          <a:p>
            <a:pPr>
              <a:lnSpc>
                <a:spcPct val="90000"/>
              </a:lnSpc>
            </a:pPr>
            <a:r>
              <a:rPr lang="tr-TR" dirty="0" smtClean="0"/>
              <a:t> </a:t>
            </a:r>
            <a:r>
              <a:rPr lang="tr-TR" dirty="0"/>
              <a:t>total FP estimation (Function Points)</a:t>
            </a:r>
          </a:p>
          <a:p>
            <a:pPr>
              <a:lnSpc>
                <a:spcPct val="90000"/>
              </a:lnSpc>
            </a:pPr>
            <a:r>
              <a:rPr lang="tr-TR" dirty="0"/>
              <a:t> total LOC estimation (Lines of Code)</a:t>
            </a:r>
          </a:p>
          <a:p>
            <a:pPr>
              <a:lnSpc>
                <a:spcPct val="90000"/>
              </a:lnSpc>
            </a:pPr>
            <a:r>
              <a:rPr lang="tr-TR" dirty="0"/>
              <a:t> FP</a:t>
            </a:r>
            <a:r>
              <a:rPr lang="en-GB" dirty="0"/>
              <a:t> per person-month</a:t>
            </a:r>
            <a:endParaRPr lang="en-AU" dirty="0"/>
          </a:p>
          <a:p>
            <a:pPr>
              <a:lnSpc>
                <a:spcPct val="90000"/>
              </a:lnSpc>
            </a:pPr>
            <a:r>
              <a:rPr lang="tr-TR" dirty="0"/>
              <a:t> </a:t>
            </a:r>
            <a:r>
              <a:rPr lang="en-GB" dirty="0"/>
              <a:t>LOC per person-month</a:t>
            </a:r>
            <a:endParaRPr lang="en-AU" dirty="0"/>
          </a:p>
          <a:p>
            <a:pPr>
              <a:lnSpc>
                <a:spcPct val="90000"/>
              </a:lnSpc>
            </a:pPr>
            <a:r>
              <a:rPr lang="tr-TR" dirty="0"/>
              <a:t> </a:t>
            </a:r>
            <a:r>
              <a:rPr lang="en-GB" dirty="0"/>
              <a:t>errors </a:t>
            </a:r>
            <a:r>
              <a:rPr lang="tr-TR" dirty="0"/>
              <a:t>or defects </a:t>
            </a:r>
            <a:r>
              <a:rPr lang="en-GB" dirty="0"/>
              <a:t>per KLOC (thousand </a:t>
            </a:r>
            <a:r>
              <a:rPr lang="tr-TR" dirty="0"/>
              <a:t>LOC</a:t>
            </a:r>
            <a:r>
              <a:rPr lang="en-GB" dirty="0"/>
              <a:t>)</a:t>
            </a:r>
          </a:p>
          <a:p>
            <a:pPr>
              <a:lnSpc>
                <a:spcPct val="90000"/>
              </a:lnSpc>
            </a:pPr>
            <a:r>
              <a:rPr lang="tr-TR" dirty="0"/>
              <a:t> </a:t>
            </a:r>
            <a:r>
              <a:rPr lang="en-GB" dirty="0"/>
              <a:t>pages of documentation per </a:t>
            </a:r>
            <a:r>
              <a:rPr lang="tr-TR" dirty="0"/>
              <a:t>K</a:t>
            </a:r>
            <a:r>
              <a:rPr lang="en-GB" dirty="0"/>
              <a:t>LOC</a:t>
            </a:r>
            <a:endParaRPr lang="tr-TR" dirty="0"/>
          </a:p>
          <a:p>
            <a:endParaRPr lang="tr-TR" dirty="0"/>
          </a:p>
        </p:txBody>
      </p:sp>
      <p:sp>
        <p:nvSpPr>
          <p:cNvPr id="5" name="Footer Placeholder 4"/>
          <p:cNvSpPr>
            <a:spLocks noGrp="1"/>
          </p:cNvSpPr>
          <p:nvPr>
            <p:ph type="ftr" sz="quarter" idx="11"/>
          </p:nvPr>
        </p:nvSpPr>
        <p:spPr/>
        <p:txBody>
          <a:bodyPr/>
          <a:lstStyle/>
          <a:p>
            <a:r>
              <a:rPr lang="en-US" smtClean="0"/>
              <a:t>Project Management - 1</a:t>
            </a:r>
            <a:endParaRPr lang="en-US"/>
          </a:p>
        </p:txBody>
      </p:sp>
      <p:sp>
        <p:nvSpPr>
          <p:cNvPr id="6" name="Slide Number Placeholder 5"/>
          <p:cNvSpPr>
            <a:spLocks noGrp="1"/>
          </p:cNvSpPr>
          <p:nvPr>
            <p:ph type="sldNum" sz="quarter" idx="12"/>
          </p:nvPr>
        </p:nvSpPr>
        <p:spPr/>
        <p:txBody>
          <a:bodyPr/>
          <a:lstStyle/>
          <a:p>
            <a:fld id="{FA84A37A-AFC2-4A01-80A1-FC20F2C0D5BB}" type="slidenum">
              <a:rPr lang="en-US" smtClean="0"/>
              <a:pPr/>
              <a:t>45</a:t>
            </a:fld>
            <a:endParaRPr lang="en-US"/>
          </a:p>
        </p:txBody>
      </p:sp>
    </p:spTree>
    <p:extLst>
      <p:ext uri="{BB962C8B-B14F-4D97-AF65-F5344CB8AC3E}">
        <p14:creationId xmlns:p14="http://schemas.microsoft.com/office/powerpoint/2010/main" val="378462254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Object-Oriented Metrics</a:t>
            </a:r>
            <a:endParaRPr lang="tr-TR" dirty="0"/>
          </a:p>
        </p:txBody>
      </p:sp>
      <p:sp>
        <p:nvSpPr>
          <p:cNvPr id="3" name="Content Placeholder 2"/>
          <p:cNvSpPr>
            <a:spLocks noGrp="1"/>
          </p:cNvSpPr>
          <p:nvPr>
            <p:ph idx="1"/>
          </p:nvPr>
        </p:nvSpPr>
        <p:spPr/>
        <p:txBody>
          <a:bodyPr/>
          <a:lstStyle/>
          <a:p>
            <a:r>
              <a:rPr lang="en-US" dirty="0"/>
              <a:t>Number of </a:t>
            </a:r>
            <a:r>
              <a:rPr lang="en-US" dirty="0">
                <a:solidFill>
                  <a:schemeClr val="accent1"/>
                </a:solidFill>
              </a:rPr>
              <a:t>scenario scripts</a:t>
            </a:r>
            <a:r>
              <a:rPr lang="en-US" dirty="0"/>
              <a:t> (use-cases)</a:t>
            </a:r>
          </a:p>
          <a:p>
            <a:r>
              <a:rPr lang="en-US" dirty="0"/>
              <a:t>Number of </a:t>
            </a:r>
            <a:r>
              <a:rPr lang="en-US" dirty="0">
                <a:solidFill>
                  <a:schemeClr val="accent1"/>
                </a:solidFill>
              </a:rPr>
              <a:t>support classes </a:t>
            </a:r>
            <a:r>
              <a:rPr lang="en-US" dirty="0"/>
              <a:t>(required to implement the system but are not immediately related to the problem domain)</a:t>
            </a:r>
          </a:p>
          <a:p>
            <a:r>
              <a:rPr lang="en-US" dirty="0"/>
              <a:t>Average number of </a:t>
            </a:r>
            <a:r>
              <a:rPr lang="en-US" dirty="0">
                <a:solidFill>
                  <a:schemeClr val="accent1"/>
                </a:solidFill>
              </a:rPr>
              <a:t>support classes per key class </a:t>
            </a:r>
            <a:r>
              <a:rPr lang="en-US" dirty="0"/>
              <a:t>(analysis class)</a:t>
            </a:r>
          </a:p>
          <a:p>
            <a:r>
              <a:rPr lang="en-US" dirty="0"/>
              <a:t>Number of</a:t>
            </a:r>
            <a:r>
              <a:rPr lang="en-US" dirty="0">
                <a:solidFill>
                  <a:srgbClr val="F3FF07"/>
                </a:solidFill>
              </a:rPr>
              <a:t> </a:t>
            </a:r>
            <a:r>
              <a:rPr lang="en-US" dirty="0">
                <a:solidFill>
                  <a:schemeClr val="accent1"/>
                </a:solidFill>
              </a:rPr>
              <a:t>subsystems </a:t>
            </a:r>
            <a:r>
              <a:rPr lang="en-US" dirty="0"/>
              <a:t>(an aggregation of classes that support a function that is visible to the end-user of a system) </a:t>
            </a:r>
          </a:p>
          <a:p>
            <a:endParaRPr lang="tr-TR" dirty="0"/>
          </a:p>
        </p:txBody>
      </p:sp>
      <p:sp>
        <p:nvSpPr>
          <p:cNvPr id="4" name="Footer Placeholder 3"/>
          <p:cNvSpPr>
            <a:spLocks noGrp="1"/>
          </p:cNvSpPr>
          <p:nvPr>
            <p:ph type="ftr" sz="quarter" idx="11"/>
          </p:nvPr>
        </p:nvSpPr>
        <p:spPr/>
        <p:txBody>
          <a:bodyPr/>
          <a:lstStyle/>
          <a:p>
            <a:r>
              <a:rPr lang="en-US" smtClean="0"/>
              <a:t>Project Management - 1</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46</a:t>
            </a:fld>
            <a:endParaRPr lang="en-US" dirty="0"/>
          </a:p>
        </p:txBody>
      </p:sp>
    </p:spTree>
    <p:extLst>
      <p:ext uri="{BB962C8B-B14F-4D97-AF65-F5344CB8AC3E}">
        <p14:creationId xmlns:p14="http://schemas.microsoft.com/office/powerpoint/2010/main" val="278858991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Web Project Metrics</a:t>
            </a:r>
            <a:endParaRPr lang="tr-TR" dirty="0"/>
          </a:p>
        </p:txBody>
      </p:sp>
      <p:sp>
        <p:nvSpPr>
          <p:cNvPr id="3" name="Content Placeholder 2"/>
          <p:cNvSpPr>
            <a:spLocks noGrp="1"/>
          </p:cNvSpPr>
          <p:nvPr>
            <p:ph idx="1"/>
          </p:nvPr>
        </p:nvSpPr>
        <p:spPr/>
        <p:txBody>
          <a:bodyPr/>
          <a:lstStyle/>
          <a:p>
            <a:r>
              <a:rPr lang="en-US" dirty="0"/>
              <a:t>Number of </a:t>
            </a:r>
            <a:r>
              <a:rPr lang="en-US" dirty="0">
                <a:solidFill>
                  <a:schemeClr val="accent1"/>
                </a:solidFill>
              </a:rPr>
              <a:t>static Web pages </a:t>
            </a:r>
            <a:r>
              <a:rPr lang="en-US" dirty="0"/>
              <a:t>(the end-user has no control over the content displayed on the page)</a:t>
            </a:r>
          </a:p>
          <a:p>
            <a:r>
              <a:rPr lang="en-US" dirty="0"/>
              <a:t>Number of </a:t>
            </a:r>
            <a:r>
              <a:rPr lang="en-US" dirty="0">
                <a:solidFill>
                  <a:schemeClr val="accent1"/>
                </a:solidFill>
              </a:rPr>
              <a:t>dynamic Web pages </a:t>
            </a:r>
            <a:r>
              <a:rPr lang="en-US" dirty="0"/>
              <a:t>(end-user actions result in customized content displayed on the page)</a:t>
            </a:r>
          </a:p>
          <a:p>
            <a:r>
              <a:rPr lang="en-US" dirty="0"/>
              <a:t>Number of </a:t>
            </a:r>
            <a:r>
              <a:rPr lang="en-US" dirty="0">
                <a:solidFill>
                  <a:schemeClr val="accent1"/>
                </a:solidFill>
              </a:rPr>
              <a:t>internal page links </a:t>
            </a:r>
            <a:r>
              <a:rPr lang="en-US" dirty="0"/>
              <a:t>(internal page links are pointers that provide a hyperlink to some other Web page within the </a:t>
            </a:r>
            <a:r>
              <a:rPr lang="en-US" dirty="0" err="1"/>
              <a:t>WebApp</a:t>
            </a:r>
            <a:r>
              <a:rPr lang="en-US" dirty="0"/>
              <a:t>)</a:t>
            </a:r>
          </a:p>
          <a:p>
            <a:r>
              <a:rPr lang="en-US" dirty="0"/>
              <a:t>Number of </a:t>
            </a:r>
            <a:r>
              <a:rPr lang="en-US" dirty="0">
                <a:solidFill>
                  <a:schemeClr val="accent1"/>
                </a:solidFill>
              </a:rPr>
              <a:t>persistent data objects</a:t>
            </a:r>
          </a:p>
          <a:p>
            <a:r>
              <a:rPr lang="en-US" dirty="0"/>
              <a:t>Number of </a:t>
            </a:r>
            <a:r>
              <a:rPr lang="en-US" dirty="0">
                <a:solidFill>
                  <a:schemeClr val="accent1"/>
                </a:solidFill>
              </a:rPr>
              <a:t>external systems interfaced</a:t>
            </a:r>
          </a:p>
          <a:p>
            <a:r>
              <a:rPr lang="en-US" dirty="0"/>
              <a:t>Number of </a:t>
            </a:r>
            <a:r>
              <a:rPr lang="en-US" dirty="0">
                <a:solidFill>
                  <a:schemeClr val="accent1"/>
                </a:solidFill>
              </a:rPr>
              <a:t>static content objects</a:t>
            </a:r>
          </a:p>
          <a:p>
            <a:r>
              <a:rPr lang="en-US" dirty="0"/>
              <a:t>Number of </a:t>
            </a:r>
            <a:r>
              <a:rPr lang="en-US" dirty="0">
                <a:solidFill>
                  <a:schemeClr val="accent1"/>
                </a:solidFill>
              </a:rPr>
              <a:t>dynamic content objects</a:t>
            </a:r>
          </a:p>
          <a:p>
            <a:r>
              <a:rPr lang="en-US" dirty="0"/>
              <a:t>Number of </a:t>
            </a:r>
            <a:r>
              <a:rPr lang="en-US" dirty="0">
                <a:solidFill>
                  <a:schemeClr val="accent1"/>
                </a:solidFill>
              </a:rPr>
              <a:t>executable functions</a:t>
            </a:r>
          </a:p>
        </p:txBody>
      </p:sp>
      <p:sp>
        <p:nvSpPr>
          <p:cNvPr id="4" name="Footer Placeholder 3"/>
          <p:cNvSpPr>
            <a:spLocks noGrp="1"/>
          </p:cNvSpPr>
          <p:nvPr>
            <p:ph type="ftr" sz="quarter" idx="11"/>
          </p:nvPr>
        </p:nvSpPr>
        <p:spPr/>
        <p:txBody>
          <a:bodyPr/>
          <a:lstStyle/>
          <a:p>
            <a:r>
              <a:rPr lang="en-US" smtClean="0"/>
              <a:t>Project Management - 1</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47</a:t>
            </a:fld>
            <a:endParaRPr lang="en-US" dirty="0"/>
          </a:p>
        </p:txBody>
      </p:sp>
    </p:spTree>
    <p:extLst>
      <p:ext uri="{BB962C8B-B14F-4D97-AF65-F5344CB8AC3E}">
        <p14:creationId xmlns:p14="http://schemas.microsoft.com/office/powerpoint/2010/main" val="2696115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dirty="0" smtClean="0"/>
              <a:t>Change Management</a:t>
            </a:r>
            <a:endParaRPr lang="tr-TR" dirty="0"/>
          </a:p>
        </p:txBody>
      </p:sp>
      <p:sp>
        <p:nvSpPr>
          <p:cNvPr id="9" name="Text Placeholder 8"/>
          <p:cNvSpPr>
            <a:spLocks noGrp="1"/>
          </p:cNvSpPr>
          <p:nvPr>
            <p:ph type="body" idx="1"/>
          </p:nvPr>
        </p:nvSpPr>
        <p:spPr/>
        <p:txBody>
          <a:bodyPr/>
          <a:lstStyle/>
          <a:p>
            <a:endParaRPr lang="tr-TR" dirty="0"/>
          </a:p>
        </p:txBody>
      </p:sp>
      <p:sp>
        <p:nvSpPr>
          <p:cNvPr id="4" name="Footer Placeholder 3"/>
          <p:cNvSpPr>
            <a:spLocks noGrp="1"/>
          </p:cNvSpPr>
          <p:nvPr>
            <p:ph type="ftr" sz="quarter" idx="11"/>
          </p:nvPr>
        </p:nvSpPr>
        <p:spPr/>
        <p:txBody>
          <a:bodyPr/>
          <a:lstStyle/>
          <a:p>
            <a:r>
              <a:rPr lang="en-US" smtClean="0"/>
              <a:t>Project Management - 2</a:t>
            </a:r>
            <a:endParaRPr lang="en-US" dirty="0"/>
          </a:p>
        </p:txBody>
      </p:sp>
      <p:sp>
        <p:nvSpPr>
          <p:cNvPr id="5" name="Slide Number Placeholder 4"/>
          <p:cNvSpPr>
            <a:spLocks noGrp="1"/>
          </p:cNvSpPr>
          <p:nvPr>
            <p:ph type="sldNum" sz="quarter" idx="12"/>
          </p:nvPr>
        </p:nvSpPr>
        <p:spPr/>
        <p:txBody>
          <a:bodyPr/>
          <a:lstStyle/>
          <a:p>
            <a:r>
              <a:rPr lang="en-US" dirty="0" smtClean="0"/>
              <a:t>4.4</a:t>
            </a:r>
            <a:r>
              <a:rPr lang="tr-TR" dirty="0" smtClean="0"/>
              <a:t>.3</a:t>
            </a:r>
            <a:endParaRPr lang="en-US" dirty="0"/>
          </a:p>
        </p:txBody>
      </p:sp>
      <p:sp>
        <p:nvSpPr>
          <p:cNvPr id="12" name="TextBox 11"/>
          <p:cNvSpPr txBox="1"/>
          <p:nvPr/>
        </p:nvSpPr>
        <p:spPr>
          <a:xfrm>
            <a:off x="107504" y="188640"/>
            <a:ext cx="5328592"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smtClean="0"/>
              <a:t>4. Management</a:t>
            </a:r>
          </a:p>
          <a:p>
            <a:r>
              <a:rPr lang="en-US" dirty="0"/>
              <a:t> </a:t>
            </a:r>
            <a:r>
              <a:rPr lang="en-US" dirty="0" smtClean="0"/>
              <a:t>  4.1. </a:t>
            </a:r>
            <a:r>
              <a:rPr lang="tr-TR" dirty="0" smtClean="0"/>
              <a:t>Risk </a:t>
            </a:r>
            <a:r>
              <a:rPr lang="tr-TR" dirty="0"/>
              <a:t>Management</a:t>
            </a:r>
          </a:p>
          <a:p>
            <a:r>
              <a:rPr lang="en-US" dirty="0" smtClean="0"/>
              <a:t>   4.2. </a:t>
            </a:r>
            <a:r>
              <a:rPr lang="tr-TR" dirty="0" smtClean="0"/>
              <a:t>Quality </a:t>
            </a:r>
            <a:r>
              <a:rPr lang="tr-TR" dirty="0"/>
              <a:t>Management</a:t>
            </a:r>
          </a:p>
          <a:p>
            <a:r>
              <a:rPr lang="en-US" dirty="0" smtClean="0"/>
              <a:t>   4.3. </a:t>
            </a:r>
            <a:r>
              <a:rPr lang="tr-TR" dirty="0" smtClean="0"/>
              <a:t>Change Management</a:t>
            </a:r>
            <a:endParaRPr lang="tr-TR" dirty="0"/>
          </a:p>
        </p:txBody>
      </p:sp>
      <p:pic>
        <p:nvPicPr>
          <p:cNvPr id="11" name="Picture 3"/>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flipH="1">
            <a:off x="2949932" y="1064382"/>
            <a:ext cx="356264" cy="273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6890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10" dur="1000" fill="hold"/>
                                        <p:tgtEl>
                                          <p:spTgt spid="11"/>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What are changes?</a:t>
            </a:r>
            <a:endParaRPr lang="tr-TR" dirty="0"/>
          </a:p>
        </p:txBody>
      </p:sp>
      <p:sp>
        <p:nvSpPr>
          <p:cNvPr id="4" name="Footer Placeholder 3"/>
          <p:cNvSpPr>
            <a:spLocks noGrp="1"/>
          </p:cNvSpPr>
          <p:nvPr>
            <p:ph type="ftr" sz="quarter" idx="11"/>
          </p:nvPr>
        </p:nvSpPr>
        <p:spPr/>
        <p:txBody>
          <a:bodyPr/>
          <a:lstStyle/>
          <a:p>
            <a:r>
              <a:rPr lang="en-US" smtClean="0"/>
              <a:t>Project Management - 2</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49</a:t>
            </a:fld>
            <a:endParaRPr lang="en-US" dirty="0"/>
          </a:p>
        </p:txBody>
      </p:sp>
      <p:sp>
        <p:nvSpPr>
          <p:cNvPr id="6" name="AutoShape 3"/>
          <p:cNvSpPr>
            <a:spLocks noChangeArrowheads="1"/>
          </p:cNvSpPr>
          <p:nvPr/>
        </p:nvSpPr>
        <p:spPr bwMode="auto">
          <a:xfrm>
            <a:off x="1116013" y="1052513"/>
            <a:ext cx="3644900" cy="736600"/>
          </a:xfrm>
          <a:prstGeom prst="roundRect">
            <a:avLst>
              <a:gd name="adj" fmla="val 22875"/>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tr-TR" sz="2200" dirty="0"/>
              <a:t>Changes in</a:t>
            </a:r>
          </a:p>
          <a:p>
            <a:r>
              <a:rPr lang="en-US" sz="2200" dirty="0"/>
              <a:t>business requirements</a:t>
            </a:r>
            <a:endParaRPr lang="tr-TR" sz="2200" dirty="0"/>
          </a:p>
        </p:txBody>
      </p:sp>
      <p:sp>
        <p:nvSpPr>
          <p:cNvPr id="7" name="AutoShape 4"/>
          <p:cNvSpPr>
            <a:spLocks noChangeArrowheads="1"/>
          </p:cNvSpPr>
          <p:nvPr/>
        </p:nvSpPr>
        <p:spPr bwMode="auto">
          <a:xfrm>
            <a:off x="1331913" y="1916113"/>
            <a:ext cx="3632200" cy="735012"/>
          </a:xfrm>
          <a:prstGeom prst="roundRect">
            <a:avLst>
              <a:gd name="adj" fmla="val 23269"/>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r>
              <a:rPr lang="tr-TR" sz="2200" dirty="0"/>
              <a:t>Changes in</a:t>
            </a:r>
          </a:p>
          <a:p>
            <a:pPr eaLnBrk="0" hangingPunct="0"/>
            <a:r>
              <a:rPr lang="en-US" sz="2200" dirty="0"/>
              <a:t>technical requirements</a:t>
            </a:r>
            <a:endParaRPr lang="tr-TR" sz="2200" dirty="0"/>
          </a:p>
        </p:txBody>
      </p:sp>
      <p:sp>
        <p:nvSpPr>
          <p:cNvPr id="8" name="Freeform 5"/>
          <p:cNvSpPr>
            <a:spLocks/>
          </p:cNvSpPr>
          <p:nvPr/>
        </p:nvSpPr>
        <p:spPr bwMode="auto">
          <a:xfrm>
            <a:off x="2178050" y="5430838"/>
            <a:ext cx="2109788" cy="600075"/>
          </a:xfrm>
          <a:custGeom>
            <a:avLst/>
            <a:gdLst>
              <a:gd name="T0" fmla="*/ 2147483647 w 1329"/>
              <a:gd name="T1" fmla="*/ 0 h 336"/>
              <a:gd name="T2" fmla="*/ 0 w 1329"/>
              <a:gd name="T3" fmla="*/ 2147483647 h 336"/>
              <a:gd name="T4" fmla="*/ 2147483647 w 1329"/>
              <a:gd name="T5" fmla="*/ 2147483647 h 336"/>
              <a:gd name="T6" fmla="*/ 2147483647 w 1329"/>
              <a:gd name="T7" fmla="*/ 0 h 336"/>
              <a:gd name="T8" fmla="*/ 2147483647 w 1329"/>
              <a:gd name="T9" fmla="*/ 0 h 336"/>
              <a:gd name="T10" fmla="*/ 2147483647 w 1329"/>
              <a:gd name="T11" fmla="*/ 0 h 336"/>
              <a:gd name="T12" fmla="*/ 0 60000 65536"/>
              <a:gd name="T13" fmla="*/ 0 60000 65536"/>
              <a:gd name="T14" fmla="*/ 0 60000 65536"/>
              <a:gd name="T15" fmla="*/ 0 60000 65536"/>
              <a:gd name="T16" fmla="*/ 0 60000 65536"/>
              <a:gd name="T17" fmla="*/ 0 60000 65536"/>
              <a:gd name="T18" fmla="*/ 0 w 1329"/>
              <a:gd name="T19" fmla="*/ 0 h 336"/>
              <a:gd name="T20" fmla="*/ 1329 w 1329"/>
              <a:gd name="T21" fmla="*/ 336 h 336"/>
            </a:gdLst>
            <a:ahLst/>
            <a:cxnLst>
              <a:cxn ang="T12">
                <a:pos x="T0" y="T1"/>
              </a:cxn>
              <a:cxn ang="T13">
                <a:pos x="T2" y="T3"/>
              </a:cxn>
              <a:cxn ang="T14">
                <a:pos x="T4" y="T5"/>
              </a:cxn>
              <a:cxn ang="T15">
                <a:pos x="T6" y="T7"/>
              </a:cxn>
              <a:cxn ang="T16">
                <a:pos x="T8" y="T9"/>
              </a:cxn>
              <a:cxn ang="T17">
                <a:pos x="T10" y="T11"/>
              </a:cxn>
            </a:cxnLst>
            <a:rect l="T18" t="T19" r="T20" b="T21"/>
            <a:pathLst>
              <a:path w="1329" h="336">
                <a:moveTo>
                  <a:pt x="416" y="0"/>
                </a:moveTo>
                <a:lnTo>
                  <a:pt x="0" y="335"/>
                </a:lnTo>
                <a:lnTo>
                  <a:pt x="992" y="335"/>
                </a:lnTo>
                <a:lnTo>
                  <a:pt x="1328" y="0"/>
                </a:lnTo>
                <a:lnTo>
                  <a:pt x="432" y="0"/>
                </a:lnTo>
                <a:lnTo>
                  <a:pt x="416" y="0"/>
                </a:lnTo>
              </a:path>
            </a:pathLst>
          </a:custGeom>
          <a:solidFill>
            <a:schemeClr val="bg1"/>
          </a:solidFill>
          <a:ln w="25400" cap="rnd">
            <a:solidFill>
              <a:schemeClr val="tx1"/>
            </a:solidFill>
            <a:round/>
            <a:headEnd/>
            <a:tailEnd/>
          </a:ln>
        </p:spPr>
        <p:txBody>
          <a:bodyPr/>
          <a:lstStyle/>
          <a:p>
            <a:endParaRPr lang="tr-TR"/>
          </a:p>
        </p:txBody>
      </p:sp>
      <p:sp>
        <p:nvSpPr>
          <p:cNvPr id="9" name="Freeform 6"/>
          <p:cNvSpPr>
            <a:spLocks/>
          </p:cNvSpPr>
          <p:nvPr/>
        </p:nvSpPr>
        <p:spPr bwMode="auto">
          <a:xfrm>
            <a:off x="2165350" y="5418138"/>
            <a:ext cx="2109788" cy="600075"/>
          </a:xfrm>
          <a:custGeom>
            <a:avLst/>
            <a:gdLst>
              <a:gd name="T0" fmla="*/ 2147483647 w 1329"/>
              <a:gd name="T1" fmla="*/ 0 h 336"/>
              <a:gd name="T2" fmla="*/ 0 w 1329"/>
              <a:gd name="T3" fmla="*/ 2147483647 h 336"/>
              <a:gd name="T4" fmla="*/ 2147483647 w 1329"/>
              <a:gd name="T5" fmla="*/ 2147483647 h 336"/>
              <a:gd name="T6" fmla="*/ 2147483647 w 1329"/>
              <a:gd name="T7" fmla="*/ 0 h 336"/>
              <a:gd name="T8" fmla="*/ 2147483647 w 1329"/>
              <a:gd name="T9" fmla="*/ 0 h 336"/>
              <a:gd name="T10" fmla="*/ 2147483647 w 1329"/>
              <a:gd name="T11" fmla="*/ 0 h 336"/>
              <a:gd name="T12" fmla="*/ 0 60000 65536"/>
              <a:gd name="T13" fmla="*/ 0 60000 65536"/>
              <a:gd name="T14" fmla="*/ 0 60000 65536"/>
              <a:gd name="T15" fmla="*/ 0 60000 65536"/>
              <a:gd name="T16" fmla="*/ 0 60000 65536"/>
              <a:gd name="T17" fmla="*/ 0 60000 65536"/>
              <a:gd name="T18" fmla="*/ 0 w 1329"/>
              <a:gd name="T19" fmla="*/ 0 h 336"/>
              <a:gd name="T20" fmla="*/ 1329 w 1329"/>
              <a:gd name="T21" fmla="*/ 336 h 336"/>
            </a:gdLst>
            <a:ahLst/>
            <a:cxnLst>
              <a:cxn ang="T12">
                <a:pos x="T0" y="T1"/>
              </a:cxn>
              <a:cxn ang="T13">
                <a:pos x="T2" y="T3"/>
              </a:cxn>
              <a:cxn ang="T14">
                <a:pos x="T4" y="T5"/>
              </a:cxn>
              <a:cxn ang="T15">
                <a:pos x="T6" y="T7"/>
              </a:cxn>
              <a:cxn ang="T16">
                <a:pos x="T8" y="T9"/>
              </a:cxn>
              <a:cxn ang="T17">
                <a:pos x="T10" y="T11"/>
              </a:cxn>
            </a:cxnLst>
            <a:rect l="T18" t="T19" r="T20" b="T21"/>
            <a:pathLst>
              <a:path w="1329" h="336">
                <a:moveTo>
                  <a:pt x="416" y="0"/>
                </a:moveTo>
                <a:lnTo>
                  <a:pt x="0" y="335"/>
                </a:lnTo>
                <a:lnTo>
                  <a:pt x="992" y="335"/>
                </a:lnTo>
                <a:lnTo>
                  <a:pt x="1328" y="0"/>
                </a:lnTo>
                <a:lnTo>
                  <a:pt x="432" y="0"/>
                </a:lnTo>
                <a:lnTo>
                  <a:pt x="416" y="0"/>
                </a:lnTo>
              </a:path>
            </a:pathLst>
          </a:custGeom>
          <a:solidFill>
            <a:schemeClr val="bg1"/>
          </a:solidFill>
          <a:ln w="25400" cap="rnd">
            <a:solidFill>
              <a:schemeClr val="tx1"/>
            </a:solidFill>
            <a:round/>
            <a:headEnd/>
            <a:tailEnd/>
          </a:ln>
        </p:spPr>
        <p:txBody>
          <a:bodyPr/>
          <a:lstStyle/>
          <a:p>
            <a:endParaRPr lang="tr-TR"/>
          </a:p>
        </p:txBody>
      </p:sp>
      <p:sp>
        <p:nvSpPr>
          <p:cNvPr id="10" name="Oval 7"/>
          <p:cNvSpPr>
            <a:spLocks noChangeArrowheads="1"/>
          </p:cNvSpPr>
          <p:nvPr/>
        </p:nvSpPr>
        <p:spPr bwMode="auto">
          <a:xfrm>
            <a:off x="6445250" y="4702175"/>
            <a:ext cx="1079500" cy="1042988"/>
          </a:xfrm>
          <a:prstGeom prst="flowChartMagneticDisk">
            <a:avLst/>
          </a:prstGeom>
          <a:ln>
            <a:headEnd/>
            <a:tailEnd/>
          </a:ln>
        </p:spPr>
        <p:style>
          <a:lnRef idx="3">
            <a:schemeClr val="lt1"/>
          </a:lnRef>
          <a:fillRef idx="1">
            <a:schemeClr val="accent1"/>
          </a:fillRef>
          <a:effectRef idx="1">
            <a:schemeClr val="accent1"/>
          </a:effectRef>
          <a:fontRef idx="minor">
            <a:schemeClr val="lt1"/>
          </a:fontRef>
        </p:style>
        <p:txBody>
          <a:bodyPr wrap="none" anchor="ctr"/>
          <a:lstStyle/>
          <a:p>
            <a:pPr algn="ctr"/>
            <a:r>
              <a:rPr lang="tr-TR" sz="2200" dirty="0"/>
              <a:t>Data</a:t>
            </a:r>
          </a:p>
        </p:txBody>
      </p:sp>
      <p:sp>
        <p:nvSpPr>
          <p:cNvPr id="12" name="Rectangle 10"/>
          <p:cNvSpPr>
            <a:spLocks noChangeArrowheads="1"/>
          </p:cNvSpPr>
          <p:nvPr/>
        </p:nvSpPr>
        <p:spPr bwMode="auto">
          <a:xfrm>
            <a:off x="6742113" y="2633663"/>
            <a:ext cx="1360487" cy="1562100"/>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3" name="Rectangle 11"/>
          <p:cNvSpPr>
            <a:spLocks noChangeArrowheads="1"/>
          </p:cNvSpPr>
          <p:nvPr/>
        </p:nvSpPr>
        <p:spPr bwMode="auto">
          <a:xfrm>
            <a:off x="6729413" y="2620963"/>
            <a:ext cx="1392237" cy="1587500"/>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4" name="Rectangle 12"/>
          <p:cNvSpPr>
            <a:spLocks noChangeArrowheads="1"/>
          </p:cNvSpPr>
          <p:nvPr/>
        </p:nvSpPr>
        <p:spPr bwMode="auto">
          <a:xfrm>
            <a:off x="6831013" y="2697163"/>
            <a:ext cx="1360487" cy="1549400"/>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15" name="Rectangle 13"/>
          <p:cNvSpPr>
            <a:spLocks noChangeArrowheads="1"/>
          </p:cNvSpPr>
          <p:nvPr/>
        </p:nvSpPr>
        <p:spPr bwMode="auto">
          <a:xfrm>
            <a:off x="6653213" y="2398713"/>
            <a:ext cx="1590675" cy="1862137"/>
          </a:xfrm>
          <a:prstGeom prst="rect">
            <a:avLst/>
          </a:prstGeom>
          <a:ln>
            <a:headEnd/>
            <a:tailEnd/>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none" anchor="ctr"/>
          <a:lstStyle/>
          <a:p>
            <a:r>
              <a:rPr lang="tr-TR" sz="2200"/>
              <a:t>Other</a:t>
            </a:r>
          </a:p>
          <a:p>
            <a:r>
              <a:rPr lang="tr-TR" sz="2200"/>
              <a:t>documents</a:t>
            </a:r>
          </a:p>
        </p:txBody>
      </p:sp>
      <p:sp>
        <p:nvSpPr>
          <p:cNvPr id="16" name="Rectangle 15"/>
          <p:cNvSpPr>
            <a:spLocks noChangeArrowheads="1"/>
          </p:cNvSpPr>
          <p:nvPr/>
        </p:nvSpPr>
        <p:spPr bwMode="auto">
          <a:xfrm>
            <a:off x="5002213" y="6021388"/>
            <a:ext cx="849312"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eaLnBrk="0" hangingPunct="0"/>
            <a:r>
              <a:rPr lang="tr-TR" sz="2200"/>
              <a:t>C</a:t>
            </a:r>
            <a:r>
              <a:rPr lang="en-US" sz="2200"/>
              <a:t>ode</a:t>
            </a:r>
          </a:p>
        </p:txBody>
      </p:sp>
      <p:sp>
        <p:nvSpPr>
          <p:cNvPr id="17" name="Freeform 16"/>
          <p:cNvSpPr>
            <a:spLocks/>
          </p:cNvSpPr>
          <p:nvPr/>
        </p:nvSpPr>
        <p:spPr bwMode="auto">
          <a:xfrm>
            <a:off x="2152650" y="5367338"/>
            <a:ext cx="2109788" cy="598487"/>
          </a:xfrm>
          <a:custGeom>
            <a:avLst/>
            <a:gdLst>
              <a:gd name="T0" fmla="*/ 2147483647 w 1329"/>
              <a:gd name="T1" fmla="*/ 0 h 335"/>
              <a:gd name="T2" fmla="*/ 0 w 1329"/>
              <a:gd name="T3" fmla="*/ 2147483647 h 335"/>
              <a:gd name="T4" fmla="*/ 2147483647 w 1329"/>
              <a:gd name="T5" fmla="*/ 2147483647 h 335"/>
              <a:gd name="T6" fmla="*/ 2147483647 w 1329"/>
              <a:gd name="T7" fmla="*/ 0 h 335"/>
              <a:gd name="T8" fmla="*/ 2147483647 w 1329"/>
              <a:gd name="T9" fmla="*/ 0 h 335"/>
              <a:gd name="T10" fmla="*/ 2147483647 w 1329"/>
              <a:gd name="T11" fmla="*/ 0 h 335"/>
              <a:gd name="T12" fmla="*/ 0 60000 65536"/>
              <a:gd name="T13" fmla="*/ 0 60000 65536"/>
              <a:gd name="T14" fmla="*/ 0 60000 65536"/>
              <a:gd name="T15" fmla="*/ 0 60000 65536"/>
              <a:gd name="T16" fmla="*/ 0 60000 65536"/>
              <a:gd name="T17" fmla="*/ 0 60000 65536"/>
              <a:gd name="T18" fmla="*/ 0 w 1329"/>
              <a:gd name="T19" fmla="*/ 0 h 335"/>
              <a:gd name="T20" fmla="*/ 1329 w 1329"/>
              <a:gd name="T21" fmla="*/ 335 h 335"/>
            </a:gdLst>
            <a:ahLst/>
            <a:cxnLst>
              <a:cxn ang="T12">
                <a:pos x="T0" y="T1"/>
              </a:cxn>
              <a:cxn ang="T13">
                <a:pos x="T2" y="T3"/>
              </a:cxn>
              <a:cxn ang="T14">
                <a:pos x="T4" y="T5"/>
              </a:cxn>
              <a:cxn ang="T15">
                <a:pos x="T6" y="T7"/>
              </a:cxn>
              <a:cxn ang="T16">
                <a:pos x="T8" y="T9"/>
              </a:cxn>
              <a:cxn ang="T17">
                <a:pos x="T10" y="T11"/>
              </a:cxn>
            </a:cxnLst>
            <a:rect l="T18" t="T19" r="T20" b="T21"/>
            <a:pathLst>
              <a:path w="1329" h="335">
                <a:moveTo>
                  <a:pt x="408" y="0"/>
                </a:moveTo>
                <a:lnTo>
                  <a:pt x="0" y="334"/>
                </a:lnTo>
                <a:lnTo>
                  <a:pt x="984" y="334"/>
                </a:lnTo>
                <a:lnTo>
                  <a:pt x="1328" y="0"/>
                </a:lnTo>
                <a:lnTo>
                  <a:pt x="432" y="0"/>
                </a:lnTo>
                <a:lnTo>
                  <a:pt x="408" y="0"/>
                </a:lnTo>
              </a:path>
            </a:pathLst>
          </a:custGeom>
          <a:solidFill>
            <a:schemeClr val="bg1"/>
          </a:solidFill>
          <a:ln w="25400" cap="rnd">
            <a:solidFill>
              <a:schemeClr val="tx1"/>
            </a:solidFill>
            <a:round/>
            <a:headEnd/>
            <a:tailEnd/>
          </a:ln>
        </p:spPr>
        <p:txBody>
          <a:bodyPr/>
          <a:lstStyle/>
          <a:p>
            <a:endParaRPr lang="tr-TR"/>
          </a:p>
        </p:txBody>
      </p:sp>
      <p:sp>
        <p:nvSpPr>
          <p:cNvPr id="18" name="Freeform 17"/>
          <p:cNvSpPr>
            <a:spLocks/>
          </p:cNvSpPr>
          <p:nvPr/>
        </p:nvSpPr>
        <p:spPr bwMode="auto">
          <a:xfrm>
            <a:off x="2139950" y="5354638"/>
            <a:ext cx="2109788" cy="598487"/>
          </a:xfrm>
          <a:custGeom>
            <a:avLst/>
            <a:gdLst>
              <a:gd name="T0" fmla="*/ 2147483647 w 1329"/>
              <a:gd name="T1" fmla="*/ 0 h 335"/>
              <a:gd name="T2" fmla="*/ 0 w 1329"/>
              <a:gd name="T3" fmla="*/ 2147483647 h 335"/>
              <a:gd name="T4" fmla="*/ 2147483647 w 1329"/>
              <a:gd name="T5" fmla="*/ 2147483647 h 335"/>
              <a:gd name="T6" fmla="*/ 2147483647 w 1329"/>
              <a:gd name="T7" fmla="*/ 0 h 335"/>
              <a:gd name="T8" fmla="*/ 2147483647 w 1329"/>
              <a:gd name="T9" fmla="*/ 0 h 335"/>
              <a:gd name="T10" fmla="*/ 2147483647 w 1329"/>
              <a:gd name="T11" fmla="*/ 0 h 335"/>
              <a:gd name="T12" fmla="*/ 0 60000 65536"/>
              <a:gd name="T13" fmla="*/ 0 60000 65536"/>
              <a:gd name="T14" fmla="*/ 0 60000 65536"/>
              <a:gd name="T15" fmla="*/ 0 60000 65536"/>
              <a:gd name="T16" fmla="*/ 0 60000 65536"/>
              <a:gd name="T17" fmla="*/ 0 60000 65536"/>
              <a:gd name="T18" fmla="*/ 0 w 1329"/>
              <a:gd name="T19" fmla="*/ 0 h 335"/>
              <a:gd name="T20" fmla="*/ 1329 w 1329"/>
              <a:gd name="T21" fmla="*/ 335 h 335"/>
            </a:gdLst>
            <a:ahLst/>
            <a:cxnLst>
              <a:cxn ang="T12">
                <a:pos x="T0" y="T1"/>
              </a:cxn>
              <a:cxn ang="T13">
                <a:pos x="T2" y="T3"/>
              </a:cxn>
              <a:cxn ang="T14">
                <a:pos x="T4" y="T5"/>
              </a:cxn>
              <a:cxn ang="T15">
                <a:pos x="T6" y="T7"/>
              </a:cxn>
              <a:cxn ang="T16">
                <a:pos x="T8" y="T9"/>
              </a:cxn>
              <a:cxn ang="T17">
                <a:pos x="T10" y="T11"/>
              </a:cxn>
            </a:cxnLst>
            <a:rect l="T18" t="T19" r="T20" b="T21"/>
            <a:pathLst>
              <a:path w="1329" h="335">
                <a:moveTo>
                  <a:pt x="408" y="0"/>
                </a:moveTo>
                <a:lnTo>
                  <a:pt x="0" y="334"/>
                </a:lnTo>
                <a:lnTo>
                  <a:pt x="984" y="334"/>
                </a:lnTo>
                <a:lnTo>
                  <a:pt x="1328" y="0"/>
                </a:lnTo>
                <a:lnTo>
                  <a:pt x="432" y="0"/>
                </a:lnTo>
                <a:lnTo>
                  <a:pt x="408" y="0"/>
                </a:lnTo>
              </a:path>
            </a:pathLst>
          </a:custGeom>
          <a:solidFill>
            <a:schemeClr val="bg1"/>
          </a:solidFill>
          <a:ln w="25400" cap="rnd">
            <a:solidFill>
              <a:schemeClr val="tx1"/>
            </a:solidFill>
            <a:round/>
            <a:headEnd/>
            <a:tailEnd/>
          </a:ln>
        </p:spPr>
        <p:txBody>
          <a:bodyPr/>
          <a:lstStyle/>
          <a:p>
            <a:endParaRPr lang="tr-TR"/>
          </a:p>
        </p:txBody>
      </p:sp>
      <p:sp>
        <p:nvSpPr>
          <p:cNvPr id="19" name="Rectangle 18"/>
          <p:cNvSpPr>
            <a:spLocks noChangeArrowheads="1"/>
          </p:cNvSpPr>
          <p:nvPr/>
        </p:nvSpPr>
        <p:spPr bwMode="auto">
          <a:xfrm>
            <a:off x="2843213" y="5445125"/>
            <a:ext cx="725487"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eaLnBrk="0" hangingPunct="0"/>
            <a:r>
              <a:rPr lang="en-US" sz="2200" dirty="0"/>
              <a:t>Test</a:t>
            </a:r>
          </a:p>
        </p:txBody>
      </p:sp>
      <p:sp>
        <p:nvSpPr>
          <p:cNvPr id="20" name="Rectangle 19"/>
          <p:cNvSpPr>
            <a:spLocks noChangeArrowheads="1"/>
          </p:cNvSpPr>
          <p:nvPr/>
        </p:nvSpPr>
        <p:spPr bwMode="auto">
          <a:xfrm>
            <a:off x="768350" y="4465638"/>
            <a:ext cx="1130300" cy="1562100"/>
          </a:xfrm>
          <a:prstGeom prst="rect">
            <a:avLst/>
          </a:prstGeom>
          <a:solidFill>
            <a:schemeClr val="bg1"/>
          </a:solidFill>
          <a:ln w="25400">
            <a:solidFill>
              <a:schemeClr val="tx1"/>
            </a:solidFill>
            <a:miter lim="800000"/>
            <a:headEnd/>
            <a:tailEnd/>
          </a:ln>
          <a:effectLst>
            <a:outerShdw dist="107763" dir="2700000" algn="ctr" rotWithShape="0">
              <a:schemeClr val="tx1"/>
            </a:outerShdw>
          </a:effectLst>
        </p:spPr>
        <p:txBody>
          <a:bodyPr wrap="none" anchor="ctr"/>
          <a:lstStyle/>
          <a:p>
            <a:endParaRPr lang="tr-TR"/>
          </a:p>
        </p:txBody>
      </p:sp>
      <p:sp>
        <p:nvSpPr>
          <p:cNvPr id="21" name="Rectangle 20"/>
          <p:cNvSpPr>
            <a:spLocks noChangeArrowheads="1"/>
          </p:cNvSpPr>
          <p:nvPr/>
        </p:nvSpPr>
        <p:spPr bwMode="auto">
          <a:xfrm>
            <a:off x="755650" y="4452938"/>
            <a:ext cx="1155700" cy="15875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tr-TR" sz="2200"/>
              <a:t>Project</a:t>
            </a:r>
          </a:p>
          <a:p>
            <a:pPr algn="ctr"/>
            <a:r>
              <a:rPr lang="tr-TR" sz="2200"/>
              <a:t>Plan</a:t>
            </a:r>
          </a:p>
        </p:txBody>
      </p:sp>
      <p:sp>
        <p:nvSpPr>
          <p:cNvPr id="22" name="AutoShape 27"/>
          <p:cNvSpPr>
            <a:spLocks noChangeArrowheads="1"/>
          </p:cNvSpPr>
          <p:nvPr/>
        </p:nvSpPr>
        <p:spPr bwMode="auto">
          <a:xfrm>
            <a:off x="1809750" y="2801938"/>
            <a:ext cx="3543300" cy="723900"/>
          </a:xfrm>
          <a:prstGeom prst="roundRect">
            <a:avLst>
              <a:gd name="adj" fmla="val 23269"/>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r>
              <a:rPr lang="tr-TR" sz="2200" dirty="0"/>
              <a:t>Changes in</a:t>
            </a:r>
          </a:p>
          <a:p>
            <a:pPr eaLnBrk="0" hangingPunct="0"/>
            <a:r>
              <a:rPr lang="en-US" sz="2200" dirty="0"/>
              <a:t>user requirements</a:t>
            </a:r>
            <a:endParaRPr lang="tr-TR" sz="2200" dirty="0"/>
          </a:p>
        </p:txBody>
      </p:sp>
      <p:pic>
        <p:nvPicPr>
          <p:cNvPr id="23" name="Picture 3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8375" y="5003800"/>
            <a:ext cx="1330325" cy="10493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pic>
      <p:sp>
        <p:nvSpPr>
          <p:cNvPr id="24" name="Line 30"/>
          <p:cNvSpPr>
            <a:spLocks noChangeShapeType="1"/>
          </p:cNvSpPr>
          <p:nvPr/>
        </p:nvSpPr>
        <p:spPr bwMode="auto">
          <a:xfrm flipH="1">
            <a:off x="1847850" y="3692525"/>
            <a:ext cx="520700" cy="631825"/>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tr-TR"/>
          </a:p>
        </p:txBody>
      </p:sp>
      <p:sp>
        <p:nvSpPr>
          <p:cNvPr id="25" name="Line 31"/>
          <p:cNvSpPr>
            <a:spLocks noChangeShapeType="1"/>
          </p:cNvSpPr>
          <p:nvPr/>
        </p:nvSpPr>
        <p:spPr bwMode="auto">
          <a:xfrm>
            <a:off x="2825750" y="3744913"/>
            <a:ext cx="139700" cy="1506537"/>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tr-TR"/>
          </a:p>
        </p:txBody>
      </p:sp>
      <p:sp>
        <p:nvSpPr>
          <p:cNvPr id="26" name="Line 32"/>
          <p:cNvSpPr>
            <a:spLocks noChangeShapeType="1"/>
          </p:cNvSpPr>
          <p:nvPr/>
        </p:nvSpPr>
        <p:spPr bwMode="auto">
          <a:xfrm>
            <a:off x="3816350" y="3692525"/>
            <a:ext cx="1320800" cy="1533525"/>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tr-TR"/>
          </a:p>
        </p:txBody>
      </p:sp>
      <p:sp>
        <p:nvSpPr>
          <p:cNvPr id="27" name="Line 33"/>
          <p:cNvSpPr>
            <a:spLocks noChangeShapeType="1"/>
          </p:cNvSpPr>
          <p:nvPr/>
        </p:nvSpPr>
        <p:spPr bwMode="auto">
          <a:xfrm>
            <a:off x="5649913" y="3551238"/>
            <a:ext cx="936625" cy="21590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tr-TR"/>
          </a:p>
        </p:txBody>
      </p:sp>
      <p:sp>
        <p:nvSpPr>
          <p:cNvPr id="28" name="Line 34"/>
          <p:cNvSpPr>
            <a:spLocks noChangeShapeType="1"/>
          </p:cNvSpPr>
          <p:nvPr/>
        </p:nvSpPr>
        <p:spPr bwMode="auto">
          <a:xfrm>
            <a:off x="5111750" y="3744913"/>
            <a:ext cx="1270000" cy="1277937"/>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tr-TR"/>
          </a:p>
        </p:txBody>
      </p:sp>
      <p:sp>
        <p:nvSpPr>
          <p:cNvPr id="29" name="Oval 36"/>
          <p:cNvSpPr>
            <a:spLocks noChangeArrowheads="1"/>
          </p:cNvSpPr>
          <p:nvPr/>
        </p:nvSpPr>
        <p:spPr bwMode="auto">
          <a:xfrm>
            <a:off x="2517713" y="4008437"/>
            <a:ext cx="3302000" cy="66516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endParaRPr lang="tr-TR"/>
          </a:p>
        </p:txBody>
      </p:sp>
      <p:sp>
        <p:nvSpPr>
          <p:cNvPr id="30" name="Rectangle 37"/>
          <p:cNvSpPr>
            <a:spLocks noChangeArrowheads="1"/>
          </p:cNvSpPr>
          <p:nvPr/>
        </p:nvSpPr>
        <p:spPr bwMode="auto">
          <a:xfrm>
            <a:off x="3011426" y="4095749"/>
            <a:ext cx="2425343" cy="459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lnSpc>
                <a:spcPct val="100000"/>
              </a:lnSpc>
            </a:pPr>
            <a:r>
              <a:rPr lang="en-US" sz="2400" dirty="0">
                <a:latin typeface="Helvetica" charset="0"/>
              </a:rPr>
              <a:t>software models</a:t>
            </a:r>
          </a:p>
        </p:txBody>
      </p:sp>
    </p:spTree>
    <p:extLst>
      <p:ext uri="{BB962C8B-B14F-4D97-AF65-F5344CB8AC3E}">
        <p14:creationId xmlns:p14="http://schemas.microsoft.com/office/powerpoint/2010/main" val="114836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animBg="1"/>
      <p:bldP spid="13" grpId="0" animBg="1"/>
      <p:bldP spid="14" grpId="0" animBg="1"/>
      <p:bldP spid="15" grpId="0" animBg="1"/>
      <p:bldP spid="16" grpId="0"/>
      <p:bldP spid="17" grpId="0" animBg="1"/>
      <p:bldP spid="18" grpId="0" animBg="1"/>
      <p:bldP spid="19" grpId="0"/>
      <p:bldP spid="20" grpId="0" animBg="1"/>
      <p:bldP spid="21" grpId="0" animBg="1"/>
      <p:bldP spid="22" grpId="0" animBg="1"/>
      <p:bldP spid="24" grpId="0" animBg="1"/>
      <p:bldP spid="25" grpId="0" animBg="1"/>
      <p:bldP spid="26" grpId="0" animBg="1"/>
      <p:bldP spid="27" grpId="0" animBg="1"/>
      <p:bldP spid="2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Team Planning</a:t>
            </a:r>
            <a:endParaRPr lang="tr-TR" dirty="0"/>
          </a:p>
        </p:txBody>
      </p:sp>
      <p:sp>
        <p:nvSpPr>
          <p:cNvPr id="7" name="Text Placeholder 6"/>
          <p:cNvSpPr>
            <a:spLocks noGrp="1"/>
          </p:cNvSpPr>
          <p:nvPr>
            <p:ph type="body" idx="1"/>
          </p:nvPr>
        </p:nvSpPr>
        <p:spPr/>
        <p:txBody>
          <a:bodyPr/>
          <a:lstStyle/>
          <a:p>
            <a:endParaRPr lang="tr-TR"/>
          </a:p>
        </p:txBody>
      </p:sp>
      <p:sp>
        <p:nvSpPr>
          <p:cNvPr id="4" name="Footer Placeholder 3"/>
          <p:cNvSpPr>
            <a:spLocks noGrp="1"/>
          </p:cNvSpPr>
          <p:nvPr>
            <p:ph type="ftr" sz="quarter" idx="11"/>
          </p:nvPr>
        </p:nvSpPr>
        <p:spPr/>
        <p:txBody>
          <a:bodyPr/>
          <a:lstStyle/>
          <a:p>
            <a:r>
              <a:rPr lang="en-US" smtClean="0"/>
              <a:t>Project Management - 1</a:t>
            </a:r>
            <a:endParaRPr lang="en-US" dirty="0"/>
          </a:p>
        </p:txBody>
      </p:sp>
      <p:sp>
        <p:nvSpPr>
          <p:cNvPr id="5" name="Slide Number Placeholder 4"/>
          <p:cNvSpPr>
            <a:spLocks noGrp="1"/>
          </p:cNvSpPr>
          <p:nvPr>
            <p:ph type="sldNum" sz="quarter" idx="12"/>
          </p:nvPr>
        </p:nvSpPr>
        <p:spPr/>
        <p:txBody>
          <a:bodyPr/>
          <a:lstStyle/>
          <a:p>
            <a:r>
              <a:rPr lang="tr-TR" dirty="0" smtClean="0"/>
              <a:t>4.</a:t>
            </a:r>
            <a:r>
              <a:rPr lang="en-US" dirty="0" smtClean="0"/>
              <a:t>3.1</a:t>
            </a:r>
            <a:endParaRPr lang="en-US" dirty="0"/>
          </a:p>
        </p:txBody>
      </p:sp>
      <p:sp>
        <p:nvSpPr>
          <p:cNvPr id="10" name="TextBox 9"/>
          <p:cNvSpPr txBox="1"/>
          <p:nvPr/>
        </p:nvSpPr>
        <p:spPr>
          <a:xfrm>
            <a:off x="107504" y="188640"/>
            <a:ext cx="5328592"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dirty="0" smtClean="0">
                <a:latin typeface="Arial" pitchFamily="34" charset="0"/>
                <a:cs typeface="Arial" pitchFamily="34" charset="0"/>
              </a:rPr>
              <a:t>3. Planning</a:t>
            </a:r>
          </a:p>
          <a:p>
            <a:r>
              <a:rPr lang="en-US" dirty="0" smtClean="0">
                <a:latin typeface="Arial" pitchFamily="34" charset="0"/>
                <a:cs typeface="Arial" pitchFamily="34" charset="0"/>
              </a:rPr>
              <a:t>  3.1. Team Planning</a:t>
            </a:r>
          </a:p>
          <a:p>
            <a:r>
              <a:rPr lang="en-US" dirty="0">
                <a:latin typeface="Arial" pitchFamily="34" charset="0"/>
                <a:cs typeface="Arial" pitchFamily="34" charset="0"/>
              </a:rPr>
              <a:t> </a:t>
            </a:r>
            <a:r>
              <a:rPr lang="en-US" dirty="0" smtClean="0">
                <a:latin typeface="Arial" pitchFamily="34" charset="0"/>
                <a:cs typeface="Arial" pitchFamily="34" charset="0"/>
              </a:rPr>
              <a:t> 3.2. Task Planning</a:t>
            </a:r>
          </a:p>
          <a:p>
            <a:r>
              <a:rPr lang="en-US" dirty="0">
                <a:latin typeface="Arial" pitchFamily="34" charset="0"/>
                <a:cs typeface="Arial" pitchFamily="34" charset="0"/>
              </a:rPr>
              <a:t> </a:t>
            </a:r>
            <a:r>
              <a:rPr lang="en-US" dirty="0" smtClean="0">
                <a:latin typeface="Arial" pitchFamily="34" charset="0"/>
                <a:cs typeface="Arial" pitchFamily="34" charset="0"/>
              </a:rPr>
              <a:t> 3.3. Time Planning</a:t>
            </a:r>
            <a:endParaRPr lang="tr-TR" dirty="0">
              <a:latin typeface="Arial" pitchFamily="34" charset="0"/>
              <a:cs typeface="Arial" pitchFamily="34" charset="0"/>
            </a:endParaRPr>
          </a:p>
        </p:txBody>
      </p:sp>
      <p:pic>
        <p:nvPicPr>
          <p:cNvPr id="9" name="Picture 3"/>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flipH="1">
            <a:off x="2415536" y="524698"/>
            <a:ext cx="356264" cy="273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1353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10" dur="1000" fill="hold"/>
                                        <p:tgtEl>
                                          <p:spTgt spid="9"/>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Terminology</a:t>
            </a:r>
            <a:endParaRPr lang="tr-TR" dirty="0"/>
          </a:p>
        </p:txBody>
      </p:sp>
      <p:sp>
        <p:nvSpPr>
          <p:cNvPr id="4" name="Footer Placeholder 3"/>
          <p:cNvSpPr>
            <a:spLocks noGrp="1"/>
          </p:cNvSpPr>
          <p:nvPr>
            <p:ph type="ftr" sz="quarter" idx="11"/>
          </p:nvPr>
        </p:nvSpPr>
        <p:spPr/>
        <p:txBody>
          <a:bodyPr/>
          <a:lstStyle/>
          <a:p>
            <a:r>
              <a:rPr lang="en-US" smtClean="0"/>
              <a:t>Project Management - 2</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50</a:t>
            </a:fld>
            <a:endParaRPr lang="en-US"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val="864482180"/>
              </p:ext>
            </p:extLst>
          </p:nvPr>
        </p:nvGraphicFramePr>
        <p:xfrm>
          <a:off x="107504" y="1196752"/>
          <a:ext cx="8928992" cy="5184575"/>
        </p:xfrm>
        <a:graphic>
          <a:graphicData uri="http://schemas.openxmlformats.org/drawingml/2006/table">
            <a:tbl>
              <a:tblPr firstRow="1" bandRow="1">
                <a:tableStyleId>{5C22544A-7EE6-4342-B048-85BDC9FD1C3A}</a:tableStyleId>
              </a:tblPr>
              <a:tblGrid>
                <a:gridCol w="2232248">
                  <a:extLst>
                    <a:ext uri="{9D8B030D-6E8A-4147-A177-3AD203B41FA5}">
                      <a16:colId xmlns:a16="http://schemas.microsoft.com/office/drawing/2014/main" val="20000"/>
                    </a:ext>
                  </a:extLst>
                </a:gridCol>
                <a:gridCol w="6696744">
                  <a:extLst>
                    <a:ext uri="{9D8B030D-6E8A-4147-A177-3AD203B41FA5}">
                      <a16:colId xmlns:a16="http://schemas.microsoft.com/office/drawing/2014/main" val="20001"/>
                    </a:ext>
                  </a:extLst>
                </a:gridCol>
              </a:tblGrid>
              <a:tr h="508019">
                <a:tc>
                  <a:txBody>
                    <a:bodyPr/>
                    <a:lstStyle/>
                    <a:p>
                      <a:pPr algn="just">
                        <a:spcAft>
                          <a:spcPts val="200"/>
                        </a:spcAft>
                      </a:pPr>
                      <a:r>
                        <a:rPr lang="en-GB" sz="1400" b="1" dirty="0">
                          <a:solidFill>
                            <a:srgbClr val="000000"/>
                          </a:solidFill>
                          <a:latin typeface="Arial"/>
                          <a:ea typeface="Times New Roman"/>
                          <a:cs typeface="Arial"/>
                        </a:rPr>
                        <a:t>Term</a:t>
                      </a:r>
                    </a:p>
                  </a:txBody>
                  <a:tcPr marL="68580" marR="68580" marT="0" marB="0"/>
                </a:tc>
                <a:tc>
                  <a:txBody>
                    <a:bodyPr/>
                    <a:lstStyle/>
                    <a:p>
                      <a:pPr algn="just">
                        <a:spcAft>
                          <a:spcPts val="200"/>
                        </a:spcAft>
                      </a:pPr>
                      <a:r>
                        <a:rPr lang="en-GB" sz="1400" b="1" dirty="0">
                          <a:solidFill>
                            <a:srgbClr val="000000"/>
                          </a:solidFill>
                          <a:latin typeface="Arial"/>
                          <a:ea typeface="Times New Roman"/>
                          <a:cs typeface="Arial"/>
                        </a:rPr>
                        <a:t>Explanation</a:t>
                      </a:r>
                    </a:p>
                  </a:txBody>
                  <a:tcPr marL="68580" marR="68580" marT="0" marB="0"/>
                </a:tc>
                <a:extLst>
                  <a:ext uri="{0D108BD9-81ED-4DB2-BD59-A6C34878D82A}">
                    <a16:rowId xmlns:a16="http://schemas.microsoft.com/office/drawing/2014/main" val="10000"/>
                  </a:ext>
                </a:extLst>
              </a:tr>
              <a:tr h="1169139">
                <a:tc>
                  <a:txBody>
                    <a:bodyPr/>
                    <a:lstStyle/>
                    <a:p>
                      <a:pPr algn="l">
                        <a:spcAft>
                          <a:spcPts val="200"/>
                        </a:spcAft>
                      </a:pPr>
                      <a:r>
                        <a:rPr lang="en-GB" sz="1400" dirty="0">
                          <a:solidFill>
                            <a:srgbClr val="000000"/>
                          </a:solidFill>
                          <a:latin typeface="Arial"/>
                          <a:ea typeface="Times New Roman"/>
                          <a:cs typeface="Arial"/>
                        </a:rPr>
                        <a:t>Configuration item or </a:t>
                      </a:r>
                      <a:r>
                        <a:rPr lang="tr-TR" sz="1400" dirty="0" smtClean="0">
                          <a:solidFill>
                            <a:srgbClr val="000000"/>
                          </a:solidFill>
                          <a:latin typeface="Arial"/>
                          <a:ea typeface="Times New Roman"/>
                          <a:cs typeface="Arial"/>
                        </a:rPr>
                        <a:t/>
                      </a:r>
                      <a:br>
                        <a:rPr lang="tr-TR" sz="1400" dirty="0" smtClean="0">
                          <a:solidFill>
                            <a:srgbClr val="000000"/>
                          </a:solidFill>
                          <a:latin typeface="Arial"/>
                          <a:ea typeface="Times New Roman"/>
                          <a:cs typeface="Arial"/>
                        </a:rPr>
                      </a:br>
                      <a:r>
                        <a:rPr lang="en-GB" sz="1400" dirty="0" smtClean="0">
                          <a:solidFill>
                            <a:srgbClr val="000000"/>
                          </a:solidFill>
                          <a:latin typeface="Arial"/>
                          <a:ea typeface="Times New Roman"/>
                          <a:cs typeface="Arial"/>
                        </a:rPr>
                        <a:t>software </a:t>
                      </a:r>
                      <a:r>
                        <a:rPr lang="en-GB" sz="1400" dirty="0">
                          <a:solidFill>
                            <a:srgbClr val="000000"/>
                          </a:solidFill>
                          <a:latin typeface="Arial"/>
                          <a:ea typeface="Times New Roman"/>
                          <a:cs typeface="Arial"/>
                        </a:rPr>
                        <a:t>configuration item (SCI)</a:t>
                      </a:r>
                    </a:p>
                  </a:txBody>
                  <a:tcPr marL="68580" marR="68580" marT="0" marB="0"/>
                </a:tc>
                <a:tc>
                  <a:txBody>
                    <a:bodyPr/>
                    <a:lstStyle/>
                    <a:p>
                      <a:pPr algn="just">
                        <a:spcAft>
                          <a:spcPts val="200"/>
                        </a:spcAft>
                      </a:pPr>
                      <a:r>
                        <a:rPr lang="en-GB" sz="1400">
                          <a:solidFill>
                            <a:srgbClr val="000000"/>
                          </a:solidFill>
                          <a:latin typeface="Arial"/>
                          <a:ea typeface="Times New Roman"/>
                          <a:cs typeface="Arial"/>
                        </a:rPr>
                        <a:t>Anything associated with a software project (design, code, test data, document, etc.) that has been placed under configuration control. There are often different versions of a configuration item. Configuration items have a unique name.</a:t>
                      </a:r>
                    </a:p>
                  </a:txBody>
                  <a:tcPr marL="68580" marR="68580" marT="0" marB="0"/>
                </a:tc>
                <a:extLst>
                  <a:ext uri="{0D108BD9-81ED-4DB2-BD59-A6C34878D82A}">
                    <a16:rowId xmlns:a16="http://schemas.microsoft.com/office/drawing/2014/main" val="10001"/>
                  </a:ext>
                </a:extLst>
              </a:tr>
              <a:tr h="876854">
                <a:tc>
                  <a:txBody>
                    <a:bodyPr/>
                    <a:lstStyle/>
                    <a:p>
                      <a:pPr algn="just">
                        <a:spcAft>
                          <a:spcPts val="200"/>
                        </a:spcAft>
                      </a:pPr>
                      <a:r>
                        <a:rPr lang="en-GB" sz="1400">
                          <a:solidFill>
                            <a:srgbClr val="000000"/>
                          </a:solidFill>
                          <a:latin typeface="Arial"/>
                          <a:ea typeface="Times New Roman"/>
                          <a:cs typeface="Arial"/>
                        </a:rPr>
                        <a:t>Configuration control</a:t>
                      </a:r>
                    </a:p>
                  </a:txBody>
                  <a:tcPr marL="68580" marR="68580" marT="0" marB="0"/>
                </a:tc>
                <a:tc>
                  <a:txBody>
                    <a:bodyPr/>
                    <a:lstStyle/>
                    <a:p>
                      <a:pPr algn="just">
                        <a:spcAft>
                          <a:spcPts val="200"/>
                        </a:spcAft>
                      </a:pPr>
                      <a:r>
                        <a:rPr lang="en-GB" sz="1400">
                          <a:solidFill>
                            <a:srgbClr val="000000"/>
                          </a:solidFill>
                          <a:latin typeface="Arial"/>
                          <a:ea typeface="Times New Roman"/>
                          <a:cs typeface="Arial"/>
                        </a:rPr>
                        <a:t>The process of ensuring that versions of systems and components are recorded and maintained so that changes are managed and all versions of components are identified and stored for the lifetime of the system. </a:t>
                      </a:r>
                    </a:p>
                  </a:txBody>
                  <a:tcPr marL="68580" marR="68580" marT="0" marB="0"/>
                </a:tc>
                <a:extLst>
                  <a:ext uri="{0D108BD9-81ED-4DB2-BD59-A6C34878D82A}">
                    <a16:rowId xmlns:a16="http://schemas.microsoft.com/office/drawing/2014/main" val="10002"/>
                  </a:ext>
                </a:extLst>
              </a:tr>
              <a:tr h="876854">
                <a:tc>
                  <a:txBody>
                    <a:bodyPr/>
                    <a:lstStyle/>
                    <a:p>
                      <a:pPr algn="just">
                        <a:spcAft>
                          <a:spcPts val="200"/>
                        </a:spcAft>
                      </a:pPr>
                      <a:r>
                        <a:rPr lang="en-GB" sz="1400">
                          <a:solidFill>
                            <a:srgbClr val="000000"/>
                          </a:solidFill>
                          <a:latin typeface="Arial"/>
                          <a:ea typeface="Times New Roman"/>
                          <a:cs typeface="Arial"/>
                        </a:rPr>
                        <a:t>Version</a:t>
                      </a:r>
                    </a:p>
                  </a:txBody>
                  <a:tcPr marL="68580" marR="68580" marT="0" marB="0"/>
                </a:tc>
                <a:tc>
                  <a:txBody>
                    <a:bodyPr/>
                    <a:lstStyle/>
                    <a:p>
                      <a:pPr algn="just">
                        <a:spcAft>
                          <a:spcPts val="200"/>
                        </a:spcAft>
                      </a:pPr>
                      <a:r>
                        <a:rPr lang="en-GB" sz="1400" dirty="0">
                          <a:solidFill>
                            <a:srgbClr val="000000"/>
                          </a:solidFill>
                          <a:latin typeface="Arial"/>
                          <a:ea typeface="Times New Roman"/>
                          <a:cs typeface="Arial"/>
                        </a:rPr>
                        <a:t>An instance of a configuration item that differs, in some way, from other instances of that item. Versions always have a unique identifier, which is often composed of the configuration item name plus a version number.</a:t>
                      </a:r>
                    </a:p>
                  </a:txBody>
                  <a:tcPr marL="68580" marR="68580" marT="0" marB="0"/>
                </a:tc>
                <a:extLst>
                  <a:ext uri="{0D108BD9-81ED-4DB2-BD59-A6C34878D82A}">
                    <a16:rowId xmlns:a16="http://schemas.microsoft.com/office/drawing/2014/main" val="10003"/>
                  </a:ext>
                </a:extLst>
              </a:tr>
              <a:tr h="1169139">
                <a:tc>
                  <a:txBody>
                    <a:bodyPr/>
                    <a:lstStyle/>
                    <a:p>
                      <a:pPr algn="just">
                        <a:spcAft>
                          <a:spcPts val="200"/>
                        </a:spcAft>
                      </a:pPr>
                      <a:r>
                        <a:rPr lang="en-GB" sz="1400">
                          <a:solidFill>
                            <a:srgbClr val="000000"/>
                          </a:solidFill>
                          <a:latin typeface="Arial"/>
                          <a:ea typeface="Times New Roman"/>
                          <a:cs typeface="Arial"/>
                        </a:rPr>
                        <a:t>Baseline</a:t>
                      </a:r>
                    </a:p>
                  </a:txBody>
                  <a:tcPr marL="68580" marR="68580" marT="0" marB="0"/>
                </a:tc>
                <a:tc>
                  <a:txBody>
                    <a:bodyPr/>
                    <a:lstStyle/>
                    <a:p>
                      <a:pPr algn="just">
                        <a:spcAft>
                          <a:spcPts val="200"/>
                        </a:spcAft>
                      </a:pPr>
                      <a:r>
                        <a:rPr lang="en-GB" sz="1400" dirty="0">
                          <a:solidFill>
                            <a:srgbClr val="000000"/>
                          </a:solidFill>
                          <a:latin typeface="Arial"/>
                          <a:ea typeface="Times New Roman"/>
                          <a:cs typeface="Arial"/>
                        </a:rPr>
                        <a:t>A baseline is a collection of component versions that make up a system. Baselines are controlled, which means that the versions of the components making up the system cannot be changed. This means that it should always be possible to recreate a baseline from its constituent components. </a:t>
                      </a:r>
                    </a:p>
                  </a:txBody>
                  <a:tcPr marL="68580" marR="68580" marT="0" marB="0"/>
                </a:tc>
                <a:extLst>
                  <a:ext uri="{0D108BD9-81ED-4DB2-BD59-A6C34878D82A}">
                    <a16:rowId xmlns:a16="http://schemas.microsoft.com/office/drawing/2014/main" val="10004"/>
                  </a:ext>
                </a:extLst>
              </a:tr>
              <a:tr h="584570">
                <a:tc>
                  <a:txBody>
                    <a:bodyPr/>
                    <a:lstStyle/>
                    <a:p>
                      <a:pPr algn="just">
                        <a:spcAft>
                          <a:spcPts val="200"/>
                        </a:spcAft>
                      </a:pPr>
                      <a:r>
                        <a:rPr lang="en-GB" sz="1400">
                          <a:solidFill>
                            <a:srgbClr val="000000"/>
                          </a:solidFill>
                          <a:latin typeface="Arial"/>
                          <a:ea typeface="Times New Roman"/>
                          <a:cs typeface="Arial"/>
                        </a:rPr>
                        <a:t>Codeline </a:t>
                      </a:r>
                    </a:p>
                  </a:txBody>
                  <a:tcPr marL="68580" marR="68580" marT="0" marB="0"/>
                </a:tc>
                <a:tc>
                  <a:txBody>
                    <a:bodyPr/>
                    <a:lstStyle/>
                    <a:p>
                      <a:pPr algn="just">
                        <a:spcAft>
                          <a:spcPts val="200"/>
                        </a:spcAft>
                      </a:pPr>
                      <a:r>
                        <a:rPr lang="en-GB" sz="1400" dirty="0">
                          <a:solidFill>
                            <a:srgbClr val="000000"/>
                          </a:solidFill>
                          <a:latin typeface="Arial"/>
                          <a:ea typeface="Times New Roman"/>
                          <a:cs typeface="Arial"/>
                        </a:rPr>
                        <a:t>A </a:t>
                      </a:r>
                      <a:r>
                        <a:rPr lang="en-GB" sz="1400" dirty="0" err="1">
                          <a:solidFill>
                            <a:srgbClr val="000000"/>
                          </a:solidFill>
                          <a:latin typeface="Arial"/>
                          <a:ea typeface="Times New Roman"/>
                          <a:cs typeface="Arial"/>
                        </a:rPr>
                        <a:t>codeline</a:t>
                      </a:r>
                      <a:r>
                        <a:rPr lang="en-GB" sz="1400" dirty="0">
                          <a:solidFill>
                            <a:srgbClr val="000000"/>
                          </a:solidFill>
                          <a:latin typeface="Arial"/>
                          <a:ea typeface="Times New Roman"/>
                          <a:cs typeface="Arial"/>
                        </a:rPr>
                        <a:t> is a set of versions of a software component and other configuration items on which that component depends. </a:t>
                      </a: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5098529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Terminology - II</a:t>
            </a:r>
            <a:endParaRPr lang="tr-TR" dirty="0"/>
          </a:p>
        </p:txBody>
      </p:sp>
      <p:sp>
        <p:nvSpPr>
          <p:cNvPr id="4" name="Footer Placeholder 3"/>
          <p:cNvSpPr>
            <a:spLocks noGrp="1"/>
          </p:cNvSpPr>
          <p:nvPr>
            <p:ph type="ftr" sz="quarter" idx="11"/>
          </p:nvPr>
        </p:nvSpPr>
        <p:spPr/>
        <p:txBody>
          <a:bodyPr/>
          <a:lstStyle/>
          <a:p>
            <a:r>
              <a:rPr lang="en-US" smtClean="0"/>
              <a:t>Project Management - 2</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51</a:t>
            </a:fld>
            <a:endParaRPr lang="en-US" dirty="0"/>
          </a:p>
        </p:txBody>
      </p:sp>
      <p:graphicFrame>
        <p:nvGraphicFramePr>
          <p:cNvPr id="6" name="Content Placeholder 3"/>
          <p:cNvGraphicFramePr>
            <a:graphicFrameLocks noGrp="1"/>
          </p:cNvGraphicFramePr>
          <p:nvPr>
            <p:ph idx="1"/>
            <p:extLst>
              <p:ext uri="{D42A27DB-BD31-4B8C-83A1-F6EECF244321}">
                <p14:modId xmlns:p14="http://schemas.microsoft.com/office/powerpoint/2010/main" val="938008280"/>
              </p:ext>
            </p:extLst>
          </p:nvPr>
        </p:nvGraphicFramePr>
        <p:xfrm>
          <a:off x="107504" y="1124744"/>
          <a:ext cx="8928992" cy="5328592"/>
        </p:xfrm>
        <a:graphic>
          <a:graphicData uri="http://schemas.openxmlformats.org/drawingml/2006/table">
            <a:tbl>
              <a:tblPr firstRow="1" bandRow="1">
                <a:tableStyleId>{5C22544A-7EE6-4342-B048-85BDC9FD1C3A}</a:tableStyleId>
              </a:tblPr>
              <a:tblGrid>
                <a:gridCol w="2025450">
                  <a:extLst>
                    <a:ext uri="{9D8B030D-6E8A-4147-A177-3AD203B41FA5}">
                      <a16:colId xmlns:a16="http://schemas.microsoft.com/office/drawing/2014/main" val="20000"/>
                    </a:ext>
                  </a:extLst>
                </a:gridCol>
                <a:gridCol w="6903542">
                  <a:extLst>
                    <a:ext uri="{9D8B030D-6E8A-4147-A177-3AD203B41FA5}">
                      <a16:colId xmlns:a16="http://schemas.microsoft.com/office/drawing/2014/main" val="20001"/>
                    </a:ext>
                  </a:extLst>
                </a:gridCol>
              </a:tblGrid>
              <a:tr h="437556">
                <a:tc>
                  <a:txBody>
                    <a:bodyPr/>
                    <a:lstStyle/>
                    <a:p>
                      <a:pPr algn="just">
                        <a:spcAft>
                          <a:spcPts val="200"/>
                        </a:spcAft>
                      </a:pPr>
                      <a:r>
                        <a:rPr lang="en-GB" sz="1600" b="1" dirty="0">
                          <a:solidFill>
                            <a:srgbClr val="000000"/>
                          </a:solidFill>
                          <a:latin typeface="Arial"/>
                          <a:ea typeface="Times New Roman"/>
                          <a:cs typeface="Arial"/>
                        </a:rPr>
                        <a:t>Term</a:t>
                      </a:r>
                    </a:p>
                  </a:txBody>
                  <a:tcPr marL="68580" marR="68580" marT="0" marB="0"/>
                </a:tc>
                <a:tc>
                  <a:txBody>
                    <a:bodyPr/>
                    <a:lstStyle/>
                    <a:p>
                      <a:pPr algn="just">
                        <a:spcAft>
                          <a:spcPts val="200"/>
                        </a:spcAft>
                      </a:pPr>
                      <a:r>
                        <a:rPr lang="en-GB" sz="1600" b="1" dirty="0">
                          <a:solidFill>
                            <a:srgbClr val="000000"/>
                          </a:solidFill>
                          <a:latin typeface="Arial"/>
                          <a:ea typeface="Times New Roman"/>
                          <a:cs typeface="Arial"/>
                        </a:rPr>
                        <a:t>Explanation</a:t>
                      </a:r>
                    </a:p>
                  </a:txBody>
                  <a:tcPr marL="68580" marR="68580" marT="0" marB="0"/>
                </a:tc>
                <a:extLst>
                  <a:ext uri="{0D108BD9-81ED-4DB2-BD59-A6C34878D82A}">
                    <a16:rowId xmlns:a16="http://schemas.microsoft.com/office/drawing/2014/main" val="10000"/>
                  </a:ext>
                </a:extLst>
              </a:tr>
              <a:tr h="575416">
                <a:tc>
                  <a:txBody>
                    <a:bodyPr/>
                    <a:lstStyle/>
                    <a:p>
                      <a:pPr algn="just">
                        <a:spcAft>
                          <a:spcPts val="200"/>
                        </a:spcAft>
                      </a:pPr>
                      <a:r>
                        <a:rPr lang="en-GB" sz="1600" dirty="0">
                          <a:solidFill>
                            <a:srgbClr val="000000"/>
                          </a:solidFill>
                          <a:latin typeface="Arial"/>
                          <a:ea typeface="Times New Roman"/>
                          <a:cs typeface="Arial"/>
                        </a:rPr>
                        <a:t>Mainline</a:t>
                      </a:r>
                    </a:p>
                  </a:txBody>
                  <a:tcPr marL="68580" marR="68580" marT="0" marB="0"/>
                </a:tc>
                <a:tc>
                  <a:txBody>
                    <a:bodyPr/>
                    <a:lstStyle/>
                    <a:p>
                      <a:pPr algn="just">
                        <a:spcAft>
                          <a:spcPts val="200"/>
                        </a:spcAft>
                      </a:pPr>
                      <a:r>
                        <a:rPr lang="en-GB" sz="1600" dirty="0">
                          <a:solidFill>
                            <a:srgbClr val="000000"/>
                          </a:solidFill>
                          <a:latin typeface="Arial"/>
                          <a:ea typeface="Times New Roman"/>
                          <a:cs typeface="Arial"/>
                        </a:rPr>
                        <a:t>A sequence of baselines representing different versions of a system.</a:t>
                      </a:r>
                    </a:p>
                  </a:txBody>
                  <a:tcPr marL="68580" marR="68580" marT="0" marB="0"/>
                </a:tc>
                <a:extLst>
                  <a:ext uri="{0D108BD9-81ED-4DB2-BD59-A6C34878D82A}">
                    <a16:rowId xmlns:a16="http://schemas.microsoft.com/office/drawing/2014/main" val="10001"/>
                  </a:ext>
                </a:extLst>
              </a:tr>
              <a:tr h="575416">
                <a:tc>
                  <a:txBody>
                    <a:bodyPr/>
                    <a:lstStyle/>
                    <a:p>
                      <a:pPr algn="just">
                        <a:spcAft>
                          <a:spcPts val="200"/>
                        </a:spcAft>
                      </a:pPr>
                      <a:r>
                        <a:rPr lang="en-GB" sz="1600">
                          <a:solidFill>
                            <a:srgbClr val="000000"/>
                          </a:solidFill>
                          <a:latin typeface="Arial"/>
                          <a:ea typeface="Times New Roman"/>
                          <a:cs typeface="Arial"/>
                        </a:rPr>
                        <a:t>Release</a:t>
                      </a:r>
                    </a:p>
                  </a:txBody>
                  <a:tcPr marL="68580" marR="68580" marT="0" marB="0"/>
                </a:tc>
                <a:tc>
                  <a:txBody>
                    <a:bodyPr/>
                    <a:lstStyle/>
                    <a:p>
                      <a:pPr algn="just">
                        <a:spcAft>
                          <a:spcPts val="200"/>
                        </a:spcAft>
                      </a:pPr>
                      <a:r>
                        <a:rPr lang="en-GB" sz="1600">
                          <a:solidFill>
                            <a:srgbClr val="000000"/>
                          </a:solidFill>
                          <a:latin typeface="Arial"/>
                          <a:ea typeface="Times New Roman"/>
                          <a:cs typeface="Arial"/>
                        </a:rPr>
                        <a:t>A version of a system that has been released to customers (or other users in an organization) for use.</a:t>
                      </a:r>
                    </a:p>
                  </a:txBody>
                  <a:tcPr marL="68580" marR="68580" marT="0" marB="0"/>
                </a:tc>
                <a:extLst>
                  <a:ext uri="{0D108BD9-81ED-4DB2-BD59-A6C34878D82A}">
                    <a16:rowId xmlns:a16="http://schemas.microsoft.com/office/drawing/2014/main" val="10002"/>
                  </a:ext>
                </a:extLst>
              </a:tr>
              <a:tr h="863124">
                <a:tc>
                  <a:txBody>
                    <a:bodyPr/>
                    <a:lstStyle/>
                    <a:p>
                      <a:pPr algn="just">
                        <a:spcAft>
                          <a:spcPts val="200"/>
                        </a:spcAft>
                      </a:pPr>
                      <a:r>
                        <a:rPr lang="en-GB" sz="1600">
                          <a:solidFill>
                            <a:srgbClr val="000000"/>
                          </a:solidFill>
                          <a:latin typeface="Arial"/>
                          <a:ea typeface="Times New Roman"/>
                          <a:cs typeface="Arial"/>
                        </a:rPr>
                        <a:t>Workspace</a:t>
                      </a:r>
                    </a:p>
                  </a:txBody>
                  <a:tcPr marL="68580" marR="68580" marT="0" marB="0"/>
                </a:tc>
                <a:tc>
                  <a:txBody>
                    <a:bodyPr/>
                    <a:lstStyle/>
                    <a:p>
                      <a:pPr algn="just">
                        <a:spcAft>
                          <a:spcPts val="200"/>
                        </a:spcAft>
                      </a:pPr>
                      <a:r>
                        <a:rPr lang="en-GB" sz="1600" dirty="0">
                          <a:solidFill>
                            <a:srgbClr val="000000"/>
                          </a:solidFill>
                          <a:latin typeface="Arial"/>
                          <a:ea typeface="Times New Roman"/>
                          <a:cs typeface="Arial"/>
                        </a:rPr>
                        <a:t>A private work area where software can be modified without affecting other developers who may be using or modifying that software.</a:t>
                      </a:r>
                    </a:p>
                  </a:txBody>
                  <a:tcPr marL="68580" marR="68580" marT="0" marB="0"/>
                </a:tc>
                <a:extLst>
                  <a:ext uri="{0D108BD9-81ED-4DB2-BD59-A6C34878D82A}">
                    <a16:rowId xmlns:a16="http://schemas.microsoft.com/office/drawing/2014/main" val="10003"/>
                  </a:ext>
                </a:extLst>
              </a:tr>
              <a:tr h="863124">
                <a:tc>
                  <a:txBody>
                    <a:bodyPr/>
                    <a:lstStyle/>
                    <a:p>
                      <a:pPr algn="just">
                        <a:spcAft>
                          <a:spcPts val="200"/>
                        </a:spcAft>
                      </a:pPr>
                      <a:r>
                        <a:rPr lang="en-GB" sz="1600">
                          <a:solidFill>
                            <a:srgbClr val="000000"/>
                          </a:solidFill>
                          <a:latin typeface="Arial"/>
                          <a:ea typeface="Times New Roman"/>
                          <a:cs typeface="Arial"/>
                        </a:rPr>
                        <a:t>Branching</a:t>
                      </a:r>
                    </a:p>
                  </a:txBody>
                  <a:tcPr marL="68580" marR="68580" marT="0" marB="0"/>
                </a:tc>
                <a:tc>
                  <a:txBody>
                    <a:bodyPr/>
                    <a:lstStyle/>
                    <a:p>
                      <a:pPr algn="just">
                        <a:spcAft>
                          <a:spcPts val="200"/>
                        </a:spcAft>
                      </a:pPr>
                      <a:r>
                        <a:rPr lang="en-GB" sz="1600" dirty="0">
                          <a:solidFill>
                            <a:srgbClr val="000000"/>
                          </a:solidFill>
                          <a:latin typeface="Arial"/>
                          <a:ea typeface="Times New Roman"/>
                          <a:cs typeface="Arial"/>
                        </a:rPr>
                        <a:t>The creation of a new </a:t>
                      </a:r>
                      <a:r>
                        <a:rPr lang="en-GB" sz="1600" dirty="0" err="1">
                          <a:solidFill>
                            <a:srgbClr val="000000"/>
                          </a:solidFill>
                          <a:latin typeface="Arial"/>
                          <a:ea typeface="Times New Roman"/>
                          <a:cs typeface="Arial"/>
                        </a:rPr>
                        <a:t>codeline</a:t>
                      </a:r>
                      <a:r>
                        <a:rPr lang="en-GB" sz="1600" dirty="0">
                          <a:solidFill>
                            <a:srgbClr val="000000"/>
                          </a:solidFill>
                          <a:latin typeface="Arial"/>
                          <a:ea typeface="Times New Roman"/>
                          <a:cs typeface="Arial"/>
                        </a:rPr>
                        <a:t> from a version in an existing </a:t>
                      </a:r>
                      <a:r>
                        <a:rPr lang="en-GB" sz="1600" dirty="0" err="1">
                          <a:solidFill>
                            <a:srgbClr val="000000"/>
                          </a:solidFill>
                          <a:latin typeface="Arial"/>
                          <a:ea typeface="Times New Roman"/>
                          <a:cs typeface="Arial"/>
                        </a:rPr>
                        <a:t>codeline</a:t>
                      </a:r>
                      <a:r>
                        <a:rPr lang="en-GB" sz="1600" dirty="0">
                          <a:solidFill>
                            <a:srgbClr val="000000"/>
                          </a:solidFill>
                          <a:latin typeface="Arial"/>
                          <a:ea typeface="Times New Roman"/>
                          <a:cs typeface="Arial"/>
                        </a:rPr>
                        <a:t>. The new </a:t>
                      </a:r>
                      <a:r>
                        <a:rPr lang="en-GB" sz="1600" dirty="0" err="1">
                          <a:solidFill>
                            <a:srgbClr val="000000"/>
                          </a:solidFill>
                          <a:latin typeface="Arial"/>
                          <a:ea typeface="Times New Roman"/>
                          <a:cs typeface="Arial"/>
                        </a:rPr>
                        <a:t>codeline</a:t>
                      </a:r>
                      <a:r>
                        <a:rPr lang="en-GB" sz="1600" dirty="0">
                          <a:solidFill>
                            <a:srgbClr val="000000"/>
                          </a:solidFill>
                          <a:latin typeface="Arial"/>
                          <a:ea typeface="Times New Roman"/>
                          <a:cs typeface="Arial"/>
                        </a:rPr>
                        <a:t> and the existing </a:t>
                      </a:r>
                      <a:r>
                        <a:rPr lang="en-GB" sz="1600" dirty="0" err="1">
                          <a:solidFill>
                            <a:srgbClr val="000000"/>
                          </a:solidFill>
                          <a:latin typeface="Arial"/>
                          <a:ea typeface="Times New Roman"/>
                          <a:cs typeface="Arial"/>
                        </a:rPr>
                        <a:t>codeline</a:t>
                      </a:r>
                      <a:r>
                        <a:rPr lang="en-GB" sz="1600" dirty="0">
                          <a:solidFill>
                            <a:srgbClr val="000000"/>
                          </a:solidFill>
                          <a:latin typeface="Arial"/>
                          <a:ea typeface="Times New Roman"/>
                          <a:cs typeface="Arial"/>
                        </a:rPr>
                        <a:t> may then develop independently. </a:t>
                      </a:r>
                    </a:p>
                  </a:txBody>
                  <a:tcPr marL="68580" marR="68580" marT="0" marB="0"/>
                </a:tc>
                <a:extLst>
                  <a:ext uri="{0D108BD9-81ED-4DB2-BD59-A6C34878D82A}">
                    <a16:rowId xmlns:a16="http://schemas.microsoft.com/office/drawing/2014/main" val="10004"/>
                  </a:ext>
                </a:extLst>
              </a:tr>
              <a:tr h="1150832">
                <a:tc>
                  <a:txBody>
                    <a:bodyPr/>
                    <a:lstStyle/>
                    <a:p>
                      <a:pPr algn="just">
                        <a:spcAft>
                          <a:spcPts val="200"/>
                        </a:spcAft>
                      </a:pPr>
                      <a:r>
                        <a:rPr lang="en-GB" sz="1600">
                          <a:solidFill>
                            <a:srgbClr val="000000"/>
                          </a:solidFill>
                          <a:latin typeface="Arial"/>
                          <a:ea typeface="Times New Roman"/>
                          <a:cs typeface="Arial"/>
                        </a:rPr>
                        <a:t>Merging</a:t>
                      </a:r>
                    </a:p>
                  </a:txBody>
                  <a:tcPr marL="68580" marR="68580" marT="0" marB="0"/>
                </a:tc>
                <a:tc>
                  <a:txBody>
                    <a:bodyPr/>
                    <a:lstStyle/>
                    <a:p>
                      <a:pPr algn="just">
                        <a:spcAft>
                          <a:spcPts val="200"/>
                        </a:spcAft>
                      </a:pPr>
                      <a:r>
                        <a:rPr lang="en-GB" sz="1600">
                          <a:solidFill>
                            <a:srgbClr val="000000"/>
                          </a:solidFill>
                          <a:latin typeface="Arial"/>
                          <a:ea typeface="Times New Roman"/>
                          <a:cs typeface="Arial"/>
                        </a:rPr>
                        <a:t>The creation of a new version of a software component by merging separate versions in different codelines. These codelines may have been created by a previous branch of one of the codelines involved.</a:t>
                      </a:r>
                    </a:p>
                  </a:txBody>
                  <a:tcPr marL="68580" marR="68580" marT="0" marB="0"/>
                </a:tc>
                <a:extLst>
                  <a:ext uri="{0D108BD9-81ED-4DB2-BD59-A6C34878D82A}">
                    <a16:rowId xmlns:a16="http://schemas.microsoft.com/office/drawing/2014/main" val="10005"/>
                  </a:ext>
                </a:extLst>
              </a:tr>
              <a:tr h="863124">
                <a:tc>
                  <a:txBody>
                    <a:bodyPr/>
                    <a:lstStyle/>
                    <a:p>
                      <a:pPr algn="just">
                        <a:spcAft>
                          <a:spcPts val="200"/>
                        </a:spcAft>
                      </a:pPr>
                      <a:r>
                        <a:rPr lang="en-GB" sz="1600">
                          <a:solidFill>
                            <a:srgbClr val="000000"/>
                          </a:solidFill>
                          <a:latin typeface="Arial"/>
                          <a:ea typeface="Times New Roman"/>
                          <a:cs typeface="Arial"/>
                        </a:rPr>
                        <a:t>System building</a:t>
                      </a:r>
                    </a:p>
                  </a:txBody>
                  <a:tcPr marL="68580" marR="68580" marT="0" marB="0"/>
                </a:tc>
                <a:tc>
                  <a:txBody>
                    <a:bodyPr/>
                    <a:lstStyle/>
                    <a:p>
                      <a:pPr algn="just">
                        <a:spcAft>
                          <a:spcPts val="200"/>
                        </a:spcAft>
                      </a:pPr>
                      <a:r>
                        <a:rPr lang="en-GB" sz="1600" dirty="0">
                          <a:solidFill>
                            <a:srgbClr val="000000"/>
                          </a:solidFill>
                          <a:latin typeface="Arial"/>
                          <a:ea typeface="Times New Roman"/>
                          <a:cs typeface="Arial"/>
                        </a:rPr>
                        <a:t>The creation of an executable system version by compiling and linking the appropriate versions of the components and libraries making up the system. </a:t>
                      </a: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01020156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Versioning</a:t>
            </a:r>
            <a:endParaRPr lang="tr-TR" dirty="0"/>
          </a:p>
        </p:txBody>
      </p:sp>
      <p:sp>
        <p:nvSpPr>
          <p:cNvPr id="3" name="Content Placeholder 2"/>
          <p:cNvSpPr>
            <a:spLocks noGrp="1"/>
          </p:cNvSpPr>
          <p:nvPr>
            <p:ph idx="1"/>
          </p:nvPr>
        </p:nvSpPr>
        <p:spPr/>
        <p:txBody>
          <a:bodyPr/>
          <a:lstStyle/>
          <a:p>
            <a:r>
              <a:rPr lang="en-US" dirty="0"/>
              <a:t>During maintenance, at all times there are at least two versions of the product:</a:t>
            </a:r>
            <a:r>
              <a:rPr lang="tr-TR" dirty="0"/>
              <a:t>t</a:t>
            </a:r>
            <a:r>
              <a:rPr lang="en-US" dirty="0"/>
              <a:t>he old version, and</a:t>
            </a:r>
            <a:r>
              <a:rPr lang="tr-TR" dirty="0"/>
              <a:t> t</a:t>
            </a:r>
            <a:r>
              <a:rPr lang="en-US" dirty="0"/>
              <a:t>he new version</a:t>
            </a:r>
          </a:p>
          <a:p>
            <a:endParaRPr lang="en-US" dirty="0"/>
          </a:p>
          <a:p>
            <a:r>
              <a:rPr lang="en-US" dirty="0"/>
              <a:t>There are two types of versions: </a:t>
            </a:r>
            <a:r>
              <a:rPr lang="en-US" i="1" dirty="0"/>
              <a:t>revisions</a:t>
            </a:r>
            <a:r>
              <a:rPr lang="en-US" dirty="0"/>
              <a:t> and </a:t>
            </a:r>
            <a:r>
              <a:rPr lang="en-US" i="1" dirty="0"/>
              <a:t>variations</a:t>
            </a:r>
            <a:endParaRPr lang="tr-TR" i="1" dirty="0"/>
          </a:p>
          <a:p>
            <a:r>
              <a:rPr lang="en-US" b="1" u="sng" dirty="0">
                <a:solidFill>
                  <a:srgbClr val="FF3300"/>
                </a:solidFill>
              </a:rPr>
              <a:t>Revision</a:t>
            </a:r>
            <a:r>
              <a:rPr lang="tr-TR" b="1" u="sng" dirty="0">
                <a:solidFill>
                  <a:srgbClr val="FF3300"/>
                </a:solidFill>
              </a:rPr>
              <a:t>s:</a:t>
            </a:r>
            <a:endParaRPr lang="en-US" b="1" u="sng" dirty="0">
              <a:solidFill>
                <a:srgbClr val="FF3300"/>
              </a:solidFill>
            </a:endParaRPr>
          </a:p>
          <a:p>
            <a:pPr lvl="1">
              <a:buFont typeface="Wingdings" pitchFamily="2" charset="2"/>
              <a:buChar char="§"/>
            </a:pPr>
            <a:r>
              <a:rPr lang="en-US" sz="2400" dirty="0"/>
              <a:t>A version to fix a fault in the artifact</a:t>
            </a:r>
          </a:p>
          <a:p>
            <a:pPr lvl="1">
              <a:buFont typeface="Wingdings" pitchFamily="2" charset="2"/>
              <a:buChar char="§"/>
            </a:pPr>
            <a:r>
              <a:rPr lang="en-US" sz="2400" dirty="0"/>
              <a:t>We cannot throw away an incorrect version</a:t>
            </a:r>
          </a:p>
          <a:p>
            <a:pPr lvl="2">
              <a:buFont typeface="Arial" charset="0"/>
              <a:buChar char="–"/>
            </a:pPr>
            <a:r>
              <a:rPr lang="en-US" dirty="0"/>
              <a:t>The new version may be no better</a:t>
            </a:r>
          </a:p>
          <a:p>
            <a:pPr lvl="2">
              <a:buFont typeface="Arial" charset="0"/>
              <a:buChar char="–"/>
            </a:pPr>
            <a:r>
              <a:rPr lang="en-US" dirty="0"/>
              <a:t>Some sites may not install the new version</a:t>
            </a:r>
          </a:p>
          <a:p>
            <a:pPr lvl="1">
              <a:buFont typeface="Wingdings" pitchFamily="2" charset="2"/>
              <a:buChar char="§"/>
            </a:pPr>
            <a:r>
              <a:rPr lang="en-US" sz="2400" dirty="0"/>
              <a:t>Perfective and adaptive maintenance also result in revisions</a:t>
            </a:r>
          </a:p>
          <a:p>
            <a:endParaRPr lang="tr-TR" dirty="0"/>
          </a:p>
        </p:txBody>
      </p:sp>
      <p:sp>
        <p:nvSpPr>
          <p:cNvPr id="4" name="Footer Placeholder 3"/>
          <p:cNvSpPr>
            <a:spLocks noGrp="1"/>
          </p:cNvSpPr>
          <p:nvPr>
            <p:ph type="ftr" sz="quarter" idx="11"/>
          </p:nvPr>
        </p:nvSpPr>
        <p:spPr/>
        <p:txBody>
          <a:bodyPr/>
          <a:lstStyle/>
          <a:p>
            <a:r>
              <a:rPr lang="en-US" smtClean="0"/>
              <a:t>Project Management - 2</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52</a:t>
            </a:fld>
            <a:endParaRPr lang="en-US" dirty="0"/>
          </a:p>
        </p:txBody>
      </p:sp>
    </p:spTree>
    <p:extLst>
      <p:ext uri="{BB962C8B-B14F-4D97-AF65-F5344CB8AC3E}">
        <p14:creationId xmlns:p14="http://schemas.microsoft.com/office/powerpoint/2010/main" val="310508921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Variations</a:t>
            </a:r>
            <a:endParaRPr lang="tr-TR" dirty="0"/>
          </a:p>
        </p:txBody>
      </p:sp>
      <p:sp>
        <p:nvSpPr>
          <p:cNvPr id="3" name="Content Placeholder 2"/>
          <p:cNvSpPr>
            <a:spLocks noGrp="1"/>
          </p:cNvSpPr>
          <p:nvPr>
            <p:ph idx="1"/>
          </p:nvPr>
        </p:nvSpPr>
        <p:spPr/>
        <p:txBody>
          <a:bodyPr/>
          <a:lstStyle/>
          <a:p>
            <a:r>
              <a:rPr lang="en-US" b="1" u="sng" dirty="0">
                <a:solidFill>
                  <a:srgbClr val="FF3300"/>
                </a:solidFill>
              </a:rPr>
              <a:t>Variations</a:t>
            </a:r>
            <a:r>
              <a:rPr lang="tr-TR" b="1" u="sng" dirty="0">
                <a:solidFill>
                  <a:srgbClr val="FF3300"/>
                </a:solidFill>
              </a:rPr>
              <a:t>:</a:t>
            </a:r>
          </a:p>
          <a:p>
            <a:pPr lvl="1"/>
            <a:r>
              <a:rPr lang="en-US" sz="2400" dirty="0"/>
              <a:t>A variation is a version for a different operating system</a:t>
            </a:r>
          </a:p>
          <a:p>
            <a:pPr lvl="1"/>
            <a:r>
              <a:rPr lang="en-US" sz="2400" dirty="0"/>
              <a:t>Variations are designed to coexist in parallel</a:t>
            </a:r>
          </a:p>
          <a:p>
            <a:endParaRPr lang="tr-TR" dirty="0"/>
          </a:p>
        </p:txBody>
      </p:sp>
      <p:sp>
        <p:nvSpPr>
          <p:cNvPr id="4" name="Footer Placeholder 3"/>
          <p:cNvSpPr>
            <a:spLocks noGrp="1"/>
          </p:cNvSpPr>
          <p:nvPr>
            <p:ph type="ftr" sz="quarter" idx="11"/>
          </p:nvPr>
        </p:nvSpPr>
        <p:spPr/>
        <p:txBody>
          <a:bodyPr/>
          <a:lstStyle/>
          <a:p>
            <a:r>
              <a:rPr lang="en-US" smtClean="0"/>
              <a:t>Project Management - 2</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53</a:t>
            </a:fld>
            <a:endParaRPr lang="en-US" dirty="0"/>
          </a:p>
        </p:txBody>
      </p:sp>
      <p:pic>
        <p:nvPicPr>
          <p:cNvPr id="6" name="Picture 4" descr="5,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348880"/>
            <a:ext cx="5538788" cy="418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977216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err="1" smtClean="0"/>
              <a:t>Baseline</a:t>
            </a:r>
            <a:r>
              <a:rPr lang="tr-TR" dirty="0" smtClean="0"/>
              <a:t> </a:t>
            </a:r>
            <a:r>
              <a:rPr lang="tr-TR" dirty="0" err="1" smtClean="0"/>
              <a:t>Versioning</a:t>
            </a:r>
            <a:endParaRPr lang="tr-TR" dirty="0"/>
          </a:p>
        </p:txBody>
      </p:sp>
      <p:sp>
        <p:nvSpPr>
          <p:cNvPr id="4" name="Footer Placeholder 3"/>
          <p:cNvSpPr>
            <a:spLocks noGrp="1"/>
          </p:cNvSpPr>
          <p:nvPr>
            <p:ph type="ftr" sz="quarter" idx="11"/>
          </p:nvPr>
        </p:nvSpPr>
        <p:spPr/>
        <p:txBody>
          <a:bodyPr/>
          <a:lstStyle/>
          <a:p>
            <a:r>
              <a:rPr lang="en-US" smtClean="0"/>
              <a:t>Project Management - 2</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54</a:t>
            </a:fld>
            <a:endParaRPr lang="en-US" dirty="0"/>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575" y="1773238"/>
            <a:ext cx="8050213" cy="391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753308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tr-TR" dirty="0" smtClean="0"/>
              <a:t>Configuration-Control Tools</a:t>
            </a:r>
            <a:endParaRPr lang="tr-TR" dirty="0"/>
          </a:p>
        </p:txBody>
      </p:sp>
      <p:sp>
        <p:nvSpPr>
          <p:cNvPr id="8" name="Content Placeholder 7"/>
          <p:cNvSpPr>
            <a:spLocks noGrp="1"/>
          </p:cNvSpPr>
          <p:nvPr>
            <p:ph idx="1"/>
          </p:nvPr>
        </p:nvSpPr>
        <p:spPr/>
        <p:txBody>
          <a:bodyPr>
            <a:normAutofit/>
          </a:bodyPr>
          <a:lstStyle/>
          <a:p>
            <a:r>
              <a:rPr lang="en-US" dirty="0" smtClean="0"/>
              <a:t>Configuration-Control Tools</a:t>
            </a:r>
          </a:p>
          <a:p>
            <a:pPr lvl="1">
              <a:buFont typeface="Wingdings" pitchFamily="2" charset="2"/>
              <a:buChar char="§"/>
            </a:pPr>
            <a:r>
              <a:rPr lang="tr-TR" dirty="0" err="1" smtClean="0"/>
              <a:t>Gradle</a:t>
            </a:r>
            <a:endParaRPr lang="en-US" dirty="0"/>
          </a:p>
          <a:p>
            <a:pPr lvl="1">
              <a:buFont typeface="Wingdings" pitchFamily="2" charset="2"/>
              <a:buChar char="§"/>
            </a:pPr>
            <a:r>
              <a:rPr lang="tr-TR" dirty="0" err="1" smtClean="0"/>
              <a:t>Maven</a:t>
            </a:r>
            <a:endParaRPr lang="tr-TR" dirty="0"/>
          </a:p>
          <a:p>
            <a:pPr lvl="1">
              <a:buFont typeface="Wingdings" pitchFamily="2" charset="2"/>
              <a:buChar char="§"/>
            </a:pPr>
            <a:r>
              <a:rPr lang="tr-TR" dirty="0" err="1" smtClean="0"/>
              <a:t>Build.NET</a:t>
            </a:r>
            <a:endParaRPr lang="tr-TR" dirty="0" smtClean="0"/>
          </a:p>
          <a:p>
            <a:pPr lvl="1">
              <a:buFont typeface="Wingdings" pitchFamily="2" charset="2"/>
              <a:buChar char="§"/>
            </a:pPr>
            <a:endParaRPr lang="en-US" dirty="0" smtClean="0"/>
          </a:p>
          <a:p>
            <a:r>
              <a:rPr lang="en-US" dirty="0" smtClean="0"/>
              <a:t>Versioning Tools</a:t>
            </a:r>
          </a:p>
          <a:p>
            <a:pPr lvl="1">
              <a:buFont typeface="Wingdings" pitchFamily="2" charset="2"/>
              <a:buChar char="§"/>
            </a:pPr>
            <a:r>
              <a:rPr lang="tr-TR" dirty="0"/>
              <a:t>CVS</a:t>
            </a:r>
            <a:endParaRPr lang="en-US" dirty="0"/>
          </a:p>
          <a:p>
            <a:pPr lvl="1">
              <a:buFont typeface="Wingdings" pitchFamily="2" charset="2"/>
              <a:buChar char="§"/>
            </a:pPr>
            <a:r>
              <a:rPr lang="tr-TR" dirty="0"/>
              <a:t>SVN </a:t>
            </a:r>
          </a:p>
          <a:p>
            <a:pPr lvl="1">
              <a:buFont typeface="Wingdings" pitchFamily="2" charset="2"/>
              <a:buChar char="§"/>
            </a:pPr>
            <a:r>
              <a:rPr lang="tr-TR" dirty="0"/>
              <a:t>GIT</a:t>
            </a:r>
            <a:endParaRPr lang="en-US" dirty="0"/>
          </a:p>
          <a:p>
            <a:pPr lvl="1">
              <a:buFont typeface="Wingdings" pitchFamily="2" charset="2"/>
              <a:buChar char="§"/>
            </a:pPr>
            <a:endParaRPr lang="en-US" sz="2400" dirty="0"/>
          </a:p>
          <a:p>
            <a:r>
              <a:rPr lang="tr-TR" dirty="0"/>
              <a:t>Other </a:t>
            </a:r>
            <a:r>
              <a:rPr lang="en-US" dirty="0"/>
              <a:t>commercial tools</a:t>
            </a:r>
          </a:p>
          <a:p>
            <a:pPr lvl="1">
              <a:buFont typeface="Wingdings" pitchFamily="2" charset="2"/>
              <a:buChar char="§"/>
            </a:pPr>
            <a:r>
              <a:rPr lang="en-US" dirty="0"/>
              <a:t>TFS </a:t>
            </a:r>
            <a:r>
              <a:rPr lang="tr-TR" dirty="0"/>
              <a:t>(Microsoft)</a:t>
            </a:r>
          </a:p>
          <a:p>
            <a:pPr lvl="1">
              <a:buFont typeface="Wingdings" pitchFamily="2" charset="2"/>
              <a:buChar char="§"/>
            </a:pPr>
            <a:r>
              <a:rPr lang="en-US" dirty="0" err="1"/>
              <a:t>ClearCase</a:t>
            </a:r>
            <a:r>
              <a:rPr lang="en-US" dirty="0"/>
              <a:t> </a:t>
            </a:r>
            <a:r>
              <a:rPr lang="tr-TR" dirty="0"/>
              <a:t>(</a:t>
            </a:r>
            <a:r>
              <a:rPr lang="en-US" dirty="0"/>
              <a:t>IBM Rational Software</a:t>
            </a:r>
            <a:r>
              <a:rPr lang="tr-TR" dirty="0"/>
              <a:t>)</a:t>
            </a:r>
            <a:endParaRPr lang="en-US" dirty="0"/>
          </a:p>
          <a:p>
            <a:endParaRPr lang="tr-TR" dirty="0"/>
          </a:p>
        </p:txBody>
      </p:sp>
      <p:sp>
        <p:nvSpPr>
          <p:cNvPr id="5" name="Footer Placeholder 4"/>
          <p:cNvSpPr>
            <a:spLocks noGrp="1"/>
          </p:cNvSpPr>
          <p:nvPr>
            <p:ph type="ftr" sz="quarter" idx="11"/>
          </p:nvPr>
        </p:nvSpPr>
        <p:spPr/>
        <p:txBody>
          <a:bodyPr/>
          <a:lstStyle/>
          <a:p>
            <a:r>
              <a:rPr lang="en-US" smtClean="0"/>
              <a:t>Project Management - 2</a:t>
            </a:r>
            <a:endParaRPr lang="en-US"/>
          </a:p>
        </p:txBody>
      </p:sp>
      <p:sp>
        <p:nvSpPr>
          <p:cNvPr id="6" name="Slide Number Placeholder 5"/>
          <p:cNvSpPr>
            <a:spLocks noGrp="1"/>
          </p:cNvSpPr>
          <p:nvPr>
            <p:ph type="sldNum" sz="quarter" idx="12"/>
          </p:nvPr>
        </p:nvSpPr>
        <p:spPr/>
        <p:txBody>
          <a:bodyPr/>
          <a:lstStyle/>
          <a:p>
            <a:fld id="{FA84A37A-AFC2-4A01-80A1-FC20F2C0D5BB}" type="slidenum">
              <a:rPr lang="en-US" smtClean="0"/>
              <a:pPr/>
              <a:t>55</a:t>
            </a:fld>
            <a:endParaRPr lang="en-US"/>
          </a:p>
        </p:txBody>
      </p:sp>
    </p:spTree>
    <p:extLst>
      <p:ext uri="{BB962C8B-B14F-4D97-AF65-F5344CB8AC3E}">
        <p14:creationId xmlns:p14="http://schemas.microsoft.com/office/powerpoint/2010/main" val="230913352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Wrap-up</a:t>
            </a:r>
            <a:endParaRPr lang="en-US" dirty="0"/>
          </a:p>
        </p:txBody>
      </p:sp>
      <p:sp>
        <p:nvSpPr>
          <p:cNvPr id="3" name="Content Placeholder 2"/>
          <p:cNvSpPr>
            <a:spLocks noGrp="1"/>
          </p:cNvSpPr>
          <p:nvPr>
            <p:ph idx="1"/>
          </p:nvPr>
        </p:nvSpPr>
        <p:spPr/>
        <p:txBody>
          <a:bodyPr/>
          <a:lstStyle/>
          <a:p>
            <a:pPr marL="0" indent="0">
              <a:buNone/>
            </a:pPr>
            <a:r>
              <a:rPr lang="en-US" altLang="x-none" dirty="0" smtClean="0">
                <a:ea typeface="ＭＳ Ｐゴシック" charset="-128"/>
              </a:rPr>
              <a:t>This week we present</a:t>
            </a:r>
          </a:p>
          <a:p>
            <a:r>
              <a:rPr lang="en-US" altLang="x-none" dirty="0" smtClean="0">
                <a:ea typeface="ＭＳ Ｐゴシック" charset="-128"/>
              </a:rPr>
              <a:t>Project Estimation: How to forecast about the project before the project goes underway</a:t>
            </a:r>
          </a:p>
          <a:p>
            <a:r>
              <a:rPr lang="en-US" altLang="x-none" dirty="0" smtClean="0">
                <a:ea typeface="ＭＳ Ｐゴシック" charset="-128"/>
              </a:rPr>
              <a:t>Project Planning: What kind of activities should be perform to organize the project resources-activities in a plan-driven way</a:t>
            </a:r>
          </a:p>
          <a:p>
            <a:r>
              <a:rPr lang="en-US" altLang="x-none" dirty="0" smtClean="0">
                <a:ea typeface="ＭＳ Ｐゴシック" charset="-128"/>
              </a:rPr>
              <a:t>Project Management: How can we measure-monitor-assess various indicators of project progress</a:t>
            </a:r>
            <a:endParaRPr lang="en-US" altLang="x-none" dirty="0">
              <a:ea typeface="ＭＳ Ｐゴシック" charset="-128"/>
            </a:endParaRPr>
          </a:p>
          <a:p>
            <a:pPr lvl="1"/>
            <a:endParaRPr lang="en-US" altLang="x-none" dirty="0">
              <a:ea typeface="ＭＳ Ｐゴシック" charset="-128"/>
            </a:endParaRPr>
          </a:p>
          <a:p>
            <a:endParaRPr lang="en-US" dirty="0"/>
          </a:p>
        </p:txBody>
      </p:sp>
      <p:sp>
        <p:nvSpPr>
          <p:cNvPr id="4" name="Footer Placeholder 3"/>
          <p:cNvSpPr>
            <a:spLocks noGrp="1"/>
          </p:cNvSpPr>
          <p:nvPr>
            <p:ph type="ftr" sz="quarter" idx="11"/>
          </p:nvPr>
        </p:nvSpPr>
        <p:spPr/>
        <p:txBody>
          <a:bodyPr/>
          <a:lstStyle/>
          <a:p>
            <a:r>
              <a:rPr lang="en-US" smtClean="0"/>
              <a:t>Introduction &amp; UML</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56</a:t>
            </a:fld>
            <a:endParaRPr lang="en-US" dirty="0"/>
          </a:p>
        </p:txBody>
      </p:sp>
    </p:spTree>
    <p:extLst>
      <p:ext uri="{BB962C8B-B14F-4D97-AF65-F5344CB8AC3E}">
        <p14:creationId xmlns:p14="http://schemas.microsoft.com/office/powerpoint/2010/main" val="183625146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Next Week</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r>
              <a:rPr lang="en-US" dirty="0" smtClean="0"/>
              <a:t>We will introduce various techniques and contemporary issues in </a:t>
            </a:r>
            <a:r>
              <a:rPr lang="en-US" i="1" dirty="0" smtClean="0"/>
              <a:t>Requirements Engineering!!!</a:t>
            </a:r>
            <a:endParaRPr lang="en-US" dirty="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Introduction &amp; UML</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57</a:t>
            </a:fld>
            <a:endParaRPr lang="en-US" dirty="0"/>
          </a:p>
        </p:txBody>
      </p:sp>
    </p:spTree>
    <p:extLst>
      <p:ext uri="{BB962C8B-B14F-4D97-AF65-F5344CB8AC3E}">
        <p14:creationId xmlns:p14="http://schemas.microsoft.com/office/powerpoint/2010/main" val="8992784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Software Teams</a:t>
            </a:r>
            <a:endParaRPr lang="tr-TR" dirty="0"/>
          </a:p>
        </p:txBody>
      </p:sp>
      <p:sp>
        <p:nvSpPr>
          <p:cNvPr id="3" name="Content Placeholder 2"/>
          <p:cNvSpPr>
            <a:spLocks noGrp="1"/>
          </p:cNvSpPr>
          <p:nvPr>
            <p:ph idx="1"/>
          </p:nvPr>
        </p:nvSpPr>
        <p:spPr/>
        <p:txBody>
          <a:bodyPr/>
          <a:lstStyle/>
          <a:p>
            <a:r>
              <a:rPr lang="en-US" b="1" i="1" dirty="0">
                <a:solidFill>
                  <a:schemeClr val="accent2">
                    <a:lumMod val="75000"/>
                  </a:schemeClr>
                </a:solidFill>
              </a:rPr>
              <a:t>The following factors must be considered when selecting </a:t>
            </a:r>
            <a:r>
              <a:rPr lang="en-US" b="1" i="1" dirty="0" smtClean="0">
                <a:solidFill>
                  <a:schemeClr val="accent2">
                    <a:lumMod val="75000"/>
                  </a:schemeClr>
                </a:solidFill>
              </a:rPr>
              <a:t>a</a:t>
            </a:r>
            <a:r>
              <a:rPr lang="tr-TR" b="1" i="1" dirty="0" smtClean="0">
                <a:solidFill>
                  <a:schemeClr val="accent2">
                    <a:lumMod val="75000"/>
                  </a:schemeClr>
                </a:solidFill>
              </a:rPr>
              <a:t> </a:t>
            </a:r>
            <a:r>
              <a:rPr lang="en-US" b="1" i="1" dirty="0" smtClean="0">
                <a:solidFill>
                  <a:schemeClr val="accent2">
                    <a:lumMod val="75000"/>
                  </a:schemeClr>
                </a:solidFill>
              </a:rPr>
              <a:t>software </a:t>
            </a:r>
            <a:r>
              <a:rPr lang="en-US" b="1" i="1" dirty="0">
                <a:solidFill>
                  <a:schemeClr val="accent2">
                    <a:lumMod val="75000"/>
                  </a:schemeClr>
                </a:solidFill>
              </a:rPr>
              <a:t>project team structure </a:t>
            </a:r>
            <a:endParaRPr lang="tr-TR" b="1" i="1" dirty="0" smtClean="0">
              <a:solidFill>
                <a:schemeClr val="accent2">
                  <a:lumMod val="75000"/>
                </a:schemeClr>
              </a:solidFill>
            </a:endParaRPr>
          </a:p>
          <a:p>
            <a:pPr lvl="1"/>
            <a:r>
              <a:rPr lang="en-US" dirty="0" smtClean="0"/>
              <a:t>the </a:t>
            </a:r>
            <a:r>
              <a:rPr lang="en-US" dirty="0"/>
              <a:t>difficulty of the problem to be solved</a:t>
            </a:r>
          </a:p>
          <a:p>
            <a:pPr lvl="1"/>
            <a:r>
              <a:rPr lang="en-US" dirty="0"/>
              <a:t>the size of the resultant program(s) in lines of code or function points</a:t>
            </a:r>
          </a:p>
          <a:p>
            <a:pPr lvl="1"/>
            <a:r>
              <a:rPr lang="en-US" dirty="0"/>
              <a:t>the time that the team will stay together (team lifetime)</a:t>
            </a:r>
          </a:p>
          <a:p>
            <a:pPr lvl="1"/>
            <a:r>
              <a:rPr lang="en-US" dirty="0"/>
              <a:t>the degree to which the problem can be modularized</a:t>
            </a:r>
          </a:p>
          <a:p>
            <a:pPr lvl="1"/>
            <a:r>
              <a:rPr lang="en-US" dirty="0"/>
              <a:t>the required quality and reliability of the system to be built</a:t>
            </a:r>
          </a:p>
          <a:p>
            <a:pPr lvl="1"/>
            <a:r>
              <a:rPr lang="en-US" dirty="0"/>
              <a:t>the rigidity of the delivery date</a:t>
            </a:r>
          </a:p>
          <a:p>
            <a:pPr lvl="1"/>
            <a:r>
              <a:rPr lang="en-US" dirty="0"/>
              <a:t>the degree of </a:t>
            </a:r>
            <a:r>
              <a:rPr lang="en-US" dirty="0" smtClean="0"/>
              <a:t>sociability</a:t>
            </a:r>
            <a:r>
              <a:rPr lang="tr-TR" dirty="0" smtClean="0"/>
              <a:t/>
            </a:r>
            <a:br>
              <a:rPr lang="tr-TR" dirty="0" smtClean="0"/>
            </a:br>
            <a:r>
              <a:rPr lang="en-US" dirty="0" smtClean="0"/>
              <a:t>(communication</a:t>
            </a:r>
            <a:r>
              <a:rPr lang="en-US" dirty="0"/>
              <a:t>) required for </a:t>
            </a:r>
            <a:r>
              <a:rPr lang="tr-TR" dirty="0" smtClean="0"/>
              <a:t/>
            </a:r>
            <a:br>
              <a:rPr lang="tr-TR" dirty="0" smtClean="0"/>
            </a:br>
            <a:r>
              <a:rPr lang="en-US" dirty="0" smtClean="0"/>
              <a:t>the </a:t>
            </a:r>
            <a:r>
              <a:rPr lang="en-US" dirty="0"/>
              <a:t>project</a:t>
            </a:r>
          </a:p>
          <a:p>
            <a:endParaRPr lang="tr-TR" dirty="0"/>
          </a:p>
        </p:txBody>
      </p:sp>
      <p:sp>
        <p:nvSpPr>
          <p:cNvPr id="4" name="Footer Placeholder 3"/>
          <p:cNvSpPr>
            <a:spLocks noGrp="1"/>
          </p:cNvSpPr>
          <p:nvPr>
            <p:ph type="ftr" sz="quarter" idx="11"/>
          </p:nvPr>
        </p:nvSpPr>
        <p:spPr/>
        <p:txBody>
          <a:bodyPr/>
          <a:lstStyle/>
          <a:p>
            <a:r>
              <a:rPr lang="en-US" smtClean="0"/>
              <a:t>Project Management - 1</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6</a:t>
            </a:fld>
            <a:endParaRPr lang="en-US" dirty="0"/>
          </a:p>
        </p:txBody>
      </p:sp>
    </p:spTree>
    <p:extLst>
      <p:ext uri="{BB962C8B-B14F-4D97-AF65-F5344CB8AC3E}">
        <p14:creationId xmlns:p14="http://schemas.microsoft.com/office/powerpoint/2010/main" val="41282432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Team Organizations</a:t>
            </a:r>
            <a:endParaRPr lang="tr-TR" dirty="0"/>
          </a:p>
        </p:txBody>
      </p:sp>
      <p:sp>
        <p:nvSpPr>
          <p:cNvPr id="3" name="Content Placeholder 2"/>
          <p:cNvSpPr>
            <a:spLocks noGrp="1"/>
          </p:cNvSpPr>
          <p:nvPr>
            <p:ph idx="1"/>
          </p:nvPr>
        </p:nvSpPr>
        <p:spPr/>
        <p:txBody>
          <a:bodyPr>
            <a:normAutofit fontScale="92500"/>
          </a:bodyPr>
          <a:lstStyle/>
          <a:p>
            <a:r>
              <a:rPr lang="en-GB" dirty="0" smtClean="0"/>
              <a:t>There exist two main types of organizational structures:</a:t>
            </a:r>
          </a:p>
          <a:p>
            <a:pPr lvl="1"/>
            <a:r>
              <a:rPr lang="en-GB" dirty="0" smtClean="0"/>
              <a:t>Hierarchical organization: All the people associated with a project are grouped into functional departments that report directly within the vertical line of command.</a:t>
            </a:r>
          </a:p>
          <a:p>
            <a:pPr lvl="1"/>
            <a:r>
              <a:rPr lang="en-GB" dirty="0" smtClean="0"/>
              <a:t>Matrix organization: People are grouped based on the functions they perform.</a:t>
            </a:r>
          </a:p>
          <a:p>
            <a:r>
              <a:rPr lang="en-GB" dirty="0" smtClean="0"/>
              <a:t>Also based on the location of the project personnel, teams may be:</a:t>
            </a:r>
          </a:p>
          <a:p>
            <a:pPr lvl="1"/>
            <a:r>
              <a:rPr lang="en-GB" dirty="0" smtClean="0"/>
              <a:t>Centralized</a:t>
            </a:r>
          </a:p>
          <a:p>
            <a:pPr lvl="1"/>
            <a:r>
              <a:rPr lang="en-GB" dirty="0" smtClean="0"/>
              <a:t>Distributed</a:t>
            </a:r>
          </a:p>
          <a:p>
            <a:pPr lvl="2"/>
            <a:r>
              <a:rPr lang="en-GB" dirty="0" smtClean="0"/>
              <a:t>Globally distributed</a:t>
            </a:r>
          </a:p>
          <a:p>
            <a:pPr lvl="1"/>
            <a:r>
              <a:rPr lang="en-GB" dirty="0" smtClean="0"/>
              <a:t>Mixed</a:t>
            </a:r>
            <a:endParaRPr lang="en-GB" dirty="0"/>
          </a:p>
          <a:p>
            <a:r>
              <a:rPr lang="en-GB" dirty="0" smtClean="0"/>
              <a:t>Small </a:t>
            </a:r>
            <a:r>
              <a:rPr lang="en-GB" dirty="0"/>
              <a:t>software engineering groups are usually organised informally without a rigid structure</a:t>
            </a:r>
            <a:r>
              <a:rPr lang="en-GB" dirty="0" smtClean="0"/>
              <a:t>.</a:t>
            </a:r>
            <a:endParaRPr lang="en-GB" dirty="0"/>
          </a:p>
          <a:p>
            <a:r>
              <a:rPr lang="en-GB" dirty="0"/>
              <a:t>For large projects, there may be a hierarchical structure where different groups are responsible for different sub-projects</a:t>
            </a:r>
            <a:r>
              <a:rPr lang="en-GB" dirty="0" smtClean="0"/>
              <a:t>.</a:t>
            </a:r>
          </a:p>
          <a:p>
            <a:endParaRPr lang="en-GB" dirty="0"/>
          </a:p>
          <a:p>
            <a:endParaRPr lang="tr-TR" dirty="0"/>
          </a:p>
        </p:txBody>
      </p:sp>
      <p:sp>
        <p:nvSpPr>
          <p:cNvPr id="4" name="Footer Placeholder 3"/>
          <p:cNvSpPr>
            <a:spLocks noGrp="1"/>
          </p:cNvSpPr>
          <p:nvPr>
            <p:ph type="ftr" sz="quarter" idx="11"/>
          </p:nvPr>
        </p:nvSpPr>
        <p:spPr/>
        <p:txBody>
          <a:bodyPr/>
          <a:lstStyle/>
          <a:p>
            <a:r>
              <a:rPr lang="en-US" smtClean="0"/>
              <a:t>Project Management - 1</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7</a:t>
            </a:fld>
            <a:endParaRPr lang="en-US" dirty="0"/>
          </a:p>
        </p:txBody>
      </p:sp>
    </p:spTree>
    <p:extLst>
      <p:ext uri="{BB962C8B-B14F-4D97-AF65-F5344CB8AC3E}">
        <p14:creationId xmlns:p14="http://schemas.microsoft.com/office/powerpoint/2010/main" val="5251595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tr-TR" dirty="0" smtClean="0"/>
              <a:t>Team Organizations</a:t>
            </a:r>
            <a:endParaRPr lang="tr-TR" dirty="0"/>
          </a:p>
        </p:txBody>
      </p:sp>
      <p:sp>
        <p:nvSpPr>
          <p:cNvPr id="3" name="Content Placeholder 2"/>
          <p:cNvSpPr>
            <a:spLocks noGrp="1"/>
          </p:cNvSpPr>
          <p:nvPr>
            <p:ph idx="1"/>
          </p:nvPr>
        </p:nvSpPr>
        <p:spPr/>
        <p:txBody>
          <a:bodyPr/>
          <a:lstStyle/>
          <a:p>
            <a:endParaRPr lang="en-GB" dirty="0"/>
          </a:p>
          <a:p>
            <a:endParaRPr lang="tr-TR" dirty="0"/>
          </a:p>
        </p:txBody>
      </p:sp>
      <p:sp>
        <p:nvSpPr>
          <p:cNvPr id="4" name="Footer Placeholder 3"/>
          <p:cNvSpPr>
            <a:spLocks noGrp="1"/>
          </p:cNvSpPr>
          <p:nvPr>
            <p:ph type="ftr" sz="quarter" idx="11"/>
          </p:nvPr>
        </p:nvSpPr>
        <p:spPr/>
        <p:txBody>
          <a:bodyPr/>
          <a:lstStyle/>
          <a:p>
            <a:r>
              <a:rPr lang="en-US" smtClean="0"/>
              <a:t>Project Management - 1</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8</a:t>
            </a:fld>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412776"/>
            <a:ext cx="6423206" cy="4294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8997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 Example </a:t>
            </a:r>
            <a:r>
              <a:rPr lang="tr-TR" dirty="0" smtClean="0"/>
              <a:t>Team Organization</a:t>
            </a:r>
            <a:endParaRPr lang="tr-TR" dirty="0"/>
          </a:p>
        </p:txBody>
      </p:sp>
      <p:sp>
        <p:nvSpPr>
          <p:cNvPr id="3" name="Content Placeholder 2"/>
          <p:cNvSpPr>
            <a:spLocks noGrp="1"/>
          </p:cNvSpPr>
          <p:nvPr>
            <p:ph idx="1"/>
          </p:nvPr>
        </p:nvSpPr>
        <p:spPr/>
        <p:txBody>
          <a:bodyPr/>
          <a:lstStyle/>
          <a:p>
            <a:endParaRPr lang="en-GB" dirty="0"/>
          </a:p>
          <a:p>
            <a:endParaRPr lang="tr-TR" dirty="0"/>
          </a:p>
        </p:txBody>
      </p:sp>
      <p:sp>
        <p:nvSpPr>
          <p:cNvPr id="4" name="Footer Placeholder 3"/>
          <p:cNvSpPr>
            <a:spLocks noGrp="1"/>
          </p:cNvSpPr>
          <p:nvPr>
            <p:ph type="ftr" sz="quarter" idx="11"/>
          </p:nvPr>
        </p:nvSpPr>
        <p:spPr/>
        <p:txBody>
          <a:bodyPr/>
          <a:lstStyle/>
          <a:p>
            <a:r>
              <a:rPr lang="en-US" smtClean="0"/>
              <a:t>Project Management - 1</a:t>
            </a:r>
            <a:endParaRPr lang="en-US" dirty="0"/>
          </a:p>
        </p:txBody>
      </p:sp>
      <p:sp>
        <p:nvSpPr>
          <p:cNvPr id="5" name="Slide Number Placeholder 4"/>
          <p:cNvSpPr>
            <a:spLocks noGrp="1"/>
          </p:cNvSpPr>
          <p:nvPr>
            <p:ph type="sldNum" sz="quarter" idx="12"/>
          </p:nvPr>
        </p:nvSpPr>
        <p:spPr/>
        <p:txBody>
          <a:bodyPr/>
          <a:lstStyle/>
          <a:p>
            <a:r>
              <a:rPr lang="tr-TR" smtClean="0"/>
              <a:t>1.</a:t>
            </a:r>
            <a:fld id="{FA84A37A-AFC2-4A01-80A1-FC20F2C0D5BB}" type="slidenum">
              <a:rPr lang="en-US" smtClean="0"/>
              <a:pPr/>
              <a:t>9</a:t>
            </a:fld>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556792"/>
            <a:ext cx="6556372" cy="4544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01003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catur">
  <a:themeElements>
    <a:clrScheme name="Decatur">
      <a:dk1>
        <a:sysClr val="windowText" lastClr="000000"/>
      </a:dk1>
      <a:lt1>
        <a:sysClr val="window" lastClr="FFFFFF"/>
      </a:lt1>
      <a:dk2>
        <a:srgbClr val="55554A"/>
      </a:dk2>
      <a:lt2>
        <a:srgbClr val="D7DAE1"/>
      </a:lt2>
      <a:accent1>
        <a:srgbClr val="F4680B"/>
      </a:accent1>
      <a:accent2>
        <a:srgbClr val="ABB19F"/>
      </a:accent2>
      <a:accent3>
        <a:srgbClr val="948774"/>
      </a:accent3>
      <a:accent4>
        <a:srgbClr val="7EB8E7"/>
      </a:accent4>
      <a:accent5>
        <a:srgbClr val="E3B651"/>
      </a:accent5>
      <a:accent6>
        <a:srgbClr val="96756C"/>
      </a:accent6>
      <a:hlink>
        <a:srgbClr val="66AACD"/>
      </a:hlink>
      <a:folHlink>
        <a:srgbClr val="809DB3"/>
      </a:folHlink>
    </a:clrScheme>
    <a:fontScheme name="Decatur">
      <a:majorFont>
        <a:latin typeface="Bodoni MT Condensed"/>
        <a:ea typeface=""/>
        <a:cs typeface=""/>
        <a:font script="Grek" typeface="Times New Roman"/>
        <a:font script="Cyrl" typeface="Times New Roman"/>
        <a:font script="Jpan" typeface="HG明朝E"/>
        <a:font script="Hang" typeface="HY목각파임B"/>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catur">
      <a:fillStyleLst>
        <a:solidFill>
          <a:schemeClr val="phClr"/>
        </a:solidFill>
        <a:gradFill rotWithShape="1">
          <a:gsLst>
            <a:gs pos="0">
              <a:schemeClr val="phClr">
                <a:tint val="90000"/>
                <a:satMod val="110000"/>
              </a:schemeClr>
            </a:gs>
            <a:gs pos="47500">
              <a:schemeClr val="phClr">
                <a:tint val="53000"/>
                <a:satMod val="120000"/>
              </a:schemeClr>
            </a:gs>
            <a:gs pos="58500">
              <a:schemeClr val="phClr">
                <a:tint val="53000"/>
                <a:satMod val="120000"/>
              </a:schemeClr>
            </a:gs>
            <a:gs pos="100000">
              <a:schemeClr val="phClr">
                <a:tint val="90000"/>
                <a:satMod val="110000"/>
              </a:schemeClr>
            </a:gs>
          </a:gsLst>
          <a:lin ang="3600000" scaled="1"/>
        </a:gradFill>
        <a:gradFill rotWithShape="1">
          <a:gsLst>
            <a:gs pos="0">
              <a:schemeClr val="phClr">
                <a:shade val="54000"/>
                <a:satMod val="105000"/>
              </a:schemeClr>
            </a:gs>
            <a:gs pos="47500">
              <a:schemeClr val="phClr">
                <a:shade val="88000"/>
                <a:satMod val="105000"/>
              </a:schemeClr>
            </a:gs>
            <a:gs pos="58500">
              <a:schemeClr val="phClr">
                <a:shade val="88000"/>
                <a:satMod val="105000"/>
              </a:schemeClr>
            </a:gs>
            <a:gs pos="100000">
              <a:schemeClr val="phClr">
                <a:shade val="54000"/>
                <a:satMod val="105000"/>
              </a:schemeClr>
            </a:gs>
          </a:gsLst>
          <a:lin ang="3600000" scaled="1"/>
        </a:gradFill>
      </a:fillStyleLst>
      <a:lnStyleLst>
        <a:ln w="10000" cap="flat" cmpd="sng" algn="ctr">
          <a:solidFill>
            <a:schemeClr val="phClr"/>
          </a:solidFill>
          <a:prstDash val="solid"/>
        </a:ln>
        <a:ln w="2825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3600000" algn="r" rotWithShape="0">
              <a:srgbClr val="000000">
                <a:alpha val="30000"/>
              </a:srgbClr>
            </a:outerShdw>
          </a:effectLst>
        </a:effectStyle>
        <a:effectStyle>
          <a:effectLst>
            <a:outerShdw blurRad="63500" dist="25400" dir="3600000" algn="r" rotWithShape="0">
              <a:srgbClr val="000000">
                <a:alpha val="36000"/>
              </a:srgbClr>
            </a:outerShdw>
          </a:effectLst>
          <a:scene3d>
            <a:camera prst="orthographicFront">
              <a:rot lat="0" lon="0" rev="0"/>
            </a:camera>
            <a:lightRig rig="harsh" dir="tl">
              <a:rot lat="0" lon="0" rev="9000000"/>
            </a:lightRig>
          </a:scene3d>
          <a:sp3d prstMaterial="flat">
            <a:bevelT w="38100" h="50800" prst="softRound"/>
          </a:sp3d>
        </a:effectStyle>
        <a:effectStyle>
          <a:effectLst>
            <a:outerShdw blurRad="76200" dist="38100" dir="3600000" algn="r" rotWithShape="0">
              <a:srgbClr val="000000">
                <a:alpha val="60000"/>
              </a:srgbClr>
            </a:outerShdw>
          </a:effectLst>
          <a:scene3d>
            <a:camera prst="orthographicFront">
              <a:rot lat="0" lon="0" rev="0"/>
            </a:camera>
            <a:lightRig rig="harsh" dir="tl">
              <a:rot lat="0" lon="0" rev="9000000"/>
            </a:lightRig>
          </a:scene3d>
          <a:sp3d contourW="44450" prstMaterial="flat">
            <a:bevelT w="38100" h="50800" prst="softRound"/>
            <a:contourClr>
              <a:schemeClr val="phClr">
                <a:tint val="5"/>
                <a:satMod val="130000"/>
              </a:schemeClr>
            </a:contourClr>
          </a:sp3d>
        </a:effectStyle>
      </a:effectStyleLst>
      <a:bgFillStyleLst>
        <a:solidFill>
          <a:schemeClr val="phClr"/>
        </a:solidFill>
        <a:gradFill rotWithShape="1">
          <a:gsLst>
            <a:gs pos="0">
              <a:schemeClr val="phClr">
                <a:tint val="100000"/>
                <a:shade val="52000"/>
                <a:satMod val="105000"/>
              </a:schemeClr>
            </a:gs>
            <a:gs pos="47500">
              <a:schemeClr val="phClr">
                <a:tint val="90000"/>
                <a:shade val="89000"/>
                <a:satMod val="105000"/>
              </a:schemeClr>
            </a:gs>
            <a:gs pos="58500">
              <a:schemeClr val="phClr">
                <a:tint val="85000"/>
                <a:shade val="89000"/>
                <a:satMod val="105000"/>
              </a:schemeClr>
            </a:gs>
            <a:gs pos="100000">
              <a:schemeClr val="phClr">
                <a:tint val="100000"/>
                <a:shade val="52000"/>
                <a:satMod val="105000"/>
              </a:schemeClr>
            </a:gs>
          </a:gsLst>
          <a:lin ang="3600000" scaled="0"/>
        </a:gradFill>
        <a:blipFill rotWithShape="1">
          <a:blip xmlns:r="http://schemas.openxmlformats.org/officeDocument/2006/relationships" r:embed="rId1">
            <a:duotone>
              <a:schemeClr val="phClr">
                <a:tint val="98000"/>
              </a:schemeClr>
              <a:schemeClr val="phClr">
                <a:shade val="85000"/>
                <a:satMod val="120000"/>
              </a:schemeClr>
            </a:duotone>
          </a:blip>
          <a:tile tx="0" ty="0" sx="52000" sy="5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3511</TotalTime>
  <Words>3002</Words>
  <Application>Microsoft Office PowerPoint</Application>
  <PresentationFormat>On-screen Show (4:3)</PresentationFormat>
  <Paragraphs>594</Paragraphs>
  <Slides>57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57</vt:i4>
      </vt:variant>
    </vt:vector>
  </HeadingPairs>
  <TitlesOfParts>
    <vt:vector size="68" baseType="lpstr">
      <vt:lpstr>ＭＳ Ｐゴシック</vt:lpstr>
      <vt:lpstr>Arial</vt:lpstr>
      <vt:lpstr>Batang</vt:lpstr>
      <vt:lpstr>Bodoni MT Condensed</vt:lpstr>
      <vt:lpstr>Calibri</vt:lpstr>
      <vt:lpstr>Courier New</vt:lpstr>
      <vt:lpstr>Franklin Gothic Book</vt:lpstr>
      <vt:lpstr>Helvetica</vt:lpstr>
      <vt:lpstr>Times New Roman</vt:lpstr>
      <vt:lpstr>Wingdings</vt:lpstr>
      <vt:lpstr>Decatur</vt:lpstr>
      <vt:lpstr>SOFTWARE ENGINEERING</vt:lpstr>
      <vt:lpstr>Agenda</vt:lpstr>
      <vt:lpstr>Planning</vt:lpstr>
      <vt:lpstr>Project Planning</vt:lpstr>
      <vt:lpstr>Team Planning</vt:lpstr>
      <vt:lpstr>Software Teams</vt:lpstr>
      <vt:lpstr>Team Organizations</vt:lpstr>
      <vt:lpstr>Team Organizations</vt:lpstr>
      <vt:lpstr>An Example Team Organization</vt:lpstr>
      <vt:lpstr>An Example Team Organization</vt:lpstr>
      <vt:lpstr>Team Organizations</vt:lpstr>
      <vt:lpstr>Agile Teams</vt:lpstr>
      <vt:lpstr>Task Planning</vt:lpstr>
      <vt:lpstr>Task Planning</vt:lpstr>
      <vt:lpstr>Task Planning</vt:lpstr>
      <vt:lpstr>Task Planning</vt:lpstr>
      <vt:lpstr>Task Planning</vt:lpstr>
      <vt:lpstr>Task Planning - WBS</vt:lpstr>
      <vt:lpstr>Task Planning – Task Extraction</vt:lpstr>
      <vt:lpstr>Time Planning</vt:lpstr>
      <vt:lpstr>Effort and Delivery Time</vt:lpstr>
      <vt:lpstr>For Scheduling</vt:lpstr>
      <vt:lpstr>PERT Chart</vt:lpstr>
      <vt:lpstr>PERT Example : Tasks and Durations</vt:lpstr>
      <vt:lpstr>PERT Chart</vt:lpstr>
      <vt:lpstr>GANTT Chart</vt:lpstr>
      <vt:lpstr>An example</vt:lpstr>
      <vt:lpstr>An example</vt:lpstr>
      <vt:lpstr>An example</vt:lpstr>
      <vt:lpstr>An example</vt:lpstr>
      <vt:lpstr>Project Plans</vt:lpstr>
      <vt:lpstr>A Typical Software Project Plan Document</vt:lpstr>
      <vt:lpstr>Risk Management</vt:lpstr>
      <vt:lpstr>Risk Estimation</vt:lpstr>
      <vt:lpstr>Risk Table</vt:lpstr>
      <vt:lpstr>Examples of Different Risk Types</vt:lpstr>
      <vt:lpstr>Risk Impact</vt:lpstr>
      <vt:lpstr>Risk Impact Example</vt:lpstr>
      <vt:lpstr>Risk Mitigation, Monitoring, Management</vt:lpstr>
      <vt:lpstr>Examples of common risks</vt:lpstr>
      <vt:lpstr>Quality Management and Metrics</vt:lpstr>
      <vt:lpstr>Why Do We Measure?</vt:lpstr>
      <vt:lpstr>Why Do We Measure?</vt:lpstr>
      <vt:lpstr>Software Process Improvement</vt:lpstr>
      <vt:lpstr>Typical Project Metrics</vt:lpstr>
      <vt:lpstr>Object-Oriented Metrics</vt:lpstr>
      <vt:lpstr>Web Project Metrics</vt:lpstr>
      <vt:lpstr>Change Management</vt:lpstr>
      <vt:lpstr>What are changes?</vt:lpstr>
      <vt:lpstr>Terminology</vt:lpstr>
      <vt:lpstr>Terminology - II</vt:lpstr>
      <vt:lpstr>Versioning</vt:lpstr>
      <vt:lpstr>Variations</vt:lpstr>
      <vt:lpstr>Baseline Versioning</vt:lpstr>
      <vt:lpstr>Configuration-Control Tools</vt:lpstr>
      <vt:lpstr>Wrap-up</vt:lpstr>
      <vt:lpstr>Next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tantug</dc:creator>
  <cp:lastModifiedBy>itu</cp:lastModifiedBy>
  <cp:revision>93</cp:revision>
  <cp:lastPrinted>2015-10-05T18:36:47Z</cp:lastPrinted>
  <dcterms:created xsi:type="dcterms:W3CDTF">2010-08-26T12:42:06Z</dcterms:created>
  <dcterms:modified xsi:type="dcterms:W3CDTF">2017-10-02T08:08:59Z</dcterms:modified>
</cp:coreProperties>
</file>