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9"/>
  </p:notesMasterIdLst>
  <p:sldIdLst>
    <p:sldId id="256" r:id="rId2"/>
    <p:sldId id="272" r:id="rId3"/>
    <p:sldId id="450" r:id="rId4"/>
    <p:sldId id="309" r:id="rId5"/>
    <p:sldId id="314" r:id="rId6"/>
    <p:sldId id="315" r:id="rId7"/>
    <p:sldId id="316" r:id="rId8"/>
    <p:sldId id="317" r:id="rId9"/>
    <p:sldId id="44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7" r:id="rId38"/>
    <p:sldId id="538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1" r:id="rId60"/>
    <p:sldId id="562" r:id="rId61"/>
    <p:sldId id="563" r:id="rId62"/>
    <p:sldId id="564" r:id="rId63"/>
    <p:sldId id="565" r:id="rId64"/>
    <p:sldId id="566" r:id="rId65"/>
    <p:sldId id="567" r:id="rId66"/>
    <p:sldId id="569" r:id="rId67"/>
    <p:sldId id="570" r:id="rId6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260" autoAdjust="0"/>
  </p:normalViewPr>
  <p:slideViewPr>
    <p:cSldViewPr>
      <p:cViewPr varScale="1">
        <p:scale>
          <a:sx n="66" d="100"/>
          <a:sy n="66" d="100"/>
        </p:scale>
        <p:origin x="60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2960DC-2056-5B4D-B2D3-7428A4A676A1}" type="datetimeFigureOut">
              <a:rPr lang="tr-TR"/>
              <a:pPr>
                <a:defRPr/>
              </a:pPr>
              <a:t>23.10.2018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2E98409-241C-AE4B-AF21-A64764AE05E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505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03648" y="5990193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Assist</a:t>
            </a:r>
            <a:r>
              <a:rPr lang="tr-TR" dirty="0" smtClean="0"/>
              <a:t>. Prof.</a:t>
            </a:r>
            <a:r>
              <a:rPr lang="tr-TR" baseline="0" dirty="0" smtClean="0"/>
              <a:t> Ayşe Tosun       	</a:t>
            </a:r>
            <a:r>
              <a:rPr lang="tr-TR" baseline="0" dirty="0" err="1" smtClean="0"/>
              <a:t>Assoc</a:t>
            </a:r>
            <a:r>
              <a:rPr lang="tr-TR" baseline="0" dirty="0" smtClean="0"/>
              <a:t>. Dr. Cüneyd Tantuğ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1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581D-6105-1146-AEE6-459C748D1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0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52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1.</a:t>
            </a:r>
            <a:fld id="{0D0D3A1D-6D40-DF46-8B24-82C2E636E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928C-035A-1340-9C3E-44B7ADE32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4D98-0C29-984A-A5FF-6306D340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7CF5-01E5-234F-B9F6-01F354D8F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8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6076-6767-8943-8912-B4E9288F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18F9-384C-A847-9555-126EC77F7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94EA8-B5B2-1C4E-B24E-F187D1427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2CB1-530A-DA42-872E-813569805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2DD18D23-1E49-D340-8B29-4D22C9F39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40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/>
              <a:t>Week</a:t>
            </a:r>
            <a:r>
              <a:rPr lang="tr-TR" dirty="0"/>
              <a:t> </a:t>
            </a:r>
            <a:r>
              <a:rPr lang="tr-TR" dirty="0" smtClean="0"/>
              <a:t>6</a:t>
            </a:r>
            <a:endParaRPr lang="tr-TR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 smtClean="0"/>
              <a:t>Requirements</a:t>
            </a:r>
            <a:r>
              <a:rPr lang="tr-TR" dirty="0" smtClean="0"/>
              <a:t> Analysis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87" y="188640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Data Model</a:t>
            </a:r>
          </a:p>
        </p:txBody>
      </p:sp>
      <p:sp>
        <p:nvSpPr>
          <p:cNvPr id="2355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9143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004047" y="4389438"/>
            <a:ext cx="1216025" cy="3651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The Data Model</a:t>
            </a:r>
            <a:endParaRPr lang="tr-TR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altLang="en-US"/>
              <a:t>Data modelling is also called Database Modelling.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In </a:t>
            </a:r>
            <a:r>
              <a:rPr lang="en-US" altLang="en-US"/>
              <a:t>data modelling</a:t>
            </a:r>
            <a:r>
              <a:rPr lang="tr-TR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Entity-Relationship</a:t>
            </a:r>
            <a:r>
              <a:rPr lang="tr-TR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Diagrams</a:t>
            </a:r>
            <a:r>
              <a:rPr lang="en-US" altLang="en-US"/>
              <a:t> are used</a:t>
            </a:r>
            <a:r>
              <a:rPr lang="tr-TR" altLang="en-US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Also a data dictionary is defined for important data items.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971550" y="4508500"/>
            <a:ext cx="1800225" cy="936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Entity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348038" y="4652963"/>
            <a:ext cx="1944687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Attribute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5724525" y="4365625"/>
            <a:ext cx="2736850" cy="10795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Relationship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331913" y="3284538"/>
            <a:ext cx="6523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Entity Symbols (Bachman notation)</a:t>
            </a:r>
          </a:p>
        </p:txBody>
      </p:sp>
      <p:sp>
        <p:nvSpPr>
          <p:cNvPr id="245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BAD1F-C81E-D241-927F-D62A5186E09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3"/>
          <p:cNvSpPr txBox="1">
            <a:spLocks noChangeArrowheads="1"/>
          </p:cNvSpPr>
          <p:nvPr/>
        </p:nvSpPr>
        <p:spPr bwMode="auto">
          <a:xfrm>
            <a:off x="1069975" y="6067425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3300"/>
                </a:solidFill>
                <a:latin typeface="Arial" charset="0"/>
              </a:rPr>
              <a:t>Cardinality</a:t>
            </a:r>
          </a:p>
        </p:txBody>
      </p:sp>
      <p:sp>
        <p:nvSpPr>
          <p:cNvPr id="25602" name="Line 4"/>
          <p:cNvSpPr>
            <a:spLocks noChangeShapeType="1"/>
          </p:cNvSpPr>
          <p:nvPr/>
        </p:nvSpPr>
        <p:spPr bwMode="auto">
          <a:xfrm>
            <a:off x="2052638" y="184626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2339975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108575" y="1670050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one, mandatory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1993900" y="29051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4067175" y="26892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067175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2052638" y="394017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2339975" y="36512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108575" y="3763963"/>
            <a:ext cx="353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many, mandatory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2020888" y="498951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3708400" y="2781300"/>
            <a:ext cx="215900" cy="217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3590925" y="4864100"/>
            <a:ext cx="215900" cy="217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3224213" y="6042025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3300"/>
                </a:solidFill>
                <a:latin typeface="Arial" charset="0"/>
              </a:rPr>
              <a:t>Modality</a:t>
            </a:r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H="1">
            <a:off x="2071688" y="5297488"/>
            <a:ext cx="295275" cy="774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3735388" y="5297488"/>
            <a:ext cx="50800" cy="8461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547813" y="15779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1476375" y="27082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1547813" y="36004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1503363" y="47942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A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4356100" y="16494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4356100" y="268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4356100" y="3719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4383088" y="47688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B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339975" y="26368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Text Box 28"/>
          <p:cNvSpPr txBox="1">
            <a:spLocks noChangeArrowheads="1"/>
          </p:cNvSpPr>
          <p:nvPr/>
        </p:nvSpPr>
        <p:spPr bwMode="auto">
          <a:xfrm>
            <a:off x="5076825" y="2730500"/>
            <a:ext cx="293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one, optional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2366963" y="47212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 flipV="1">
            <a:off x="3806825" y="4792663"/>
            <a:ext cx="4333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31"/>
          <p:cNvSpPr>
            <a:spLocks noChangeShapeType="1"/>
          </p:cNvSpPr>
          <p:nvPr/>
        </p:nvSpPr>
        <p:spPr bwMode="auto">
          <a:xfrm flipH="1" flipV="1">
            <a:off x="3806825" y="5008563"/>
            <a:ext cx="431800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5149850" y="4797425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One to many, optional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 flipV="1">
            <a:off x="3779838" y="3744913"/>
            <a:ext cx="43338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 flipH="1" flipV="1">
            <a:off x="3779838" y="3960813"/>
            <a:ext cx="431800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56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06497-48A0-3E4B-B189-7CB4602423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Relationship Symbols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val 3"/>
          <p:cNvSpPr>
            <a:spLocks noChangeArrowheads="1"/>
          </p:cNvSpPr>
          <p:nvPr/>
        </p:nvSpPr>
        <p:spPr bwMode="auto">
          <a:xfrm>
            <a:off x="863600" y="1990725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ID Number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6" name="Oval 4"/>
          <p:cNvSpPr>
            <a:spLocks noChangeArrowheads="1"/>
          </p:cNvSpPr>
          <p:nvPr/>
        </p:nvSpPr>
        <p:spPr bwMode="auto">
          <a:xfrm>
            <a:off x="71438" y="5086350"/>
            <a:ext cx="1944687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First 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Oval 5"/>
          <p:cNvSpPr>
            <a:spLocks noChangeArrowheads="1"/>
          </p:cNvSpPr>
          <p:nvPr/>
        </p:nvSpPr>
        <p:spPr bwMode="auto">
          <a:xfrm>
            <a:off x="2232025" y="5086350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Last 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6264275" y="1990725"/>
            <a:ext cx="1944688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Code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968875" y="5157788"/>
            <a:ext cx="1944688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Name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7091363" y="5157788"/>
            <a:ext cx="1944687" cy="7191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Credits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631" name="AutoShape 9"/>
          <p:cNvCxnSpPr>
            <a:cxnSpLocks noChangeShapeType="1"/>
            <a:stCxn id="26642" idx="0"/>
            <a:endCxn id="26625" idx="4"/>
          </p:cNvCxnSpPr>
          <p:nvPr/>
        </p:nvCxnSpPr>
        <p:spPr bwMode="auto">
          <a:xfrm flipV="1">
            <a:off x="1835150" y="2728913"/>
            <a:ext cx="1588" cy="682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0"/>
          <p:cNvCxnSpPr>
            <a:cxnSpLocks noChangeShapeType="1"/>
            <a:stCxn id="26641" idx="0"/>
            <a:endCxn id="26628" idx="4"/>
          </p:cNvCxnSpPr>
          <p:nvPr/>
        </p:nvCxnSpPr>
        <p:spPr bwMode="auto">
          <a:xfrm flipV="1">
            <a:off x="7235825" y="2728913"/>
            <a:ext cx="1588" cy="682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/>
          <p:cNvCxnSpPr>
            <a:cxnSpLocks noChangeShapeType="1"/>
            <a:stCxn id="26642" idx="2"/>
            <a:endCxn id="26626" idx="0"/>
          </p:cNvCxnSpPr>
          <p:nvPr/>
        </p:nvCxnSpPr>
        <p:spPr bwMode="auto">
          <a:xfrm flipH="1">
            <a:off x="1044575" y="4386263"/>
            <a:ext cx="790575" cy="681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2"/>
          <p:cNvCxnSpPr>
            <a:cxnSpLocks noChangeShapeType="1"/>
            <a:stCxn id="26642" idx="2"/>
            <a:endCxn id="26627" idx="0"/>
          </p:cNvCxnSpPr>
          <p:nvPr/>
        </p:nvCxnSpPr>
        <p:spPr bwMode="auto">
          <a:xfrm>
            <a:off x="1835150" y="4386263"/>
            <a:ext cx="1370013" cy="681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3"/>
          <p:cNvCxnSpPr>
            <a:cxnSpLocks noChangeShapeType="1"/>
            <a:stCxn id="26629" idx="0"/>
            <a:endCxn id="26641" idx="2"/>
          </p:cNvCxnSpPr>
          <p:nvPr/>
        </p:nvCxnSpPr>
        <p:spPr bwMode="auto">
          <a:xfrm flipV="1">
            <a:off x="5942013" y="4386263"/>
            <a:ext cx="1293812" cy="752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4"/>
          <p:cNvCxnSpPr>
            <a:cxnSpLocks noChangeShapeType="1"/>
            <a:stCxn id="26630" idx="0"/>
            <a:endCxn id="26641" idx="2"/>
          </p:cNvCxnSpPr>
          <p:nvPr/>
        </p:nvCxnSpPr>
        <p:spPr bwMode="auto">
          <a:xfrm flipH="1" flipV="1">
            <a:off x="7235825" y="4386263"/>
            <a:ext cx="828675" cy="752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2700338" y="37179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 flipH="1">
            <a:off x="2700338" y="39338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5940425" y="39338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 flipH="1">
            <a:off x="5940425" y="3717925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6335713" y="3430588"/>
            <a:ext cx="1800225" cy="936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Course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>
            <a:off x="935038" y="3430588"/>
            <a:ext cx="1800225" cy="936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Student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3" name="AutoShape 21"/>
          <p:cNvSpPr>
            <a:spLocks noChangeArrowheads="1"/>
          </p:cNvSpPr>
          <p:nvPr/>
        </p:nvSpPr>
        <p:spPr bwMode="auto">
          <a:xfrm>
            <a:off x="3708400" y="3068638"/>
            <a:ext cx="1655763" cy="165735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Takes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644" name="AutoShape 22"/>
          <p:cNvCxnSpPr>
            <a:cxnSpLocks noChangeShapeType="1"/>
            <a:stCxn id="26642" idx="3"/>
            <a:endCxn id="26643" idx="1"/>
          </p:cNvCxnSpPr>
          <p:nvPr/>
        </p:nvCxnSpPr>
        <p:spPr bwMode="auto">
          <a:xfrm flipV="1">
            <a:off x="2754313" y="3897313"/>
            <a:ext cx="9350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3"/>
          <p:cNvCxnSpPr>
            <a:cxnSpLocks noChangeShapeType="1"/>
            <a:stCxn id="26643" idx="3"/>
            <a:endCxn id="26641" idx="1"/>
          </p:cNvCxnSpPr>
          <p:nvPr/>
        </p:nvCxnSpPr>
        <p:spPr bwMode="auto">
          <a:xfrm>
            <a:off x="5383213" y="3897313"/>
            <a:ext cx="9334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Line 24"/>
          <p:cNvSpPr>
            <a:spLocks noChangeShapeType="1"/>
          </p:cNvSpPr>
          <p:nvPr/>
        </p:nvSpPr>
        <p:spPr bwMode="auto">
          <a:xfrm>
            <a:off x="3132138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>
            <a:off x="5940425" y="36449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2800" dirty="0" smtClean="0"/>
              <a:t>Example: Students and Courses (Bachman notation)</a:t>
            </a:r>
            <a:endParaRPr lang="tr-TR" sz="2800" dirty="0"/>
          </a:p>
        </p:txBody>
      </p:sp>
      <p:sp>
        <p:nvSpPr>
          <p:cNvPr id="2664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665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6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EDC98-366D-D94A-AAF4-F49F0B44CF4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0163"/>
            <a:ext cx="8964612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00338" y="260350"/>
            <a:ext cx="3887787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Example:</a:t>
            </a:r>
            <a:b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tr-TR" altLang="en-US" sz="4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Registration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val 3"/>
          <p:cNvSpPr>
            <a:spLocks noChangeArrowheads="1"/>
          </p:cNvSpPr>
          <p:nvPr/>
        </p:nvSpPr>
        <p:spPr bwMode="auto">
          <a:xfrm>
            <a:off x="684213" y="1139825"/>
            <a:ext cx="1296987" cy="5032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28674" name="Oval 4"/>
          <p:cNvSpPr>
            <a:spLocks noChangeArrowheads="1"/>
          </p:cNvSpPr>
          <p:nvPr/>
        </p:nvSpPr>
        <p:spPr bwMode="auto">
          <a:xfrm>
            <a:off x="2124075" y="1211263"/>
            <a:ext cx="1296988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Address</a:t>
            </a:r>
          </a:p>
        </p:txBody>
      </p:sp>
      <p:sp>
        <p:nvSpPr>
          <p:cNvPr id="28675" name="Oval 5"/>
          <p:cNvSpPr>
            <a:spLocks noChangeArrowheads="1"/>
          </p:cNvSpPr>
          <p:nvPr/>
        </p:nvSpPr>
        <p:spPr bwMode="auto">
          <a:xfrm>
            <a:off x="4789488" y="1168400"/>
            <a:ext cx="1296987" cy="5032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 No</a:t>
            </a:r>
          </a:p>
        </p:txBody>
      </p:sp>
      <p:sp>
        <p:nvSpPr>
          <p:cNvPr id="28676" name="Oval 6"/>
          <p:cNvSpPr>
            <a:spLocks noChangeArrowheads="1"/>
          </p:cNvSpPr>
          <p:nvPr/>
        </p:nvSpPr>
        <p:spPr bwMode="auto">
          <a:xfrm>
            <a:off x="6229350" y="1096963"/>
            <a:ext cx="1368425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 Date</a:t>
            </a: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4284663" y="5849938"/>
            <a:ext cx="1441450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Item Name</a:t>
            </a:r>
          </a:p>
        </p:txBody>
      </p:sp>
      <p:sp>
        <p:nvSpPr>
          <p:cNvPr id="28678" name="Oval 8"/>
          <p:cNvSpPr>
            <a:spLocks noChangeArrowheads="1"/>
          </p:cNvSpPr>
          <p:nvPr/>
        </p:nvSpPr>
        <p:spPr bwMode="auto">
          <a:xfrm>
            <a:off x="5942013" y="5776913"/>
            <a:ext cx="1296987" cy="503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Price</a:t>
            </a:r>
          </a:p>
        </p:txBody>
      </p:sp>
      <p:sp>
        <p:nvSpPr>
          <p:cNvPr id="28679" name="AutoShape 9"/>
          <p:cNvSpPr>
            <a:spLocks noChangeArrowheads="1"/>
          </p:cNvSpPr>
          <p:nvPr/>
        </p:nvSpPr>
        <p:spPr bwMode="auto">
          <a:xfrm>
            <a:off x="3313113" y="2105025"/>
            <a:ext cx="1258887" cy="71913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Orders</a:t>
            </a:r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5148263" y="3400425"/>
            <a:ext cx="1512887" cy="719138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Contains</a:t>
            </a:r>
          </a:p>
        </p:txBody>
      </p:sp>
      <p:cxnSp>
        <p:nvCxnSpPr>
          <p:cNvPr id="28681" name="AutoShape 11"/>
          <p:cNvCxnSpPr>
            <a:cxnSpLocks noChangeShapeType="1"/>
            <a:stCxn id="28685" idx="3"/>
            <a:endCxn id="28679" idx="1"/>
          </p:cNvCxnSpPr>
          <p:nvPr/>
        </p:nvCxnSpPr>
        <p:spPr bwMode="auto">
          <a:xfrm flipV="1">
            <a:off x="2555875" y="2465388"/>
            <a:ext cx="757238" cy="4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12"/>
          <p:cNvCxnSpPr>
            <a:cxnSpLocks noChangeShapeType="1"/>
            <a:stCxn id="28679" idx="3"/>
            <a:endCxn id="28689" idx="1"/>
          </p:cNvCxnSpPr>
          <p:nvPr/>
        </p:nvCxnSpPr>
        <p:spPr bwMode="auto">
          <a:xfrm>
            <a:off x="4572000" y="2465388"/>
            <a:ext cx="720725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3"/>
          <p:cNvCxnSpPr>
            <a:cxnSpLocks noChangeShapeType="1"/>
            <a:stCxn id="28689" idx="2"/>
            <a:endCxn id="28680" idx="0"/>
          </p:cNvCxnSpPr>
          <p:nvPr/>
        </p:nvCxnSpPr>
        <p:spPr bwMode="auto">
          <a:xfrm flipH="1">
            <a:off x="5903913" y="2752725"/>
            <a:ext cx="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4"/>
          <p:cNvCxnSpPr>
            <a:cxnSpLocks noChangeShapeType="1"/>
          </p:cNvCxnSpPr>
          <p:nvPr/>
        </p:nvCxnSpPr>
        <p:spPr bwMode="auto">
          <a:xfrm>
            <a:off x="5903913" y="4119563"/>
            <a:ext cx="0" cy="793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1331913" y="2217738"/>
            <a:ext cx="1223962" cy="504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Customer</a:t>
            </a:r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5005388" y="2465388"/>
            <a:ext cx="2889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H="1">
            <a:off x="5005388" y="2320925"/>
            <a:ext cx="3603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20"/>
          <p:cNvSpPr>
            <a:spLocks noChangeArrowheads="1"/>
          </p:cNvSpPr>
          <p:nvPr/>
        </p:nvSpPr>
        <p:spPr bwMode="auto">
          <a:xfrm>
            <a:off x="4932363" y="242093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5292725" y="2247900"/>
            <a:ext cx="1223963" cy="50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</a:t>
            </a:r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>
            <a:off x="2701925" y="23495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>
            <a:off x="5805488" y="4684713"/>
            <a:ext cx="90487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5"/>
          <p:cNvSpPr>
            <a:spLocks noChangeArrowheads="1"/>
          </p:cNvSpPr>
          <p:nvPr/>
        </p:nvSpPr>
        <p:spPr bwMode="auto">
          <a:xfrm>
            <a:off x="5292725" y="4913313"/>
            <a:ext cx="1223963" cy="50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Item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5795963" y="46863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7"/>
          <p:cNvSpPr>
            <a:spLocks noChangeShapeType="1"/>
          </p:cNvSpPr>
          <p:nvPr/>
        </p:nvSpPr>
        <p:spPr bwMode="auto">
          <a:xfrm>
            <a:off x="5805488" y="3040063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95" name="AutoShape 28"/>
          <p:cNvCxnSpPr>
            <a:cxnSpLocks noChangeShapeType="1"/>
            <a:stCxn id="28673" idx="4"/>
            <a:endCxn id="28685" idx="0"/>
          </p:cNvCxnSpPr>
          <p:nvPr/>
        </p:nvCxnSpPr>
        <p:spPr bwMode="auto">
          <a:xfrm>
            <a:off x="1333500" y="1657350"/>
            <a:ext cx="611188" cy="54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9"/>
          <p:cNvCxnSpPr>
            <a:cxnSpLocks noChangeShapeType="1"/>
            <a:stCxn id="28674" idx="3"/>
            <a:endCxn id="28685" idx="0"/>
          </p:cNvCxnSpPr>
          <p:nvPr/>
        </p:nvCxnSpPr>
        <p:spPr bwMode="auto">
          <a:xfrm flipH="1">
            <a:off x="1944688" y="1655763"/>
            <a:ext cx="369887" cy="5476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30"/>
          <p:cNvCxnSpPr>
            <a:cxnSpLocks noChangeShapeType="1"/>
            <a:stCxn id="28675" idx="4"/>
            <a:endCxn id="28689" idx="0"/>
          </p:cNvCxnSpPr>
          <p:nvPr/>
        </p:nvCxnSpPr>
        <p:spPr bwMode="auto">
          <a:xfrm>
            <a:off x="5438775" y="1671638"/>
            <a:ext cx="465138" cy="576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31"/>
          <p:cNvCxnSpPr>
            <a:cxnSpLocks noChangeShapeType="1"/>
            <a:stCxn id="28676" idx="4"/>
            <a:endCxn id="28689" idx="0"/>
          </p:cNvCxnSpPr>
          <p:nvPr/>
        </p:nvCxnSpPr>
        <p:spPr bwMode="auto">
          <a:xfrm flipH="1">
            <a:off x="5903913" y="1600200"/>
            <a:ext cx="100965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32"/>
          <p:cNvCxnSpPr>
            <a:cxnSpLocks noChangeShapeType="1"/>
            <a:stCxn id="28692" idx="2"/>
            <a:endCxn id="28677" idx="0"/>
          </p:cNvCxnSpPr>
          <p:nvPr/>
        </p:nvCxnSpPr>
        <p:spPr bwMode="auto">
          <a:xfrm flipH="1">
            <a:off x="5005388" y="5418138"/>
            <a:ext cx="898525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33"/>
          <p:cNvCxnSpPr>
            <a:cxnSpLocks noChangeShapeType="1"/>
            <a:stCxn id="28692" idx="2"/>
            <a:endCxn id="28678" idx="0"/>
          </p:cNvCxnSpPr>
          <p:nvPr/>
        </p:nvCxnSpPr>
        <p:spPr bwMode="auto">
          <a:xfrm>
            <a:off x="5903913" y="5418138"/>
            <a:ext cx="685800" cy="3587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Line 34"/>
          <p:cNvSpPr>
            <a:spLocks noChangeShapeType="1"/>
          </p:cNvSpPr>
          <p:nvPr/>
        </p:nvSpPr>
        <p:spPr bwMode="auto">
          <a:xfrm>
            <a:off x="5689600" y="2751138"/>
            <a:ext cx="2174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 flipH="1">
            <a:off x="5918200" y="2757488"/>
            <a:ext cx="149225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 : Orders</a:t>
            </a:r>
            <a:endParaRPr lang="tr-TR" dirty="0"/>
          </a:p>
        </p:txBody>
      </p:sp>
      <p:sp>
        <p:nvSpPr>
          <p:cNvPr id="287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87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EDBF8-D169-0D47-95C7-C613AF452B7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706" name="Line 24"/>
          <p:cNvSpPr>
            <a:spLocks noChangeShapeType="1"/>
          </p:cNvSpPr>
          <p:nvPr/>
        </p:nvSpPr>
        <p:spPr bwMode="auto">
          <a:xfrm>
            <a:off x="5913438" y="4686300"/>
            <a:ext cx="10795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95388"/>
            <a:ext cx="89154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/>
              <a:t>Example : Orders and Products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71BB69-B6EC-9045-BD3B-CF5E93909CE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Data Dictionary</a:t>
            </a:r>
            <a:endParaRPr lang="tr-TR" dirty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E9612-F39A-0B4F-BAF0-8E9FB639129C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303132" name="Group 28"/>
          <p:cNvGraphicFramePr>
            <a:graphicFrameLocks noGrp="1"/>
          </p:cNvGraphicFramePr>
          <p:nvPr>
            <p:ph sz="half" idx="4294967295"/>
          </p:nvPr>
        </p:nvGraphicFramePr>
        <p:xfrm>
          <a:off x="1042988" y="2276475"/>
          <a:ext cx="7632700" cy="402748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Data </a:t>
                      </a: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Name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the primary name of the composite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Aliases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other names for the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Where used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data transforms (processes) that use the composite data item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How used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the role of the data item (input, output, temporary storage, etc.)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Description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a notation for representing content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Format</a:t>
                      </a: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specific information about data types, 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default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 values (if known)</a:t>
                      </a:r>
                      <a:endParaRPr kumimoji="0" lang="tr-T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3255963" y="3259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762000" y="1293813"/>
            <a:ext cx="7545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Data dictionary is a collection of data item definitions.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A data item is desribed with the followings: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791325" cy="4000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Line 4"/>
          <p:cNvSpPr>
            <a:spLocks noChangeShapeType="1"/>
          </p:cNvSpPr>
          <p:nvPr/>
        </p:nvSpPr>
        <p:spPr bwMode="auto">
          <a:xfrm flipV="1">
            <a:off x="1331913" y="3357563"/>
            <a:ext cx="676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4140200" y="1916113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Data Dictionary Example</a:t>
            </a:r>
            <a:endParaRPr lang="tr-TR" dirty="0"/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126767-0EFF-C349-A05C-039DEA81039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3"/>
          <p:cNvSpPr txBox="1">
            <a:spLocks noChangeArrowheads="1"/>
          </p:cNvSpPr>
          <p:nvPr/>
        </p:nvSpPr>
        <p:spPr bwMode="auto">
          <a:xfrm>
            <a:off x="395288" y="1638300"/>
            <a:ext cx="7507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600" b="1">
                <a:solidFill>
                  <a:schemeClr val="tx1"/>
                </a:solidFill>
                <a:latin typeface="Arial" charset="0"/>
              </a:rPr>
              <a:t>İTÜ Student ID =  04 – 009 - 0761</a:t>
            </a:r>
            <a:endParaRPr lang="en-US" altLang="en-US" sz="36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395288" y="4340225"/>
            <a:ext cx="435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Electrical-Electronics faculty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4498975" y="4914900"/>
            <a:ext cx="220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Entrance year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804025" y="5348288"/>
            <a:ext cx="221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Order number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 flipH="1">
            <a:off x="2266950" y="2351088"/>
            <a:ext cx="2160588" cy="191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 flipH="1">
            <a:off x="5507038" y="2351088"/>
            <a:ext cx="217487" cy="263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7019925" y="2351088"/>
            <a:ext cx="792163" cy="307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277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27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F6F86-E72A-6B41-B52B-6FCCCD13387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/>
              <a:t>Data Dictionary Example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Database objects and </a:t>
            </a:r>
            <a:r>
              <a:rPr lang="en-US" altLang="en-US" dirty="0" smtClean="0"/>
              <a:t>relations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Data </a:t>
            </a:r>
            <a:r>
              <a:rPr lang="en-US" altLang="en-US" dirty="0" smtClean="0"/>
              <a:t>flow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Model: </a:t>
            </a:r>
            <a:r>
              <a:rPr lang="en-US" altLang="en-US" dirty="0"/>
              <a:t>Control flow, Events and </a:t>
            </a:r>
            <a:r>
              <a:rPr lang="en-US" altLang="en-US" dirty="0" smtClean="0"/>
              <a:t>states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F753-6204-2D44-B2D8-74F48E25F5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Functional Model</a:t>
            </a:r>
          </a:p>
        </p:txBody>
      </p:sp>
      <p:sp>
        <p:nvSpPr>
          <p:cNvPr id="3379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15938"/>
            <a:ext cx="35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4248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Functional modelling is also called Process Modelling.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In functional modelling, </a:t>
            </a:r>
            <a:r>
              <a:rPr lang="tr-TR" altLang="en-US">
                <a:solidFill>
                  <a:srgbClr val="FF0000"/>
                </a:solidFill>
                <a:latin typeface="Arial" charset="0"/>
              </a:rPr>
              <a:t>Data Flow Diagrams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 are used.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There are various DFD notations such as: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Yourdon &amp; Coad notation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 Gane &amp; Sarson notation</a:t>
            </a:r>
            <a:r>
              <a:rPr lang="tr-TR" altLang="en-US" sz="240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tr-TR" altLang="en-US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For details of a process one of the followings can be used: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Flow Chart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–"/>
            </a:pPr>
            <a:r>
              <a:rPr lang="tr-TR" altLang="en-US" sz="2400">
                <a:solidFill>
                  <a:srgbClr val="000099"/>
                </a:solidFill>
                <a:latin typeface="Arial" charset="0"/>
              </a:rPr>
              <a:t> Program Description Language (i.e.  pseudocode)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The Functional Model</a:t>
            </a:r>
            <a:endParaRPr lang="tr-TR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EC0289-D5B7-1947-BD8B-2C8F668158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5375275" y="2281238"/>
            <a:ext cx="92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flow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692275" y="4365625"/>
            <a:ext cx="1447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1485900" y="1609725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547813" y="2133600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>
                <a:solidFill>
                  <a:schemeClr val="tx1"/>
                </a:solidFill>
                <a:latin typeface="Arial" charset="0"/>
              </a:rPr>
              <a:t>process</a:t>
            </a:r>
            <a:endParaRPr lang="en-AU" alt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692275" y="4365625"/>
            <a:ext cx="144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external entity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 flipV="1">
            <a:off x="5146675" y="2205038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V="1">
            <a:off x="5070475" y="4724400"/>
            <a:ext cx="1855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5302250" y="47974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store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V="1">
            <a:off x="5086350" y="5300663"/>
            <a:ext cx="1855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Yourdon &amp; Coad notation for DFD</a:t>
            </a:r>
            <a:endParaRPr lang="tr-TR" dirty="0"/>
          </a:p>
        </p:txBody>
      </p:sp>
      <p:sp>
        <p:nvSpPr>
          <p:cNvPr id="35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58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58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7AB52-D4CC-F644-BF49-B5F38878751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ChangeArrowheads="1"/>
          </p:cNvSpPr>
          <p:nvPr/>
        </p:nvSpPr>
        <p:spPr bwMode="auto">
          <a:xfrm>
            <a:off x="1857375" y="1268413"/>
            <a:ext cx="1368425" cy="12969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930400" y="1341438"/>
            <a:ext cx="1368425" cy="1296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Double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square</a:t>
            </a: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>
            <a:off x="1692275" y="347662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19250" y="4149725"/>
            <a:ext cx="1728788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Rounded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Gane &amp; Sarson notation for DFD</a:t>
            </a:r>
            <a:endParaRPr lang="tr-TR" dirty="0"/>
          </a:p>
        </p:txBody>
      </p:sp>
      <p:graphicFrame>
        <p:nvGraphicFramePr>
          <p:cNvPr id="312327" name="Group 7"/>
          <p:cNvGraphicFramePr>
            <a:graphicFrameLocks noGrp="1"/>
          </p:cNvGraphicFramePr>
          <p:nvPr>
            <p:ph idx="1"/>
          </p:nvPr>
        </p:nvGraphicFramePr>
        <p:xfrm>
          <a:off x="1604963" y="5529263"/>
          <a:ext cx="2390775" cy="762000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tr-TR" sz="2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Open-ended</a:t>
                      </a:r>
                      <a:r>
                        <a:rPr lang="tr-TR" sz="220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rectangle</a:t>
                      </a:r>
                    </a:p>
                  </a:txBody>
                  <a:tcPr marL="360419" marR="36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3657600" y="1628775"/>
            <a:ext cx="408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Source or destination of data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3635375" y="32131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Flow of data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958975" y="3068638"/>
            <a:ext cx="8842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arrow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3708400" y="4292600"/>
            <a:ext cx="543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 that transforms a flow of data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3938588" y="5659438"/>
            <a:ext cx="192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Store of data</a:t>
            </a:r>
          </a:p>
        </p:txBody>
      </p:sp>
      <p:sp>
        <p:nvSpPr>
          <p:cNvPr id="368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68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E427F7-B758-884F-8979-93A55377818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External Entity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2268538" y="1916113"/>
            <a:ext cx="48196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 producer or consumer of data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222500" y="2854325"/>
            <a:ext cx="55197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Examples: a person, a device, a sensor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222500" y="3529013"/>
            <a:ext cx="66706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Another example: computer-based</a:t>
            </a: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system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763713" y="4914900"/>
            <a:ext cx="58721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Data must always originate somewhere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and must always be sent to something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68313" y="1914525"/>
            <a:ext cx="1447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8313" y="1914525"/>
            <a:ext cx="144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external entity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78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0FF81-2A62-DF47-8A14-9456EACB5B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-171450"/>
            <a:ext cx="7162800" cy="1285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900" dirty="0"/>
              <a:t>Process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168525" y="2474913"/>
            <a:ext cx="184150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119313" y="2119313"/>
            <a:ext cx="68453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 data transformer (changes input</a:t>
            </a: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to output)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2268538" y="2955925"/>
            <a:ext cx="5976937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Examples: compute taxes, determine area,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rPr>
              <a:t>format report, display graph 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624013" y="4194175"/>
            <a:ext cx="6108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Data must always be processed in some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>
                <a:solidFill>
                  <a:srgbClr val="FF0000"/>
                </a:solidFill>
                <a:latin typeface="Arial" charset="0"/>
              </a:rPr>
              <a:t>way to achieve system function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95288" y="1803400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57200" y="2327275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>
                <a:solidFill>
                  <a:schemeClr val="tx1"/>
                </a:solidFill>
                <a:latin typeface="Arial" charset="0"/>
              </a:rPr>
              <a:t>process</a:t>
            </a:r>
            <a:endParaRPr lang="en-AU" alt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9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89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0E8C3-64BD-A94D-B6E2-E9BF1C4D325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95388" y="323850"/>
            <a:ext cx="7105650" cy="2968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Data Flow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900113" y="1989138"/>
            <a:ext cx="6624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Data flows through a system, beginning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as input and be transformed into output.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998913" y="4568825"/>
            <a:ext cx="115411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compute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triangle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area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2646363" y="4375150"/>
            <a:ext cx="1168400" cy="3476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V="1">
            <a:off x="2633663" y="5322888"/>
            <a:ext cx="120650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5465763" y="5032375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746375" y="4076700"/>
            <a:ext cx="701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base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2555875" y="5118100"/>
            <a:ext cx="866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height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5654675" y="4635500"/>
            <a:ext cx="650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area</a:t>
            </a:r>
          </a:p>
        </p:txBody>
      </p:sp>
      <p:sp>
        <p:nvSpPr>
          <p:cNvPr id="39946" name="AutoShape 11"/>
          <p:cNvSpPr>
            <a:spLocks noChangeArrowheads="1"/>
          </p:cNvSpPr>
          <p:nvPr/>
        </p:nvSpPr>
        <p:spPr bwMode="auto">
          <a:xfrm>
            <a:off x="2843213" y="1412875"/>
            <a:ext cx="2736850" cy="360363"/>
          </a:xfrm>
          <a:prstGeom prst="rightArrow">
            <a:avLst>
              <a:gd name="adj1" fmla="val 50000"/>
              <a:gd name="adj2" fmla="val 18986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3903663" y="4352925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39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1D2FAA-3BAD-0B4F-91DD-294350D5A7D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-171450"/>
            <a:ext cx="7162800" cy="1285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900" dirty="0"/>
              <a:t>Data Stores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708400" y="1700213"/>
            <a:ext cx="49387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charset="0"/>
              </a:rPr>
              <a:t>Data is often stored for later use.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176713" y="3676650"/>
            <a:ext cx="100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look-up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sensor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charset="0"/>
              </a:rPr>
              <a:t>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2692400" y="3556000"/>
            <a:ext cx="1168400" cy="3492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V="1">
            <a:off x="2679700" y="4505325"/>
            <a:ext cx="120650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5511800" y="4213225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2944813" y="3284538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#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1776413" y="4235450"/>
            <a:ext cx="163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report required</a:t>
            </a: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5484813" y="3460750"/>
            <a:ext cx="16621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#, type,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location, age</a:t>
            </a:r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5156200" y="4838700"/>
            <a:ext cx="622300" cy="641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5338763" y="5746750"/>
            <a:ext cx="1320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data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3698875" y="5048250"/>
            <a:ext cx="1647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sensor number</a:t>
            </a: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5321300" y="4686300"/>
            <a:ext cx="812800" cy="819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5815013" y="4630738"/>
            <a:ext cx="14239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type,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location, age</a:t>
            </a:r>
          </a:p>
        </p:txBody>
      </p:sp>
      <p:sp>
        <p:nvSpPr>
          <p:cNvPr id="40975" name="Oval 16"/>
          <p:cNvSpPr>
            <a:spLocks noChangeArrowheads="1"/>
          </p:cNvSpPr>
          <p:nvPr/>
        </p:nvSpPr>
        <p:spPr bwMode="auto">
          <a:xfrm>
            <a:off x="3903663" y="3486150"/>
            <a:ext cx="1447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5292725" y="5719763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>
            <a:off x="5292725" y="6080125"/>
            <a:ext cx="1439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827088" y="1773238"/>
            <a:ext cx="2232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827088" y="2205038"/>
            <a:ext cx="22320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1187450" y="17732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store</a:t>
            </a:r>
            <a:endParaRPr lang="en-AU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8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09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FA798-8344-4B45-9C10-A8750932D268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Başlık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Example: Generic DFD</a:t>
            </a:r>
          </a:p>
        </p:txBody>
      </p:sp>
      <p:sp>
        <p:nvSpPr>
          <p:cNvPr id="41986" name="5 Dikdörtgen"/>
          <p:cNvSpPr>
            <a:spLocks noChangeArrowheads="1"/>
          </p:cNvSpPr>
          <p:nvPr/>
        </p:nvSpPr>
        <p:spPr bwMode="auto">
          <a:xfrm>
            <a:off x="500063" y="1771650"/>
            <a:ext cx="2214562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External Entity1</a:t>
            </a:r>
          </a:p>
        </p:txBody>
      </p:sp>
      <p:sp>
        <p:nvSpPr>
          <p:cNvPr id="41987" name="10 Dikdörtgen"/>
          <p:cNvSpPr>
            <a:spLocks noChangeArrowheads="1"/>
          </p:cNvSpPr>
          <p:nvPr/>
        </p:nvSpPr>
        <p:spPr bwMode="auto">
          <a:xfrm>
            <a:off x="5214938" y="5343525"/>
            <a:ext cx="2214562" cy="71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External Entity2</a:t>
            </a:r>
          </a:p>
        </p:txBody>
      </p:sp>
      <p:sp>
        <p:nvSpPr>
          <p:cNvPr id="41988" name="12 Oval"/>
          <p:cNvSpPr>
            <a:spLocks noChangeArrowheads="1"/>
          </p:cNvSpPr>
          <p:nvPr/>
        </p:nvSpPr>
        <p:spPr bwMode="auto">
          <a:xfrm>
            <a:off x="3357563" y="1557338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Process1</a:t>
            </a:r>
          </a:p>
        </p:txBody>
      </p:sp>
      <p:sp>
        <p:nvSpPr>
          <p:cNvPr id="41989" name="13 Oval"/>
          <p:cNvSpPr>
            <a:spLocks noChangeArrowheads="1"/>
          </p:cNvSpPr>
          <p:nvPr/>
        </p:nvSpPr>
        <p:spPr bwMode="auto">
          <a:xfrm>
            <a:off x="5715000" y="1700213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Process2</a:t>
            </a:r>
          </a:p>
        </p:txBody>
      </p:sp>
      <p:cxnSp>
        <p:nvCxnSpPr>
          <p:cNvPr id="41990" name="18 Eğri Bağlayıcı"/>
          <p:cNvCxnSpPr>
            <a:cxnSpLocks noChangeShapeType="1"/>
            <a:stCxn id="41986" idx="0"/>
            <a:endCxn id="41988" idx="1"/>
          </p:cNvCxnSpPr>
          <p:nvPr/>
        </p:nvCxnSpPr>
        <p:spPr bwMode="auto">
          <a:xfrm rot="5400000" flipH="1" flipV="1">
            <a:off x="2568576" y="773112"/>
            <a:ext cx="36512" cy="1960563"/>
          </a:xfrm>
          <a:prstGeom prst="curvedConnector3">
            <a:avLst>
              <a:gd name="adj1" fmla="val 121543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18 Eğri Bağlayıcı"/>
          <p:cNvCxnSpPr>
            <a:cxnSpLocks noChangeShapeType="1"/>
            <a:stCxn id="41988" idx="7"/>
            <a:endCxn id="41989" idx="1"/>
          </p:cNvCxnSpPr>
          <p:nvPr/>
        </p:nvCxnSpPr>
        <p:spPr bwMode="auto">
          <a:xfrm rot="16200000" flipH="1">
            <a:off x="5179219" y="1132682"/>
            <a:ext cx="142875" cy="1347787"/>
          </a:xfrm>
          <a:prstGeom prst="curvedConnector3">
            <a:avLst>
              <a:gd name="adj1" fmla="val -28447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18 Eğri Bağlayıcı"/>
          <p:cNvCxnSpPr>
            <a:cxnSpLocks noChangeShapeType="1"/>
            <a:stCxn id="41989" idx="3"/>
          </p:cNvCxnSpPr>
          <p:nvPr/>
        </p:nvCxnSpPr>
        <p:spPr bwMode="auto">
          <a:xfrm rot="16200000" flipH="1">
            <a:off x="5588000" y="3073400"/>
            <a:ext cx="103505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27 Dikdörtgen"/>
          <p:cNvSpPr>
            <a:spLocks noChangeArrowheads="1"/>
          </p:cNvSpPr>
          <p:nvPr/>
        </p:nvSpPr>
        <p:spPr bwMode="auto">
          <a:xfrm>
            <a:off x="5857875" y="3771900"/>
            <a:ext cx="2143125" cy="928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29" name="28 Tablo"/>
          <p:cNvGraphicFramePr>
            <a:graphicFrameLocks noGrp="1"/>
          </p:cNvGraphicFramePr>
          <p:nvPr/>
        </p:nvGraphicFramePr>
        <p:xfrm>
          <a:off x="5983288" y="3914775"/>
          <a:ext cx="1946275" cy="57150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34" charset="0"/>
                        </a:rPr>
                        <a:t>Data Store2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998" name="18 Eğri Bağlayıcı"/>
          <p:cNvCxnSpPr>
            <a:cxnSpLocks noChangeShapeType="1"/>
            <a:stCxn id="41988" idx="4"/>
            <a:endCxn id="41999" idx="0"/>
          </p:cNvCxnSpPr>
          <p:nvPr/>
        </p:nvCxnSpPr>
        <p:spPr bwMode="auto">
          <a:xfrm rot="5400000">
            <a:off x="2928938" y="2557462"/>
            <a:ext cx="928688" cy="13573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9" name="34 Dikdörtgen"/>
          <p:cNvSpPr>
            <a:spLocks noChangeArrowheads="1"/>
          </p:cNvSpPr>
          <p:nvPr/>
        </p:nvSpPr>
        <p:spPr bwMode="auto">
          <a:xfrm>
            <a:off x="1643063" y="3700463"/>
            <a:ext cx="2143125" cy="785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6" name="35 Tablo"/>
          <p:cNvGraphicFramePr>
            <a:graphicFrameLocks noGrp="1"/>
          </p:cNvGraphicFramePr>
          <p:nvPr/>
        </p:nvGraphicFramePr>
        <p:xfrm>
          <a:off x="1785938" y="3843338"/>
          <a:ext cx="2143125" cy="571500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34" charset="0"/>
                        </a:rPr>
                        <a:t>Data Store1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004" name="18 Eğri Bağlayıcı"/>
          <p:cNvCxnSpPr>
            <a:cxnSpLocks noChangeShapeType="1"/>
            <a:stCxn id="41988" idx="3"/>
            <a:endCxn id="41986" idx="2"/>
          </p:cNvCxnSpPr>
          <p:nvPr/>
        </p:nvCxnSpPr>
        <p:spPr bwMode="auto">
          <a:xfrm rot="5400000" flipH="1">
            <a:off x="2532857" y="1559718"/>
            <a:ext cx="107950" cy="1960563"/>
          </a:xfrm>
          <a:prstGeom prst="curvedConnector3">
            <a:avLst>
              <a:gd name="adj1" fmla="val -37660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42 Oval"/>
          <p:cNvSpPr>
            <a:spLocks noChangeArrowheads="1"/>
          </p:cNvSpPr>
          <p:nvPr/>
        </p:nvSpPr>
        <p:spPr bwMode="auto">
          <a:xfrm>
            <a:off x="3071813" y="5129213"/>
            <a:ext cx="1428750" cy="12144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Process3</a:t>
            </a:r>
          </a:p>
        </p:txBody>
      </p:sp>
      <p:cxnSp>
        <p:nvCxnSpPr>
          <p:cNvPr id="42006" name="18 Eğri Bağlayıcı"/>
          <p:cNvCxnSpPr>
            <a:cxnSpLocks noChangeShapeType="1"/>
            <a:stCxn id="41999" idx="2"/>
            <a:endCxn id="42005" idx="2"/>
          </p:cNvCxnSpPr>
          <p:nvPr/>
        </p:nvCxnSpPr>
        <p:spPr bwMode="auto">
          <a:xfrm rot="16200000" flipH="1">
            <a:off x="2267744" y="4933156"/>
            <a:ext cx="1250950" cy="35718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18 Eğri Bağlayıcı"/>
          <p:cNvCxnSpPr>
            <a:cxnSpLocks noChangeShapeType="1"/>
            <a:stCxn id="42005" idx="6"/>
            <a:endCxn id="41987" idx="1"/>
          </p:cNvCxnSpPr>
          <p:nvPr/>
        </p:nvCxnSpPr>
        <p:spPr bwMode="auto">
          <a:xfrm flipV="1">
            <a:off x="4500563" y="5700713"/>
            <a:ext cx="714375" cy="365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18 Eğri Bağlayıcı"/>
          <p:cNvCxnSpPr>
            <a:cxnSpLocks noChangeShapeType="1"/>
            <a:stCxn id="41993" idx="0"/>
            <a:endCxn id="41989" idx="5"/>
          </p:cNvCxnSpPr>
          <p:nvPr/>
        </p:nvCxnSpPr>
        <p:spPr bwMode="auto">
          <a:xfrm rot="5400000" flipH="1" flipV="1">
            <a:off x="6414294" y="3251994"/>
            <a:ext cx="1035050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2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717F6-6E5D-034C-9A76-B42DE0451B4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9144000" cy="11430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900" dirty="0"/>
              <a:t>DFD Rules (1)</a:t>
            </a:r>
          </a:p>
        </p:txBody>
      </p:sp>
      <p:sp>
        <p:nvSpPr>
          <p:cNvPr id="43010" name="7 Dikdörtgen"/>
          <p:cNvSpPr>
            <a:spLocks noChangeArrowheads="1"/>
          </p:cNvSpPr>
          <p:nvPr/>
        </p:nvSpPr>
        <p:spPr bwMode="auto">
          <a:xfrm>
            <a:off x="1571625" y="2643188"/>
            <a:ext cx="1928813" cy="1571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External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Agent</a:t>
            </a:r>
          </a:p>
        </p:txBody>
      </p:sp>
      <p:sp>
        <p:nvSpPr>
          <p:cNvPr id="43011" name="8 Dikdörtgen"/>
          <p:cNvSpPr>
            <a:spLocks noChangeArrowheads="1"/>
          </p:cNvSpPr>
          <p:nvPr/>
        </p:nvSpPr>
        <p:spPr bwMode="auto">
          <a:xfrm>
            <a:off x="5500688" y="2643188"/>
            <a:ext cx="1928812" cy="1571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External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800" b="1" i="1">
                <a:solidFill>
                  <a:srgbClr val="000099"/>
                </a:solidFill>
                <a:latin typeface="Arial" charset="0"/>
              </a:rPr>
              <a:t>Agent</a:t>
            </a:r>
          </a:p>
        </p:txBody>
      </p:sp>
      <p:cxnSp>
        <p:nvCxnSpPr>
          <p:cNvPr id="43012" name="10 Düz Ok Bağlayıcısı"/>
          <p:cNvCxnSpPr>
            <a:cxnSpLocks noChangeShapeType="1"/>
            <a:stCxn id="43010" idx="3"/>
            <a:endCxn id="43011" idx="1"/>
          </p:cNvCxnSpPr>
          <p:nvPr/>
        </p:nvCxnSpPr>
        <p:spPr bwMode="auto">
          <a:xfrm>
            <a:off x="3500438" y="3429000"/>
            <a:ext cx="200025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3" name="12 Düz Bağlayıcı"/>
          <p:cNvCxnSpPr>
            <a:cxnSpLocks noChangeShapeType="1"/>
          </p:cNvCxnSpPr>
          <p:nvPr/>
        </p:nvCxnSpPr>
        <p:spPr bwMode="auto">
          <a:xfrm rot="16200000" flipH="1">
            <a:off x="4250532" y="3178968"/>
            <a:ext cx="571500" cy="500063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13 Düz Bağlayıcı"/>
          <p:cNvCxnSpPr>
            <a:cxnSpLocks noChangeShapeType="1"/>
          </p:cNvCxnSpPr>
          <p:nvPr/>
        </p:nvCxnSpPr>
        <p:spPr bwMode="auto">
          <a:xfrm rot="5400000">
            <a:off x="4214813" y="3214687"/>
            <a:ext cx="571500" cy="428625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30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6A47A-1BA3-5240-89E4-395B499DEA0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Requirements</a:t>
            </a:r>
            <a:r>
              <a:rPr lang="tr-TR" sz="6000" dirty="0" smtClean="0"/>
              <a:t> Analysis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 smtClean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 smtClean="0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 Model</a:t>
            </a:r>
            <a:endParaRPr lang="tr-TR" altLang="en-US" dirty="0" smtClean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6</a:t>
            </a:r>
            <a:r>
              <a:rPr lang="tr-TR" dirty="0" smtClean="0">
                <a:latin typeface="+mn-lt"/>
              </a:rPr>
              <a:t>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" descr="dataflow_ru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103313"/>
            <a:ext cx="50577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525" y="188640"/>
            <a:ext cx="9144000" cy="64807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tr-TR" sz="4900" dirty="0"/>
              <a:t>DFD Rules (2)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B98D6-C62F-4045-B7D6-DD23306EE1A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5" descr="dataflow_ru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56737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44000" cy="11430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DFD Rules (3)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1B2DAD-7A4A-1A42-97EB-58ACFE343B5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dataflow_rule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090613"/>
            <a:ext cx="55721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7"/>
            <a:ext cx="9144000" cy="100771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DFD Rules (4)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3E043-B84B-634C-A31F-4BC9272BB36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1463"/>
            <a:ext cx="9144000" cy="339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/>
              <a:t>Data </a:t>
            </a:r>
            <a:r>
              <a:rPr lang="en-AU" sz="4400" dirty="0"/>
              <a:t>Flow </a:t>
            </a:r>
            <a:r>
              <a:rPr lang="tr-TR" sz="4400" dirty="0"/>
              <a:t>Refinement</a:t>
            </a:r>
            <a:endParaRPr lang="en-AU" sz="4400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8061325" cy="4895850"/>
          </a:xfrm>
        </p:spPr>
        <p:txBody>
          <a:bodyPr/>
          <a:lstStyle/>
          <a:p>
            <a:pPr eaLnBrk="1" hangingPunct="1"/>
            <a:r>
              <a:rPr lang="tr-TR" altLang="en-US"/>
              <a:t>DFD modelling is performed from level-0 to level-1,</a:t>
            </a:r>
            <a:br>
              <a:rPr lang="tr-TR" altLang="en-US"/>
            </a:br>
            <a:r>
              <a:rPr lang="tr-TR" altLang="en-US"/>
              <a:t> level-2, etc.</a:t>
            </a:r>
          </a:p>
          <a:p>
            <a:pPr eaLnBrk="1" hangingPunct="1"/>
            <a:r>
              <a:rPr lang="tr-TR" altLang="en-US"/>
              <a:t>A</a:t>
            </a:r>
            <a:r>
              <a:rPr lang="en-AU" altLang="en-US"/>
              <a:t> suggested expansion ratio between one level and the next </a:t>
            </a:r>
            <a:r>
              <a:rPr lang="tr-TR" altLang="en-US"/>
              <a:t>level </a:t>
            </a:r>
            <a:r>
              <a:rPr lang="en-AU" altLang="en-US"/>
              <a:t>is </a:t>
            </a:r>
            <a:r>
              <a:rPr lang="tr-TR" altLang="en-US"/>
              <a:t>1:5</a:t>
            </a:r>
            <a:endParaRPr lang="en-AU" altLang="en-US"/>
          </a:p>
          <a:p>
            <a:pPr eaLnBrk="1" hangingPunct="1"/>
            <a:r>
              <a:rPr lang="tr-TR" altLang="en-US"/>
              <a:t>M</a:t>
            </a:r>
            <a:r>
              <a:rPr lang="en-US" altLang="en-US"/>
              <a:t>ost systems require between 3 and 7 levels for an adequate flow model</a:t>
            </a:r>
          </a:p>
          <a:p>
            <a:pPr eaLnBrk="1" hangingPunct="1"/>
            <a:r>
              <a:rPr lang="tr-TR" altLang="en-US"/>
              <a:t>I</a:t>
            </a:r>
            <a:r>
              <a:rPr lang="en-AU" altLang="en-US"/>
              <a:t>f a bubble does a number of different things, it needs further refinement</a:t>
            </a:r>
            <a:r>
              <a:rPr lang="tr-TR" altLang="en-US"/>
              <a:t>.</a:t>
            </a:r>
          </a:p>
          <a:p>
            <a:pPr eaLnBrk="1" hangingPunct="1"/>
            <a:r>
              <a:rPr lang="tr-TR" altLang="en-US"/>
              <a:t>E</a:t>
            </a:r>
            <a:r>
              <a:rPr lang="en-US" altLang="en-US"/>
              <a:t>ach bubble is refined until it does just one thing</a:t>
            </a:r>
          </a:p>
          <a:p>
            <a:pPr eaLnBrk="1" hangingPunct="1"/>
            <a:r>
              <a:rPr lang="tr-TR" altLang="en-US"/>
              <a:t>T</a:t>
            </a:r>
            <a:r>
              <a:rPr lang="en-US" altLang="en-US"/>
              <a:t>he expansion ratio decreases as the number of levels increase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1A8BA-F2CF-1E44-9EC6-A67AB55BDCF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5094F5-373F-4B43-95A6-4F46BBEB0A04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133600"/>
            <a:ext cx="2895600" cy="2286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  <a:t>Example of</a:t>
            </a:r>
            <a:b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AU" smtClean="0">
                <a:ln>
                  <a:noFill/>
                </a:ln>
                <a:solidFill>
                  <a:schemeClr val="tx1"/>
                </a:solidFill>
                <a:effectLst/>
              </a:rPr>
              <a:t>Data Flow </a:t>
            </a:r>
            <a:r>
              <a:rPr lang="tr-TR" smtClean="0">
                <a:ln>
                  <a:noFill/>
                </a:ln>
                <a:solidFill>
                  <a:schemeClr val="tx1"/>
                </a:solidFill>
                <a:effectLst/>
              </a:rPr>
              <a:t>Refinement</a:t>
            </a:r>
            <a:endParaRPr lang="en-US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8131" name="Picture 3" descr="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41306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613525" y="496888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3300"/>
                </a:solidFill>
                <a:latin typeface="Arial" charset="0"/>
              </a:rPr>
              <a:t>refine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267200" y="2741613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3300"/>
                </a:solidFill>
                <a:latin typeface="Arial" charset="0"/>
              </a:rPr>
              <a:t>refine</a:t>
            </a:r>
            <a:endParaRPr lang="en-US" altLang="en-US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" y="293688"/>
            <a:ext cx="7804150" cy="4079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/>
              <a:t>Example</a:t>
            </a:r>
            <a:r>
              <a:rPr lang="en-US" sz="4400" dirty="0"/>
              <a:t> Data Flow Hierarchy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3708400" y="2127250"/>
            <a:ext cx="1041400" cy="1025525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2895600" y="2659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4800600" y="2659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273300" y="2305050"/>
            <a:ext cx="660400" cy="6953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88000" y="2343150"/>
            <a:ext cx="660400" cy="6953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4100513" y="2376488"/>
            <a:ext cx="384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135313" y="21859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4926013" y="21986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2436813" y="24018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5751513" y="24018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</a:t>
            </a:r>
          </a:p>
        </p:txBody>
      </p:sp>
      <p:sp>
        <p:nvSpPr>
          <p:cNvPr id="321549" name="Oval 13"/>
          <p:cNvSpPr>
            <a:spLocks noChangeArrowheads="1"/>
          </p:cNvSpPr>
          <p:nvPr/>
        </p:nvSpPr>
        <p:spPr bwMode="auto">
          <a:xfrm>
            <a:off x="2311400" y="38544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0" name="Oval 14"/>
          <p:cNvSpPr>
            <a:spLocks noChangeArrowheads="1"/>
          </p:cNvSpPr>
          <p:nvPr/>
        </p:nvSpPr>
        <p:spPr bwMode="auto">
          <a:xfrm>
            <a:off x="3721100" y="34861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1" name="Oval 15"/>
          <p:cNvSpPr>
            <a:spLocks noChangeArrowheads="1"/>
          </p:cNvSpPr>
          <p:nvPr/>
        </p:nvSpPr>
        <p:spPr bwMode="auto">
          <a:xfrm>
            <a:off x="3441700" y="4681538"/>
            <a:ext cx="800100" cy="80803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2" name="Oval 16"/>
          <p:cNvSpPr>
            <a:spLocks noChangeArrowheads="1"/>
          </p:cNvSpPr>
          <p:nvPr/>
        </p:nvSpPr>
        <p:spPr bwMode="auto">
          <a:xfrm>
            <a:off x="4724400" y="43497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3" name="Oval 17"/>
          <p:cNvSpPr>
            <a:spLocks noChangeArrowheads="1"/>
          </p:cNvSpPr>
          <p:nvPr/>
        </p:nvSpPr>
        <p:spPr bwMode="auto">
          <a:xfrm>
            <a:off x="5956300" y="4464050"/>
            <a:ext cx="800100" cy="8096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21554" name="Line 18"/>
          <p:cNvSpPr>
            <a:spLocks noChangeShapeType="1"/>
          </p:cNvSpPr>
          <p:nvPr/>
        </p:nvSpPr>
        <p:spPr bwMode="auto">
          <a:xfrm>
            <a:off x="1511300" y="41830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5" name="Line 19"/>
          <p:cNvSpPr>
            <a:spLocks noChangeShapeType="1"/>
          </p:cNvSpPr>
          <p:nvPr/>
        </p:nvSpPr>
        <p:spPr bwMode="auto">
          <a:xfrm>
            <a:off x="6832600" y="491966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6" name="Line 20"/>
          <p:cNvSpPr>
            <a:spLocks noChangeShapeType="1"/>
          </p:cNvSpPr>
          <p:nvPr/>
        </p:nvSpPr>
        <p:spPr bwMode="auto">
          <a:xfrm flipV="1">
            <a:off x="3124200" y="4030663"/>
            <a:ext cx="54610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7" name="Line 21"/>
          <p:cNvSpPr>
            <a:spLocks noChangeShapeType="1"/>
          </p:cNvSpPr>
          <p:nvPr/>
        </p:nvSpPr>
        <p:spPr bwMode="auto">
          <a:xfrm>
            <a:off x="3060700" y="4540250"/>
            <a:ext cx="41910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8" name="Line 22"/>
          <p:cNvSpPr>
            <a:spLocks noChangeShapeType="1"/>
          </p:cNvSpPr>
          <p:nvPr/>
        </p:nvSpPr>
        <p:spPr bwMode="auto">
          <a:xfrm flipV="1">
            <a:off x="4267200" y="4906963"/>
            <a:ext cx="41910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4495800" y="4146550"/>
            <a:ext cx="33020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>
            <a:off x="5549900" y="4832350"/>
            <a:ext cx="368300" cy="22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2525713" y="40274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p1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auto">
          <a:xfrm>
            <a:off x="3910013" y="36845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p2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auto">
          <a:xfrm>
            <a:off x="3630613" y="49037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p3</a:t>
            </a:r>
          </a:p>
        </p:txBody>
      </p:sp>
      <p:sp>
        <p:nvSpPr>
          <p:cNvPr id="321564" name="Rectangle 28"/>
          <p:cNvSpPr>
            <a:spLocks noChangeArrowheads="1"/>
          </p:cNvSpPr>
          <p:nvPr/>
        </p:nvSpPr>
        <p:spPr bwMode="auto">
          <a:xfrm>
            <a:off x="4913313" y="45608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p4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auto">
          <a:xfrm>
            <a:off x="6157913" y="4662488"/>
            <a:ext cx="447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5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auto">
          <a:xfrm>
            <a:off x="1674813" y="37480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auto">
          <a:xfrm>
            <a:off x="6983413" y="44719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21568" name="Freeform 32"/>
          <p:cNvSpPr>
            <a:spLocks/>
          </p:cNvSpPr>
          <p:nvPr/>
        </p:nvSpPr>
        <p:spPr bwMode="auto">
          <a:xfrm>
            <a:off x="2044700" y="2684463"/>
            <a:ext cx="1614488" cy="2300287"/>
          </a:xfrm>
          <a:custGeom>
            <a:avLst/>
            <a:gdLst>
              <a:gd name="T0" fmla="*/ 2147483646 w 1017"/>
              <a:gd name="T1" fmla="*/ 0 h 1288"/>
              <a:gd name="T2" fmla="*/ 2147483646 w 1017"/>
              <a:gd name="T3" fmla="*/ 2147483646 h 1288"/>
              <a:gd name="T4" fmla="*/ 2147483646 w 1017"/>
              <a:gd name="T5" fmla="*/ 2147483646 h 1288"/>
              <a:gd name="T6" fmla="*/ 0 w 1017"/>
              <a:gd name="T7" fmla="*/ 2147483646 h 1288"/>
              <a:gd name="T8" fmla="*/ 0 60000 65536"/>
              <a:gd name="T9" fmla="*/ 0 60000 65536"/>
              <a:gd name="T10" fmla="*/ 0 60000 65536"/>
              <a:gd name="T11" fmla="*/ 0 60000 65536"/>
              <a:gd name="T12" fmla="*/ 0 w 1017"/>
              <a:gd name="T13" fmla="*/ 0 h 1288"/>
              <a:gd name="T14" fmla="*/ 1017 w 1017"/>
              <a:gd name="T15" fmla="*/ 1288 h 1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9" name="Freeform 33"/>
          <p:cNvSpPr>
            <a:spLocks/>
          </p:cNvSpPr>
          <p:nvPr/>
        </p:nvSpPr>
        <p:spPr bwMode="auto">
          <a:xfrm>
            <a:off x="4787900" y="2671763"/>
            <a:ext cx="2135188" cy="2797175"/>
          </a:xfrm>
          <a:custGeom>
            <a:avLst/>
            <a:gdLst>
              <a:gd name="T0" fmla="*/ 0 w 1345"/>
              <a:gd name="T1" fmla="*/ 0 h 1566"/>
              <a:gd name="T2" fmla="*/ 2147483646 w 1345"/>
              <a:gd name="T3" fmla="*/ 2147483646 h 1566"/>
              <a:gd name="T4" fmla="*/ 2147483646 w 1345"/>
              <a:gd name="T5" fmla="*/ 2147483646 h 1566"/>
              <a:gd name="T6" fmla="*/ 2147483646 w 1345"/>
              <a:gd name="T7" fmla="*/ 2147483646 h 1566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566"/>
              <a:gd name="T14" fmla="*/ 1345 w 1345"/>
              <a:gd name="T15" fmla="*/ 1566 h 1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70" name="Rectangle 34"/>
          <p:cNvSpPr>
            <a:spLocks noChangeArrowheads="1"/>
          </p:cNvSpPr>
          <p:nvPr/>
        </p:nvSpPr>
        <p:spPr bwMode="auto">
          <a:xfrm>
            <a:off x="3160713" y="36337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21571" name="Rectangle 35"/>
          <p:cNvSpPr>
            <a:spLocks noChangeArrowheads="1"/>
          </p:cNvSpPr>
          <p:nvPr/>
        </p:nvSpPr>
        <p:spPr bwMode="auto">
          <a:xfrm>
            <a:off x="2970213" y="4635500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</a:t>
            </a:r>
          </a:p>
        </p:txBody>
      </p:sp>
      <p:sp>
        <p:nvSpPr>
          <p:cNvPr id="321572" name="Rectangle 36"/>
          <p:cNvSpPr>
            <a:spLocks noChangeArrowheads="1"/>
          </p:cNvSpPr>
          <p:nvPr/>
        </p:nvSpPr>
        <p:spPr bwMode="auto">
          <a:xfrm>
            <a:off x="4341813" y="4929188"/>
            <a:ext cx="35083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</a:t>
            </a:r>
          </a:p>
        </p:txBody>
      </p:sp>
      <p:sp>
        <p:nvSpPr>
          <p:cNvPr id="321573" name="Rectangle 37"/>
          <p:cNvSpPr>
            <a:spLocks noChangeArrowheads="1"/>
          </p:cNvSpPr>
          <p:nvPr/>
        </p:nvSpPr>
        <p:spPr bwMode="auto">
          <a:xfrm>
            <a:off x="4646613" y="3811588"/>
            <a:ext cx="2825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</a:t>
            </a:r>
          </a:p>
        </p:txBody>
      </p:sp>
      <p:sp>
        <p:nvSpPr>
          <p:cNvPr id="321574" name="Rectangle 38"/>
          <p:cNvSpPr>
            <a:spLocks noChangeArrowheads="1"/>
          </p:cNvSpPr>
          <p:nvPr/>
        </p:nvSpPr>
        <p:spPr bwMode="auto">
          <a:xfrm>
            <a:off x="5535613" y="4827588"/>
            <a:ext cx="366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321575" name="Rectangle 39"/>
          <p:cNvSpPr>
            <a:spLocks noChangeArrowheads="1"/>
          </p:cNvSpPr>
          <p:nvPr/>
        </p:nvSpPr>
        <p:spPr bwMode="auto">
          <a:xfrm>
            <a:off x="250825" y="2205038"/>
            <a:ext cx="1112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level 0</a:t>
            </a:r>
          </a:p>
        </p:txBody>
      </p:sp>
      <p:sp>
        <p:nvSpPr>
          <p:cNvPr id="321576" name="Rectangle 40"/>
          <p:cNvSpPr>
            <a:spLocks noChangeArrowheads="1"/>
          </p:cNvSpPr>
          <p:nvPr/>
        </p:nvSpPr>
        <p:spPr bwMode="auto">
          <a:xfrm>
            <a:off x="219075" y="4221163"/>
            <a:ext cx="11128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level 1</a:t>
            </a:r>
          </a:p>
        </p:txBody>
      </p:sp>
      <p:sp>
        <p:nvSpPr>
          <p:cNvPr id="491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9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B8C97B-604B-3247-9317-7A3A67ADCD4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9" grpId="0" animBg="1"/>
      <p:bldP spid="321550" grpId="0" animBg="1"/>
      <p:bldP spid="321551" grpId="0" animBg="1"/>
      <p:bldP spid="321552" grpId="0" animBg="1"/>
      <p:bldP spid="321553" grpId="0" animBg="1"/>
      <p:bldP spid="321554" grpId="0" animBg="1"/>
      <p:bldP spid="321555" grpId="0" animBg="1"/>
      <p:bldP spid="321556" grpId="0" animBg="1"/>
      <p:bldP spid="321557" grpId="0" animBg="1"/>
      <p:bldP spid="321558" grpId="0" animBg="1"/>
      <p:bldP spid="321559" grpId="0" animBg="1"/>
      <p:bldP spid="321560" grpId="0" animBg="1"/>
      <p:bldP spid="321561" grpId="0"/>
      <p:bldP spid="321562" grpId="0"/>
      <p:bldP spid="321563" grpId="0"/>
      <p:bldP spid="321564" grpId="0"/>
      <p:bldP spid="321565" grpId="0"/>
      <p:bldP spid="321566" grpId="0"/>
      <p:bldP spid="321567" grpId="0"/>
      <p:bldP spid="321568" grpId="0" animBg="1"/>
      <p:bldP spid="321569" grpId="0" animBg="1"/>
      <p:bldP spid="321570" grpId="0"/>
      <p:bldP spid="321571" grpId="0"/>
      <p:bldP spid="321572" grpId="0"/>
      <p:bldP spid="321573" grpId="0"/>
      <p:bldP spid="321574" grpId="0"/>
      <p:bldP spid="3215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36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tr-TR" sz="4400" dirty="0"/>
              <a:t>Example: DFD for Quizzing Software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2484438" y="1700213"/>
            <a:ext cx="1366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81000" y="2438400"/>
            <a:ext cx="1447800" cy="13716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Student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581400" y="838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Generate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Quiz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3810000" y="3124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Record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67" name="Oval 7"/>
          <p:cNvSpPr>
            <a:spLocks noChangeArrowheads="1"/>
          </p:cNvSpPr>
          <p:nvPr/>
        </p:nvSpPr>
        <p:spPr bwMode="auto">
          <a:xfrm>
            <a:off x="3810000" y="5410200"/>
            <a:ext cx="1524000" cy="12192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Evaluate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22568" name="Group 8"/>
          <p:cNvGraphicFramePr>
            <a:graphicFrameLocks noGrp="1"/>
          </p:cNvGraphicFramePr>
          <p:nvPr/>
        </p:nvGraphicFramePr>
        <p:xfrm>
          <a:off x="6553200" y="1219200"/>
          <a:ext cx="1905000" cy="457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Question-Bank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2574" name="Group 14"/>
          <p:cNvGraphicFramePr>
            <a:graphicFrameLocks noGrp="1"/>
          </p:cNvGraphicFramePr>
          <p:nvPr/>
        </p:nvGraphicFramePr>
        <p:xfrm>
          <a:off x="6781800" y="3352800"/>
          <a:ext cx="2209800" cy="436563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Student Answers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2580" name="Group 20"/>
          <p:cNvGraphicFramePr>
            <a:graphicFrameLocks noGrp="1"/>
          </p:cNvGraphicFramePr>
          <p:nvPr/>
        </p:nvGraphicFramePr>
        <p:xfrm>
          <a:off x="6705600" y="5791200"/>
          <a:ext cx="2209800" cy="457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Correct Answers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195" name="Text Box 26"/>
          <p:cNvSpPr txBox="1">
            <a:spLocks noChangeArrowheads="1"/>
          </p:cNvSpPr>
          <p:nvPr/>
        </p:nvSpPr>
        <p:spPr bwMode="auto">
          <a:xfrm>
            <a:off x="2709863" y="1978025"/>
            <a:ext cx="1243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question</a:t>
            </a:r>
            <a:br>
              <a:rPr lang="tr-TR" altLang="en-US" sz="2000" b="1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text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6" name="Text Box 27"/>
          <p:cNvSpPr txBox="1">
            <a:spLocks noChangeArrowheads="1"/>
          </p:cNvSpPr>
          <p:nvPr/>
        </p:nvSpPr>
        <p:spPr bwMode="auto">
          <a:xfrm>
            <a:off x="1524000" y="1063625"/>
            <a:ext cx="111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quiz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number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 flipV="1">
            <a:off x="990600" y="12192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 flipV="1">
            <a:off x="1828800" y="16764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30"/>
          <p:cNvSpPr txBox="1">
            <a:spLocks noChangeArrowheads="1"/>
          </p:cNvSpPr>
          <p:nvPr/>
        </p:nvSpPr>
        <p:spPr bwMode="auto">
          <a:xfrm>
            <a:off x="5148263" y="1444625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questions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00" name="Line 31"/>
          <p:cNvSpPr>
            <a:spLocks noChangeShapeType="1"/>
          </p:cNvSpPr>
          <p:nvPr/>
        </p:nvSpPr>
        <p:spPr bwMode="auto">
          <a:xfrm flipV="1">
            <a:off x="5181600" y="1447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410200" y="31210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3" name="Line 33"/>
          <p:cNvSpPr>
            <a:spLocks noChangeShapeType="1"/>
          </p:cNvSpPr>
          <p:nvPr/>
        </p:nvSpPr>
        <p:spPr bwMode="auto">
          <a:xfrm flipV="1">
            <a:off x="5334000" y="3581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2544763" y="3028950"/>
            <a:ext cx="1074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choose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5" name="Line 35"/>
          <p:cNvSpPr>
            <a:spLocks noChangeShapeType="1"/>
          </p:cNvSpPr>
          <p:nvPr/>
        </p:nvSpPr>
        <p:spPr bwMode="auto">
          <a:xfrm>
            <a:off x="1828800" y="3505200"/>
            <a:ext cx="1981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6" name="Line 36"/>
          <p:cNvSpPr>
            <a:spLocks noChangeShapeType="1"/>
          </p:cNvSpPr>
          <p:nvPr/>
        </p:nvSpPr>
        <p:spPr bwMode="auto">
          <a:xfrm>
            <a:off x="1143000" y="3886200"/>
            <a:ext cx="25908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7" name="Text Box 37"/>
          <p:cNvSpPr txBox="1">
            <a:spLocks noChangeArrowheads="1"/>
          </p:cNvSpPr>
          <p:nvPr/>
        </p:nvSpPr>
        <p:spPr bwMode="auto">
          <a:xfrm>
            <a:off x="684213" y="4933950"/>
            <a:ext cx="1946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Score results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correct/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incorrect</a:t>
            </a:r>
          </a:p>
        </p:txBody>
      </p:sp>
      <p:sp>
        <p:nvSpPr>
          <p:cNvPr id="322598" name="Text Box 38"/>
          <p:cNvSpPr txBox="1">
            <a:spLocks noChangeArrowheads="1"/>
          </p:cNvSpPr>
          <p:nvPr/>
        </p:nvSpPr>
        <p:spPr bwMode="auto">
          <a:xfrm>
            <a:off x="5486400" y="5407025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correct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 flipV="1">
            <a:off x="5334000" y="6096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0" name="Line 40"/>
          <p:cNvSpPr>
            <a:spLocks noChangeShapeType="1"/>
          </p:cNvSpPr>
          <p:nvPr/>
        </p:nvSpPr>
        <p:spPr bwMode="auto">
          <a:xfrm flipV="1">
            <a:off x="4953000" y="38100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1" name="Text Box 41"/>
          <p:cNvSpPr txBox="1">
            <a:spLocks noChangeArrowheads="1"/>
          </p:cNvSpPr>
          <p:nvPr/>
        </p:nvSpPr>
        <p:spPr bwMode="auto">
          <a:xfrm>
            <a:off x="6400800" y="4324350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answers</a:t>
            </a:r>
            <a:endParaRPr lang="en-US" altLang="en-US" sz="2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02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F33382-11D1-8D47-94A6-C5667A1DA09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6" grpId="0" animBg="1"/>
      <p:bldP spid="322567" grpId="0" animBg="1"/>
      <p:bldP spid="322592" grpId="0"/>
      <p:bldP spid="322593" grpId="0" animBg="1"/>
      <p:bldP spid="322594" grpId="0"/>
      <p:bldP spid="322595" grpId="0" animBg="1"/>
      <p:bldP spid="322596" grpId="0" animBg="1"/>
      <p:bldP spid="322597" grpId="0"/>
      <p:bldP spid="322598" grpId="0"/>
      <p:bldP spid="322599" grpId="0" animBg="1"/>
      <p:bldP spid="322600" grpId="0" animBg="1"/>
      <p:bldP spid="3226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288"/>
            <a:ext cx="91440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Example: DFD for Employees</a:t>
            </a:r>
            <a:endParaRPr lang="tr-TR" dirty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7470A8-5549-1449-AE90-86D515BCCEE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3"/>
          <p:cNvSpPr txBox="1">
            <a:spLocks noChangeArrowheads="1"/>
          </p:cNvSpPr>
          <p:nvPr/>
        </p:nvSpPr>
        <p:spPr bwMode="auto">
          <a:xfrm>
            <a:off x="2782888" y="981075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Offered course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0" name="Oval 4"/>
          <p:cNvSpPr>
            <a:spLocks noChangeArrowheads="1"/>
          </p:cNvSpPr>
          <p:nvPr/>
        </p:nvSpPr>
        <p:spPr bwMode="auto">
          <a:xfrm>
            <a:off x="801688" y="1195388"/>
            <a:ext cx="2011362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1.Schedule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4356100" y="1195388"/>
            <a:ext cx="1511300" cy="86360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Academic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department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 flipV="1">
            <a:off x="2843213" y="1700213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1189038" y="2995613"/>
            <a:ext cx="19875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Offered courses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54" name="Line 10"/>
          <p:cNvSpPr>
            <a:spLocks noChangeShapeType="1"/>
          </p:cNvSpPr>
          <p:nvPr/>
        </p:nvSpPr>
        <p:spPr bwMode="auto">
          <a:xfrm flipH="1">
            <a:off x="1835150" y="21336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1" name="Oval 11"/>
          <p:cNvSpPr>
            <a:spLocks noChangeArrowheads="1"/>
          </p:cNvSpPr>
          <p:nvPr/>
        </p:nvSpPr>
        <p:spPr bwMode="auto">
          <a:xfrm>
            <a:off x="4327525" y="2833688"/>
            <a:ext cx="1431925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2.Enroll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7308850" y="2851150"/>
            <a:ext cx="1511300" cy="936625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1908175" y="4148138"/>
            <a:ext cx="225901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Course enrollment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3276600" y="32670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H="1">
            <a:off x="2987675" y="3500438"/>
            <a:ext cx="13684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H="1">
            <a:off x="5653088" y="3500438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5508625" y="360838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Schedule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 flipV="1">
            <a:off x="5653088" y="3140075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5437188" y="2349500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Enrollment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request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4643438" y="4651375"/>
            <a:ext cx="18732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Student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>
            <a:off x="5076825" y="3860800"/>
            <a:ext cx="503238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5" name="Oval 25"/>
          <p:cNvSpPr>
            <a:spLocks noChangeArrowheads="1"/>
          </p:cNvSpPr>
          <p:nvPr/>
        </p:nvSpPr>
        <p:spPr bwMode="auto">
          <a:xfrm>
            <a:off x="153988" y="5011738"/>
            <a:ext cx="1849437" cy="982662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3.Produce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Class list</a:t>
            </a:r>
          </a:p>
        </p:txBody>
      </p:sp>
      <p:sp>
        <p:nvSpPr>
          <p:cNvPr id="327706" name="Text Box 26"/>
          <p:cNvSpPr txBox="1">
            <a:spLocks noChangeArrowheads="1"/>
          </p:cNvSpPr>
          <p:nvPr/>
        </p:nvSpPr>
        <p:spPr bwMode="auto">
          <a:xfrm>
            <a:off x="3817938" y="5514975"/>
            <a:ext cx="1511300" cy="79375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Teacher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07" name="Line 27"/>
          <p:cNvSpPr>
            <a:spLocks noChangeShapeType="1"/>
          </p:cNvSpPr>
          <p:nvPr/>
        </p:nvSpPr>
        <p:spPr bwMode="auto">
          <a:xfrm flipH="1">
            <a:off x="973138" y="3427413"/>
            <a:ext cx="64770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8" name="Line 28"/>
          <p:cNvSpPr>
            <a:spLocks noChangeShapeType="1"/>
          </p:cNvSpPr>
          <p:nvPr/>
        </p:nvSpPr>
        <p:spPr bwMode="auto">
          <a:xfrm flipH="1">
            <a:off x="1692275" y="4579938"/>
            <a:ext cx="12239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 flipH="1">
            <a:off x="1979613" y="4868863"/>
            <a:ext cx="2663825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0" name="Line 30"/>
          <p:cNvSpPr>
            <a:spLocks noChangeShapeType="1"/>
          </p:cNvSpPr>
          <p:nvPr/>
        </p:nvSpPr>
        <p:spPr bwMode="auto">
          <a:xfrm>
            <a:off x="1835150" y="5803900"/>
            <a:ext cx="1982788" cy="19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1" name="Text Box 31"/>
          <p:cNvSpPr txBox="1">
            <a:spLocks noChangeArrowheads="1"/>
          </p:cNvSpPr>
          <p:nvPr/>
        </p:nvSpPr>
        <p:spPr bwMode="auto">
          <a:xfrm>
            <a:off x="1692275" y="59769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Class list</a:t>
            </a:r>
            <a:endParaRPr lang="en-AU" alt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273" name="Line 7"/>
          <p:cNvSpPr>
            <a:spLocks noChangeShapeType="1"/>
          </p:cNvSpPr>
          <p:nvPr/>
        </p:nvSpPr>
        <p:spPr bwMode="auto">
          <a:xfrm flipV="1">
            <a:off x="1247775" y="2997200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74" name="Line 9"/>
          <p:cNvSpPr>
            <a:spLocks noChangeShapeType="1"/>
          </p:cNvSpPr>
          <p:nvPr/>
        </p:nvSpPr>
        <p:spPr bwMode="auto">
          <a:xfrm flipV="1">
            <a:off x="1263650" y="3427413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1908175" y="4579938"/>
            <a:ext cx="21605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 flipV="1">
            <a:off x="4645025" y="4652963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4660900" y="5083175"/>
            <a:ext cx="1855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12" name="Line 32"/>
          <p:cNvSpPr>
            <a:spLocks noChangeShapeType="1"/>
          </p:cNvSpPr>
          <p:nvPr/>
        </p:nvSpPr>
        <p:spPr bwMode="auto">
          <a:xfrm flipV="1">
            <a:off x="1908175" y="4148138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Example: DFD for Courses</a:t>
            </a:r>
            <a:endParaRPr lang="tr-TR" dirty="0"/>
          </a:p>
        </p:txBody>
      </p:sp>
      <p:sp>
        <p:nvSpPr>
          <p:cNvPr id="532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32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BC0128-1CAC-5D47-B5EA-88CD264AFE3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1" grpId="0" animBg="1"/>
      <p:bldP spid="327692" grpId="0" animBg="1"/>
      <p:bldP spid="327693" grpId="0" animBg="1"/>
      <p:bldP spid="327695" grpId="0" animBg="1"/>
      <p:bldP spid="327696" grpId="0" animBg="1"/>
      <p:bldP spid="327697" grpId="0" animBg="1"/>
      <p:bldP spid="327698" grpId="0"/>
      <p:bldP spid="327699" grpId="0" animBg="1"/>
      <p:bldP spid="327700" grpId="0"/>
      <p:bldP spid="327702" grpId="0" animBg="1"/>
      <p:bldP spid="327704" grpId="0" animBg="1"/>
      <p:bldP spid="327705" grpId="0" animBg="1"/>
      <p:bldP spid="327706" grpId="0" animBg="1"/>
      <p:bldP spid="327707" grpId="0" animBg="1"/>
      <p:bldP spid="327708" grpId="0" animBg="1"/>
      <p:bldP spid="327709" grpId="0" animBg="1"/>
      <p:bldP spid="327710" grpId="0" animBg="1"/>
      <p:bldP spid="327711" grpId="0"/>
      <p:bldP spid="327694" grpId="0" animBg="1"/>
      <p:bldP spid="327701" grpId="0" animBg="1"/>
      <p:bldP spid="327703" grpId="0" animBg="1"/>
      <p:bldP spid="3277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Arc 2"/>
          <p:cNvSpPr>
            <a:spLocks/>
          </p:cNvSpPr>
          <p:nvPr/>
        </p:nvSpPr>
        <p:spPr bwMode="auto">
          <a:xfrm>
            <a:off x="5092700" y="2300288"/>
            <a:ext cx="825500" cy="16716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5934075" y="2565400"/>
            <a:ext cx="2314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i="1">
                <a:solidFill>
                  <a:srgbClr val="FF0000"/>
                </a:solidFill>
                <a:latin typeface="Arial" charset="0"/>
              </a:rPr>
              <a:t>Maps into</a:t>
            </a:r>
          </a:p>
        </p:txBody>
      </p:sp>
      <p:sp>
        <p:nvSpPr>
          <p:cNvPr id="15565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5638" y="177800"/>
            <a:ext cx="8197850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DFDs: A Look Ahead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032000" y="19399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794000" y="16859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581400" y="15081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365500" y="21812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924300" y="27908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394200" y="15462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V="1">
            <a:off x="1727200" y="2268538"/>
            <a:ext cx="3048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 flipV="1">
            <a:off x="2476500" y="1938338"/>
            <a:ext cx="3048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V="1">
            <a:off x="3238500" y="1736725"/>
            <a:ext cx="317500" cy="87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4038600" y="1736725"/>
            <a:ext cx="330200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4851400" y="1811338"/>
            <a:ext cx="3302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3136900" y="2130425"/>
            <a:ext cx="22860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4292600" y="2257425"/>
            <a:ext cx="431800" cy="428625"/>
          </a:xfrm>
          <a:prstGeom prst="ellipse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3733800" y="2574925"/>
            <a:ext cx="2286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4330700" y="3184525"/>
            <a:ext cx="2286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 flipV="1">
            <a:off x="4762500" y="2484438"/>
            <a:ext cx="3048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3822700" y="2436813"/>
            <a:ext cx="431800" cy="20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5664200" y="40227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799" name="Rectangle 23"/>
          <p:cNvSpPr>
            <a:spLocks noChangeArrowheads="1"/>
          </p:cNvSpPr>
          <p:nvPr/>
        </p:nvSpPr>
        <p:spPr bwMode="auto">
          <a:xfrm>
            <a:off x="50292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56896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1" name="Rectangle 25"/>
          <p:cNvSpPr>
            <a:spLocks noChangeArrowheads="1"/>
          </p:cNvSpPr>
          <p:nvPr/>
        </p:nvSpPr>
        <p:spPr bwMode="auto">
          <a:xfrm>
            <a:off x="6324600" y="4494213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2" name="Rectangle 26"/>
          <p:cNvSpPr>
            <a:spLocks noChangeArrowheads="1"/>
          </p:cNvSpPr>
          <p:nvPr/>
        </p:nvSpPr>
        <p:spPr bwMode="auto">
          <a:xfrm>
            <a:off x="43053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3" name="Rectangle 27"/>
          <p:cNvSpPr>
            <a:spLocks noChangeArrowheads="1"/>
          </p:cNvSpPr>
          <p:nvPr/>
        </p:nvSpPr>
        <p:spPr bwMode="auto">
          <a:xfrm>
            <a:off x="48641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4" name="Rectangle 28"/>
          <p:cNvSpPr>
            <a:spLocks noChangeArrowheads="1"/>
          </p:cNvSpPr>
          <p:nvPr/>
        </p:nvSpPr>
        <p:spPr bwMode="auto">
          <a:xfrm>
            <a:off x="54229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5" name="Rectangle 29"/>
          <p:cNvSpPr>
            <a:spLocks noChangeArrowheads="1"/>
          </p:cNvSpPr>
          <p:nvPr/>
        </p:nvSpPr>
        <p:spPr bwMode="auto">
          <a:xfrm>
            <a:off x="59817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6" name="Rectangle 30"/>
          <p:cNvSpPr>
            <a:spLocks noChangeArrowheads="1"/>
          </p:cNvSpPr>
          <p:nvPr/>
        </p:nvSpPr>
        <p:spPr bwMode="auto">
          <a:xfrm>
            <a:off x="65405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7" name="Rectangle 31"/>
          <p:cNvSpPr>
            <a:spLocks noChangeArrowheads="1"/>
          </p:cNvSpPr>
          <p:nvPr/>
        </p:nvSpPr>
        <p:spPr bwMode="auto">
          <a:xfrm>
            <a:off x="7099300" y="5114925"/>
            <a:ext cx="469900" cy="314325"/>
          </a:xfrm>
          <a:prstGeom prst="rect">
            <a:avLst/>
          </a:prstGeom>
          <a:solidFill>
            <a:srgbClr val="0099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tr-TR" altLang="en-US" sz="9600" smtClean="0"/>
          </a:p>
        </p:txBody>
      </p:sp>
      <p:sp>
        <p:nvSpPr>
          <p:cNvPr id="331808" name="Rectangle 32"/>
          <p:cNvSpPr>
            <a:spLocks noChangeArrowheads="1"/>
          </p:cNvSpPr>
          <p:nvPr/>
        </p:nvSpPr>
        <p:spPr bwMode="auto">
          <a:xfrm>
            <a:off x="1331913" y="3068638"/>
            <a:ext cx="24161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A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nalysis model</a:t>
            </a:r>
          </a:p>
        </p:txBody>
      </p:sp>
      <p:sp>
        <p:nvSpPr>
          <p:cNvPr id="331809" name="Rectangle 33"/>
          <p:cNvSpPr>
            <a:spLocks noChangeArrowheads="1"/>
          </p:cNvSpPr>
          <p:nvPr/>
        </p:nvSpPr>
        <p:spPr bwMode="auto">
          <a:xfrm>
            <a:off x="5003800" y="5661025"/>
            <a:ext cx="2178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tr-T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D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esign model</a:t>
            </a:r>
          </a:p>
        </p:txBody>
      </p:sp>
      <p:sp>
        <p:nvSpPr>
          <p:cNvPr id="331810" name="Line 34"/>
          <p:cNvSpPr>
            <a:spLocks noChangeShapeType="1"/>
          </p:cNvSpPr>
          <p:nvPr/>
        </p:nvSpPr>
        <p:spPr bwMode="auto">
          <a:xfrm flipH="1">
            <a:off x="5302250" y="4333875"/>
            <a:ext cx="62865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1" name="Line 35"/>
          <p:cNvSpPr>
            <a:spLocks noChangeShapeType="1"/>
          </p:cNvSpPr>
          <p:nvPr/>
        </p:nvSpPr>
        <p:spPr bwMode="auto">
          <a:xfrm>
            <a:off x="5930900" y="4333875"/>
            <a:ext cx="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2" name="Line 36"/>
          <p:cNvSpPr>
            <a:spLocks noChangeShapeType="1"/>
          </p:cNvSpPr>
          <p:nvPr/>
        </p:nvSpPr>
        <p:spPr bwMode="auto">
          <a:xfrm>
            <a:off x="5916613" y="4318000"/>
            <a:ext cx="655637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3" name="Line 37"/>
          <p:cNvSpPr>
            <a:spLocks noChangeShapeType="1"/>
          </p:cNvSpPr>
          <p:nvPr/>
        </p:nvSpPr>
        <p:spPr bwMode="auto">
          <a:xfrm flipH="1">
            <a:off x="4564063" y="4803775"/>
            <a:ext cx="682625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4" name="Line 38"/>
          <p:cNvSpPr>
            <a:spLocks noChangeShapeType="1"/>
          </p:cNvSpPr>
          <p:nvPr/>
        </p:nvSpPr>
        <p:spPr bwMode="auto">
          <a:xfrm flipH="1">
            <a:off x="5149850" y="4803775"/>
            <a:ext cx="9683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5" name="Line 39"/>
          <p:cNvSpPr>
            <a:spLocks noChangeShapeType="1"/>
          </p:cNvSpPr>
          <p:nvPr/>
        </p:nvSpPr>
        <p:spPr bwMode="auto">
          <a:xfrm flipH="1">
            <a:off x="5665788" y="4789488"/>
            <a:ext cx="265112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6" name="Line 40"/>
          <p:cNvSpPr>
            <a:spLocks noChangeShapeType="1"/>
          </p:cNvSpPr>
          <p:nvPr/>
        </p:nvSpPr>
        <p:spPr bwMode="auto">
          <a:xfrm>
            <a:off x="5930900" y="4773613"/>
            <a:ext cx="293688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7" name="Line 41"/>
          <p:cNvSpPr>
            <a:spLocks noChangeShapeType="1"/>
          </p:cNvSpPr>
          <p:nvPr/>
        </p:nvSpPr>
        <p:spPr bwMode="auto">
          <a:xfrm>
            <a:off x="6600825" y="4803775"/>
            <a:ext cx="180975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18" name="Line 42"/>
          <p:cNvSpPr>
            <a:spLocks noChangeShapeType="1"/>
          </p:cNvSpPr>
          <p:nvPr/>
        </p:nvSpPr>
        <p:spPr bwMode="auto">
          <a:xfrm>
            <a:off x="6600825" y="4803775"/>
            <a:ext cx="7254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6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C469E-3050-C146-919D-AE0A7C8C61CA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331779" grpId="0"/>
      <p:bldP spid="331798" grpId="0" animBg="1"/>
      <p:bldP spid="331799" grpId="0" animBg="1"/>
      <p:bldP spid="331800" grpId="0" animBg="1"/>
      <p:bldP spid="331801" grpId="0" animBg="1"/>
      <p:bldP spid="331802" grpId="0" animBg="1"/>
      <p:bldP spid="331803" grpId="0" animBg="1"/>
      <p:bldP spid="331804" grpId="0" animBg="1"/>
      <p:bldP spid="331805" grpId="0" animBg="1"/>
      <p:bldP spid="331806" grpId="0" animBg="1"/>
      <p:bldP spid="331807" grpId="0" animBg="1"/>
      <p:bldP spid="331809" grpId="0"/>
      <p:bldP spid="331810" grpId="0" animBg="1"/>
      <p:bldP spid="331811" grpId="0" animBg="1"/>
      <p:bldP spid="331812" grpId="0" animBg="1"/>
      <p:bldP spid="331813" grpId="0" animBg="1"/>
      <p:bldP spid="331814" grpId="0" animBg="1"/>
      <p:bldP spid="331815" grpId="0" animBg="1"/>
      <p:bldP spid="331816" grpId="0" animBg="1"/>
      <p:bldP spid="331817" grpId="0" animBg="1"/>
      <p:bldP spid="3318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5"/>
          <p:cNvSpPr txBox="1">
            <a:spLocks noChangeArrowheads="1"/>
          </p:cNvSpPr>
          <p:nvPr/>
        </p:nvSpPr>
        <p:spPr bwMode="auto">
          <a:xfrm>
            <a:off x="250825" y="3621088"/>
            <a:ext cx="4105275" cy="23209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Structured</a:t>
            </a:r>
            <a:br>
              <a:rPr lang="tr-TR" altLang="en-US" b="1">
                <a:solidFill>
                  <a:srgbClr val="FF0000"/>
                </a:solidFill>
                <a:latin typeface="Arial" charset="0"/>
              </a:rPr>
            </a:b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Analysis and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accent2"/>
                </a:solidFill>
                <a:latin typeface="Arial" charset="0"/>
              </a:rPr>
              <a:t>    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Data / Control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Flow Diagrams,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(DFD / CFD)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572000" y="3621088"/>
            <a:ext cx="4321175" cy="23082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Object-Oriented</a:t>
            </a:r>
            <a:br>
              <a:rPr lang="tr-TR" altLang="en-US" b="1">
                <a:solidFill>
                  <a:srgbClr val="FF0000"/>
                </a:solidFill>
                <a:latin typeface="Arial" charset="0"/>
              </a:rPr>
            </a:br>
            <a:r>
              <a:rPr lang="tr-TR" altLang="en-US" b="1">
                <a:solidFill>
                  <a:srgbClr val="FF0000"/>
                </a:solidFill>
                <a:latin typeface="Arial" charset="0"/>
              </a:rPr>
              <a:t>Analysis and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Unified Modeling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Diagrams (UML)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7411" name="10 Düz Bağlayıcı"/>
          <p:cNvCxnSpPr>
            <a:cxnSpLocks noChangeShapeType="1"/>
            <a:endCxn id="17409" idx="0"/>
          </p:cNvCxnSpPr>
          <p:nvPr/>
        </p:nvCxnSpPr>
        <p:spPr bwMode="auto">
          <a:xfrm flipH="1">
            <a:off x="2303463" y="836613"/>
            <a:ext cx="2268537" cy="278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11 Düz Bağlayıcı"/>
          <p:cNvCxnSpPr>
            <a:cxnSpLocks noChangeShapeType="1"/>
            <a:endCxn id="288774" idx="0"/>
          </p:cNvCxnSpPr>
          <p:nvPr/>
        </p:nvCxnSpPr>
        <p:spPr bwMode="auto">
          <a:xfrm>
            <a:off x="4572000" y="836613"/>
            <a:ext cx="2160588" cy="278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Analysis and Design Approaches</a:t>
            </a:r>
            <a:endParaRPr lang="tr-TR" dirty="0"/>
          </a:p>
        </p:txBody>
      </p:sp>
      <p:sp>
        <p:nvSpPr>
          <p:cNvPr id="174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74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619EC-9C85-F147-BB35-2B03FFD21A9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The Behavioural Model</a:t>
            </a:r>
          </a:p>
        </p:txBody>
      </p:sp>
      <p:sp>
        <p:nvSpPr>
          <p:cNvPr id="5734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34" y="1340768"/>
            <a:ext cx="35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6.2.3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5159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AU" sz="4900" dirty="0"/>
              <a:t>The </a:t>
            </a:r>
            <a:r>
              <a:rPr lang="tr-TR" sz="4900" dirty="0"/>
              <a:t>Behavioural</a:t>
            </a:r>
            <a:r>
              <a:rPr lang="en-AU" sz="4900" dirty="0"/>
              <a:t> Model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209675"/>
            <a:ext cx="8431212" cy="48466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tr-TR" altLang="en-US"/>
              <a:t>In behavioural modelling, </a:t>
            </a:r>
            <a:r>
              <a:rPr lang="tr-TR" altLang="en-US">
                <a:solidFill>
                  <a:srgbClr val="FF0000"/>
                </a:solidFill>
              </a:rPr>
              <a:t>Control Flow Diagrams</a:t>
            </a:r>
            <a:r>
              <a:rPr lang="tr-TR" altLang="en-US"/>
              <a:t> and </a:t>
            </a:r>
            <a:r>
              <a:rPr lang="tr-TR" altLang="en-US">
                <a:solidFill>
                  <a:srgbClr val="FF0000"/>
                </a:solidFill>
              </a:rPr>
              <a:t>State Transition Diagrams</a:t>
            </a:r>
            <a:r>
              <a:rPr lang="tr-TR" altLang="en-US"/>
              <a:t> are used.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tr-TR" altLang="en-US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tr-TR" altLang="en-US"/>
              <a:t>Control Flow Diagrams is mostly used in </a:t>
            </a:r>
            <a:r>
              <a:rPr lang="tr-TR" altLang="en-US">
                <a:solidFill>
                  <a:srgbClr val="FF0000"/>
                </a:solidFill>
              </a:rPr>
              <a:t>Embedded</a:t>
            </a:r>
            <a:r>
              <a:rPr lang="tr-TR" altLang="en-US"/>
              <a:t> or </a:t>
            </a:r>
            <a:r>
              <a:rPr lang="tr-TR" altLang="en-US">
                <a:solidFill>
                  <a:srgbClr val="FF0000"/>
                </a:solidFill>
              </a:rPr>
              <a:t>Real-time software</a:t>
            </a:r>
            <a:r>
              <a:rPr lang="tr-TR" altLang="en-US"/>
              <a:t> development.</a:t>
            </a:r>
          </a:p>
          <a:p>
            <a:pPr eaLnBrk="1" hangingPunct="1">
              <a:lnSpc>
                <a:spcPct val="80000"/>
              </a:lnSpc>
            </a:pPr>
            <a:endParaRPr lang="tr-TR" altLang="en-US"/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T</a:t>
            </a:r>
            <a:r>
              <a:rPr lang="en-AU" altLang="en-US"/>
              <a:t>he control flow diagram is superimposed on the DFD and shows events that control the processes noted in the DFD</a:t>
            </a:r>
            <a:r>
              <a:rPr lang="tr-TR" altLang="en-US"/>
              <a:t>.</a:t>
            </a:r>
            <a:endParaRPr lang="en-AU" altLang="en-US"/>
          </a:p>
          <a:p>
            <a:pPr eaLnBrk="1" hangingPunct="1">
              <a:lnSpc>
                <a:spcPct val="80000"/>
              </a:lnSpc>
            </a:pPr>
            <a:endParaRPr lang="en-AU" altLang="en-US"/>
          </a:p>
          <a:p>
            <a:pPr eaLnBrk="1" hangingPunct="1">
              <a:lnSpc>
                <a:spcPct val="80000"/>
              </a:lnSpc>
            </a:pPr>
            <a:r>
              <a:rPr lang="tr-TR" altLang="en-US"/>
              <a:t>C</a:t>
            </a:r>
            <a:r>
              <a:rPr lang="en-AU" altLang="en-US"/>
              <a:t>ontrol flows</a:t>
            </a:r>
            <a:r>
              <a:rPr lang="tr-TR" altLang="en-US"/>
              <a:t> (</a:t>
            </a:r>
            <a:r>
              <a:rPr lang="en-AU" altLang="en-US"/>
              <a:t>events and control items</a:t>
            </a:r>
            <a:r>
              <a:rPr lang="tr-TR" altLang="en-US"/>
              <a:t>)</a:t>
            </a:r>
            <a:r>
              <a:rPr lang="en-AU" altLang="en-US"/>
              <a:t> are noted by dashed arrows</a:t>
            </a:r>
            <a:r>
              <a:rPr lang="tr-TR" altLang="en-US"/>
              <a:t>.</a:t>
            </a:r>
            <a:endParaRPr lang="en-AU" altLang="en-US"/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F4872-B6B5-6E46-A594-C79CA3DD66E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Control Flow Diagrams</a:t>
            </a:r>
            <a:endParaRPr lang="tr-TR" dirty="0"/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Represents “events” and the processes that manage events</a:t>
            </a:r>
          </a:p>
          <a:p>
            <a:pPr eaLnBrk="1" hangingPunct="1"/>
            <a:r>
              <a:rPr lang="en-US" altLang="en-US"/>
              <a:t>An “event” is a Boolean condition that can be ascertained by: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/>
              <a:t>listing all sensors that are "read" by the software.</a:t>
            </a:r>
          </a:p>
          <a:p>
            <a:pPr lvl="2" eaLnBrk="1" hangingPunct="1"/>
            <a:r>
              <a:rPr lang="en-US" altLang="en-US"/>
              <a:t>listing all interrupt conditions.</a:t>
            </a:r>
          </a:p>
          <a:p>
            <a:pPr lvl="2" eaLnBrk="1" hangingPunct="1"/>
            <a:r>
              <a:rPr lang="en-US" altLang="en-US"/>
              <a:t>listing all "switches" that are actuated by an operator.</a:t>
            </a:r>
          </a:p>
          <a:p>
            <a:pPr lvl="2" eaLnBrk="1" hangingPunct="1"/>
            <a:r>
              <a:rPr lang="en-US" altLang="en-US"/>
              <a:t>listing all data conditions.</a:t>
            </a:r>
          </a:p>
          <a:p>
            <a:pPr lvl="2" eaLnBrk="1" hangingPunct="1"/>
            <a:r>
              <a:rPr lang="tr-TR" altLang="en-US"/>
              <a:t>Examining</a:t>
            </a:r>
            <a:r>
              <a:rPr lang="en-US" altLang="en-US"/>
              <a:t> the processing narrative, review all "control items" as possible CSPEC inputs/outputs.</a:t>
            </a:r>
            <a:endParaRPr lang="tr-TR" altLang="en-US"/>
          </a:p>
          <a:p>
            <a:pPr lvl="2" eaLnBrk="1" hangingPunct="1"/>
            <a:r>
              <a:rPr lang="tr-TR" altLang="en-US"/>
              <a:t>A CSPEC is shown with a </a:t>
            </a:r>
            <a:r>
              <a:rPr lang="tr-TR" altLang="en-US" b="1"/>
              <a:t>State Transition Diagram</a:t>
            </a:r>
            <a:r>
              <a:rPr lang="tr-TR" altLang="en-US"/>
              <a:t>.</a:t>
            </a:r>
            <a:endParaRPr lang="en-US" altLang="en-US"/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B1328-F959-2541-B8EF-70EFEE4940F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067800" cy="454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Control Flow Diagrams</a:t>
            </a:r>
            <a:endParaRPr lang="en-AU" sz="49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244600"/>
            <a:ext cx="8648700" cy="4811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entering a vertical bar is an input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leaving a process implies a data condition</a:t>
            </a:r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 dashed arrow entering a process implies a control input read directly by the process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4114800" y="207803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5181600" y="1773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4419600" y="3446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4343400" y="31416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4572000" y="5084763"/>
            <a:ext cx="9906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3505200" y="55419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04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1AFBB-DA6A-9548-B1BB-BC6DB270FB2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State Transition Diagrams</a:t>
            </a:r>
          </a:p>
        </p:txBody>
      </p:sp>
      <p:pic>
        <p:nvPicPr>
          <p:cNvPr id="614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603375"/>
            <a:ext cx="635158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8372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STD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can be used to model the state changes of the system.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A system is in a state and will remain in that state till a condition and an action force it to change state.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32E42-AA37-5941-A64D-88C2CB5E92B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1219200" y="1757363"/>
            <a:ext cx="662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4400" b="1">
                <a:solidFill>
                  <a:schemeClr val="tx1"/>
                </a:solidFill>
                <a:latin typeface="Arial" charset="0"/>
              </a:rPr>
              <a:t>Example:</a:t>
            </a:r>
            <a:r>
              <a:rPr lang="tr-TR" altLang="en-US" sz="7200" b="1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Vending Machines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Management</a:t>
            </a:r>
            <a:r>
              <a:rPr lang="en-US" altLang="en-US" sz="32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Software</a:t>
            </a:r>
            <a:endParaRPr lang="en-US" altLang="en-US" sz="32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56C8A1-33FC-774E-B52E-C5689D85FAA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569325" cy="4824413"/>
          </a:xfrm>
        </p:spPr>
        <p:txBody>
          <a:bodyPr/>
          <a:lstStyle/>
          <a:p>
            <a:pPr eaLnBrk="1" hangingPunct="1"/>
            <a:r>
              <a:rPr lang="en-US" altLang="en-US" dirty="0"/>
              <a:t>You’ve been asked to develop </a:t>
            </a:r>
            <a:r>
              <a:rPr lang="tr-TR" altLang="en-US" dirty="0"/>
              <a:t>a</a:t>
            </a:r>
            <a:r>
              <a:rPr lang="en-US" altLang="en-US" dirty="0"/>
              <a:t> </a:t>
            </a:r>
            <a:r>
              <a:rPr lang="tr-TR" altLang="en-US" dirty="0" err="1"/>
              <a:t>management</a:t>
            </a:r>
            <a:r>
              <a:rPr lang="en-US" altLang="en-US" dirty="0"/>
              <a:t> </a:t>
            </a:r>
            <a:r>
              <a:rPr lang="tr-TR" altLang="en-US" dirty="0"/>
              <a:t>s</a:t>
            </a:r>
            <a:r>
              <a:rPr lang="en-US" altLang="en-US" dirty="0" err="1"/>
              <a:t>oftware</a:t>
            </a:r>
            <a:r>
              <a:rPr lang="en-US" altLang="en-US" dirty="0"/>
              <a:t> for a company which maintains a  large number of vending machines</a:t>
            </a:r>
            <a:r>
              <a:rPr lang="tr-TR" altLang="en-US" dirty="0"/>
              <a:t> (self-service</a:t>
            </a:r>
            <a:r>
              <a:rPr lang="en-US" altLang="en-US" dirty="0"/>
              <a:t> machine</a:t>
            </a:r>
            <a:r>
              <a:rPr lang="tr-TR" altLang="en-US" dirty="0"/>
              <a:t>s</a:t>
            </a:r>
            <a:r>
              <a:rPr lang="en-US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sell</a:t>
            </a:r>
            <a:r>
              <a:rPr lang="tr-TR" altLang="en-US" dirty="0"/>
              <a:t> </a:t>
            </a:r>
            <a:r>
              <a:rPr lang="tr-TR" altLang="en-US" dirty="0" err="1"/>
              <a:t>snack</a:t>
            </a:r>
            <a:r>
              <a:rPr lang="tr-TR" altLang="en-US" dirty="0"/>
              <a:t> </a:t>
            </a:r>
            <a:r>
              <a:rPr lang="tr-TR" altLang="en-US" dirty="0" err="1"/>
              <a:t>foods</a:t>
            </a:r>
            <a:r>
              <a:rPr lang="tr-TR" altLang="en-US" dirty="0"/>
              <a:t>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V</a:t>
            </a:r>
            <a:r>
              <a:rPr lang="en-US" altLang="en-US" dirty="0" smtClean="0"/>
              <a:t>ending</a:t>
            </a:r>
            <a:r>
              <a:rPr lang="tr-TR" altLang="en-US" dirty="0" smtClean="0"/>
              <a:t> </a:t>
            </a:r>
            <a:r>
              <a:rPr lang="en-US" altLang="en-US" dirty="0"/>
              <a:t>machines are </a:t>
            </a:r>
            <a:r>
              <a:rPr lang="tr-TR" altLang="en-US" dirty="0"/>
              <a:t>at</a:t>
            </a:r>
            <a:r>
              <a:rPr lang="en-US" altLang="en-US" dirty="0"/>
              <a:t> </a:t>
            </a:r>
            <a:r>
              <a:rPr lang="tr-TR" altLang="en-US" dirty="0" err="1"/>
              <a:t>several</a:t>
            </a:r>
            <a:r>
              <a:rPr lang="en-US" altLang="en-US" dirty="0"/>
              <a:t> locations across the city.</a:t>
            </a:r>
            <a:endParaRPr lang="tr-TR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Each location  can have one or more machines.</a:t>
            </a:r>
            <a:endParaRPr lang="tr-TR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tr-TR" altLang="en-US" dirty="0"/>
              <a:t>V</a:t>
            </a:r>
            <a:r>
              <a:rPr lang="en-US" altLang="en-US" dirty="0"/>
              <a:t>ending machines need to be refilled </a:t>
            </a:r>
            <a:r>
              <a:rPr lang="tr-TR" altLang="en-US" dirty="0" err="1"/>
              <a:t>with</a:t>
            </a:r>
            <a:r>
              <a:rPr lang="en-US" altLang="en-US" dirty="0"/>
              <a:t> different </a:t>
            </a:r>
            <a:r>
              <a:rPr lang="tr-TR" altLang="en-US" dirty="0" err="1"/>
              <a:t>quantities</a:t>
            </a:r>
            <a:r>
              <a:rPr lang="en-US" altLang="en-US" dirty="0"/>
              <a:t> depending on the </a:t>
            </a:r>
            <a:r>
              <a:rPr lang="tr-TR" altLang="en-US" dirty="0" err="1"/>
              <a:t>consumption</a:t>
            </a:r>
            <a:r>
              <a:rPr lang="en-US" altLang="en-US" dirty="0"/>
              <a:t> </a:t>
            </a:r>
            <a:r>
              <a:rPr lang="tr-TR" altLang="en-US" dirty="0"/>
              <a:t>at</a:t>
            </a:r>
            <a:r>
              <a:rPr lang="en-US" altLang="en-US" dirty="0"/>
              <a:t> each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(1)</a:t>
            </a:r>
            <a:endParaRPr lang="tr-TR" dirty="0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79310-9ACA-9745-8823-C9340C883E5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Statement of Software Scope (2)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location is served by one service personnel.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All foods are stored in the company’s warehouse.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Before a personnel leaves </a:t>
            </a:r>
            <a:r>
              <a:rPr lang="tr-TR" altLang="en-US"/>
              <a:t>for </a:t>
            </a:r>
            <a:r>
              <a:rPr lang="en-US" altLang="en-US"/>
              <a:t>servic</a:t>
            </a:r>
            <a:r>
              <a:rPr lang="tr-TR" altLang="en-US"/>
              <a:t>ing</a:t>
            </a:r>
            <a:r>
              <a:rPr lang="en-US" altLang="en-US"/>
              <a:t>, he requests  </a:t>
            </a:r>
            <a:r>
              <a:rPr lang="tr-TR" altLang="en-US"/>
              <a:t>foods</a:t>
            </a:r>
            <a:r>
              <a:rPr lang="en-US" altLang="en-US"/>
              <a:t> from the warehouse</a:t>
            </a:r>
            <a:r>
              <a:rPr lang="tr-TR" altLang="en-US"/>
              <a:t> for refilling</a:t>
            </a:r>
            <a:r>
              <a:rPr lang="en-US" altLang="en-US"/>
              <a:t>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tr-TR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</a:t>
            </a:r>
            <a:r>
              <a:rPr lang="tr-TR" altLang="en-US"/>
              <a:t>returning from servicing, the service personnel submits </a:t>
            </a:r>
            <a:r>
              <a:rPr lang="en-US" altLang="en-US"/>
              <a:t>the </a:t>
            </a:r>
            <a:r>
              <a:rPr lang="tr-TR" altLang="en-US"/>
              <a:t>cash</a:t>
            </a:r>
            <a:r>
              <a:rPr lang="en-US" altLang="en-US"/>
              <a:t> </a:t>
            </a:r>
            <a:r>
              <a:rPr lang="tr-TR" altLang="en-US"/>
              <a:t>he collected </a:t>
            </a:r>
            <a:r>
              <a:rPr lang="en-US" altLang="en-US"/>
              <a:t>from each machine to the  company</a:t>
            </a:r>
            <a:r>
              <a:rPr lang="tr-TR" altLang="en-US"/>
              <a:t>; </a:t>
            </a:r>
            <a:r>
              <a:rPr lang="en-US" altLang="en-US"/>
              <a:t>return</a:t>
            </a:r>
            <a:r>
              <a:rPr lang="tr-TR" altLang="en-US"/>
              <a:t>s</a:t>
            </a:r>
            <a:r>
              <a:rPr lang="en-US" altLang="en-US"/>
              <a:t> any unused </a:t>
            </a:r>
            <a:r>
              <a:rPr lang="tr-TR" altLang="en-US"/>
              <a:t>foods;</a:t>
            </a:r>
            <a:r>
              <a:rPr lang="en-US" altLang="en-US"/>
              <a:t> and inform</a:t>
            </a:r>
            <a:r>
              <a:rPr lang="tr-TR" altLang="en-US"/>
              <a:t>s</a:t>
            </a:r>
            <a:r>
              <a:rPr lang="en-US" altLang="en-US"/>
              <a:t> the company of any problems with the machines.</a:t>
            </a:r>
            <a:endParaRPr lang="tr-TR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W</a:t>
            </a:r>
            <a:r>
              <a:rPr lang="en-US" altLang="en-US"/>
              <a:t>hen the </a:t>
            </a:r>
            <a:r>
              <a:rPr lang="tr-TR" altLang="en-US"/>
              <a:t>food </a:t>
            </a:r>
            <a:r>
              <a:rPr lang="en-US" altLang="en-US"/>
              <a:t>stock </a:t>
            </a:r>
            <a:r>
              <a:rPr lang="tr-TR" altLang="en-US"/>
              <a:t>gets </a:t>
            </a:r>
            <a:r>
              <a:rPr lang="en-US" altLang="en-US"/>
              <a:t>low</a:t>
            </a:r>
            <a:r>
              <a:rPr lang="tr-TR" altLang="en-US"/>
              <a:t>, a p</a:t>
            </a:r>
            <a:r>
              <a:rPr lang="en-US" altLang="en-US"/>
              <a:t>urchase order</a:t>
            </a:r>
            <a:r>
              <a:rPr lang="tr-TR" altLang="en-US"/>
              <a:t> is </a:t>
            </a:r>
            <a:r>
              <a:rPr lang="en-US" altLang="en-US"/>
              <a:t>generated</a:t>
            </a:r>
            <a:r>
              <a:rPr lang="tr-TR" altLang="en-US"/>
              <a:t>.</a:t>
            </a:r>
            <a:endParaRPr lang="en-US" altLang="en-US"/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EE860-9701-924B-B0B2-222073C17B2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/>
              <a:t>Statement of Software </a:t>
            </a:r>
            <a:r>
              <a:rPr lang="tr-TR" dirty="0" err="1"/>
              <a:t>Scope</a:t>
            </a:r>
            <a:r>
              <a:rPr lang="tr-TR" dirty="0"/>
              <a:t> (3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company wants to manage their business using the software that keeps track of the</a:t>
            </a:r>
            <a:endParaRPr lang="tr-TR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locations,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machines,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service personnel,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food stocks,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maintenance history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for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machines</a:t>
            </a:r>
            <a:r>
              <a:rPr lang="en-US" altLang="en-US" sz="2400" dirty="0">
                <a:solidFill>
                  <a:srgbClr val="FF0000"/>
                </a:solidFill>
              </a:rPr>
              <a:t>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amount of food requested and  returned by each personnel,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total cash generated per machine, per  location,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details of any purchase orders </a:t>
            </a:r>
            <a:r>
              <a:rPr lang="tr-TR" altLang="en-US" sz="2400" dirty="0" err="1">
                <a:solidFill>
                  <a:srgbClr val="FF0000"/>
                </a:solidFill>
              </a:rPr>
              <a:t>generated</a:t>
            </a:r>
            <a:r>
              <a:rPr lang="en-US" altLang="en-US" sz="2400" dirty="0">
                <a:solidFill>
                  <a:srgbClr val="FF0000"/>
                </a:solidFill>
              </a:rPr>
              <a:t>.</a:t>
            </a:r>
            <a:r>
              <a:rPr lang="en-US" altLang="en-US" sz="2400" u="sng" dirty="0">
                <a:solidFill>
                  <a:srgbClr val="FF0000"/>
                </a:solidFill>
              </a:rPr>
              <a:t> </a:t>
            </a:r>
            <a:endParaRPr lang="tr-TR" altLang="en-US" sz="2400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Daily reports (such as total cash report, maintenance summary report, purchase order) will need to be generated.</a:t>
            </a:r>
            <a:endParaRPr lang="tr-TR" altLang="en-US" dirty="0">
              <a:solidFill>
                <a:srgbClr val="000099"/>
              </a:solidFill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67036-ED68-5D46-A8BF-3330EF2568D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/>
          </p:cNvSpPr>
          <p:nvPr/>
        </p:nvSpPr>
        <p:spPr bwMode="auto">
          <a:xfrm>
            <a:off x="1187450" y="2540000"/>
            <a:ext cx="1871663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2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779838" y="2540000"/>
            <a:ext cx="18716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2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machine 3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627563"/>
            <a:ext cx="5651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1258888" y="5491163"/>
            <a:ext cx="145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 </a:t>
            </a:r>
            <a:br>
              <a:rPr lang="tr-TR" altLang="en-US" b="1">
                <a:solidFill>
                  <a:schemeClr val="tx1"/>
                </a:solidFill>
                <a:latin typeface="Arial" charset="0"/>
              </a:rPr>
            </a:b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person 1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483100"/>
            <a:ext cx="5651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067175" y="5346700"/>
            <a:ext cx="145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person 2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 flipV="1">
            <a:off x="1979613" y="3835400"/>
            <a:ext cx="71437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4787900" y="3763963"/>
            <a:ext cx="71438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Text Box 10"/>
          <p:cNvSpPr txBox="1">
            <a:spLocks noChangeArrowheads="1"/>
          </p:cNvSpPr>
          <p:nvPr/>
        </p:nvSpPr>
        <p:spPr bwMode="auto">
          <a:xfrm>
            <a:off x="1116013" y="20335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Location 1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3779838" y="20335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Location 2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6732588" y="2755900"/>
            <a:ext cx="1439862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1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2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food 3</a:t>
            </a:r>
          </a:p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. . .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72" name="Text Box 13"/>
          <p:cNvSpPr txBox="1">
            <a:spLocks noChangeArrowheads="1"/>
          </p:cNvSpPr>
          <p:nvPr/>
        </p:nvSpPr>
        <p:spPr bwMode="auto">
          <a:xfrm>
            <a:off x="6516688" y="2249488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Warehouse</a:t>
            </a:r>
            <a:endParaRPr lang="en-US" altLang="en-US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2047" name="Rectangle 14"/>
          <p:cNvSpPr>
            <a:spLocks noChangeArrowheads="1"/>
          </p:cNvSpPr>
          <p:nvPr/>
        </p:nvSpPr>
        <p:spPr bwMode="auto">
          <a:xfrm>
            <a:off x="9525" y="0"/>
            <a:ext cx="91440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tr-TR" sz="49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Outline</a:t>
            </a:r>
            <a:endParaRPr lang="en-US" sz="4900" dirty="0">
              <a:ln w="1397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65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65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4D5D5-27C4-D54D-9D28-792E152F015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ChangeArrowheads="1"/>
          </p:cNvSpPr>
          <p:nvPr/>
        </p:nvSpPr>
        <p:spPr bwMode="auto">
          <a:xfrm>
            <a:off x="685800" y="1676400"/>
            <a:ext cx="806291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tr-TR" altLang="en-US" u="sng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AU" altLang="en-US" u="sng">
                <a:solidFill>
                  <a:srgbClr val="FF0000"/>
                </a:solidFill>
                <a:latin typeface="Arial" charset="0"/>
              </a:rPr>
              <a:t>tatement of </a:t>
            </a:r>
            <a:r>
              <a:rPr lang="tr-TR" altLang="en-US" u="sng">
                <a:solidFill>
                  <a:srgbClr val="FF0000"/>
                </a:solidFill>
                <a:latin typeface="Arial" charset="0"/>
              </a:rPr>
              <a:t>Software S</a:t>
            </a:r>
            <a:r>
              <a:rPr lang="en-AU" altLang="en-US" u="sng">
                <a:solidFill>
                  <a:srgbClr val="FF0000"/>
                </a:solidFill>
                <a:latin typeface="Arial" charset="0"/>
              </a:rPr>
              <a:t>cope</a:t>
            </a:r>
            <a:r>
              <a:rPr lang="en-AU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provides the basis</a:t>
            </a:r>
            <a:br>
              <a:rPr lang="tr-TR" altLang="en-US">
                <a:solidFill>
                  <a:schemeClr val="tx1"/>
                </a:solidFill>
                <a:latin typeface="Arial" charset="0"/>
              </a:rPr>
            </a:br>
            <a:r>
              <a:rPr lang="tr-TR" altLang="en-US">
                <a:solidFill>
                  <a:schemeClr val="tx1"/>
                </a:solidFill>
                <a:latin typeface="Arial" charset="0"/>
              </a:rPr>
              <a:t>for analysis modelling.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following models are built during analysis: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ata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ata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base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objects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and relations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unctional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D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ata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flow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B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ehavio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u</a:t>
            </a:r>
            <a:r>
              <a:rPr lang="en-AU" altLang="en-US" sz="2400" u="sng">
                <a:solidFill>
                  <a:schemeClr val="tx1"/>
                </a:solidFill>
                <a:latin typeface="Arial" charset="0"/>
              </a:rPr>
              <a:t>ral model</a:t>
            </a:r>
            <a:r>
              <a:rPr lang="tr-TR" altLang="en-US" sz="2400" u="sng">
                <a:solidFill>
                  <a:schemeClr val="tx1"/>
                </a:solidFill>
                <a:latin typeface="Arial" charset="0"/>
              </a:rPr>
              <a:t>: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Control flow, E</a:t>
            </a:r>
            <a:r>
              <a:rPr lang="en-AU" altLang="en-US" sz="2400">
                <a:solidFill>
                  <a:schemeClr val="tx1"/>
                </a:solidFill>
                <a:latin typeface="Arial" charset="0"/>
              </a:rPr>
              <a:t>vents and states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Elements of  Analysis Model</a:t>
            </a:r>
            <a:endParaRPr lang="tr-TR" dirty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BAFEDC-70EB-D547-8E11-995B1F14AA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900" dirty="0"/>
              <a:t>Tasks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136650"/>
            <a:ext cx="8685213" cy="5316538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Draw an </a:t>
            </a:r>
            <a:r>
              <a:rPr lang="en-US" altLang="en-US">
                <a:solidFill>
                  <a:srgbClr val="FF0000"/>
                </a:solidFill>
              </a:rPr>
              <a:t>Entity Relationship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iagram</a:t>
            </a:r>
            <a:r>
              <a:rPr lang="en-US" altLang="en-US"/>
              <a:t> that describes the  relationships between the different data entities.</a:t>
            </a:r>
            <a:endParaRPr lang="tr-TR" altLang="en-US"/>
          </a:p>
          <a:p>
            <a:pPr marL="914400" lvl="1" indent="-457200" eaLnBrk="1" hangingPunct="1">
              <a:buFontTx/>
              <a:buChar char="•"/>
            </a:pPr>
            <a:r>
              <a:rPr lang="en-US" altLang="en-US" sz="2400"/>
              <a:t>For each relationship, name the  relationship and define its cardinality  (1-1, 1-n, or n-m).</a:t>
            </a:r>
            <a:endParaRPr lang="tr-TR" altLang="en-US" sz="2400"/>
          </a:p>
          <a:p>
            <a:pPr marL="914400" lvl="1" indent="-457200" eaLnBrk="1" hangingPunct="1">
              <a:buFontTx/>
              <a:buChar char="•"/>
            </a:pPr>
            <a:r>
              <a:rPr lang="en-US" altLang="en-US" sz="2400"/>
              <a:t>For each entity, list all data items.</a:t>
            </a:r>
            <a:endParaRPr lang="tr-TR" altLang="en-US" sz="2400"/>
          </a:p>
          <a:p>
            <a:pPr marL="533400" indent="-533400" eaLnBrk="1" hangingPunct="1"/>
            <a:endParaRPr lang="tr-TR" altLang="en-US"/>
          </a:p>
          <a:p>
            <a:pPr marL="533400" indent="-533400" eaLnBrk="1" hangingPunct="1"/>
            <a:r>
              <a:rPr lang="en-US" altLang="en-US"/>
              <a:t>Produce </a:t>
            </a:r>
            <a:r>
              <a:rPr lang="tr-TR" altLang="en-US"/>
              <a:t>Level-0 and Level-1</a:t>
            </a:r>
            <a:r>
              <a:rPr lang="en-US" altLang="en-US"/>
              <a:t>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ata </a:t>
            </a:r>
            <a:r>
              <a:rPr lang="tr-TR" altLang="en-US">
                <a:solidFill>
                  <a:srgbClr val="FF0000"/>
                </a:solidFill>
              </a:rPr>
              <a:t>F</a:t>
            </a:r>
            <a:r>
              <a:rPr lang="en-US" altLang="en-US">
                <a:solidFill>
                  <a:srgbClr val="FF0000"/>
                </a:solidFill>
              </a:rPr>
              <a:t>low </a:t>
            </a:r>
            <a:r>
              <a:rPr lang="tr-TR" altLang="en-US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iagram</a:t>
            </a:r>
            <a:r>
              <a:rPr lang="tr-TR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that captures the main processes, data flows, information sources and data stores of this  application.</a:t>
            </a:r>
            <a:endParaRPr lang="tr-TR" altLang="en-US"/>
          </a:p>
          <a:p>
            <a:pPr marL="533400" indent="-533400" eaLnBrk="1" hangingPunct="1"/>
            <a:endParaRPr lang="tr-TR" altLang="en-US"/>
          </a:p>
          <a:p>
            <a:pPr marL="533400" indent="-533400" eaLnBrk="1" hangingPunct="1"/>
            <a:r>
              <a:rPr lang="tr-TR" altLang="en-US"/>
              <a:t>Produce a </a:t>
            </a:r>
            <a:r>
              <a:rPr lang="tr-TR" altLang="en-US">
                <a:solidFill>
                  <a:srgbClr val="FF0000"/>
                </a:solidFill>
              </a:rPr>
              <a:t>Program Structure Chart</a:t>
            </a:r>
            <a:r>
              <a:rPr lang="tr-TR" altLang="en-US"/>
              <a:t>.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5F2DF-11FD-1A4C-9E89-E20EA4B04E5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9900" y="177800"/>
            <a:ext cx="8228013" cy="450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4900" dirty="0"/>
              <a:t>Entity</a:t>
            </a:r>
            <a:r>
              <a:rPr lang="tr-TR" sz="4900" dirty="0"/>
              <a:t> </a:t>
            </a:r>
            <a:r>
              <a:rPr lang="en-US" sz="4900" dirty="0"/>
              <a:t>Relationship Diagram</a:t>
            </a:r>
            <a:r>
              <a:rPr lang="tr-TR" sz="4900" dirty="0"/>
              <a:t> (ERD)</a:t>
            </a:r>
          </a:p>
        </p:txBody>
      </p:sp>
      <p:graphicFrame>
        <p:nvGraphicFramePr>
          <p:cNvPr id="6861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50825" y="1700213"/>
          <a:ext cx="885507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Document" r:id="rId3" imgW="5219700" imgH="2641600" progId="Word.Document.8">
                  <p:embed/>
                </p:oleObj>
              </mc:Choice>
              <mc:Fallback>
                <p:oleObj name="Document" r:id="rId3" imgW="5219700" imgH="2641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885507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49835-5023-644B-8E95-92B6A9AF9EE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40" name="Group 36"/>
          <p:cNvGraphicFramePr>
            <a:graphicFrameLocks noGrp="1"/>
          </p:cNvGraphicFramePr>
          <p:nvPr>
            <p:ph idx="4294967295"/>
          </p:nvPr>
        </p:nvGraphicFramePr>
        <p:xfrm>
          <a:off x="179388" y="1052513"/>
          <a:ext cx="8856662" cy="5248278"/>
        </p:xfrm>
        <a:graphic>
          <a:graphicData uri="http://schemas.openxmlformats.org/drawingml/2006/table">
            <a:tbl>
              <a:tblPr/>
              <a:tblGrid>
                <a:gridCol w="33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ENTITIY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DATA ITEMS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Locations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Loc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ation_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Address, Number of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consumers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,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Service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Loc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ation_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Frequency of 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efilling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Personnel name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Stocks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Food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 name, Current amount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Food_Requests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Personnel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request, Amount of request, Returned amount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0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Cash_Collection_History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collection, Amount of cash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Maitenance_History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Machine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maintenance, Type of maintenance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Purchase_Orders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Order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Food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ID, Date of order, Amount of order</a:t>
                      </a:r>
                    </a:p>
                  </a:txBody>
                  <a:tcPr marL="89997" marR="89997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5139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defRPr/>
            </a:pPr>
            <a:r>
              <a:rPr lang="tr-TR" sz="49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Entities</a:t>
            </a:r>
          </a:p>
        </p:txBody>
      </p:sp>
      <p:sp>
        <p:nvSpPr>
          <p:cNvPr id="696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696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E4DC5A-EE1F-DF4F-85AB-02992CD0EA5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val 3"/>
          <p:cNvSpPr>
            <a:spLocks noChangeArrowheads="1"/>
          </p:cNvSpPr>
          <p:nvPr/>
        </p:nvSpPr>
        <p:spPr bwMode="auto">
          <a:xfrm>
            <a:off x="3048000" y="2743200"/>
            <a:ext cx="1595438" cy="19050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Management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Software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685800" y="1905000"/>
            <a:ext cx="838200" cy="1447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User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53285" name="Group 5"/>
          <p:cNvGraphicFramePr>
            <a:graphicFrameLocks noGrp="1"/>
          </p:cNvGraphicFramePr>
          <p:nvPr/>
        </p:nvGraphicFramePr>
        <p:xfrm>
          <a:off x="2438400" y="12954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Personnels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291" name="Group 11"/>
          <p:cNvGraphicFramePr>
            <a:graphicFrameLocks noGrp="1"/>
          </p:cNvGraphicFramePr>
          <p:nvPr/>
        </p:nvGraphicFramePr>
        <p:xfrm>
          <a:off x="1981200" y="57150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Locations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297" name="Group 17"/>
          <p:cNvGraphicFramePr>
            <a:graphicFrameLocks noGrp="1"/>
          </p:cNvGraphicFramePr>
          <p:nvPr/>
        </p:nvGraphicFramePr>
        <p:xfrm>
          <a:off x="4716463" y="1412875"/>
          <a:ext cx="1905000" cy="3968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Cash History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03" name="Group 23"/>
          <p:cNvGraphicFramePr>
            <a:graphicFrameLocks noGrp="1"/>
          </p:cNvGraphicFramePr>
          <p:nvPr/>
        </p:nvGraphicFramePr>
        <p:xfrm>
          <a:off x="4038600" y="5715000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Machines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09" name="Group 29"/>
          <p:cNvGraphicFramePr>
            <a:graphicFrameLocks noGrp="1"/>
          </p:cNvGraphicFramePr>
          <p:nvPr/>
        </p:nvGraphicFramePr>
        <p:xfrm>
          <a:off x="5943600" y="4149725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Orders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15" name="Group 35"/>
          <p:cNvGraphicFramePr>
            <a:graphicFrameLocks noGrp="1"/>
          </p:cNvGraphicFramePr>
          <p:nvPr/>
        </p:nvGraphicFramePr>
        <p:xfrm>
          <a:off x="5715000" y="2276475"/>
          <a:ext cx="2895600" cy="39687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Maintenance History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83" name="Line 41"/>
          <p:cNvSpPr>
            <a:spLocks noChangeShapeType="1"/>
          </p:cNvSpPr>
          <p:nvPr/>
        </p:nvSpPr>
        <p:spPr bwMode="auto">
          <a:xfrm>
            <a:off x="3200400" y="17526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Line 42"/>
          <p:cNvSpPr>
            <a:spLocks noChangeShapeType="1"/>
          </p:cNvSpPr>
          <p:nvPr/>
        </p:nvSpPr>
        <p:spPr bwMode="auto">
          <a:xfrm>
            <a:off x="1600200" y="2743200"/>
            <a:ext cx="1447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5" name="Line 43"/>
          <p:cNvSpPr>
            <a:spLocks noChangeShapeType="1"/>
          </p:cNvSpPr>
          <p:nvPr/>
        </p:nvSpPr>
        <p:spPr bwMode="auto">
          <a:xfrm flipV="1">
            <a:off x="2667000" y="4572000"/>
            <a:ext cx="6858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6" name="Line 44"/>
          <p:cNvSpPr>
            <a:spLocks noChangeShapeType="1"/>
          </p:cNvSpPr>
          <p:nvPr/>
        </p:nvSpPr>
        <p:spPr bwMode="auto">
          <a:xfrm>
            <a:off x="4716463" y="4005263"/>
            <a:ext cx="1223962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45"/>
          <p:cNvSpPr>
            <a:spLocks noChangeShapeType="1"/>
          </p:cNvSpPr>
          <p:nvPr/>
        </p:nvSpPr>
        <p:spPr bwMode="auto">
          <a:xfrm flipV="1">
            <a:off x="4500563" y="1989138"/>
            <a:ext cx="86360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46"/>
          <p:cNvSpPr>
            <a:spLocks noChangeShapeType="1"/>
          </p:cNvSpPr>
          <p:nvPr/>
        </p:nvSpPr>
        <p:spPr bwMode="auto">
          <a:xfrm>
            <a:off x="4038600" y="4648200"/>
            <a:ext cx="609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47"/>
          <p:cNvSpPr>
            <a:spLocks noChangeShapeType="1"/>
          </p:cNvSpPr>
          <p:nvPr/>
        </p:nvSpPr>
        <p:spPr bwMode="auto">
          <a:xfrm flipV="1">
            <a:off x="4716463" y="2565400"/>
            <a:ext cx="863600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Rectangle 48"/>
          <p:cNvSpPr>
            <a:spLocks noChangeArrowheads="1"/>
          </p:cNvSpPr>
          <p:nvPr/>
        </p:nvSpPr>
        <p:spPr bwMode="auto">
          <a:xfrm>
            <a:off x="609600" y="3733800"/>
            <a:ext cx="1066800" cy="1447800"/>
          </a:xfrm>
          <a:prstGeom prst="rect">
            <a:avLst/>
          </a:prstGeom>
          <a:solidFill>
            <a:srgbClr val="66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Display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Screen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91" name="Line 49"/>
          <p:cNvSpPr>
            <a:spLocks noChangeShapeType="1"/>
          </p:cNvSpPr>
          <p:nvPr/>
        </p:nvSpPr>
        <p:spPr bwMode="auto">
          <a:xfrm flipH="1">
            <a:off x="1676400" y="3962400"/>
            <a:ext cx="1295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330" name="Group 50"/>
          <p:cNvGraphicFramePr>
            <a:graphicFrameLocks noGrp="1"/>
          </p:cNvGraphicFramePr>
          <p:nvPr/>
        </p:nvGraphicFramePr>
        <p:xfrm>
          <a:off x="6227763" y="3141663"/>
          <a:ext cx="1524000" cy="396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Stocks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96" name="Line 56"/>
          <p:cNvSpPr>
            <a:spLocks noChangeShapeType="1"/>
          </p:cNvSpPr>
          <p:nvPr/>
        </p:nvSpPr>
        <p:spPr bwMode="auto">
          <a:xfrm flipV="1">
            <a:off x="4714875" y="3357563"/>
            <a:ext cx="144145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337" name="Group 57"/>
          <p:cNvGraphicFramePr>
            <a:graphicFrameLocks noGrp="1"/>
          </p:cNvGraphicFramePr>
          <p:nvPr/>
        </p:nvGraphicFramePr>
        <p:xfrm>
          <a:off x="6230938" y="5013325"/>
          <a:ext cx="1941512" cy="396875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</a:rPr>
                        <a:t>Food requests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01" name="Line 63"/>
          <p:cNvSpPr>
            <a:spLocks noChangeShapeType="1"/>
          </p:cNvSpPr>
          <p:nvPr/>
        </p:nvSpPr>
        <p:spPr bwMode="auto">
          <a:xfrm>
            <a:off x="4572000" y="4365625"/>
            <a:ext cx="1584325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Level-0 DFD</a:t>
            </a:r>
            <a:endParaRPr lang="tr-TR" dirty="0"/>
          </a:p>
        </p:txBody>
      </p:sp>
      <p:sp>
        <p:nvSpPr>
          <p:cNvPr id="7070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07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1683F-CDED-9342-84C8-8C4E25324B45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57288"/>
            <a:ext cx="6278562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Level-1 DFD</a:t>
            </a:r>
            <a:endParaRPr lang="tr-TR" dirty="0"/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E63B3-BF6F-3943-9D9C-952B8D8B5CDB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117600"/>
            <a:ext cx="6172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Freeform 4"/>
          <p:cNvSpPr>
            <a:spLocks/>
          </p:cNvSpPr>
          <p:nvPr/>
        </p:nvSpPr>
        <p:spPr bwMode="auto">
          <a:xfrm>
            <a:off x="2697163" y="1350963"/>
            <a:ext cx="3749675" cy="2117725"/>
          </a:xfrm>
          <a:custGeom>
            <a:avLst/>
            <a:gdLst>
              <a:gd name="T0" fmla="*/ 2147483646 w 2754"/>
              <a:gd name="T1" fmla="*/ 2147483646 h 1529"/>
              <a:gd name="T2" fmla="*/ 2147483646 w 2754"/>
              <a:gd name="T3" fmla="*/ 2147483646 h 1529"/>
              <a:gd name="T4" fmla="*/ 2147483646 w 2754"/>
              <a:gd name="T5" fmla="*/ 2147483646 h 1529"/>
              <a:gd name="T6" fmla="*/ 2147483646 w 2754"/>
              <a:gd name="T7" fmla="*/ 2147483646 h 1529"/>
              <a:gd name="T8" fmla="*/ 2147483646 w 2754"/>
              <a:gd name="T9" fmla="*/ 2147483646 h 1529"/>
              <a:gd name="T10" fmla="*/ 2147483646 w 2754"/>
              <a:gd name="T11" fmla="*/ 2147483646 h 1529"/>
              <a:gd name="T12" fmla="*/ 2147483646 w 2754"/>
              <a:gd name="T13" fmla="*/ 2147483646 h 1529"/>
              <a:gd name="T14" fmla="*/ 2147483646 w 2754"/>
              <a:gd name="T15" fmla="*/ 2147483646 h 1529"/>
              <a:gd name="T16" fmla="*/ 2147483646 w 2754"/>
              <a:gd name="T17" fmla="*/ 2147483646 h 1529"/>
              <a:gd name="T18" fmla="*/ 2147483646 w 2754"/>
              <a:gd name="T19" fmla="*/ 2147483646 h 1529"/>
              <a:gd name="T20" fmla="*/ 2147483646 w 2754"/>
              <a:gd name="T21" fmla="*/ 2147483646 h 1529"/>
              <a:gd name="T22" fmla="*/ 2147483646 w 2754"/>
              <a:gd name="T23" fmla="*/ 2147483646 h 1529"/>
              <a:gd name="T24" fmla="*/ 2147483646 w 2754"/>
              <a:gd name="T25" fmla="*/ 2147483646 h 1529"/>
              <a:gd name="T26" fmla="*/ 2147483646 w 2754"/>
              <a:gd name="T27" fmla="*/ 2147483646 h 1529"/>
              <a:gd name="T28" fmla="*/ 2147483646 w 2754"/>
              <a:gd name="T29" fmla="*/ 2147483646 h 1529"/>
              <a:gd name="T30" fmla="*/ 2147483646 w 2754"/>
              <a:gd name="T31" fmla="*/ 2147483646 h 1529"/>
              <a:gd name="T32" fmla="*/ 2147483646 w 2754"/>
              <a:gd name="T33" fmla="*/ 2147483646 h 1529"/>
              <a:gd name="T34" fmla="*/ 2147483646 w 2754"/>
              <a:gd name="T35" fmla="*/ 2147483646 h 1529"/>
              <a:gd name="T36" fmla="*/ 2147483646 w 2754"/>
              <a:gd name="T37" fmla="*/ 2147483646 h 1529"/>
              <a:gd name="T38" fmla="*/ 2147483646 w 2754"/>
              <a:gd name="T39" fmla="*/ 2147483646 h 1529"/>
              <a:gd name="T40" fmla="*/ 2147483646 w 2754"/>
              <a:gd name="T41" fmla="*/ 2147483646 h 1529"/>
              <a:gd name="T42" fmla="*/ 2147483646 w 2754"/>
              <a:gd name="T43" fmla="*/ 2147483646 h 1529"/>
              <a:gd name="T44" fmla="*/ 2147483646 w 2754"/>
              <a:gd name="T45" fmla="*/ 2147483646 h 1529"/>
              <a:gd name="T46" fmla="*/ 2147483646 w 2754"/>
              <a:gd name="T47" fmla="*/ 2147483646 h 1529"/>
              <a:gd name="T48" fmla="*/ 2147483646 w 2754"/>
              <a:gd name="T49" fmla="*/ 0 h 1529"/>
              <a:gd name="T50" fmla="*/ 2147483646 w 2754"/>
              <a:gd name="T51" fmla="*/ 2147483646 h 1529"/>
              <a:gd name="T52" fmla="*/ 2147483646 w 2754"/>
              <a:gd name="T53" fmla="*/ 2147483646 h 1529"/>
              <a:gd name="T54" fmla="*/ 2147483646 w 2754"/>
              <a:gd name="T55" fmla="*/ 2147483646 h 1529"/>
              <a:gd name="T56" fmla="*/ 2147483646 w 2754"/>
              <a:gd name="T57" fmla="*/ 2147483646 h 1529"/>
              <a:gd name="T58" fmla="*/ 2147483646 w 2754"/>
              <a:gd name="T59" fmla="*/ 2147483646 h 1529"/>
              <a:gd name="T60" fmla="*/ 2147483646 w 2754"/>
              <a:gd name="T61" fmla="*/ 2147483646 h 1529"/>
              <a:gd name="T62" fmla="*/ 2147483646 w 2754"/>
              <a:gd name="T63" fmla="*/ 2147483646 h 1529"/>
              <a:gd name="T64" fmla="*/ 2147483646 w 2754"/>
              <a:gd name="T65" fmla="*/ 2147483646 h 1529"/>
              <a:gd name="T66" fmla="*/ 2147483646 w 2754"/>
              <a:gd name="T67" fmla="*/ 2147483646 h 1529"/>
              <a:gd name="T68" fmla="*/ 2147483646 w 2754"/>
              <a:gd name="T69" fmla="*/ 2147483646 h 1529"/>
              <a:gd name="T70" fmla="*/ 2147483646 w 2754"/>
              <a:gd name="T71" fmla="*/ 2147483646 h 1529"/>
              <a:gd name="T72" fmla="*/ 2147483646 w 2754"/>
              <a:gd name="T73" fmla="*/ 2147483646 h 1529"/>
              <a:gd name="T74" fmla="*/ 2147483646 w 2754"/>
              <a:gd name="T75" fmla="*/ 2147483646 h 1529"/>
              <a:gd name="T76" fmla="*/ 2147483646 w 2754"/>
              <a:gd name="T77" fmla="*/ 2147483646 h 1529"/>
              <a:gd name="T78" fmla="*/ 2147483646 w 2754"/>
              <a:gd name="T79" fmla="*/ 2147483646 h 1529"/>
              <a:gd name="T80" fmla="*/ 2147483646 w 2754"/>
              <a:gd name="T81" fmla="*/ 2147483646 h 1529"/>
              <a:gd name="T82" fmla="*/ 2147483646 w 2754"/>
              <a:gd name="T83" fmla="*/ 2147483646 h 1529"/>
              <a:gd name="T84" fmla="*/ 2147483646 w 2754"/>
              <a:gd name="T85" fmla="*/ 2147483646 h 15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754"/>
              <a:gd name="T130" fmla="*/ 0 h 1529"/>
              <a:gd name="T131" fmla="*/ 2754 w 2754"/>
              <a:gd name="T132" fmla="*/ 1529 h 15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754" h="1529">
                <a:moveTo>
                  <a:pt x="50" y="817"/>
                </a:moveTo>
                <a:cubicBezTo>
                  <a:pt x="69" y="883"/>
                  <a:pt x="75" y="920"/>
                  <a:pt x="113" y="974"/>
                </a:cubicBezTo>
                <a:cubicBezTo>
                  <a:pt x="128" y="995"/>
                  <a:pt x="155" y="1037"/>
                  <a:pt x="155" y="1037"/>
                </a:cubicBezTo>
                <a:cubicBezTo>
                  <a:pt x="189" y="1177"/>
                  <a:pt x="131" y="964"/>
                  <a:pt x="197" y="1120"/>
                </a:cubicBezTo>
                <a:cubicBezTo>
                  <a:pt x="244" y="1232"/>
                  <a:pt x="184" y="1181"/>
                  <a:pt x="249" y="1225"/>
                </a:cubicBezTo>
                <a:cubicBezTo>
                  <a:pt x="274" y="1262"/>
                  <a:pt x="290" y="1284"/>
                  <a:pt x="333" y="1298"/>
                </a:cubicBezTo>
                <a:cubicBezTo>
                  <a:pt x="492" y="1419"/>
                  <a:pt x="829" y="1379"/>
                  <a:pt x="972" y="1382"/>
                </a:cubicBezTo>
                <a:cubicBezTo>
                  <a:pt x="1080" y="1392"/>
                  <a:pt x="1189" y="1398"/>
                  <a:pt x="1296" y="1414"/>
                </a:cubicBezTo>
                <a:cubicBezTo>
                  <a:pt x="1352" y="1423"/>
                  <a:pt x="1408" y="1428"/>
                  <a:pt x="1464" y="1435"/>
                </a:cubicBezTo>
                <a:cubicBezTo>
                  <a:pt x="1492" y="1438"/>
                  <a:pt x="1548" y="1445"/>
                  <a:pt x="1548" y="1445"/>
                </a:cubicBezTo>
                <a:cubicBezTo>
                  <a:pt x="1765" y="1502"/>
                  <a:pt x="1996" y="1501"/>
                  <a:pt x="2218" y="1508"/>
                </a:cubicBezTo>
                <a:cubicBezTo>
                  <a:pt x="2311" y="1514"/>
                  <a:pt x="2439" y="1529"/>
                  <a:pt x="2532" y="1508"/>
                </a:cubicBezTo>
                <a:cubicBezTo>
                  <a:pt x="2557" y="1503"/>
                  <a:pt x="2571" y="1474"/>
                  <a:pt x="2595" y="1466"/>
                </a:cubicBezTo>
                <a:cubicBezTo>
                  <a:pt x="2612" y="1413"/>
                  <a:pt x="2594" y="1454"/>
                  <a:pt x="2637" y="1403"/>
                </a:cubicBezTo>
                <a:cubicBezTo>
                  <a:pt x="2670" y="1364"/>
                  <a:pt x="2678" y="1326"/>
                  <a:pt x="2721" y="1298"/>
                </a:cubicBezTo>
                <a:cubicBezTo>
                  <a:pt x="2728" y="1256"/>
                  <a:pt x="2750" y="1216"/>
                  <a:pt x="2752" y="1173"/>
                </a:cubicBezTo>
                <a:cubicBezTo>
                  <a:pt x="2754" y="1138"/>
                  <a:pt x="2736" y="944"/>
                  <a:pt x="2721" y="900"/>
                </a:cubicBezTo>
                <a:cubicBezTo>
                  <a:pt x="2715" y="884"/>
                  <a:pt x="2700" y="873"/>
                  <a:pt x="2689" y="859"/>
                </a:cubicBezTo>
                <a:cubicBezTo>
                  <a:pt x="2678" y="767"/>
                  <a:pt x="2649" y="672"/>
                  <a:pt x="2616" y="586"/>
                </a:cubicBezTo>
                <a:cubicBezTo>
                  <a:pt x="2597" y="535"/>
                  <a:pt x="2605" y="486"/>
                  <a:pt x="2574" y="440"/>
                </a:cubicBezTo>
                <a:cubicBezTo>
                  <a:pt x="2565" y="412"/>
                  <a:pt x="2564" y="383"/>
                  <a:pt x="2553" y="356"/>
                </a:cubicBezTo>
                <a:cubicBezTo>
                  <a:pt x="2545" y="337"/>
                  <a:pt x="2531" y="322"/>
                  <a:pt x="2522" y="304"/>
                </a:cubicBezTo>
                <a:cubicBezTo>
                  <a:pt x="2497" y="254"/>
                  <a:pt x="2502" y="228"/>
                  <a:pt x="2448" y="209"/>
                </a:cubicBezTo>
                <a:cubicBezTo>
                  <a:pt x="2403" y="176"/>
                  <a:pt x="2367" y="149"/>
                  <a:pt x="2312" y="136"/>
                </a:cubicBezTo>
                <a:cubicBezTo>
                  <a:pt x="2180" y="70"/>
                  <a:pt x="2040" y="18"/>
                  <a:pt x="1893" y="0"/>
                </a:cubicBezTo>
                <a:cubicBezTo>
                  <a:pt x="1757" y="3"/>
                  <a:pt x="1621" y="4"/>
                  <a:pt x="1485" y="10"/>
                </a:cubicBezTo>
                <a:cubicBezTo>
                  <a:pt x="1448" y="12"/>
                  <a:pt x="1433" y="22"/>
                  <a:pt x="1401" y="31"/>
                </a:cubicBezTo>
                <a:cubicBezTo>
                  <a:pt x="1373" y="39"/>
                  <a:pt x="1317" y="52"/>
                  <a:pt x="1317" y="52"/>
                </a:cubicBezTo>
                <a:cubicBezTo>
                  <a:pt x="1223" y="110"/>
                  <a:pt x="1124" y="149"/>
                  <a:pt x="1024" y="199"/>
                </a:cubicBezTo>
                <a:cubicBezTo>
                  <a:pt x="969" y="226"/>
                  <a:pt x="914" y="268"/>
                  <a:pt x="856" y="283"/>
                </a:cubicBezTo>
                <a:cubicBezTo>
                  <a:pt x="839" y="297"/>
                  <a:pt x="823" y="312"/>
                  <a:pt x="804" y="324"/>
                </a:cubicBezTo>
                <a:cubicBezTo>
                  <a:pt x="795" y="330"/>
                  <a:pt x="781" y="327"/>
                  <a:pt x="773" y="335"/>
                </a:cubicBezTo>
                <a:cubicBezTo>
                  <a:pt x="765" y="343"/>
                  <a:pt x="770" y="358"/>
                  <a:pt x="762" y="366"/>
                </a:cubicBezTo>
                <a:cubicBezTo>
                  <a:pt x="754" y="374"/>
                  <a:pt x="741" y="372"/>
                  <a:pt x="731" y="377"/>
                </a:cubicBezTo>
                <a:cubicBezTo>
                  <a:pt x="703" y="390"/>
                  <a:pt x="675" y="405"/>
                  <a:pt x="647" y="419"/>
                </a:cubicBezTo>
                <a:cubicBezTo>
                  <a:pt x="594" y="446"/>
                  <a:pt x="495" y="483"/>
                  <a:pt x="438" y="502"/>
                </a:cubicBezTo>
                <a:cubicBezTo>
                  <a:pt x="393" y="517"/>
                  <a:pt x="347" y="533"/>
                  <a:pt x="301" y="544"/>
                </a:cubicBezTo>
                <a:cubicBezTo>
                  <a:pt x="226" y="562"/>
                  <a:pt x="171" y="563"/>
                  <a:pt x="102" y="597"/>
                </a:cubicBezTo>
                <a:cubicBezTo>
                  <a:pt x="99" y="607"/>
                  <a:pt x="100" y="620"/>
                  <a:pt x="92" y="628"/>
                </a:cubicBezTo>
                <a:cubicBezTo>
                  <a:pt x="84" y="636"/>
                  <a:pt x="67" y="630"/>
                  <a:pt x="61" y="639"/>
                </a:cubicBezTo>
                <a:cubicBezTo>
                  <a:pt x="48" y="657"/>
                  <a:pt x="55" y="686"/>
                  <a:pt x="40" y="701"/>
                </a:cubicBezTo>
                <a:cubicBezTo>
                  <a:pt x="29" y="712"/>
                  <a:pt x="19" y="722"/>
                  <a:pt x="8" y="733"/>
                </a:cubicBezTo>
                <a:cubicBezTo>
                  <a:pt x="31" y="835"/>
                  <a:pt x="0" y="841"/>
                  <a:pt x="50" y="817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Freeform 5"/>
          <p:cNvSpPr>
            <a:spLocks/>
          </p:cNvSpPr>
          <p:nvPr/>
        </p:nvSpPr>
        <p:spPr bwMode="auto">
          <a:xfrm>
            <a:off x="2865438" y="4929188"/>
            <a:ext cx="1589087" cy="1449387"/>
          </a:xfrm>
          <a:custGeom>
            <a:avLst/>
            <a:gdLst>
              <a:gd name="T0" fmla="*/ 2147483646 w 1167"/>
              <a:gd name="T1" fmla="*/ 0 h 1047"/>
              <a:gd name="T2" fmla="*/ 2147483646 w 1167"/>
              <a:gd name="T3" fmla="*/ 2147483646 h 1047"/>
              <a:gd name="T4" fmla="*/ 2147483646 w 1167"/>
              <a:gd name="T5" fmla="*/ 2147483646 h 1047"/>
              <a:gd name="T6" fmla="*/ 2147483646 w 1167"/>
              <a:gd name="T7" fmla="*/ 2147483646 h 1047"/>
              <a:gd name="T8" fmla="*/ 2147483646 w 1167"/>
              <a:gd name="T9" fmla="*/ 2147483646 h 1047"/>
              <a:gd name="T10" fmla="*/ 2147483646 w 1167"/>
              <a:gd name="T11" fmla="*/ 2147483646 h 1047"/>
              <a:gd name="T12" fmla="*/ 2147483646 w 1167"/>
              <a:gd name="T13" fmla="*/ 2147483646 h 1047"/>
              <a:gd name="T14" fmla="*/ 2147483646 w 1167"/>
              <a:gd name="T15" fmla="*/ 2147483646 h 1047"/>
              <a:gd name="T16" fmla="*/ 2147483646 w 1167"/>
              <a:gd name="T17" fmla="*/ 2147483646 h 1047"/>
              <a:gd name="T18" fmla="*/ 2147483646 w 1167"/>
              <a:gd name="T19" fmla="*/ 2147483646 h 1047"/>
              <a:gd name="T20" fmla="*/ 2147483646 w 1167"/>
              <a:gd name="T21" fmla="*/ 2147483646 h 1047"/>
              <a:gd name="T22" fmla="*/ 2147483646 w 1167"/>
              <a:gd name="T23" fmla="*/ 2147483646 h 1047"/>
              <a:gd name="T24" fmla="*/ 2147483646 w 1167"/>
              <a:gd name="T25" fmla="*/ 2147483646 h 1047"/>
              <a:gd name="T26" fmla="*/ 2147483646 w 1167"/>
              <a:gd name="T27" fmla="*/ 2147483646 h 1047"/>
              <a:gd name="T28" fmla="*/ 2147483646 w 1167"/>
              <a:gd name="T29" fmla="*/ 2147483646 h 1047"/>
              <a:gd name="T30" fmla="*/ 2147483646 w 1167"/>
              <a:gd name="T31" fmla="*/ 2147483646 h 1047"/>
              <a:gd name="T32" fmla="*/ 2147483646 w 1167"/>
              <a:gd name="T33" fmla="*/ 2147483646 h 1047"/>
              <a:gd name="T34" fmla="*/ 2147483646 w 1167"/>
              <a:gd name="T35" fmla="*/ 2147483646 h 1047"/>
              <a:gd name="T36" fmla="*/ 2147483646 w 1167"/>
              <a:gd name="T37" fmla="*/ 2147483646 h 1047"/>
              <a:gd name="T38" fmla="*/ 2147483646 w 1167"/>
              <a:gd name="T39" fmla="*/ 2147483646 h 1047"/>
              <a:gd name="T40" fmla="*/ 2147483646 w 1167"/>
              <a:gd name="T41" fmla="*/ 2147483646 h 1047"/>
              <a:gd name="T42" fmla="*/ 2147483646 w 1167"/>
              <a:gd name="T43" fmla="*/ 2147483646 h 1047"/>
              <a:gd name="T44" fmla="*/ 2147483646 w 1167"/>
              <a:gd name="T45" fmla="*/ 2147483646 h 1047"/>
              <a:gd name="T46" fmla="*/ 2147483646 w 1167"/>
              <a:gd name="T47" fmla="*/ 2147483646 h 1047"/>
              <a:gd name="T48" fmla="*/ 2147483646 w 1167"/>
              <a:gd name="T49" fmla="*/ 2147483646 h 1047"/>
              <a:gd name="T50" fmla="*/ 2147483646 w 1167"/>
              <a:gd name="T51" fmla="*/ 2147483646 h 1047"/>
              <a:gd name="T52" fmla="*/ 2147483646 w 1167"/>
              <a:gd name="T53" fmla="*/ 2147483646 h 1047"/>
              <a:gd name="T54" fmla="*/ 2147483646 w 1167"/>
              <a:gd name="T55" fmla="*/ 2147483646 h 1047"/>
              <a:gd name="T56" fmla="*/ 2147483646 w 1167"/>
              <a:gd name="T57" fmla="*/ 2147483646 h 1047"/>
              <a:gd name="T58" fmla="*/ 2147483646 w 1167"/>
              <a:gd name="T59" fmla="*/ 2147483646 h 1047"/>
              <a:gd name="T60" fmla="*/ 2147483646 w 1167"/>
              <a:gd name="T61" fmla="*/ 2147483646 h 1047"/>
              <a:gd name="T62" fmla="*/ 2147483646 w 1167"/>
              <a:gd name="T63" fmla="*/ 2147483646 h 1047"/>
              <a:gd name="T64" fmla="*/ 2147483646 w 1167"/>
              <a:gd name="T65" fmla="*/ 2147483646 h 1047"/>
              <a:gd name="T66" fmla="*/ 2147483646 w 1167"/>
              <a:gd name="T67" fmla="*/ 2147483646 h 1047"/>
              <a:gd name="T68" fmla="*/ 2147483646 w 1167"/>
              <a:gd name="T69" fmla="*/ 2147483646 h 1047"/>
              <a:gd name="T70" fmla="*/ 2147483646 w 1167"/>
              <a:gd name="T71" fmla="*/ 2147483646 h 1047"/>
              <a:gd name="T72" fmla="*/ 2147483646 w 1167"/>
              <a:gd name="T73" fmla="*/ 2147483646 h 1047"/>
              <a:gd name="T74" fmla="*/ 2147483646 w 1167"/>
              <a:gd name="T75" fmla="*/ 2147483646 h 1047"/>
              <a:gd name="T76" fmla="*/ 2147483646 w 1167"/>
              <a:gd name="T77" fmla="*/ 0 h 104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167"/>
              <a:gd name="T118" fmla="*/ 0 h 1047"/>
              <a:gd name="T119" fmla="*/ 1167 w 1167"/>
              <a:gd name="T120" fmla="*/ 1047 h 104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167" h="1047">
                <a:moveTo>
                  <a:pt x="424" y="0"/>
                </a:moveTo>
                <a:cubicBezTo>
                  <a:pt x="365" y="7"/>
                  <a:pt x="322" y="15"/>
                  <a:pt x="267" y="31"/>
                </a:cubicBezTo>
                <a:cubicBezTo>
                  <a:pt x="226" y="43"/>
                  <a:pt x="193" y="63"/>
                  <a:pt x="152" y="73"/>
                </a:cubicBezTo>
                <a:cubicBezTo>
                  <a:pt x="128" y="143"/>
                  <a:pt x="161" y="75"/>
                  <a:pt x="110" y="115"/>
                </a:cubicBezTo>
                <a:cubicBezTo>
                  <a:pt x="40" y="170"/>
                  <a:pt x="139" y="129"/>
                  <a:pt x="57" y="157"/>
                </a:cubicBezTo>
                <a:cubicBezTo>
                  <a:pt x="25" y="257"/>
                  <a:pt x="78" y="115"/>
                  <a:pt x="15" y="209"/>
                </a:cubicBezTo>
                <a:cubicBezTo>
                  <a:pt x="7" y="221"/>
                  <a:pt x="8" y="237"/>
                  <a:pt x="5" y="251"/>
                </a:cubicBezTo>
                <a:cubicBezTo>
                  <a:pt x="11" y="393"/>
                  <a:pt x="0" y="543"/>
                  <a:pt x="89" y="660"/>
                </a:cubicBezTo>
                <a:cubicBezTo>
                  <a:pt x="109" y="766"/>
                  <a:pt x="80" y="666"/>
                  <a:pt x="131" y="743"/>
                </a:cubicBezTo>
                <a:cubicBezTo>
                  <a:pt x="163" y="792"/>
                  <a:pt x="111" y="766"/>
                  <a:pt x="173" y="785"/>
                </a:cubicBezTo>
                <a:cubicBezTo>
                  <a:pt x="199" y="870"/>
                  <a:pt x="160" y="773"/>
                  <a:pt x="214" y="827"/>
                </a:cubicBezTo>
                <a:cubicBezTo>
                  <a:pt x="269" y="882"/>
                  <a:pt x="175" y="843"/>
                  <a:pt x="256" y="869"/>
                </a:cubicBezTo>
                <a:cubicBezTo>
                  <a:pt x="260" y="880"/>
                  <a:pt x="258" y="895"/>
                  <a:pt x="267" y="901"/>
                </a:cubicBezTo>
                <a:cubicBezTo>
                  <a:pt x="285" y="914"/>
                  <a:pt x="330" y="921"/>
                  <a:pt x="330" y="921"/>
                </a:cubicBezTo>
                <a:cubicBezTo>
                  <a:pt x="337" y="932"/>
                  <a:pt x="342" y="944"/>
                  <a:pt x="351" y="953"/>
                </a:cubicBezTo>
                <a:cubicBezTo>
                  <a:pt x="360" y="962"/>
                  <a:pt x="374" y="964"/>
                  <a:pt x="382" y="974"/>
                </a:cubicBezTo>
                <a:cubicBezTo>
                  <a:pt x="389" y="983"/>
                  <a:pt x="384" y="999"/>
                  <a:pt x="393" y="1005"/>
                </a:cubicBezTo>
                <a:cubicBezTo>
                  <a:pt x="432" y="1033"/>
                  <a:pt x="514" y="1041"/>
                  <a:pt x="560" y="1047"/>
                </a:cubicBezTo>
                <a:cubicBezTo>
                  <a:pt x="612" y="1044"/>
                  <a:pt x="665" y="1045"/>
                  <a:pt x="717" y="1037"/>
                </a:cubicBezTo>
                <a:cubicBezTo>
                  <a:pt x="741" y="1033"/>
                  <a:pt x="777" y="983"/>
                  <a:pt x="790" y="974"/>
                </a:cubicBezTo>
                <a:cubicBezTo>
                  <a:pt x="806" y="963"/>
                  <a:pt x="826" y="962"/>
                  <a:pt x="843" y="953"/>
                </a:cubicBezTo>
                <a:cubicBezTo>
                  <a:pt x="858" y="944"/>
                  <a:pt x="871" y="932"/>
                  <a:pt x="885" y="921"/>
                </a:cubicBezTo>
                <a:cubicBezTo>
                  <a:pt x="912" y="838"/>
                  <a:pt x="871" y="936"/>
                  <a:pt x="927" y="880"/>
                </a:cubicBezTo>
                <a:cubicBezTo>
                  <a:pt x="935" y="872"/>
                  <a:pt x="930" y="857"/>
                  <a:pt x="937" y="848"/>
                </a:cubicBezTo>
                <a:cubicBezTo>
                  <a:pt x="945" y="838"/>
                  <a:pt x="958" y="834"/>
                  <a:pt x="969" y="827"/>
                </a:cubicBezTo>
                <a:cubicBezTo>
                  <a:pt x="983" y="784"/>
                  <a:pt x="1005" y="767"/>
                  <a:pt x="1042" y="743"/>
                </a:cubicBezTo>
                <a:cubicBezTo>
                  <a:pt x="1049" y="733"/>
                  <a:pt x="1053" y="720"/>
                  <a:pt x="1063" y="712"/>
                </a:cubicBezTo>
                <a:cubicBezTo>
                  <a:pt x="1072" y="705"/>
                  <a:pt x="1086" y="710"/>
                  <a:pt x="1094" y="702"/>
                </a:cubicBezTo>
                <a:cubicBezTo>
                  <a:pt x="1149" y="647"/>
                  <a:pt x="1055" y="686"/>
                  <a:pt x="1136" y="660"/>
                </a:cubicBezTo>
                <a:cubicBezTo>
                  <a:pt x="1167" y="571"/>
                  <a:pt x="1139" y="470"/>
                  <a:pt x="1063" y="419"/>
                </a:cubicBezTo>
                <a:cubicBezTo>
                  <a:pt x="1039" y="350"/>
                  <a:pt x="1000" y="372"/>
                  <a:pt x="948" y="335"/>
                </a:cubicBezTo>
                <a:cubicBezTo>
                  <a:pt x="936" y="326"/>
                  <a:pt x="929" y="312"/>
                  <a:pt x="916" y="304"/>
                </a:cubicBezTo>
                <a:cubicBezTo>
                  <a:pt x="900" y="294"/>
                  <a:pt x="880" y="293"/>
                  <a:pt x="864" y="283"/>
                </a:cubicBezTo>
                <a:cubicBezTo>
                  <a:pt x="834" y="265"/>
                  <a:pt x="811" y="236"/>
                  <a:pt x="780" y="220"/>
                </a:cubicBezTo>
                <a:cubicBezTo>
                  <a:pt x="721" y="191"/>
                  <a:pt x="668" y="150"/>
                  <a:pt x="612" y="115"/>
                </a:cubicBezTo>
                <a:cubicBezTo>
                  <a:pt x="597" y="106"/>
                  <a:pt x="586" y="93"/>
                  <a:pt x="571" y="84"/>
                </a:cubicBezTo>
                <a:cubicBezTo>
                  <a:pt x="429" y="1"/>
                  <a:pt x="534" y="65"/>
                  <a:pt x="455" y="31"/>
                </a:cubicBezTo>
                <a:cubicBezTo>
                  <a:pt x="441" y="25"/>
                  <a:pt x="424" y="21"/>
                  <a:pt x="413" y="10"/>
                </a:cubicBezTo>
                <a:cubicBezTo>
                  <a:pt x="409" y="6"/>
                  <a:pt x="420" y="3"/>
                  <a:pt x="424" y="0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Freeform 6"/>
          <p:cNvSpPr>
            <a:spLocks/>
          </p:cNvSpPr>
          <p:nvPr/>
        </p:nvSpPr>
        <p:spPr bwMode="auto">
          <a:xfrm>
            <a:off x="2363788" y="3644900"/>
            <a:ext cx="1470025" cy="1092200"/>
          </a:xfrm>
          <a:custGeom>
            <a:avLst/>
            <a:gdLst>
              <a:gd name="T0" fmla="*/ 2147483646 w 1079"/>
              <a:gd name="T1" fmla="*/ 2147483646 h 789"/>
              <a:gd name="T2" fmla="*/ 2147483646 w 1079"/>
              <a:gd name="T3" fmla="*/ 2147483646 h 789"/>
              <a:gd name="T4" fmla="*/ 2147483646 w 1079"/>
              <a:gd name="T5" fmla="*/ 2147483646 h 789"/>
              <a:gd name="T6" fmla="*/ 2147483646 w 1079"/>
              <a:gd name="T7" fmla="*/ 2147483646 h 789"/>
              <a:gd name="T8" fmla="*/ 2147483646 w 1079"/>
              <a:gd name="T9" fmla="*/ 2147483646 h 789"/>
              <a:gd name="T10" fmla="*/ 2147483646 w 1079"/>
              <a:gd name="T11" fmla="*/ 2147483646 h 789"/>
              <a:gd name="T12" fmla="*/ 2147483646 w 1079"/>
              <a:gd name="T13" fmla="*/ 2147483646 h 789"/>
              <a:gd name="T14" fmla="*/ 2147483646 w 1079"/>
              <a:gd name="T15" fmla="*/ 2147483646 h 789"/>
              <a:gd name="T16" fmla="*/ 2147483646 w 1079"/>
              <a:gd name="T17" fmla="*/ 2147483646 h 789"/>
              <a:gd name="T18" fmla="*/ 2147483646 w 1079"/>
              <a:gd name="T19" fmla="*/ 2147483646 h 789"/>
              <a:gd name="T20" fmla="*/ 2147483646 w 1079"/>
              <a:gd name="T21" fmla="*/ 2147483646 h 789"/>
              <a:gd name="T22" fmla="*/ 2147483646 w 1079"/>
              <a:gd name="T23" fmla="*/ 2147483646 h 789"/>
              <a:gd name="T24" fmla="*/ 2147483646 w 1079"/>
              <a:gd name="T25" fmla="*/ 2147483646 h 789"/>
              <a:gd name="T26" fmla="*/ 2147483646 w 1079"/>
              <a:gd name="T27" fmla="*/ 2147483646 h 789"/>
              <a:gd name="T28" fmla="*/ 2147483646 w 1079"/>
              <a:gd name="T29" fmla="*/ 2147483646 h 789"/>
              <a:gd name="T30" fmla="*/ 2147483646 w 1079"/>
              <a:gd name="T31" fmla="*/ 2147483646 h 789"/>
              <a:gd name="T32" fmla="*/ 2147483646 w 1079"/>
              <a:gd name="T33" fmla="*/ 2147483646 h 789"/>
              <a:gd name="T34" fmla="*/ 2147483646 w 1079"/>
              <a:gd name="T35" fmla="*/ 2147483646 h 789"/>
              <a:gd name="T36" fmla="*/ 2147483646 w 1079"/>
              <a:gd name="T37" fmla="*/ 2147483646 h 7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79"/>
              <a:gd name="T58" fmla="*/ 0 h 789"/>
              <a:gd name="T59" fmla="*/ 1079 w 1079"/>
              <a:gd name="T60" fmla="*/ 789 h 78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79" h="789">
                <a:moveTo>
                  <a:pt x="276" y="11"/>
                </a:moveTo>
                <a:cubicBezTo>
                  <a:pt x="241" y="15"/>
                  <a:pt x="203" y="8"/>
                  <a:pt x="171" y="22"/>
                </a:cubicBezTo>
                <a:cubicBezTo>
                  <a:pt x="144" y="34"/>
                  <a:pt x="129" y="63"/>
                  <a:pt x="108" y="84"/>
                </a:cubicBezTo>
                <a:cubicBezTo>
                  <a:pt x="97" y="95"/>
                  <a:pt x="77" y="116"/>
                  <a:pt x="77" y="116"/>
                </a:cubicBezTo>
                <a:cubicBezTo>
                  <a:pt x="52" y="212"/>
                  <a:pt x="80" y="96"/>
                  <a:pt x="56" y="262"/>
                </a:cubicBezTo>
                <a:cubicBezTo>
                  <a:pt x="54" y="276"/>
                  <a:pt x="49" y="290"/>
                  <a:pt x="45" y="304"/>
                </a:cubicBezTo>
                <a:cubicBezTo>
                  <a:pt x="39" y="325"/>
                  <a:pt x="25" y="367"/>
                  <a:pt x="25" y="367"/>
                </a:cubicBezTo>
                <a:cubicBezTo>
                  <a:pt x="33" y="451"/>
                  <a:pt x="0" y="565"/>
                  <a:pt x="66" y="618"/>
                </a:cubicBezTo>
                <a:cubicBezTo>
                  <a:pt x="103" y="648"/>
                  <a:pt x="167" y="643"/>
                  <a:pt x="213" y="660"/>
                </a:cubicBezTo>
                <a:cubicBezTo>
                  <a:pt x="364" y="716"/>
                  <a:pt x="526" y="756"/>
                  <a:pt x="684" y="786"/>
                </a:cubicBezTo>
                <a:cubicBezTo>
                  <a:pt x="726" y="783"/>
                  <a:pt x="770" y="789"/>
                  <a:pt x="810" y="776"/>
                </a:cubicBezTo>
                <a:cubicBezTo>
                  <a:pt x="827" y="771"/>
                  <a:pt x="832" y="749"/>
                  <a:pt x="841" y="734"/>
                </a:cubicBezTo>
                <a:cubicBezTo>
                  <a:pt x="871" y="686"/>
                  <a:pt x="885" y="638"/>
                  <a:pt x="925" y="598"/>
                </a:cubicBezTo>
                <a:cubicBezTo>
                  <a:pt x="959" y="499"/>
                  <a:pt x="903" y="653"/>
                  <a:pt x="967" y="524"/>
                </a:cubicBezTo>
                <a:cubicBezTo>
                  <a:pt x="1026" y="406"/>
                  <a:pt x="917" y="564"/>
                  <a:pt x="1009" y="440"/>
                </a:cubicBezTo>
                <a:cubicBezTo>
                  <a:pt x="1027" y="366"/>
                  <a:pt x="1079" y="209"/>
                  <a:pt x="988" y="179"/>
                </a:cubicBezTo>
                <a:cubicBezTo>
                  <a:pt x="939" y="146"/>
                  <a:pt x="884" y="122"/>
                  <a:pt x="831" y="95"/>
                </a:cubicBezTo>
                <a:cubicBezTo>
                  <a:pt x="805" y="82"/>
                  <a:pt x="747" y="74"/>
                  <a:pt x="747" y="74"/>
                </a:cubicBezTo>
                <a:cubicBezTo>
                  <a:pt x="599" y="0"/>
                  <a:pt x="438" y="2"/>
                  <a:pt x="276" y="11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Freeform 7"/>
          <p:cNvSpPr>
            <a:spLocks/>
          </p:cNvSpPr>
          <p:nvPr/>
        </p:nvSpPr>
        <p:spPr bwMode="auto">
          <a:xfrm>
            <a:off x="3840163" y="3952875"/>
            <a:ext cx="1651000" cy="1052513"/>
          </a:xfrm>
          <a:custGeom>
            <a:avLst/>
            <a:gdLst>
              <a:gd name="T0" fmla="*/ 2147483646 w 1213"/>
              <a:gd name="T1" fmla="*/ 2147483646 h 760"/>
              <a:gd name="T2" fmla="*/ 2147483646 w 1213"/>
              <a:gd name="T3" fmla="*/ 2147483646 h 760"/>
              <a:gd name="T4" fmla="*/ 2147483646 w 1213"/>
              <a:gd name="T5" fmla="*/ 2147483646 h 760"/>
              <a:gd name="T6" fmla="*/ 2147483646 w 1213"/>
              <a:gd name="T7" fmla="*/ 2147483646 h 760"/>
              <a:gd name="T8" fmla="*/ 2147483646 w 1213"/>
              <a:gd name="T9" fmla="*/ 2147483646 h 760"/>
              <a:gd name="T10" fmla="*/ 2147483646 w 1213"/>
              <a:gd name="T11" fmla="*/ 2147483646 h 760"/>
              <a:gd name="T12" fmla="*/ 2147483646 w 1213"/>
              <a:gd name="T13" fmla="*/ 2147483646 h 760"/>
              <a:gd name="T14" fmla="*/ 2147483646 w 1213"/>
              <a:gd name="T15" fmla="*/ 2147483646 h 760"/>
              <a:gd name="T16" fmla="*/ 2147483646 w 1213"/>
              <a:gd name="T17" fmla="*/ 2147483646 h 760"/>
              <a:gd name="T18" fmla="*/ 2147483646 w 1213"/>
              <a:gd name="T19" fmla="*/ 2147483646 h 760"/>
              <a:gd name="T20" fmla="*/ 2147483646 w 1213"/>
              <a:gd name="T21" fmla="*/ 2147483646 h 760"/>
              <a:gd name="T22" fmla="*/ 2147483646 w 1213"/>
              <a:gd name="T23" fmla="*/ 2147483646 h 760"/>
              <a:gd name="T24" fmla="*/ 2147483646 w 1213"/>
              <a:gd name="T25" fmla="*/ 2147483646 h 760"/>
              <a:gd name="T26" fmla="*/ 2147483646 w 1213"/>
              <a:gd name="T27" fmla="*/ 2147483646 h 760"/>
              <a:gd name="T28" fmla="*/ 2147483646 w 1213"/>
              <a:gd name="T29" fmla="*/ 2147483646 h 760"/>
              <a:gd name="T30" fmla="*/ 2147483646 w 1213"/>
              <a:gd name="T31" fmla="*/ 2147483646 h 760"/>
              <a:gd name="T32" fmla="*/ 2147483646 w 1213"/>
              <a:gd name="T33" fmla="*/ 2147483646 h 760"/>
              <a:gd name="T34" fmla="*/ 2147483646 w 1213"/>
              <a:gd name="T35" fmla="*/ 2147483646 h 760"/>
              <a:gd name="T36" fmla="*/ 2147483646 w 1213"/>
              <a:gd name="T37" fmla="*/ 2147483646 h 760"/>
              <a:gd name="T38" fmla="*/ 2147483646 w 1213"/>
              <a:gd name="T39" fmla="*/ 2147483646 h 760"/>
              <a:gd name="T40" fmla="*/ 2147483646 w 1213"/>
              <a:gd name="T41" fmla="*/ 2147483646 h 760"/>
              <a:gd name="T42" fmla="*/ 2147483646 w 1213"/>
              <a:gd name="T43" fmla="*/ 2147483646 h 7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13"/>
              <a:gd name="T67" fmla="*/ 0 h 760"/>
              <a:gd name="T68" fmla="*/ 1213 w 1213"/>
              <a:gd name="T69" fmla="*/ 760 h 7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13" h="760">
                <a:moveTo>
                  <a:pt x="1151" y="215"/>
                </a:moveTo>
                <a:cubicBezTo>
                  <a:pt x="1113" y="190"/>
                  <a:pt x="1068" y="166"/>
                  <a:pt x="1025" y="152"/>
                </a:cubicBezTo>
                <a:cubicBezTo>
                  <a:pt x="998" y="143"/>
                  <a:pt x="967" y="143"/>
                  <a:pt x="941" y="131"/>
                </a:cubicBezTo>
                <a:cubicBezTo>
                  <a:pt x="834" y="80"/>
                  <a:pt x="723" y="77"/>
                  <a:pt x="606" y="69"/>
                </a:cubicBezTo>
                <a:cubicBezTo>
                  <a:pt x="551" y="57"/>
                  <a:pt x="492" y="53"/>
                  <a:pt x="438" y="37"/>
                </a:cubicBezTo>
                <a:cubicBezTo>
                  <a:pt x="318" y="0"/>
                  <a:pt x="460" y="28"/>
                  <a:pt x="323" y="6"/>
                </a:cubicBezTo>
                <a:cubicBezTo>
                  <a:pt x="236" y="14"/>
                  <a:pt x="214" y="13"/>
                  <a:pt x="145" y="48"/>
                </a:cubicBezTo>
                <a:cubicBezTo>
                  <a:pt x="120" y="85"/>
                  <a:pt x="94" y="89"/>
                  <a:pt x="61" y="121"/>
                </a:cubicBezTo>
                <a:cubicBezTo>
                  <a:pt x="44" y="193"/>
                  <a:pt x="61" y="267"/>
                  <a:pt x="19" y="330"/>
                </a:cubicBezTo>
                <a:cubicBezTo>
                  <a:pt x="7" y="379"/>
                  <a:pt x="0" y="467"/>
                  <a:pt x="51" y="498"/>
                </a:cubicBezTo>
                <a:cubicBezTo>
                  <a:pt x="70" y="510"/>
                  <a:pt x="93" y="511"/>
                  <a:pt x="114" y="519"/>
                </a:cubicBezTo>
                <a:cubicBezTo>
                  <a:pt x="184" y="547"/>
                  <a:pt x="249" y="576"/>
                  <a:pt x="323" y="592"/>
                </a:cubicBezTo>
                <a:cubicBezTo>
                  <a:pt x="358" y="599"/>
                  <a:pt x="394" y="601"/>
                  <a:pt x="428" y="613"/>
                </a:cubicBezTo>
                <a:cubicBezTo>
                  <a:pt x="438" y="617"/>
                  <a:pt x="448" y="621"/>
                  <a:pt x="459" y="624"/>
                </a:cubicBezTo>
                <a:cubicBezTo>
                  <a:pt x="487" y="632"/>
                  <a:pt x="543" y="645"/>
                  <a:pt x="543" y="645"/>
                </a:cubicBezTo>
                <a:cubicBezTo>
                  <a:pt x="584" y="672"/>
                  <a:pt x="621" y="677"/>
                  <a:pt x="669" y="687"/>
                </a:cubicBezTo>
                <a:cubicBezTo>
                  <a:pt x="761" y="731"/>
                  <a:pt x="864" y="734"/>
                  <a:pt x="962" y="760"/>
                </a:cubicBezTo>
                <a:cubicBezTo>
                  <a:pt x="1007" y="756"/>
                  <a:pt x="1053" y="758"/>
                  <a:pt x="1098" y="749"/>
                </a:cubicBezTo>
                <a:cubicBezTo>
                  <a:pt x="1132" y="742"/>
                  <a:pt x="1153" y="679"/>
                  <a:pt x="1171" y="655"/>
                </a:cubicBezTo>
                <a:cubicBezTo>
                  <a:pt x="1182" y="575"/>
                  <a:pt x="1196" y="558"/>
                  <a:pt x="1213" y="488"/>
                </a:cubicBezTo>
                <a:cubicBezTo>
                  <a:pt x="1206" y="408"/>
                  <a:pt x="1211" y="325"/>
                  <a:pt x="1192" y="247"/>
                </a:cubicBezTo>
                <a:cubicBezTo>
                  <a:pt x="1190" y="240"/>
                  <a:pt x="1058" y="186"/>
                  <a:pt x="1151" y="215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Text Box 8"/>
          <p:cNvSpPr txBox="1">
            <a:spLocks noChangeArrowheads="1"/>
          </p:cNvSpPr>
          <p:nvPr/>
        </p:nvSpPr>
        <p:spPr bwMode="auto">
          <a:xfrm>
            <a:off x="2865438" y="1582724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P2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1" name="Text Box 9"/>
          <p:cNvSpPr txBox="1">
            <a:spLocks noChangeArrowheads="1"/>
          </p:cNvSpPr>
          <p:nvPr/>
        </p:nvSpPr>
        <p:spPr bwMode="auto">
          <a:xfrm>
            <a:off x="2223924" y="3330562"/>
            <a:ext cx="81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P1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2" name="Text Box 10"/>
          <p:cNvSpPr txBox="1">
            <a:spLocks noChangeArrowheads="1"/>
          </p:cNvSpPr>
          <p:nvPr/>
        </p:nvSpPr>
        <p:spPr bwMode="auto">
          <a:xfrm>
            <a:off x="5512547" y="4079081"/>
            <a:ext cx="84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 dirty="0">
                <a:solidFill>
                  <a:srgbClr val="FF3300"/>
                </a:solidFill>
                <a:latin typeface="Times New Roman" charset="0"/>
              </a:rPr>
              <a:t>P3</a:t>
            </a:r>
            <a:endParaRPr lang="en-US" altLang="en-US" sz="20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72713" name="Text Box 11"/>
          <p:cNvSpPr txBox="1">
            <a:spLocks noChangeArrowheads="1"/>
          </p:cNvSpPr>
          <p:nvPr/>
        </p:nvSpPr>
        <p:spPr bwMode="auto">
          <a:xfrm>
            <a:off x="4665663" y="6172200"/>
            <a:ext cx="985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b="1">
                <a:solidFill>
                  <a:srgbClr val="FF3300"/>
                </a:solidFill>
                <a:latin typeface="Times New Roman" charset="0"/>
              </a:rPr>
              <a:t>P4</a:t>
            </a:r>
            <a:endParaRPr lang="en-US" altLang="en-US" sz="20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Isolating the flows in Level-1 DFD</a:t>
            </a:r>
            <a:endParaRPr lang="tr-TR" dirty="0"/>
          </a:p>
        </p:txBody>
      </p:sp>
      <p:sp>
        <p:nvSpPr>
          <p:cNvPr id="727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27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0982A-19A5-824C-A2B6-91B3C747232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36663"/>
            <a:ext cx="771048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Level-2 DFD for P4</a:t>
            </a:r>
            <a:endParaRPr lang="tr-TR" dirty="0"/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7FDB1-05DB-C048-A1B8-49AE61755ADE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ChangeArrowheads="1"/>
          </p:cNvSpPr>
          <p:nvPr/>
        </p:nvSpPr>
        <p:spPr bwMode="auto">
          <a:xfrm>
            <a:off x="3852863" y="1196975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Getting 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Action Choice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900113" y="3286125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Requesting and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Servicing Food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3708400" y="3294063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Purchases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6156325" y="3294063"/>
            <a:ext cx="1981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Generating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Reports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107950" y="5275263"/>
            <a:ext cx="1382713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Collecting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Cash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1620838" y="5275263"/>
            <a:ext cx="25146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Registrating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Maintenance History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H="1">
            <a:off x="1300163" y="4294188"/>
            <a:ext cx="536575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>
            <a:off x="2519363" y="4284663"/>
            <a:ext cx="180975" cy="1017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 flipH="1">
            <a:off x="2366963" y="2205038"/>
            <a:ext cx="1917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 flipH="1">
            <a:off x="4716463" y="22050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>
            <a:off x="5148263" y="2205038"/>
            <a:ext cx="2171700" cy="1089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Rectangle 14"/>
          <p:cNvSpPr>
            <a:spLocks noChangeArrowheads="1"/>
          </p:cNvSpPr>
          <p:nvPr/>
        </p:nvSpPr>
        <p:spPr bwMode="auto">
          <a:xfrm>
            <a:off x="4356100" y="5246688"/>
            <a:ext cx="12954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Total Cash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Report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5795963" y="5246688"/>
            <a:ext cx="180022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Maintenance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Summary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7669213" y="5246688"/>
            <a:ext cx="131127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Purchase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Order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 flipH="1">
            <a:off x="6769100" y="4294188"/>
            <a:ext cx="252413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4" name="Line 18"/>
          <p:cNvSpPr>
            <a:spLocks noChangeShapeType="1"/>
          </p:cNvSpPr>
          <p:nvPr/>
        </p:nvSpPr>
        <p:spPr bwMode="auto">
          <a:xfrm flipH="1">
            <a:off x="5041900" y="4294188"/>
            <a:ext cx="1619250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7524750" y="4294188"/>
            <a:ext cx="757238" cy="944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Program Structure Chart</a:t>
            </a:r>
            <a:endParaRPr lang="tr-TR" dirty="0"/>
          </a:p>
        </p:txBody>
      </p:sp>
      <p:sp>
        <p:nvSpPr>
          <p:cNvPr id="7477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4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58866-4670-0549-91AE-D6A8696F3423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animBg="1"/>
      <p:bldP spid="357384" grpId="0" animBg="1"/>
      <p:bldP spid="357385" grpId="0" animBg="1"/>
      <p:bldP spid="357386" grpId="0" animBg="1"/>
      <p:bldP spid="357390" grpId="0" animBg="1"/>
      <p:bldP spid="357391" grpId="0" animBg="1"/>
      <p:bldP spid="357392" grpId="0" animBg="1"/>
      <p:bldP spid="357393" grpId="0" animBg="1"/>
      <p:bldP spid="357394" grpId="0" animBg="1"/>
      <p:bldP spid="35739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1219200" y="1757363"/>
            <a:ext cx="6629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4400" b="1">
                <a:solidFill>
                  <a:schemeClr val="tx1"/>
                </a:solidFill>
                <a:latin typeface="Arial" charset="0"/>
              </a:rPr>
              <a:t>Example:</a:t>
            </a:r>
            <a:r>
              <a:rPr lang="tr-TR" altLang="en-US" sz="7200" b="1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1000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Technical Service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Management</a:t>
            </a:r>
            <a:r>
              <a:rPr lang="en-US" altLang="en-US" sz="32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tr-TR" altLang="en-US" sz="3200">
                <a:solidFill>
                  <a:srgbClr val="FF3300"/>
                </a:solidFill>
                <a:latin typeface="Arial" charset="0"/>
              </a:rPr>
              <a:t>Software</a:t>
            </a:r>
            <a:endParaRPr lang="en-US" altLang="en-US" sz="32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D8F67-4E98-C14E-B87B-2278BA833B96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(1)</a:t>
            </a:r>
            <a:endParaRPr lang="tr-TR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A </a:t>
            </a:r>
            <a:r>
              <a:rPr lang="tr-TR" altLang="en-US" dirty="0" err="1"/>
              <a:t>technical</a:t>
            </a:r>
            <a:r>
              <a:rPr lang="tr-TR" altLang="en-US" dirty="0"/>
              <a:t> service </a:t>
            </a:r>
            <a:r>
              <a:rPr lang="tr-TR" altLang="en-US" dirty="0" err="1"/>
              <a:t>firm</a:t>
            </a:r>
            <a:r>
              <a:rPr lang="tr-TR" altLang="en-US" dirty="0"/>
              <a:t> </a:t>
            </a:r>
            <a:r>
              <a:rPr lang="tr-TR" altLang="en-US" dirty="0" err="1"/>
              <a:t>needs</a:t>
            </a:r>
            <a:r>
              <a:rPr lang="tr-TR" altLang="en-US" dirty="0"/>
              <a:t> a web-</a:t>
            </a:r>
            <a:r>
              <a:rPr lang="tr-TR" altLang="en-US" dirty="0" err="1"/>
              <a:t>based</a:t>
            </a:r>
            <a:r>
              <a:rPr lang="tr-TR" altLang="en-US" dirty="0"/>
              <a:t> software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keep</a:t>
            </a:r>
            <a:r>
              <a:rPr lang="tr-TR" altLang="en-US" dirty="0"/>
              <a:t> </a:t>
            </a:r>
            <a:r>
              <a:rPr lang="tr-TR" altLang="en-US" dirty="0" err="1"/>
              <a:t>track</a:t>
            </a:r>
            <a:r>
              <a:rPr lang="tr-TR" altLang="en-US" dirty="0"/>
              <a:t> of </a:t>
            </a:r>
            <a:r>
              <a:rPr lang="tr-TR" altLang="en-US" dirty="0" err="1"/>
              <a:t>maintenance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repairment</a:t>
            </a:r>
            <a:r>
              <a:rPr lang="tr-TR" altLang="en-US" dirty="0"/>
              <a:t> </a:t>
            </a:r>
            <a:r>
              <a:rPr lang="tr-TR" altLang="en-US" dirty="0" err="1"/>
              <a:t>operations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their</a:t>
            </a:r>
            <a:r>
              <a:rPr lang="tr-TR" altLang="en-US" dirty="0"/>
              <a:t> </a:t>
            </a:r>
            <a:r>
              <a:rPr lang="tr-TR" altLang="en-US" dirty="0" err="1"/>
              <a:t>customers</a:t>
            </a:r>
            <a:r>
              <a:rPr lang="tr-TR" altLang="en-US" dirty="0"/>
              <a:t>’ </a:t>
            </a:r>
            <a:r>
              <a:rPr lang="tr-TR" altLang="en-US" dirty="0" err="1"/>
              <a:t>devices</a:t>
            </a:r>
            <a:r>
              <a:rPr lang="tr-TR" altLang="en-US" dirty="0"/>
              <a:t> </a:t>
            </a:r>
            <a:r>
              <a:rPr lang="tr-TR" altLang="en-US" dirty="0" err="1"/>
              <a:t>such</a:t>
            </a:r>
            <a:r>
              <a:rPr lang="tr-TR" altLang="en-US" dirty="0"/>
              <a:t> as </a:t>
            </a:r>
            <a:r>
              <a:rPr lang="tr-TR" altLang="en-US" dirty="0" err="1"/>
              <a:t>combi</a:t>
            </a:r>
            <a:r>
              <a:rPr lang="tr-TR" altLang="en-US" dirty="0"/>
              <a:t>, </a:t>
            </a:r>
            <a:r>
              <a:rPr lang="tr-TR" altLang="en-US" dirty="0" err="1"/>
              <a:t>air</a:t>
            </a:r>
            <a:r>
              <a:rPr lang="tr-TR" altLang="en-US" dirty="0"/>
              <a:t> </a:t>
            </a:r>
            <a:r>
              <a:rPr lang="tr-TR" altLang="en-US" dirty="0" err="1"/>
              <a:t>conditioner</a:t>
            </a:r>
            <a:r>
              <a:rPr lang="tr-TR" altLang="en-US" dirty="0"/>
              <a:t>, </a:t>
            </a:r>
            <a:r>
              <a:rPr lang="tr-TR" altLang="en-US" dirty="0" err="1"/>
              <a:t>laundry</a:t>
            </a:r>
            <a:r>
              <a:rPr lang="tr-TR" altLang="en-US" dirty="0"/>
              <a:t> </a:t>
            </a:r>
            <a:r>
              <a:rPr lang="tr-TR" altLang="en-US" dirty="0" err="1"/>
              <a:t>machine</a:t>
            </a:r>
            <a:r>
              <a:rPr lang="tr-TR" altLang="en-US" dirty="0"/>
              <a:t>, </a:t>
            </a:r>
            <a:r>
              <a:rPr lang="tr-TR" altLang="en-US" dirty="0" err="1" smtClean="0"/>
              <a:t>refrigerator</a:t>
            </a:r>
            <a:r>
              <a:rPr lang="tr-TR" altLang="en-US" dirty="0"/>
              <a:t>, </a:t>
            </a:r>
            <a:r>
              <a:rPr lang="tr-TR" altLang="en-US" dirty="0" err="1"/>
              <a:t>etc</a:t>
            </a:r>
            <a:r>
              <a:rPr lang="tr-TR" altLang="en-US" dirty="0"/>
              <a:t>.</a:t>
            </a:r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tr-TR" altLang="en-US" u="sng" dirty="0" err="1"/>
              <a:t>The</a:t>
            </a:r>
            <a:r>
              <a:rPr lang="tr-TR" altLang="en-US" u="sng" dirty="0"/>
              <a:t> </a:t>
            </a:r>
            <a:r>
              <a:rPr lang="tr-TR" altLang="en-US" u="sng" dirty="0" err="1"/>
              <a:t>followings</a:t>
            </a:r>
            <a:r>
              <a:rPr lang="tr-TR" altLang="en-US" u="sng" dirty="0"/>
              <a:t> </a:t>
            </a:r>
            <a:r>
              <a:rPr lang="tr-TR" altLang="en-US" u="sng" dirty="0" err="1"/>
              <a:t>are</a:t>
            </a:r>
            <a:r>
              <a:rPr lang="tr-TR" altLang="en-US" u="sng" dirty="0"/>
              <a:t> </a:t>
            </a:r>
            <a:r>
              <a:rPr lang="tr-TR" altLang="en-US" u="sng" dirty="0" err="1"/>
              <a:t>functional</a:t>
            </a:r>
            <a:r>
              <a:rPr lang="tr-TR" altLang="en-US" u="sng" dirty="0"/>
              <a:t> </a:t>
            </a:r>
            <a:r>
              <a:rPr lang="tr-TR" altLang="en-US" u="sng" dirty="0" err="1"/>
              <a:t>requirements</a:t>
            </a:r>
            <a:r>
              <a:rPr lang="tr-TR" altLang="en-US" u="sng" dirty="0"/>
              <a:t>: </a:t>
            </a:r>
          </a:p>
          <a:p>
            <a:pPr eaLnBrk="1" hangingPunct="1"/>
            <a:endParaRPr lang="tr-TR" altLang="en-US" u="sng" dirty="0"/>
          </a:p>
          <a:p>
            <a:pPr eaLnBrk="1" hangingPunct="1"/>
            <a:r>
              <a:rPr lang="tr-TR" altLang="en-US" dirty="0"/>
              <a:t>A “Service </a:t>
            </a:r>
            <a:r>
              <a:rPr lang="tr-TR" altLang="en-US" dirty="0" err="1"/>
              <a:t>Request</a:t>
            </a:r>
            <a:r>
              <a:rPr lang="tr-TR" altLang="en-US" dirty="0"/>
              <a:t> Form” </a:t>
            </a:r>
            <a:r>
              <a:rPr lang="tr-TR" altLang="en-US" dirty="0" err="1"/>
              <a:t>must</a:t>
            </a:r>
            <a:r>
              <a:rPr lang="tr-TR" altLang="en-US" dirty="0"/>
              <a:t> be </a:t>
            </a:r>
            <a:r>
              <a:rPr lang="tr-TR" altLang="en-US" dirty="0" err="1"/>
              <a:t>filled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dirty="0" err="1"/>
              <a:t>kinds</a:t>
            </a:r>
            <a:r>
              <a:rPr lang="tr-TR" altLang="en-US" dirty="0"/>
              <a:t> of service </a:t>
            </a:r>
            <a:r>
              <a:rPr lang="tr-TR" altLang="en-US" dirty="0" err="1"/>
              <a:t>requests</a:t>
            </a:r>
            <a:r>
              <a:rPr lang="tr-TR" altLang="en-US" dirty="0"/>
              <a:t>. </a:t>
            </a:r>
            <a:r>
              <a:rPr lang="tr-TR" altLang="en-US" dirty="0" err="1"/>
              <a:t>The</a:t>
            </a:r>
            <a:r>
              <a:rPr lang="tr-TR" altLang="en-US" dirty="0"/>
              <a:t> form </a:t>
            </a:r>
            <a:r>
              <a:rPr lang="tr-TR" altLang="en-US" dirty="0" err="1"/>
              <a:t>must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/>
              <a:t>fields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i="1" dirty="0" err="1"/>
              <a:t>customer</a:t>
            </a:r>
            <a:r>
              <a:rPr lang="tr-TR" altLang="en-US" i="1" dirty="0"/>
              <a:t> name, </a:t>
            </a:r>
            <a:r>
              <a:rPr lang="tr-TR" altLang="en-US" i="1" dirty="0" err="1"/>
              <a:t>address</a:t>
            </a:r>
            <a:r>
              <a:rPr lang="tr-TR" altLang="en-US" i="1" dirty="0"/>
              <a:t>, </a:t>
            </a:r>
            <a:r>
              <a:rPr lang="tr-TR" altLang="en-US" i="1" dirty="0" err="1"/>
              <a:t>telephone</a:t>
            </a:r>
            <a:r>
              <a:rPr lang="tr-TR" altLang="en-US" i="1" dirty="0"/>
              <a:t>, </a:t>
            </a:r>
            <a:r>
              <a:rPr lang="tr-TR" altLang="en-US" i="1" dirty="0" err="1"/>
              <a:t>and</a:t>
            </a:r>
            <a:r>
              <a:rPr lang="tr-TR" altLang="en-US" i="1" dirty="0"/>
              <a:t> a </a:t>
            </a:r>
            <a:r>
              <a:rPr lang="tr-TR" altLang="en-US" i="1" dirty="0" err="1"/>
              <a:t>description</a:t>
            </a:r>
            <a:r>
              <a:rPr lang="tr-TR" altLang="en-US" i="1" dirty="0"/>
              <a:t> of service</a:t>
            </a:r>
            <a:r>
              <a:rPr lang="tr-TR" altLang="en-US" dirty="0"/>
              <a:t> </a:t>
            </a:r>
            <a:r>
              <a:rPr lang="tr-TR" altLang="en-US" dirty="0" err="1"/>
              <a:t>being</a:t>
            </a:r>
            <a:r>
              <a:rPr lang="tr-TR" altLang="en-US" dirty="0"/>
              <a:t> </a:t>
            </a:r>
            <a:r>
              <a:rPr lang="tr-TR" altLang="en-US" dirty="0" err="1"/>
              <a:t>requested</a:t>
            </a:r>
            <a:r>
              <a:rPr lang="tr-TR" altLang="en-US" dirty="0"/>
              <a:t>.</a:t>
            </a:r>
          </a:p>
          <a:p>
            <a:pPr eaLnBrk="1" hangingPunct="1"/>
            <a:endParaRPr lang="tr-TR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F479FA-E4B1-B142-9ED3-AC8B00026F9D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err="1" smtClean="0"/>
              <a:t>Modeling</a:t>
            </a:r>
            <a:r>
              <a:rPr lang="tr-TR" dirty="0" smtClean="0"/>
              <a:t> the Data Domain</a:t>
            </a:r>
            <a:endParaRPr lang="tr-TR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/>
              <a:t>D</a:t>
            </a:r>
            <a:r>
              <a:rPr lang="en-AU" altLang="en-US"/>
              <a:t>efine data objects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E</a:t>
            </a:r>
            <a:r>
              <a:rPr lang="en-AU" altLang="en-US"/>
              <a:t>stablish data relationships</a:t>
            </a:r>
            <a:r>
              <a:rPr lang="tr-TR" altLang="en-US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/>
              <a:t>S</a:t>
            </a:r>
            <a:r>
              <a:rPr lang="en-AU" altLang="en-US"/>
              <a:t>pecify data content</a:t>
            </a:r>
            <a:endParaRPr lang="tr-TR" altLang="en-US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4C370-AEAA-9545-9E12-80B590D5664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(2)</a:t>
            </a:r>
            <a:endParaRPr lang="tr-TR" dirty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The request will be tracked by a status code: </a:t>
            </a:r>
          </a:p>
          <a:p>
            <a:pPr lvl="1" eaLnBrk="1" hangingPunct="1"/>
            <a:r>
              <a:rPr lang="tr-TR" altLang="en-US"/>
              <a:t>“Device will be picked up from customer”</a:t>
            </a:r>
          </a:p>
          <a:p>
            <a:pPr lvl="1" eaLnBrk="1" hangingPunct="1"/>
            <a:r>
              <a:rPr lang="tr-TR" altLang="en-US"/>
              <a:t>“Device will be serviced at customer’s place”</a:t>
            </a:r>
          </a:p>
          <a:p>
            <a:pPr lvl="1" eaLnBrk="1" hangingPunct="1"/>
            <a:r>
              <a:rPr lang="tr-TR" altLang="en-US"/>
              <a:t>“Device is in service”</a:t>
            </a:r>
          </a:p>
          <a:p>
            <a:pPr lvl="1" eaLnBrk="1" hangingPunct="1"/>
            <a:r>
              <a:rPr lang="tr-TR" altLang="en-US"/>
              <a:t>“Device waiting for delivery to customer”</a:t>
            </a:r>
          </a:p>
          <a:p>
            <a:pPr lvl="1" eaLnBrk="1" hangingPunct="1"/>
            <a:r>
              <a:rPr lang="tr-TR" altLang="en-US"/>
              <a:t>“Delivery completed” </a:t>
            </a:r>
          </a:p>
          <a:p>
            <a:pPr lvl="1" eaLnBrk="1" hangingPunct="1"/>
            <a:endParaRPr lang="tr-TR" altLang="en-US" sz="2400"/>
          </a:p>
          <a:p>
            <a:pPr eaLnBrk="1" hangingPunct="1"/>
            <a:r>
              <a:rPr lang="tr-TR" altLang="en-US"/>
              <a:t>A request can be done directly by a customer over the Internet, or an authorized personnel can record the request for the customer.</a:t>
            </a:r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/>
              <a:t>Customer should be able to query the status of his service request.</a:t>
            </a:r>
            <a:endParaRPr lang="en-US" altLang="en-US"/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5061F-DEF0-5B47-9222-FA1EC41C301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(3)</a:t>
            </a:r>
            <a:endParaRPr lang="tr-TR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200"/>
              <a:t>The manager will assign a service request task to an available technician.</a:t>
            </a:r>
          </a:p>
          <a:p>
            <a:pPr eaLnBrk="1" hangingPunct="1"/>
            <a:endParaRPr lang="tr-TR" altLang="en-US" sz="2200"/>
          </a:p>
          <a:p>
            <a:pPr eaLnBrk="1" hangingPunct="1"/>
            <a:r>
              <a:rPr lang="tr-TR" altLang="en-US" sz="2200"/>
              <a:t>For each service request the followings should be recorded: </a:t>
            </a:r>
            <a:r>
              <a:rPr lang="tr-TR" altLang="en-US" sz="2200" i="1"/>
              <a:t>Device information (device type, brand, model, warranty status, start date, expiration date); Jobs done at service, Spare parts used if any, Billing amount (TL). </a:t>
            </a:r>
          </a:p>
          <a:p>
            <a:pPr eaLnBrk="1" hangingPunct="1"/>
            <a:endParaRPr lang="tr-TR" altLang="en-US" sz="2200"/>
          </a:p>
          <a:p>
            <a:pPr eaLnBrk="1" hangingPunct="1"/>
            <a:r>
              <a:rPr lang="tr-TR" altLang="en-US" sz="2200"/>
              <a:t>For customers who has warranty agreement, periodic maintainances will be tracked. For this purpose, a list of devices which are sorted by warranty expiration date should be available.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B8C46-2355-AD42-B842-2F222F81B4C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Statement of Software Scope (4)</a:t>
            </a:r>
            <a:endParaRPr lang="tr-TR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“Service Request Lists” should be available with different criteria:</a:t>
            </a:r>
            <a:br>
              <a:rPr lang="tr-TR" altLang="en-US"/>
            </a:br>
            <a:endParaRPr lang="tr-TR" altLang="en-US"/>
          </a:p>
          <a:p>
            <a:pPr lvl="1" eaLnBrk="1" hangingPunct="1"/>
            <a:r>
              <a:rPr lang="tr-TR" altLang="en-US"/>
              <a:t>by service registration number</a:t>
            </a:r>
          </a:p>
          <a:p>
            <a:pPr lvl="1" eaLnBrk="1" hangingPunct="1"/>
            <a:r>
              <a:rPr lang="tr-TR" altLang="en-US"/>
              <a:t>by customer name</a:t>
            </a:r>
          </a:p>
          <a:p>
            <a:pPr lvl="1" eaLnBrk="1" hangingPunct="1"/>
            <a:r>
              <a:rPr lang="tr-TR" altLang="en-US"/>
              <a:t>by status code</a:t>
            </a:r>
          </a:p>
          <a:p>
            <a:pPr lvl="1" eaLnBrk="1" hangingPunct="1"/>
            <a:r>
              <a:rPr lang="tr-TR" altLang="en-US"/>
              <a:t>by device type</a:t>
            </a:r>
          </a:p>
          <a:p>
            <a:pPr lvl="1" eaLnBrk="1" hangingPunct="1"/>
            <a:r>
              <a:rPr lang="tr-TR" altLang="en-US"/>
              <a:t>by request type</a:t>
            </a:r>
          </a:p>
          <a:p>
            <a:pPr lvl="1" eaLnBrk="1" hangingPunct="1"/>
            <a:r>
              <a:rPr lang="tr-TR" altLang="en-US"/>
              <a:t>by date of request</a:t>
            </a:r>
          </a:p>
          <a:p>
            <a:pPr lvl="1" eaLnBrk="1" hangingPunct="1"/>
            <a:r>
              <a:rPr lang="tr-TR" altLang="en-US"/>
              <a:t>by technician name</a:t>
            </a:r>
          </a:p>
          <a:p>
            <a:pPr eaLnBrk="1" hangingPunct="1"/>
            <a:endParaRPr lang="tr-TR" altLang="en-US"/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DF63A3-4681-664B-A092-5382DF5CE4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89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80899" name="Group 35"/>
          <p:cNvGrpSpPr>
            <a:grpSpLocks noChangeAspect="1"/>
          </p:cNvGrpSpPr>
          <p:nvPr/>
        </p:nvGrpSpPr>
        <p:grpSpPr bwMode="auto">
          <a:xfrm>
            <a:off x="1619250" y="839788"/>
            <a:ext cx="5743575" cy="5973762"/>
            <a:chOff x="1800" y="2045"/>
            <a:chExt cx="9045" cy="9408"/>
          </a:xfrm>
        </p:grpSpPr>
        <p:sp>
          <p:nvSpPr>
            <p:cNvPr id="80903" name="AutoShape 47"/>
            <p:cNvSpPr>
              <a:spLocks noChangeAspect="1" noChangeArrowheads="1" noTextEdit="1"/>
            </p:cNvSpPr>
            <p:nvPr/>
          </p:nvSpPr>
          <p:spPr bwMode="auto">
            <a:xfrm>
              <a:off x="1800" y="2045"/>
              <a:ext cx="9045" cy="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AutoShape 46"/>
            <p:cNvSpPr>
              <a:spLocks noChangeArrowheads="1"/>
            </p:cNvSpPr>
            <p:nvPr/>
          </p:nvSpPr>
          <p:spPr bwMode="auto">
            <a:xfrm rot="-5764523">
              <a:off x="8189" y="8082"/>
              <a:ext cx="543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00 w 21600"/>
                <a:gd name="T13" fmla="*/ 7220 h 21600"/>
                <a:gd name="T14" fmla="*/ 14400 w 21600"/>
                <a:gd name="T15" fmla="*/ 143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AutoShape 45"/>
            <p:cNvSpPr>
              <a:spLocks noChangeArrowheads="1"/>
            </p:cNvSpPr>
            <p:nvPr/>
          </p:nvSpPr>
          <p:spPr bwMode="auto">
            <a:xfrm rot="5324572">
              <a:off x="4467" y="8073"/>
              <a:ext cx="541" cy="3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187 w 21600"/>
                <a:gd name="T13" fmla="*/ 7180 h 21600"/>
                <a:gd name="T14" fmla="*/ 14413 w 21600"/>
                <a:gd name="T15" fmla="*/ 144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Rectangle 44"/>
            <p:cNvSpPr>
              <a:spLocks noChangeArrowheads="1"/>
            </p:cNvSpPr>
            <p:nvPr/>
          </p:nvSpPr>
          <p:spPr bwMode="auto">
            <a:xfrm>
              <a:off x="2280" y="2405"/>
              <a:ext cx="276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Name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Telephone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Address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07" name="Rectangle 43"/>
            <p:cNvSpPr>
              <a:spLocks noChangeArrowheads="1"/>
            </p:cNvSpPr>
            <p:nvPr/>
          </p:nvSpPr>
          <p:spPr bwMode="auto">
            <a:xfrm>
              <a:off x="4800" y="4928"/>
              <a:ext cx="3600" cy="6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SERVICE-REQUESTS</a:t>
              </a:r>
              <a:b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tr-TR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Customer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Service Registration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Date of Request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Request Type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Request Description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Assigned Technician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Status Code of Request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Type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Brand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Model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Status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Start Date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Device Warranty Expiration Date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/>
              </a:r>
              <a:b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</a:b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Jobs Done at Service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Spare Parts Used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Billing Amount (TL)</a:t>
              </a:r>
              <a:endParaRPr lang="en-US" altLang="ko-KR" sz="9600">
                <a:solidFill>
                  <a:schemeClr val="tx1"/>
                </a:solidFill>
                <a:latin typeface="Arial" charset="0"/>
                <a:ea typeface="Gulim" charset="0"/>
                <a:cs typeface="Times New Roman" charset="0"/>
              </a:endParaRPr>
            </a:p>
          </p:txBody>
        </p:sp>
        <p:sp>
          <p:nvSpPr>
            <p:cNvPr id="80908" name="Rectangle 42"/>
            <p:cNvSpPr>
              <a:spLocks noChangeArrowheads="1"/>
            </p:cNvSpPr>
            <p:nvPr/>
          </p:nvSpPr>
          <p:spPr bwMode="auto">
            <a:xfrm>
              <a:off x="8160" y="2405"/>
              <a:ext cx="228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u="sng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TECHNICIANS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</a:t>
              </a: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 Number</a:t>
              </a:r>
              <a:endParaRPr lang="tr-TR" altLang="ko-KR" sz="9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Technician</a:t>
              </a: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 Name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cxnSp>
          <p:nvCxnSpPr>
            <p:cNvPr id="80909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2385" y="5840"/>
              <a:ext cx="3690" cy="114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0" name="AutoShape 40"/>
            <p:cNvCxnSpPr>
              <a:cxnSpLocks noChangeShapeType="1"/>
            </p:cNvCxnSpPr>
            <p:nvPr/>
          </p:nvCxnSpPr>
          <p:spPr bwMode="auto">
            <a:xfrm rot="5400000">
              <a:off x="6645" y="5600"/>
              <a:ext cx="4410" cy="9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11" name="Text Box 39"/>
            <p:cNvSpPr txBox="1">
              <a:spLocks noChangeArrowheads="1"/>
            </p:cNvSpPr>
            <p:nvPr/>
          </p:nvSpPr>
          <p:spPr bwMode="auto">
            <a:xfrm>
              <a:off x="3120" y="47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1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2" name="Text Box 38"/>
            <p:cNvSpPr txBox="1">
              <a:spLocks noChangeArrowheads="1"/>
            </p:cNvSpPr>
            <p:nvPr/>
          </p:nvSpPr>
          <p:spPr bwMode="auto">
            <a:xfrm>
              <a:off x="3960" y="83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n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3" name="Text Box 37"/>
            <p:cNvSpPr txBox="1">
              <a:spLocks noChangeArrowheads="1"/>
            </p:cNvSpPr>
            <p:nvPr/>
          </p:nvSpPr>
          <p:spPr bwMode="auto">
            <a:xfrm>
              <a:off x="9480" y="402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1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  <p:sp>
          <p:nvSpPr>
            <p:cNvPr id="80914" name="Text Box 36"/>
            <p:cNvSpPr txBox="1">
              <a:spLocks noChangeArrowheads="1"/>
            </p:cNvSpPr>
            <p:nvPr/>
          </p:nvSpPr>
          <p:spPr bwMode="auto">
            <a:xfrm>
              <a:off x="8760" y="8345"/>
              <a:ext cx="4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2"/>
                <a:buChar char=""/>
                <a:defRPr sz="2400">
                  <a:solidFill>
                    <a:schemeClr val="tx2"/>
                  </a:solidFill>
                  <a:latin typeface="Franklin Gothic Book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Courier New" charset="0"/>
                <a:buChar char="o"/>
                <a:defRPr sz="2000">
                  <a:solidFill>
                    <a:schemeClr val="tx2"/>
                  </a:solidFill>
                  <a:latin typeface="Franklin Gothic Book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48774"/>
                </a:buClr>
                <a:buFont typeface="Arial" charset="0"/>
                <a:buChar char="•"/>
                <a:defRPr>
                  <a:solidFill>
                    <a:schemeClr val="tx2"/>
                  </a:solidFill>
                  <a:latin typeface="Franklin Gothic Book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EB8E7"/>
                </a:buClr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Franklin Gothic Book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3B651"/>
                </a:buClr>
                <a:buFont typeface="Arial" charset="0"/>
                <a:buChar char="•"/>
                <a:defRPr sz="1400">
                  <a:solidFill>
                    <a:schemeClr val="tx2"/>
                  </a:solidFill>
                  <a:latin typeface="Franklin Gothic Boo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ko-KR" sz="1200">
                  <a:solidFill>
                    <a:schemeClr val="tx1"/>
                  </a:solidFill>
                  <a:latin typeface="Times New Roman" charset="0"/>
                  <a:ea typeface="Batang" charset="0"/>
                  <a:cs typeface="Times New Roman" charset="0"/>
                </a:rPr>
                <a:t>m</a:t>
              </a:r>
              <a:endParaRPr lang="tr-TR" altLang="ko-KR" sz="9600">
                <a:solidFill>
                  <a:schemeClr val="tx1"/>
                </a:solidFill>
                <a:latin typeface="Arial" charset="0"/>
                <a:ea typeface="Batang" charset="0"/>
                <a:cs typeface="Times New Roman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Entity Relationship Diagram (ERD)</a:t>
            </a:r>
            <a:endParaRPr lang="tr-TR" dirty="0"/>
          </a:p>
        </p:txBody>
      </p:sp>
      <p:sp>
        <p:nvSpPr>
          <p:cNvPr id="8090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8F181F-2695-FA46-9779-32B94B2C6EF0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6200"/>
            <a:ext cx="663892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1 Başlık"/>
          <p:cNvSpPr>
            <a:spLocks noGrp="1"/>
          </p:cNvSpPr>
          <p:nvPr>
            <p:ph type="title" idx="4294967295"/>
          </p:nvPr>
        </p:nvSpPr>
        <p:spPr bwMode="auto">
          <a:xfrm>
            <a:off x="0" y="357188"/>
            <a:ext cx="3214688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tr-TR" altLang="en-US">
                <a:ln>
                  <a:noFill/>
                </a:ln>
                <a:solidFill>
                  <a:schemeClr val="tx1"/>
                </a:solidFill>
                <a:effectLst/>
              </a:rPr>
              <a:t>Level-1 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96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82946" name="Object 1"/>
          <p:cNvGraphicFramePr>
            <a:graphicFrameLocks noChangeAspect="1"/>
          </p:cNvGraphicFramePr>
          <p:nvPr/>
        </p:nvGraphicFramePr>
        <p:xfrm>
          <a:off x="214313" y="1500188"/>
          <a:ext cx="8685212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Visio" r:id="rId3" imgW="6921500" imgH="2451100" progId="Visio.Drawing.11">
                  <p:embed/>
                </p:oleObj>
              </mc:Choice>
              <mc:Fallback>
                <p:oleObj name="Visio" r:id="rId3" imgW="6921500" imgH="2451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500188"/>
                        <a:ext cx="8685212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Program Structure Chart</a:t>
            </a:r>
            <a:endParaRPr lang="tr-TR" dirty="0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24075" y="6453188"/>
            <a:ext cx="48244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F56BE-8B99-3043-8209-5495AAC1CFA9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 smtClean="0">
                <a:ea typeface="ＭＳ Ｐゴシック" charset="-128"/>
              </a:rPr>
              <a:t>Structural Analysis: Where the main focus of the analysis stage is handling static and dynamic system </a:t>
            </a:r>
            <a:r>
              <a:rPr lang="en-US" altLang="x-none" dirty="0" err="1" smtClean="0">
                <a:ea typeface="ＭＳ Ｐゴシック" charset="-128"/>
              </a:rPr>
              <a:t>behaviour</a:t>
            </a:r>
            <a:r>
              <a:rPr lang="en-US" altLang="x-none" dirty="0" smtClean="0">
                <a:ea typeface="ＭＳ Ｐゴシック" charset="-128"/>
              </a:rPr>
              <a:t> separately</a:t>
            </a:r>
          </a:p>
          <a:p>
            <a:r>
              <a:rPr lang="en-US" altLang="x-none" dirty="0" smtClean="0">
                <a:ea typeface="ＭＳ Ｐゴシック" charset="-128"/>
              </a:rPr>
              <a:t>Object Oriented Analysis: Where the main focus of the analysis is to represent the objects inherent in the requirements as classes with specific data and </a:t>
            </a:r>
            <a:r>
              <a:rPr lang="en-US" altLang="x-none" dirty="0" err="1" smtClean="0">
                <a:ea typeface="ＭＳ Ｐゴシック" charset="-128"/>
              </a:rPr>
              <a:t>behaviour</a:t>
            </a:r>
            <a:endParaRPr lang="en-US" altLang="x-none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en-US" i="1" dirty="0" smtClean="0"/>
              <a:t>Architectural Models and Model Driven Engineering</a:t>
            </a:r>
            <a:r>
              <a:rPr lang="en-US" dirty="0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Modelling the Functions</a:t>
            </a:r>
            <a:endParaRPr lang="tr-TR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u="sng" dirty="0"/>
              <a:t>Basic </a:t>
            </a:r>
            <a:r>
              <a:rPr lang="tr-TR" altLang="en-US" u="sng" dirty="0" err="1"/>
              <a:t>Idea</a:t>
            </a:r>
            <a:r>
              <a:rPr lang="tr-TR" altLang="en-US" u="sng" dirty="0"/>
              <a:t>: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 dirty="0"/>
              <a:t>Software </a:t>
            </a:r>
            <a:r>
              <a:rPr lang="tr-TR" altLang="en-US" sz="2400" dirty="0" err="1"/>
              <a:t>transforms</a:t>
            </a:r>
            <a:r>
              <a:rPr lang="tr-TR" altLang="en-US" sz="2400" dirty="0"/>
              <a:t> data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achieve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it </a:t>
            </a:r>
            <a:r>
              <a:rPr lang="tr-TR" altLang="en-US" sz="2400" dirty="0" err="1"/>
              <a:t>must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perform</a:t>
            </a:r>
            <a:r>
              <a:rPr lang="tr-TR" altLang="en-US" sz="2400" dirty="0"/>
              <a:t> at </a:t>
            </a:r>
            <a:r>
              <a:rPr lang="tr-TR" altLang="en-US" sz="2400" dirty="0" err="1"/>
              <a:t>least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generic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functions</a:t>
            </a:r>
            <a:r>
              <a:rPr lang="tr-TR" altLang="en-US" sz="2400" dirty="0"/>
              <a:t>: </a:t>
            </a:r>
            <a:r>
              <a:rPr lang="tr-TR" altLang="en-US" sz="2400" dirty="0" err="1">
                <a:solidFill>
                  <a:srgbClr val="FF0000"/>
                </a:solidFill>
              </a:rPr>
              <a:t>input</a:t>
            </a:r>
            <a:r>
              <a:rPr lang="tr-TR" altLang="en-US" sz="2400" dirty="0">
                <a:solidFill>
                  <a:srgbClr val="FF0000"/>
                </a:solidFill>
              </a:rPr>
              <a:t>, </a:t>
            </a:r>
            <a:r>
              <a:rPr lang="tr-TR" altLang="en-US" sz="2400" dirty="0" err="1">
                <a:solidFill>
                  <a:srgbClr val="FF0000"/>
                </a:solidFill>
              </a:rPr>
              <a:t>processing</a:t>
            </a:r>
            <a:r>
              <a:rPr lang="tr-TR" altLang="en-US" sz="2400" dirty="0">
                <a:solidFill>
                  <a:srgbClr val="FF0000"/>
                </a:solidFill>
              </a:rPr>
              <a:t>, </a:t>
            </a:r>
            <a:r>
              <a:rPr lang="tr-TR" altLang="en-US" sz="2400" dirty="0" err="1">
                <a:solidFill>
                  <a:srgbClr val="FF0000"/>
                </a:solidFill>
              </a:rPr>
              <a:t>output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400" dirty="0"/>
              <a:t>I</a:t>
            </a:r>
            <a:r>
              <a:rPr lang="en-AU" altLang="en-US" sz="2400" dirty="0" err="1"/>
              <a:t>dentify</a:t>
            </a:r>
            <a:r>
              <a:rPr lang="en-AU" altLang="en-US" sz="2400" dirty="0"/>
              <a:t> functions that transform data objects</a:t>
            </a:r>
            <a:endParaRPr lang="tr-TR" altLang="en-US" sz="2400" dirty="0"/>
          </a:p>
          <a:p>
            <a:pPr eaLnBrk="1" hangingPunct="1">
              <a:lnSpc>
                <a:spcPct val="150000"/>
              </a:lnSpc>
            </a:pPr>
            <a:r>
              <a:rPr lang="tr-TR" altLang="en-US" dirty="0" err="1"/>
              <a:t>Begin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a </a:t>
            </a:r>
            <a:r>
              <a:rPr lang="tr-TR" altLang="en-US" dirty="0" err="1"/>
              <a:t>context</a:t>
            </a:r>
            <a:r>
              <a:rPr lang="tr-TR" altLang="en-US" dirty="0"/>
              <a:t> </a:t>
            </a:r>
            <a:r>
              <a:rPr lang="tr-TR" altLang="en-US" dirty="0" err="1"/>
              <a:t>level</a:t>
            </a:r>
            <a:r>
              <a:rPr lang="tr-TR" altLang="en-US" dirty="0"/>
              <a:t> </a:t>
            </a:r>
            <a:r>
              <a:rPr lang="tr-TR" altLang="en-US" dirty="0" err="1"/>
              <a:t>diagram</a:t>
            </a:r>
            <a:r>
              <a:rPr lang="tr-TR" altLang="en-US" dirty="0"/>
              <a:t> </a:t>
            </a:r>
            <a:r>
              <a:rPr lang="tr-TR" altLang="en-US" dirty="0">
                <a:solidFill>
                  <a:srgbClr val="FF0000"/>
                </a:solidFill>
              </a:rPr>
              <a:t>(</a:t>
            </a:r>
            <a:r>
              <a:rPr lang="tr-TR" altLang="en-US" dirty="0" err="1">
                <a:solidFill>
                  <a:srgbClr val="FF0000"/>
                </a:solidFill>
              </a:rPr>
              <a:t>level</a:t>
            </a:r>
            <a:r>
              <a:rPr lang="tr-TR" altLang="en-US" dirty="0">
                <a:solidFill>
                  <a:srgbClr val="FF0000"/>
                </a:solidFill>
              </a:rPr>
              <a:t> 0)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dirty="0" err="1"/>
              <a:t>Continue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</a:t>
            </a:r>
            <a:r>
              <a:rPr lang="tr-TR" altLang="en-US" dirty="0" err="1"/>
              <a:t>more</a:t>
            </a:r>
            <a:r>
              <a:rPr lang="tr-TR" altLang="en-US" dirty="0"/>
              <a:t> </a:t>
            </a:r>
            <a:r>
              <a:rPr lang="tr-TR" altLang="en-US" dirty="0" err="1"/>
              <a:t>functional</a:t>
            </a:r>
            <a:r>
              <a:rPr lang="tr-TR" altLang="en-US" dirty="0"/>
              <a:t> </a:t>
            </a:r>
            <a:r>
              <a:rPr lang="tr-TR" altLang="en-US" dirty="0" err="1"/>
              <a:t>details</a:t>
            </a:r>
            <a:r>
              <a:rPr lang="tr-TR" altLang="en-US" dirty="0"/>
              <a:t> in </a:t>
            </a:r>
            <a:r>
              <a:rPr lang="tr-TR" altLang="en-US" dirty="0" err="1"/>
              <a:t>refined</a:t>
            </a:r>
            <a:r>
              <a:rPr lang="tr-TR" altLang="en-US" dirty="0"/>
              <a:t> </a:t>
            </a:r>
            <a:r>
              <a:rPr lang="tr-TR" altLang="en-US" dirty="0" err="1"/>
              <a:t>levels</a:t>
            </a:r>
            <a:r>
              <a:rPr lang="tr-TR" altLang="en-US" dirty="0"/>
              <a:t> </a:t>
            </a:r>
            <a:r>
              <a:rPr lang="tr-TR" altLang="en-US" dirty="0" err="1"/>
              <a:t>until</a:t>
            </a:r>
            <a:r>
              <a:rPr lang="tr-TR" altLang="en-US" dirty="0"/>
              <a:t> </a:t>
            </a: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dirty="0" err="1"/>
              <a:t>system</a:t>
            </a:r>
            <a:r>
              <a:rPr lang="tr-TR" altLang="en-US" dirty="0"/>
              <a:t> </a:t>
            </a:r>
            <a:r>
              <a:rPr lang="tr-TR" altLang="en-US" dirty="0" err="1"/>
              <a:t>functionality</a:t>
            </a:r>
            <a:r>
              <a:rPr lang="tr-TR" altLang="en-US" dirty="0"/>
              <a:t> is </a:t>
            </a:r>
            <a:r>
              <a:rPr lang="tr-TR" altLang="en-US" dirty="0" err="1"/>
              <a:t>represented</a:t>
            </a:r>
            <a:endParaRPr lang="tr-TR" altLang="en-US" dirty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8FD0CC-3E44-A545-B6B0-05FD3A8E5D5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200" u="sng"/>
              <a:t>Basic Idea: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Most software responds to </a:t>
            </a:r>
            <a:r>
              <a:rPr lang="tr-TR" altLang="en-US" sz="2200">
                <a:solidFill>
                  <a:srgbClr val="FF0000"/>
                </a:solidFill>
              </a:rPr>
              <a:t>events</a:t>
            </a:r>
            <a:r>
              <a:rPr lang="tr-TR" altLang="en-US" sz="2200"/>
              <a:t> from the outside world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This characteristic forms the basis of the behavioral model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tr-TR" altLang="en-US" sz="2200"/>
              <a:t>A computer program always exists in some state: an externally observable mode of behaviour (e.g. waiting, computing, printing, polling) that is changed only when some event occurs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200"/>
              <a:t>I</a:t>
            </a:r>
            <a:r>
              <a:rPr lang="en-AU" altLang="en-US" sz="2200"/>
              <a:t>ndicate different </a:t>
            </a:r>
            <a:r>
              <a:rPr lang="en-AU" altLang="en-US" sz="2200">
                <a:solidFill>
                  <a:srgbClr val="FF0000"/>
                </a:solidFill>
              </a:rPr>
              <a:t>states</a:t>
            </a:r>
            <a:r>
              <a:rPr lang="en-AU" altLang="en-US" sz="2200"/>
              <a:t> of the system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200"/>
              <a:t>S</a:t>
            </a:r>
            <a:r>
              <a:rPr lang="en-AU" altLang="en-US" sz="2200"/>
              <a:t>pecify events that cause the system to change state</a:t>
            </a:r>
            <a:endParaRPr lang="tr-TR" altLang="en-US" sz="220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F47452-0D32-F049-8467-6A5776782D61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dirty="0" smtClean="0"/>
              <a:t>Modeling the Behaviour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Structural</a:t>
            </a:r>
            <a:r>
              <a:rPr lang="tr-TR" sz="6000" dirty="0" smtClean="0"/>
              <a:t> Analysis</a:t>
            </a:r>
            <a:endParaRPr lang="tr-TR" sz="6000" dirty="0"/>
          </a:p>
        </p:txBody>
      </p:sp>
      <p:sp>
        <p:nvSpPr>
          <p:cNvPr id="22530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1477328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Requirements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Structured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Analysis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Data Model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Functional Model</a:t>
            </a:r>
          </a:p>
          <a:p>
            <a:pPr lvl="1" eaLnBrk="1" hangingPunct="1">
              <a:buFont typeface="Bodoni MT Condensed" charset="0"/>
              <a:buAutoNum type="arabicPeriod"/>
              <a:defRPr/>
            </a:pPr>
            <a:r>
              <a:rPr lang="en-US" altLang="en-US" dirty="0" err="1">
                <a:solidFill>
                  <a:srgbClr val="000000"/>
                </a:solidFill>
                <a:latin typeface="Franklin Gothic Book" charset="0"/>
              </a:rPr>
              <a:t>Behavioural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charset="0"/>
              </a:rPr>
              <a:t>Model</a:t>
            </a:r>
            <a:endParaRPr lang="tr-TR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47085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6.2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2257</Words>
  <Application>Microsoft Office PowerPoint</Application>
  <PresentationFormat>On-screen Show (4:3)</PresentationFormat>
  <Paragraphs>651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ＭＳ Ｐゴシック</vt:lpstr>
      <vt:lpstr>Arial</vt:lpstr>
      <vt:lpstr>Batang</vt:lpstr>
      <vt:lpstr>Bodoni MT Condensed</vt:lpstr>
      <vt:lpstr>Calibri</vt:lpstr>
      <vt:lpstr>Courier New</vt:lpstr>
      <vt:lpstr>Franklin Gothic Book</vt:lpstr>
      <vt:lpstr>Gulim</vt:lpstr>
      <vt:lpstr>Helvetica</vt:lpstr>
      <vt:lpstr>Palatino</vt:lpstr>
      <vt:lpstr>Times New Roman</vt:lpstr>
      <vt:lpstr>Wingdings</vt:lpstr>
      <vt:lpstr>Decatur</vt:lpstr>
      <vt:lpstr>Document</vt:lpstr>
      <vt:lpstr>Visio</vt:lpstr>
      <vt:lpstr>SOFTWARE ENGINEERING</vt:lpstr>
      <vt:lpstr>Agenda</vt:lpstr>
      <vt:lpstr>Requirements Analysis</vt:lpstr>
      <vt:lpstr>Analysis and Design Approaches</vt:lpstr>
      <vt:lpstr>Elements of  Analysis Model</vt:lpstr>
      <vt:lpstr>Modeling the Data Domain</vt:lpstr>
      <vt:lpstr>Modelling the Functions</vt:lpstr>
      <vt:lpstr>Modeling the Behaviour</vt:lpstr>
      <vt:lpstr>Structural Analysis</vt:lpstr>
      <vt:lpstr>The Data Model</vt:lpstr>
      <vt:lpstr>The Data Model</vt:lpstr>
      <vt:lpstr>Relationship Symbols</vt:lpstr>
      <vt:lpstr>Example: Students and Courses (Bachman notation)</vt:lpstr>
      <vt:lpstr>Example: Registration</vt:lpstr>
      <vt:lpstr>Example : Orders</vt:lpstr>
      <vt:lpstr>Example : Orders and Products</vt:lpstr>
      <vt:lpstr>Data Dictionary</vt:lpstr>
      <vt:lpstr>Data Dictionary Example</vt:lpstr>
      <vt:lpstr>Data Dictionary Example</vt:lpstr>
      <vt:lpstr>The Functional Model</vt:lpstr>
      <vt:lpstr>The Functional Model</vt:lpstr>
      <vt:lpstr>Yourdon &amp; Coad notation for DFD</vt:lpstr>
      <vt:lpstr>Gane &amp; Sarson notation for DFD</vt:lpstr>
      <vt:lpstr>External Entity</vt:lpstr>
      <vt:lpstr>Process</vt:lpstr>
      <vt:lpstr>Data Flow</vt:lpstr>
      <vt:lpstr>Data Stores</vt:lpstr>
      <vt:lpstr>Example: Generic DFD</vt:lpstr>
      <vt:lpstr>DFD Rules (1)</vt:lpstr>
      <vt:lpstr>DFD Rules (2)</vt:lpstr>
      <vt:lpstr>DFD Rules (3)</vt:lpstr>
      <vt:lpstr>DFD Rules (4)</vt:lpstr>
      <vt:lpstr>Data Flow Refinement</vt:lpstr>
      <vt:lpstr>Example of Data Flow Refinement</vt:lpstr>
      <vt:lpstr>Example Data Flow Hierarchy</vt:lpstr>
      <vt:lpstr>Example: DFD for Quizzing Software</vt:lpstr>
      <vt:lpstr>Example: DFD for Employees</vt:lpstr>
      <vt:lpstr>Example: DFD for Courses</vt:lpstr>
      <vt:lpstr>DFDs: A Look Ahead</vt:lpstr>
      <vt:lpstr>The Behavioural Model</vt:lpstr>
      <vt:lpstr>The Behavioural Model</vt:lpstr>
      <vt:lpstr>Control Flow Diagrams</vt:lpstr>
      <vt:lpstr>Control Flow Diagrams</vt:lpstr>
      <vt:lpstr>State Transition Diagrams</vt:lpstr>
      <vt:lpstr>PowerPoint Presentation</vt:lpstr>
      <vt:lpstr>Statement of Software Scope (1)</vt:lpstr>
      <vt:lpstr>Statement of Software Scope (2)</vt:lpstr>
      <vt:lpstr>Statement of Software Scope (3)</vt:lpstr>
      <vt:lpstr>PowerPoint Presentation</vt:lpstr>
      <vt:lpstr>Tasks</vt:lpstr>
      <vt:lpstr>Entity Relationship Diagram (ERD)</vt:lpstr>
      <vt:lpstr>PowerPoint Presentation</vt:lpstr>
      <vt:lpstr>Level-0 DFD</vt:lpstr>
      <vt:lpstr>Level-1 DFD</vt:lpstr>
      <vt:lpstr>Isolating the flows in Level-1 DFD</vt:lpstr>
      <vt:lpstr>Level-2 DFD for P4</vt:lpstr>
      <vt:lpstr>Program Structure Chart</vt:lpstr>
      <vt:lpstr>PowerPoint Presentation</vt:lpstr>
      <vt:lpstr>Statement of Software Scope (1)</vt:lpstr>
      <vt:lpstr>Statement of Software Scope (2)</vt:lpstr>
      <vt:lpstr>Statement of Software Scope (3)</vt:lpstr>
      <vt:lpstr>Statement of Software Scope (4)</vt:lpstr>
      <vt:lpstr>Entity Relationship Diagram (ERD)</vt:lpstr>
      <vt:lpstr>Level-1 DFD</vt:lpstr>
      <vt:lpstr>Program Structure Chart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ayse t</cp:lastModifiedBy>
  <cp:revision>21</cp:revision>
  <dcterms:created xsi:type="dcterms:W3CDTF">2015-10-12T09:20:40Z</dcterms:created>
  <dcterms:modified xsi:type="dcterms:W3CDTF">2018-10-23T05:40:00Z</dcterms:modified>
</cp:coreProperties>
</file>