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1" r:id="rId1"/>
  </p:sldMasterIdLst>
  <p:notesMasterIdLst>
    <p:notesMasterId r:id="rId47"/>
  </p:notesMasterIdLst>
  <p:sldIdLst>
    <p:sldId id="256" r:id="rId2"/>
    <p:sldId id="272" r:id="rId3"/>
    <p:sldId id="450" r:id="rId4"/>
    <p:sldId id="451" r:id="rId5"/>
    <p:sldId id="452" r:id="rId6"/>
    <p:sldId id="453" r:id="rId7"/>
    <p:sldId id="454" r:id="rId8"/>
    <p:sldId id="457" r:id="rId9"/>
    <p:sldId id="458" r:id="rId10"/>
    <p:sldId id="501" r:id="rId11"/>
    <p:sldId id="580" r:id="rId12"/>
    <p:sldId id="560" r:id="rId13"/>
    <p:sldId id="465" r:id="rId14"/>
    <p:sldId id="466" r:id="rId15"/>
    <p:sldId id="467" r:id="rId16"/>
    <p:sldId id="561" r:id="rId17"/>
    <p:sldId id="562" r:id="rId18"/>
    <p:sldId id="564" r:id="rId19"/>
    <p:sldId id="563" r:id="rId20"/>
    <p:sldId id="565" r:id="rId21"/>
    <p:sldId id="566" r:id="rId22"/>
    <p:sldId id="568" r:id="rId23"/>
    <p:sldId id="567" r:id="rId24"/>
    <p:sldId id="468" r:id="rId25"/>
    <p:sldId id="469" r:id="rId26"/>
    <p:sldId id="470" r:id="rId27"/>
    <p:sldId id="569" r:id="rId28"/>
    <p:sldId id="570" r:id="rId29"/>
    <p:sldId id="571" r:id="rId30"/>
    <p:sldId id="471" r:id="rId31"/>
    <p:sldId id="472" r:id="rId32"/>
    <p:sldId id="551" r:id="rId33"/>
    <p:sldId id="552" r:id="rId34"/>
    <p:sldId id="553" r:id="rId35"/>
    <p:sldId id="554" r:id="rId36"/>
    <p:sldId id="581" r:id="rId37"/>
    <p:sldId id="582" r:id="rId38"/>
    <p:sldId id="572" r:id="rId39"/>
    <p:sldId id="573" r:id="rId40"/>
    <p:sldId id="575" r:id="rId41"/>
    <p:sldId id="576" r:id="rId42"/>
    <p:sldId id="578" r:id="rId43"/>
    <p:sldId id="577" r:id="rId44"/>
    <p:sldId id="579" r:id="rId45"/>
    <p:sldId id="549" r:id="rId4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0707" autoAdjust="0"/>
  </p:normalViewPr>
  <p:slideViewPr>
    <p:cSldViewPr>
      <p:cViewPr>
        <p:scale>
          <a:sx n="50" d="100"/>
          <a:sy n="50" d="100"/>
        </p:scale>
        <p:origin x="2036" y="2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82960DC-2056-5B4D-B2D3-7428A4A676A1}" type="datetimeFigureOut">
              <a:rPr lang="tr-TR"/>
              <a:pPr>
                <a:defRPr/>
              </a:pPr>
              <a:t>30.10.2018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r-T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C2E98409-241C-AE4B-AF21-A64764AE05E2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550570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Simple, informal block diagrams showing entities and relationships are the most frequently used method for documenting software architectures.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these have been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criticised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they lack semantics, do not show the types of relationships between entities nor the visible properties of entities in the architecture.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Depends on the use of architectural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models.The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requirements for model semantics depends on how the models are used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9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596939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Node.js: Open </a:t>
            </a:r>
            <a:r>
              <a:rPr lang="tr-TR" dirty="0" err="1" smtClean="0"/>
              <a:t>source</a:t>
            </a:r>
            <a:r>
              <a:rPr lang="tr-TR" dirty="0" smtClean="0"/>
              <a:t>,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cross</a:t>
            </a:r>
            <a:r>
              <a:rPr lang="tr-TR" baseline="0" dirty="0" smtClean="0"/>
              <a:t>-platform </a:t>
            </a:r>
            <a:r>
              <a:rPr lang="tr-TR" baseline="0" dirty="0" err="1" smtClean="0"/>
              <a:t>Javascript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runtime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enviroment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for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executing</a:t>
            </a:r>
            <a:r>
              <a:rPr lang="tr-TR" baseline="0" dirty="0" smtClean="0"/>
              <a:t> JS </a:t>
            </a:r>
            <a:r>
              <a:rPr lang="tr-TR" baseline="0" dirty="0" err="1" smtClean="0"/>
              <a:t>code</a:t>
            </a:r>
            <a:r>
              <a:rPr lang="tr-TR" baseline="0" dirty="0" smtClean="0"/>
              <a:t> server-</a:t>
            </a:r>
            <a:r>
              <a:rPr lang="tr-TR" baseline="0" dirty="0" err="1" smtClean="0"/>
              <a:t>side</a:t>
            </a:r>
            <a:r>
              <a:rPr lang="tr-TR" baseline="0" dirty="0" smtClean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22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51277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client–server architecture, the functionality of the system is organized into services, with each service delivered from a separate server. Clients are users of these services and access servers to make use of them. 	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24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02739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Organizes the system into layers with related functionality associated with each layer. A layer provides services to the layer above it so the lowest-level layers represent core services that are likely to be used throughout the system. 	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30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100843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32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587373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Separates</a:t>
            </a:r>
            <a:r>
              <a:rPr lang="tr-TR" dirty="0" smtClean="0"/>
              <a:t> </a:t>
            </a:r>
            <a:r>
              <a:rPr lang="en-US" dirty="0" smtClean="0"/>
              <a:t>presentation</a:t>
            </a:r>
            <a:r>
              <a:rPr lang="tr-TR" dirty="0" smtClean="0"/>
              <a:t>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interaction</a:t>
            </a:r>
            <a:r>
              <a:rPr lang="tr-TR" dirty="0" smtClean="0"/>
              <a:t> </a:t>
            </a:r>
            <a:r>
              <a:rPr lang="en-US" dirty="0" smtClean="0"/>
              <a:t>from</a:t>
            </a:r>
            <a:r>
              <a:rPr lang="tr-TR" dirty="0" smtClean="0"/>
              <a:t>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system</a:t>
            </a:r>
            <a:r>
              <a:rPr lang="tr-TR" dirty="0" smtClean="0"/>
              <a:t> </a:t>
            </a:r>
            <a:r>
              <a:rPr lang="en-US" dirty="0" smtClean="0"/>
              <a:t>data.</a:t>
            </a:r>
            <a:r>
              <a:rPr lang="tr-TR" dirty="0" smtClean="0"/>
              <a:t>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system</a:t>
            </a:r>
            <a:r>
              <a:rPr lang="tr-TR" dirty="0" smtClean="0"/>
              <a:t>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structured</a:t>
            </a:r>
            <a:r>
              <a:rPr lang="tr-TR" dirty="0" smtClean="0"/>
              <a:t> </a:t>
            </a:r>
            <a:r>
              <a:rPr lang="en-US" dirty="0" smtClean="0"/>
              <a:t>into</a:t>
            </a:r>
            <a:r>
              <a:rPr lang="tr-TR" dirty="0" smtClean="0"/>
              <a:t> </a:t>
            </a:r>
            <a:r>
              <a:rPr lang="en-US" dirty="0" smtClean="0"/>
              <a:t>three</a:t>
            </a:r>
            <a:r>
              <a:rPr lang="tr-TR" dirty="0" smtClean="0"/>
              <a:t> </a:t>
            </a:r>
            <a:r>
              <a:rPr lang="en-US" dirty="0" smtClean="0"/>
              <a:t>logical</a:t>
            </a:r>
            <a:r>
              <a:rPr lang="tr-TR" dirty="0" smtClean="0"/>
              <a:t> </a:t>
            </a:r>
            <a:r>
              <a:rPr lang="en-US" dirty="0" smtClean="0"/>
              <a:t>components</a:t>
            </a:r>
            <a:r>
              <a:rPr lang="tr-TR" dirty="0" smtClean="0"/>
              <a:t>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interact</a:t>
            </a:r>
            <a:r>
              <a:rPr lang="tr-TR" dirty="0" smtClean="0"/>
              <a:t> </a:t>
            </a:r>
            <a:r>
              <a:rPr lang="en-US" dirty="0" smtClean="0"/>
              <a:t>with</a:t>
            </a:r>
            <a:r>
              <a:rPr lang="tr-TR" dirty="0" smtClean="0"/>
              <a:t> </a:t>
            </a:r>
            <a:r>
              <a:rPr lang="en-US" dirty="0" smtClean="0"/>
              <a:t>each</a:t>
            </a:r>
            <a:r>
              <a:rPr lang="tr-TR" dirty="0" smtClean="0"/>
              <a:t> </a:t>
            </a:r>
            <a:r>
              <a:rPr lang="en-US" dirty="0" smtClean="0"/>
              <a:t>other.</a:t>
            </a:r>
            <a:r>
              <a:rPr lang="tr-TR" dirty="0" smtClean="0"/>
              <a:t> </a:t>
            </a:r>
            <a:r>
              <a:rPr lang="en-US" dirty="0" smtClean="0"/>
              <a:t>The</a:t>
            </a:r>
          </a:p>
          <a:p>
            <a:r>
              <a:rPr lang="en-US" dirty="0" smtClean="0"/>
              <a:t>Model</a:t>
            </a:r>
            <a:r>
              <a:rPr lang="tr-TR" dirty="0" smtClean="0"/>
              <a:t> </a:t>
            </a:r>
            <a:r>
              <a:rPr lang="en-US" dirty="0" smtClean="0"/>
              <a:t>component</a:t>
            </a:r>
            <a:r>
              <a:rPr lang="tr-TR" dirty="0" smtClean="0"/>
              <a:t> </a:t>
            </a:r>
            <a:r>
              <a:rPr lang="en-US" dirty="0" smtClean="0"/>
              <a:t>manages</a:t>
            </a:r>
            <a:r>
              <a:rPr lang="tr-TR" dirty="0" smtClean="0"/>
              <a:t>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system</a:t>
            </a:r>
            <a:r>
              <a:rPr lang="tr-TR" dirty="0" smtClean="0"/>
              <a:t> </a:t>
            </a:r>
            <a:r>
              <a:rPr lang="en-US" dirty="0" smtClean="0"/>
              <a:t>data</a:t>
            </a:r>
            <a:r>
              <a:rPr lang="tr-TR" dirty="0" smtClean="0"/>
              <a:t>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associated</a:t>
            </a:r>
            <a:r>
              <a:rPr lang="tr-TR" dirty="0" smtClean="0"/>
              <a:t> </a:t>
            </a:r>
            <a:r>
              <a:rPr lang="en-US" dirty="0" smtClean="0"/>
              <a:t>operations</a:t>
            </a:r>
            <a:r>
              <a:rPr lang="tr-TR" dirty="0" smtClean="0"/>
              <a:t> </a:t>
            </a:r>
            <a:r>
              <a:rPr lang="en-US" dirty="0" smtClean="0"/>
              <a:t>on</a:t>
            </a:r>
            <a:r>
              <a:rPr lang="tr-TR" dirty="0" smtClean="0"/>
              <a:t>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data.</a:t>
            </a:r>
            <a:r>
              <a:rPr lang="tr-TR" dirty="0" smtClean="0"/>
              <a:t>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View</a:t>
            </a:r>
            <a:r>
              <a:rPr lang="tr-TR" dirty="0" smtClean="0"/>
              <a:t> </a:t>
            </a:r>
            <a:r>
              <a:rPr lang="en-US" dirty="0" smtClean="0"/>
              <a:t>component</a:t>
            </a:r>
            <a:r>
              <a:rPr lang="tr-TR" dirty="0" smtClean="0"/>
              <a:t> d</a:t>
            </a:r>
            <a:r>
              <a:rPr lang="en-US" dirty="0" err="1" smtClean="0"/>
              <a:t>efines</a:t>
            </a:r>
            <a:r>
              <a:rPr lang="tr-TR" dirty="0" smtClean="0"/>
              <a:t>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manages</a:t>
            </a:r>
            <a:r>
              <a:rPr lang="tr-TR" dirty="0" smtClean="0"/>
              <a:t> </a:t>
            </a:r>
            <a:r>
              <a:rPr lang="en-US" dirty="0" smtClean="0"/>
              <a:t>how</a:t>
            </a:r>
            <a:r>
              <a:rPr lang="tr-TR" dirty="0" smtClean="0"/>
              <a:t>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data</a:t>
            </a:r>
            <a:r>
              <a:rPr lang="tr-TR" dirty="0" smtClean="0"/>
              <a:t>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presented</a:t>
            </a:r>
            <a:r>
              <a:rPr lang="tr-TR" dirty="0" smtClean="0"/>
              <a:t>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user.</a:t>
            </a:r>
            <a:r>
              <a:rPr lang="tr-TR" dirty="0" smtClean="0"/>
              <a:t>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Controller</a:t>
            </a:r>
            <a:r>
              <a:rPr lang="tr-TR" dirty="0" smtClean="0"/>
              <a:t> </a:t>
            </a:r>
            <a:r>
              <a:rPr lang="en-US" dirty="0" smtClean="0"/>
              <a:t>component</a:t>
            </a:r>
            <a:r>
              <a:rPr lang="tr-TR" dirty="0" smtClean="0"/>
              <a:t> </a:t>
            </a:r>
            <a:r>
              <a:rPr lang="en-US" dirty="0" smtClean="0"/>
              <a:t>manages</a:t>
            </a:r>
            <a:r>
              <a:rPr lang="tr-TR" dirty="0" smtClean="0"/>
              <a:t> </a:t>
            </a:r>
            <a:r>
              <a:rPr lang="en-US" dirty="0" smtClean="0"/>
              <a:t>user</a:t>
            </a:r>
            <a:r>
              <a:rPr lang="tr-TR" dirty="0" smtClean="0"/>
              <a:t> </a:t>
            </a:r>
            <a:r>
              <a:rPr lang="en-US" dirty="0" smtClean="0"/>
              <a:t>interaction</a:t>
            </a:r>
            <a:r>
              <a:rPr lang="tr-TR" dirty="0" smtClean="0"/>
              <a:t> </a:t>
            </a:r>
            <a:r>
              <a:rPr lang="en-US" dirty="0" smtClean="0"/>
              <a:t>(e.g.</a:t>
            </a:r>
            <a:r>
              <a:rPr lang="tr-TR" dirty="0" smtClean="0"/>
              <a:t> </a:t>
            </a:r>
            <a:r>
              <a:rPr lang="en-US" dirty="0" smtClean="0"/>
              <a:t>Key</a:t>
            </a:r>
            <a:r>
              <a:rPr lang="tr-TR" dirty="0" smtClean="0"/>
              <a:t> </a:t>
            </a:r>
            <a:r>
              <a:rPr lang="en-US" dirty="0" smtClean="0"/>
              <a:t>presses,</a:t>
            </a:r>
            <a:r>
              <a:rPr lang="tr-TR" dirty="0" smtClean="0"/>
              <a:t> </a:t>
            </a:r>
            <a:r>
              <a:rPr lang="en-US" dirty="0" smtClean="0"/>
              <a:t>Mouse</a:t>
            </a:r>
            <a:r>
              <a:rPr lang="tr-TR" dirty="0" smtClean="0"/>
              <a:t> </a:t>
            </a:r>
            <a:r>
              <a:rPr lang="en-US" dirty="0" smtClean="0"/>
              <a:t>clicks,</a:t>
            </a:r>
            <a:r>
              <a:rPr lang="tr-TR" dirty="0" smtClean="0"/>
              <a:t> </a:t>
            </a:r>
            <a:r>
              <a:rPr lang="en-US" dirty="0" smtClean="0"/>
              <a:t>etc.)</a:t>
            </a:r>
            <a:r>
              <a:rPr lang="tr-TR" dirty="0" smtClean="0"/>
              <a:t>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passes</a:t>
            </a:r>
            <a:r>
              <a:rPr lang="tr-TR" dirty="0" smtClean="0"/>
              <a:t> </a:t>
            </a:r>
            <a:r>
              <a:rPr lang="en-US" dirty="0" smtClean="0"/>
              <a:t>these</a:t>
            </a:r>
            <a:r>
              <a:rPr lang="tr-TR" dirty="0" smtClean="0"/>
              <a:t> </a:t>
            </a:r>
            <a:r>
              <a:rPr lang="en-US" dirty="0" smtClean="0"/>
              <a:t>interactions</a:t>
            </a:r>
            <a:r>
              <a:rPr lang="tr-TR" dirty="0" smtClean="0"/>
              <a:t>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View</a:t>
            </a:r>
            <a:r>
              <a:rPr lang="tr-TR" dirty="0" smtClean="0"/>
              <a:t>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Model.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33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344841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34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645227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35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72682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36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43954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Advantages</a:t>
            </a:r>
          </a:p>
          <a:p>
            <a:endParaRPr lang="en-US" dirty="0" smtClean="0"/>
          </a:p>
          <a:p>
            <a:r>
              <a:rPr lang="en-US" dirty="0" smtClean="0"/>
              <a:t>Because of having multiple MVC vendor framework toolkits, it has following advantages −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Multiple views synchronized with same data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Easy to plug-in new or replace interface views.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Used for application development where graphics expertise professionals, programming professionals, and data base development professionals are working in a designed project team.</a:t>
            </a:r>
          </a:p>
          <a:p>
            <a:endParaRPr lang="en-US" b="1" dirty="0" smtClean="0"/>
          </a:p>
          <a:p>
            <a:r>
              <a:rPr lang="en-US" b="1" dirty="0" smtClean="0"/>
              <a:t>Disadvantages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Not suitable for agent-oriented applications such as interactive mobile and robotics applications.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Multiple pairs of controllers and views based on the same data model make any data model change expensive.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The division between the View and the Controller is not clear in some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37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28122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Advantages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Loose coupling of service–orientation provides great flexibility for enterprises to make use of all available service recourses irrespective of platform and technology restrictions.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Each service component is independent from other services due to the stateless service feature.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implementation of a service will not affect the application of the service as long as the exposed interface is not changed.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 client or any service can access other services regardless of their platform, technology, vendors, or language implementations.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Reusability of assets and services since clients of a service only need to know its public interfaces, service composition.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SOA based business application development are much more efficient in terms of time and cost.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Enhances the scalability and provide standard connection between systems.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Efficient and effective usage of ‘Business Services’.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Integration becomes much easier and improved intrinsic interoperability.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Abstract complexity for developers and energize business processes closer to end users.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38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0902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Architectural design is a creative process so the process differs depending on the type of system being developed.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a number of common decisions span all design processes and these decisions affect the non-functional characteristics of the system.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10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1666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12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20721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data in a system is managed in a central repository that is accessible to all system components. Components do not interact directly, only through the repository. 	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13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668655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A </a:t>
            </a:r>
            <a:r>
              <a:rPr lang="tr-TR" dirty="0" err="1" smtClean="0"/>
              <a:t>repository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architecture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for</a:t>
            </a:r>
            <a:r>
              <a:rPr lang="tr-TR" baseline="0" dirty="0" smtClean="0"/>
              <a:t> IDE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14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140889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unctional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transformations process their inputs to produce outputs.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be referred to as a pipe and filter model (as in UNIX shell). 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processing of the data in a system is organized so that each processing component (filter) is discrete and carries out one type of data transformation. The data flows (as in a pipe) from one component to another for processing. 	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16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26319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Spouts</a:t>
            </a:r>
            <a:r>
              <a:rPr lang="tr-TR" dirty="0" smtClean="0"/>
              <a:t> as data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stream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source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tasks</a:t>
            </a:r>
            <a:r>
              <a:rPr lang="tr-TR" baseline="0" dirty="0" smtClean="0"/>
              <a:t>: </a:t>
            </a:r>
            <a:r>
              <a:rPr lang="tr-TR" baseline="0" dirty="0" err="1" smtClean="0"/>
              <a:t>connects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data </a:t>
            </a:r>
            <a:r>
              <a:rPr lang="tr-TR" baseline="0" dirty="0" err="1" smtClean="0"/>
              <a:t>sources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such</a:t>
            </a:r>
            <a:r>
              <a:rPr lang="tr-TR" baseline="0" dirty="0" smtClean="0"/>
              <a:t> as a </a:t>
            </a:r>
            <a:r>
              <a:rPr lang="tr-TR" baseline="0" dirty="0" err="1" smtClean="0"/>
              <a:t>message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queue</a:t>
            </a:r>
            <a:r>
              <a:rPr lang="tr-TR" baseline="0" dirty="0" smtClean="0"/>
              <a:t> as Kafka, </a:t>
            </a:r>
            <a:r>
              <a:rPr lang="tr-TR" baseline="0" dirty="0" err="1" smtClean="0"/>
              <a:t>gets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continuous</a:t>
            </a:r>
            <a:r>
              <a:rPr lang="tr-TR" baseline="0" dirty="0" smtClean="0"/>
              <a:t> data, </a:t>
            </a:r>
            <a:r>
              <a:rPr lang="tr-TR" baseline="0" dirty="0" err="1" smtClean="0"/>
              <a:t>converts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them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into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tuples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emits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them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bolts</a:t>
            </a:r>
            <a:endParaRPr lang="tr-TR" baseline="0" dirty="0" smtClean="0"/>
          </a:p>
          <a:p>
            <a:r>
              <a:rPr lang="tr-TR" baseline="0" dirty="0" err="1" smtClean="0"/>
              <a:t>Bolts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actual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processing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tasks</a:t>
            </a:r>
            <a:endParaRPr lang="tr-TR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17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990626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Mediator</a:t>
            </a:r>
            <a:r>
              <a:rPr lang="tr-TR" dirty="0" smtClean="0"/>
              <a:t> </a:t>
            </a:r>
            <a:r>
              <a:rPr lang="tr-TR" dirty="0" err="1" smtClean="0"/>
              <a:t>roles</a:t>
            </a:r>
            <a:r>
              <a:rPr lang="tr-TR" dirty="0" smtClean="0"/>
              <a:t>: </a:t>
            </a:r>
            <a:r>
              <a:rPr lang="en-US" dirty="0" smtClean="0"/>
              <a:t>a single event to place a stock trade might require you to first validate the trade, then check the compliance of that stock trade against various compliance rules, assign the trade to a broker, calculate the commission, and finally place the trade with that broker.</a:t>
            </a:r>
            <a:endParaRPr lang="tr-TR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20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585047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Akka</a:t>
            </a:r>
            <a:r>
              <a:rPr lang="tr-TR" dirty="0" smtClean="0"/>
              <a:t>: </a:t>
            </a:r>
            <a:r>
              <a:rPr lang="en-US" dirty="0" smtClean="0"/>
              <a:t>a set of open-source libraries for designing scalable, resilient systems that span processor cores and networks. </a:t>
            </a:r>
            <a:r>
              <a:rPr lang="en-US" dirty="0" err="1" smtClean="0"/>
              <a:t>Akka</a:t>
            </a:r>
            <a:r>
              <a:rPr lang="en-US" dirty="0" smtClean="0"/>
              <a:t> allows you to focus on meeting business needs instead of writing low-level code to provide reliable behavior, fault tolerance, and high performance.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98409-241C-AE4B-AF21-A64764AE05E2}" type="slidenum">
              <a:rPr lang="tr-TR" altLang="en-US" smtClean="0"/>
              <a:pPr>
                <a:defRPr/>
              </a:pPr>
              <a:t>21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94035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/>
          <p:nvPr userDrawn="1"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26"/>
          <p:cNvSpPr/>
          <p:nvPr userDrawn="1"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7"/>
          <p:cNvSpPr/>
          <p:nvPr userDrawn="1"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ubtitle 2"/>
          <p:cNvSpPr>
            <a:spLocks noGrp="1"/>
          </p:cNvSpPr>
          <p:nvPr>
            <p:ph type="subTitle" idx="1"/>
          </p:nvPr>
        </p:nvSpPr>
        <p:spPr>
          <a:xfrm>
            <a:off x="179512" y="4293096"/>
            <a:ext cx="8712968" cy="1008112"/>
          </a:xfrm>
        </p:spPr>
        <p:txBody>
          <a:bodyPr>
            <a:normAutofit/>
          </a:bodyPr>
          <a:lstStyle>
            <a:lvl1pPr marL="0" indent="0" algn="ctr">
              <a:buNone/>
              <a:defRPr sz="28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2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 rot="5400000">
            <a:off x="4591050" y="2409825"/>
            <a:ext cx="6858000" cy="20383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 rot="5400000">
            <a:off x="4668044" y="2570956"/>
            <a:ext cx="6858000" cy="1716088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 rot="5400000">
            <a:off x="3681413" y="3354387"/>
            <a:ext cx="6858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0581D-6105-1146-AEE6-459C748D16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109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19650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8013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3173413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Software Processes and Process Models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225" y="4389438"/>
            <a:ext cx="1216025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7CF00C7-AF7E-3B44-A76B-08E8A4132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6528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6453188"/>
            <a:ext cx="1952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453188"/>
            <a:ext cx="48244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1.</a:t>
            </a:r>
            <a:fld id="{0D0D3A1D-6D40-DF46-8B24-82C2E636E2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43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124744"/>
            <a:ext cx="4388296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388296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171450" y="6453188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63713" y="6453188"/>
            <a:ext cx="5616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3928C-035A-1340-9C3E-44B7ADE32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95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052736"/>
            <a:ext cx="43924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700808"/>
            <a:ext cx="4389884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1052736"/>
            <a:ext cx="4320480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00808"/>
            <a:ext cx="4319463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>
          <a:xfrm>
            <a:off x="171450" y="6453188"/>
            <a:ext cx="18081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79613" y="6453188"/>
            <a:ext cx="5184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44D98-0C29-984A-A5FF-6306D3408A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1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67CF5-01E5-234F-B9F6-01F354D8F5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80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F6076-6767-8943-8912-B4E9288F6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43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2" descr="C:\Users\tantug\Downloads\itu cs logo 30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0"/>
            <a:ext cx="1042987" cy="1042988"/>
          </a:xfrm>
          <a:prstGeom prst="rect">
            <a:avLst/>
          </a:prstGeom>
          <a:noFill/>
          <a:ln>
            <a:noFill/>
          </a:ln>
          <a:effectLst>
            <a:outerShdw blurRad="508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/>
          <p:nvPr/>
        </p:nvSpPr>
        <p:spPr>
          <a:xfrm>
            <a:off x="6172200" y="0"/>
            <a:ext cx="2971800" cy="1314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8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0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11"/>
            <a:ext cx="5638800" cy="94615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53312"/>
            <a:ext cx="8784976" cy="49011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129396"/>
            <a:ext cx="2743200" cy="1089804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018F9-384C-A847-9555-126EC77F7C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85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2" descr="C:\Users\tantug\Downloads\itu cs logo 30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0"/>
            <a:ext cx="1042987" cy="1042988"/>
          </a:xfrm>
          <a:prstGeom prst="rect">
            <a:avLst/>
          </a:prstGeom>
          <a:noFill/>
          <a:ln>
            <a:noFill/>
          </a:ln>
          <a:effectLst>
            <a:outerShdw blurRad="508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/>
          <p:nvPr/>
        </p:nvSpPr>
        <p:spPr>
          <a:xfrm>
            <a:off x="6172200" y="0"/>
            <a:ext cx="2971800" cy="1314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0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1700808"/>
            <a:ext cx="8291264" cy="4547592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1" y="0"/>
            <a:ext cx="5638800" cy="100584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69011"/>
            <a:ext cx="2819400" cy="1165429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94EA8-B5B2-1C4E-B24E-F187D14274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25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Model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42CB1-530A-DA42-872E-8135698051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9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77800"/>
            <a:ext cx="9144000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7950" y="1052513"/>
            <a:ext cx="89281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50" y="6453188"/>
            <a:ext cx="270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Analysis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51725" y="6453188"/>
            <a:ext cx="15843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1"/>
                </a:solidFill>
                <a:latin typeface="Franklin Gothic Book" charset="0"/>
              </a:defRPr>
            </a:lvl1pPr>
          </a:lstStyle>
          <a:p>
            <a:pPr>
              <a:defRPr/>
            </a:pPr>
            <a:r>
              <a:rPr lang="en-US" altLang="en-US"/>
              <a:t>1</a:t>
            </a:r>
            <a:r>
              <a:rPr lang="tr-TR" altLang="en-US"/>
              <a:t>.</a:t>
            </a:r>
            <a:fld id="{2DD18D23-1E49-D340-8B29-4D22C9F393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400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 kern="120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Courier New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48774"/>
        </a:buClr>
        <a:buFont typeface="Arial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EB8E7"/>
        </a:buClr>
        <a:buFont typeface="Arial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3B651"/>
        </a:buClr>
        <a:buFont typeface="Arial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8599" y="2924944"/>
            <a:ext cx="8686800" cy="1364481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SOFTWARE ENGINEERING</a:t>
            </a:r>
            <a:endParaRPr lang="tr-TR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extLst/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tr-TR" dirty="0" err="1"/>
              <a:t>Week</a:t>
            </a:r>
            <a:r>
              <a:rPr lang="tr-TR" dirty="0"/>
              <a:t> 7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tr-TR" dirty="0" smtClean="0"/>
              <a:t>Software Architecture </a:t>
            </a:r>
            <a:r>
              <a:rPr lang="tr-TR" dirty="0" err="1" smtClean="0"/>
              <a:t>and</a:t>
            </a:r>
            <a:r>
              <a:rPr lang="tr-TR" dirty="0" smtClean="0"/>
              <a:t> High Level Design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16632"/>
            <a:ext cx="2134012" cy="1268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4800" dirty="0" smtClean="0"/>
              <a:t>Architecture</a:t>
            </a:r>
            <a:r>
              <a:rPr lang="en-GB" altLang="en-US" sz="4800" dirty="0" smtClean="0"/>
              <a:t> Models</a:t>
            </a:r>
            <a:endParaRPr lang="en-GB" altLang="en-US" sz="4800" dirty="0"/>
          </a:p>
        </p:txBody>
      </p:sp>
      <p:sp>
        <p:nvSpPr>
          <p:cNvPr id="23554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Analysis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7950" y="188913"/>
            <a:ext cx="5327650" cy="646331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Architectural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Design of Software</a:t>
            </a:r>
          </a:p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smtClean="0">
                <a:solidFill>
                  <a:srgbClr val="000000"/>
                </a:solidFill>
                <a:latin typeface="Franklin Gothic Book" charset="0"/>
              </a:rPr>
              <a:t>Architecture </a:t>
            </a:r>
            <a:r>
              <a:rPr lang="tr-TR" altLang="en-US" dirty="0" err="1" smtClean="0">
                <a:solidFill>
                  <a:srgbClr val="000000"/>
                </a:solidFill>
                <a:latin typeface="Franklin Gothic Book" charset="0"/>
              </a:rPr>
              <a:t>Models</a:t>
            </a:r>
            <a:endParaRPr lang="en-US" altLang="en-US" dirty="0">
              <a:solidFill>
                <a:srgbClr val="000000"/>
              </a:solidFill>
              <a:latin typeface="Franklin Gothic Book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36263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004047" y="4389438"/>
            <a:ext cx="1216025" cy="365125"/>
          </a:xfrm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7.2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366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Architectural</a:t>
            </a:r>
            <a:r>
              <a:rPr lang="tr-TR" dirty="0" smtClean="0"/>
              <a:t> model </a:t>
            </a:r>
            <a:r>
              <a:rPr lang="tr-TR" dirty="0" err="1" smtClean="0"/>
              <a:t>decisions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</a:t>
            </a:r>
            <a:r>
              <a:rPr lang="en-US" dirty="0"/>
              <a:t>s there a generic application architecture that can be used?</a:t>
            </a:r>
          </a:p>
          <a:p>
            <a:r>
              <a:rPr lang="en-US" dirty="0" smtClean="0"/>
              <a:t>How </a:t>
            </a:r>
            <a:r>
              <a:rPr lang="en-US" dirty="0"/>
              <a:t>will the system be distributed?</a:t>
            </a:r>
          </a:p>
          <a:p>
            <a:r>
              <a:rPr lang="en-US" dirty="0" smtClean="0"/>
              <a:t>What </a:t>
            </a:r>
            <a:r>
              <a:rPr lang="en-US" dirty="0"/>
              <a:t>architectural styles are appropriate?</a:t>
            </a:r>
          </a:p>
          <a:p>
            <a:r>
              <a:rPr lang="en-US" dirty="0" smtClean="0"/>
              <a:t>What </a:t>
            </a:r>
            <a:r>
              <a:rPr lang="en-US" dirty="0"/>
              <a:t>approach will be used to structure the system?</a:t>
            </a:r>
          </a:p>
          <a:p>
            <a:r>
              <a:rPr lang="en-US" dirty="0" smtClean="0"/>
              <a:t>How </a:t>
            </a:r>
            <a:r>
              <a:rPr lang="en-US" dirty="0"/>
              <a:t>will the system be decomposed into modules?</a:t>
            </a:r>
          </a:p>
          <a:p>
            <a:r>
              <a:rPr lang="en-US" dirty="0" smtClean="0"/>
              <a:t>What </a:t>
            </a:r>
            <a:r>
              <a:rPr lang="en-US" dirty="0"/>
              <a:t>control strategy should be used?</a:t>
            </a:r>
          </a:p>
          <a:p>
            <a:r>
              <a:rPr lang="en-US" dirty="0" smtClean="0"/>
              <a:t>How </a:t>
            </a:r>
            <a:r>
              <a:rPr lang="en-US" dirty="0"/>
              <a:t>will the architectural design be evaluated?</a:t>
            </a:r>
          </a:p>
          <a:p>
            <a:r>
              <a:rPr lang="en-US" dirty="0" smtClean="0"/>
              <a:t>How </a:t>
            </a:r>
            <a:r>
              <a:rPr lang="en-US" dirty="0"/>
              <a:t>should the architecture be documented?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Software Processes and Process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F00C7-AF7E-3B44-A76B-08E8A413284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9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smtClean="0"/>
              <a:t>Architecture </a:t>
            </a:r>
            <a:r>
              <a:rPr lang="tr-TR" altLang="en-US" dirty="0" err="1" smtClean="0"/>
              <a:t>Models</a:t>
            </a:r>
            <a:endParaRPr lang="en-GB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tr-TR" altLang="en-US" dirty="0" err="1"/>
              <a:t>Repository</a:t>
            </a:r>
            <a:endParaRPr lang="tr-TR" altLang="en-US" dirty="0"/>
          </a:p>
          <a:p>
            <a:pPr>
              <a:lnSpc>
                <a:spcPct val="90000"/>
              </a:lnSpc>
            </a:pPr>
            <a:r>
              <a:rPr lang="tr-TR" altLang="en-US" dirty="0" err="1"/>
              <a:t>Pipe</a:t>
            </a:r>
            <a:r>
              <a:rPr lang="tr-TR" altLang="en-US" dirty="0"/>
              <a:t> </a:t>
            </a:r>
            <a:r>
              <a:rPr lang="tr-TR" altLang="en-US" dirty="0" err="1"/>
              <a:t>and</a:t>
            </a:r>
            <a:r>
              <a:rPr lang="tr-TR" altLang="en-US" dirty="0"/>
              <a:t> </a:t>
            </a:r>
            <a:r>
              <a:rPr lang="tr-TR" altLang="en-US" dirty="0" err="1"/>
              <a:t>Filter</a:t>
            </a:r>
            <a:endParaRPr lang="tr-TR" altLang="en-US" dirty="0"/>
          </a:p>
          <a:p>
            <a:pPr>
              <a:lnSpc>
                <a:spcPct val="90000"/>
              </a:lnSpc>
            </a:pPr>
            <a:r>
              <a:rPr lang="tr-TR" altLang="en-US" dirty="0" err="1"/>
              <a:t>Event-driven</a:t>
            </a:r>
            <a:r>
              <a:rPr lang="tr-TR" altLang="en-US" dirty="0"/>
              <a:t> / </a:t>
            </a:r>
            <a:r>
              <a:rPr lang="tr-TR" altLang="en-US" dirty="0" err="1"/>
              <a:t>Asynchronous</a:t>
            </a:r>
            <a:endParaRPr lang="tr-TR" altLang="en-US" dirty="0"/>
          </a:p>
          <a:p>
            <a:pPr>
              <a:lnSpc>
                <a:spcPct val="90000"/>
              </a:lnSpc>
            </a:pPr>
            <a:endParaRPr lang="tr-TR" altLang="en-US" dirty="0" smtClean="0"/>
          </a:p>
          <a:p>
            <a:pPr>
              <a:lnSpc>
                <a:spcPct val="90000"/>
              </a:lnSpc>
            </a:pPr>
            <a:r>
              <a:rPr lang="tr-TR" altLang="en-US" dirty="0" smtClean="0"/>
              <a:t>Client Server</a:t>
            </a:r>
            <a:endParaRPr lang="tr-TR" altLang="en-US" dirty="0"/>
          </a:p>
          <a:p>
            <a:pPr>
              <a:lnSpc>
                <a:spcPct val="90000"/>
              </a:lnSpc>
            </a:pPr>
            <a:r>
              <a:rPr lang="tr-TR" altLang="en-US" dirty="0"/>
              <a:t>P2P</a:t>
            </a:r>
          </a:p>
          <a:p>
            <a:pPr>
              <a:lnSpc>
                <a:spcPct val="90000"/>
              </a:lnSpc>
            </a:pPr>
            <a:endParaRPr lang="tr-TR" altLang="en-US" dirty="0" smtClean="0"/>
          </a:p>
          <a:p>
            <a:pPr>
              <a:lnSpc>
                <a:spcPct val="90000"/>
              </a:lnSpc>
            </a:pPr>
            <a:r>
              <a:rPr lang="tr-TR" altLang="en-US" dirty="0" err="1" smtClean="0"/>
              <a:t>Layered</a:t>
            </a:r>
            <a:r>
              <a:rPr lang="tr-TR" altLang="en-US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tr-TR" altLang="en-US" dirty="0" smtClean="0"/>
              <a:t>MVC</a:t>
            </a:r>
            <a:endParaRPr lang="tr-TR" altLang="en-US" dirty="0"/>
          </a:p>
          <a:p>
            <a:pPr>
              <a:lnSpc>
                <a:spcPct val="90000"/>
              </a:lnSpc>
            </a:pPr>
            <a:r>
              <a:rPr lang="tr-TR" altLang="en-US" dirty="0"/>
              <a:t>Service </a:t>
            </a:r>
            <a:r>
              <a:rPr lang="tr-TR" altLang="en-US" dirty="0" err="1" smtClean="0"/>
              <a:t>Oriented</a:t>
            </a:r>
            <a:endParaRPr lang="tr-TR" altLang="en-US" dirty="0" smtClean="0"/>
          </a:p>
          <a:p>
            <a:pPr>
              <a:lnSpc>
                <a:spcPct val="90000"/>
              </a:lnSpc>
            </a:pPr>
            <a:r>
              <a:rPr lang="tr-TR" altLang="en-US" dirty="0" err="1" smtClean="0"/>
              <a:t>Microservices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83717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en-GB" altLang="en-US"/>
              <a:t>The repository model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altLang="en-US" dirty="0"/>
              <a:t>Sub-systems must exchange data. This may be done in two ways: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Shared data is held in a central database or repository and may be accessed by all sub-systems: </a:t>
            </a:r>
            <a:r>
              <a:rPr lang="en-GB" altLang="en-US" b="1" i="1" dirty="0"/>
              <a:t>the repository model</a:t>
            </a:r>
            <a:r>
              <a:rPr lang="en-GB" altLang="en-US" dirty="0"/>
              <a:t>;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Each sub-system maintains its own database and passes data explicitly to other sub-systems.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When large amounts of data are to be shared, the repository model of sharing is most commonly used.</a:t>
            </a:r>
          </a:p>
        </p:txBody>
      </p:sp>
    </p:spTree>
    <p:extLst>
      <p:ext uri="{BB962C8B-B14F-4D97-AF65-F5344CB8AC3E}">
        <p14:creationId xmlns:p14="http://schemas.microsoft.com/office/powerpoint/2010/main" val="1798490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en-GB" altLang="en-US"/>
              <a:t>CASE toolset architecture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04800" y="16002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73914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594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en-GB" altLang="en-US"/>
              <a:t>Repository model characteristics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altLang="en-US" sz="2000" dirty="0"/>
              <a:t>Advantages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Efficient way to share large amounts of data;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Sub-systems need not be concerned with how data is produced;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Centralised management e.g. backup, security, etc.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Sharing model is published as the repository schema: </a:t>
            </a:r>
            <a:r>
              <a:rPr lang="en-GB" altLang="en-US" sz="1800" b="1" i="1" dirty="0"/>
              <a:t>easy integration</a:t>
            </a:r>
            <a:r>
              <a:rPr lang="en-GB" altLang="en-US" sz="1800" dirty="0"/>
              <a:t>;</a:t>
            </a:r>
          </a:p>
          <a:p>
            <a:pPr>
              <a:lnSpc>
                <a:spcPct val="90000"/>
              </a:lnSpc>
            </a:pPr>
            <a:r>
              <a:rPr lang="en-GB" altLang="en-US" sz="2000" dirty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Sub-systems must agree on a repository data model. Inevitably a compromise;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Data evolution is difficult and expensive: </a:t>
            </a:r>
            <a:r>
              <a:rPr lang="en-GB" altLang="en-US" sz="1800" b="1" i="1" dirty="0"/>
              <a:t>e.g., changing the data model is expensive or even </a:t>
            </a:r>
            <a:r>
              <a:rPr lang="en-GB" altLang="en-US" sz="1800" b="1" i="1" dirty="0" err="1" smtClean="0"/>
              <a:t>impossib</a:t>
            </a:r>
            <a:r>
              <a:rPr lang="tr-TR" altLang="en-US" sz="1800" b="1" i="1" dirty="0" smtClean="0"/>
              <a:t>le</a:t>
            </a:r>
            <a:r>
              <a:rPr lang="en-GB" altLang="en-US" sz="1800" dirty="0" smtClean="0"/>
              <a:t>;</a:t>
            </a:r>
            <a:endParaRPr lang="en-GB" altLang="en-US" sz="1800" dirty="0"/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No scope for specific management policies: </a:t>
            </a:r>
            <a:r>
              <a:rPr lang="en-GB" altLang="en-US" sz="1800" b="1" i="1" dirty="0"/>
              <a:t>sub-systems may have </a:t>
            </a:r>
            <a:r>
              <a:rPr lang="en-GB" altLang="en-US" sz="1800" b="1" i="1" dirty="0" smtClean="0"/>
              <a:t>different</a:t>
            </a:r>
            <a:r>
              <a:rPr lang="tr-TR" altLang="en-US" sz="1800" b="1" i="1" dirty="0" smtClean="0"/>
              <a:t> </a:t>
            </a:r>
            <a:r>
              <a:rPr lang="en-GB" altLang="en-US" sz="1800" b="1" i="1" dirty="0" smtClean="0"/>
              <a:t>requirements </a:t>
            </a:r>
            <a:r>
              <a:rPr lang="en-GB" altLang="en-US" sz="1800" b="1" i="1" dirty="0"/>
              <a:t>for security, backup, etc. …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Difficult to distribute efficiently.</a:t>
            </a:r>
          </a:p>
        </p:txBody>
      </p:sp>
    </p:spTree>
    <p:extLst>
      <p:ext uri="{BB962C8B-B14F-4D97-AF65-F5344CB8AC3E}">
        <p14:creationId xmlns:p14="http://schemas.microsoft.com/office/powerpoint/2010/main" val="1880001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err="1" smtClean="0"/>
              <a:t>Pipe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and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Filter</a:t>
            </a:r>
            <a:r>
              <a:rPr lang="tr-TR" altLang="en-US" dirty="0" smtClean="0"/>
              <a:t> </a:t>
            </a:r>
            <a:r>
              <a:rPr lang="en-GB" altLang="en-US" dirty="0" smtClean="0"/>
              <a:t>model</a:t>
            </a:r>
            <a:endParaRPr lang="en-GB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US" dirty="0"/>
              <a:t>This approach lays emphasis on the incremental transformation of data by successive </a:t>
            </a:r>
            <a:r>
              <a:rPr lang="en-US" dirty="0" smtClean="0"/>
              <a:t>component</a:t>
            </a:r>
            <a:r>
              <a:rPr lang="tr-TR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The connections between modules are </a:t>
            </a:r>
            <a:r>
              <a:rPr lang="tr-TR" dirty="0" err="1" smtClean="0"/>
              <a:t>represented</a:t>
            </a:r>
            <a:r>
              <a:rPr lang="tr-TR" dirty="0" smtClean="0"/>
              <a:t> as a </a:t>
            </a:r>
            <a:r>
              <a:rPr lang="en-US" dirty="0" smtClean="0"/>
              <a:t>data </a:t>
            </a:r>
            <a:r>
              <a:rPr lang="en-US" dirty="0"/>
              <a:t>stream which is first-in/first-out buffer that can be stream of bytes, characters, or any other type of such kind </a:t>
            </a:r>
            <a:endParaRPr lang="tr-TR" dirty="0" smtClean="0"/>
          </a:p>
          <a:p>
            <a:pPr>
              <a:lnSpc>
                <a:spcPct val="90000"/>
              </a:lnSpc>
            </a:pPr>
            <a:r>
              <a:rPr lang="en-US" dirty="0"/>
              <a:t>A filter is an independent data stream transformer or stream transducers. It transforms the data of the input data stream, processes it, and writes the transformed data stream over a pipe for the next filter to process. </a:t>
            </a:r>
            <a:endParaRPr lang="tr-TR" dirty="0" smtClean="0"/>
          </a:p>
          <a:p>
            <a:pPr>
              <a:lnSpc>
                <a:spcPct val="90000"/>
              </a:lnSpc>
            </a:pPr>
            <a:r>
              <a:rPr lang="en-US" dirty="0"/>
              <a:t>Pipes are stateless and they carry binary or character stream which exist between two filters. It can move a data stream from one filter to another</a:t>
            </a:r>
            <a:endParaRPr lang="tr-TR" dirty="0" smtClean="0"/>
          </a:p>
          <a:p>
            <a:pPr>
              <a:lnSpc>
                <a:spcPct val="90000"/>
              </a:lnSpc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71924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err="1" smtClean="0"/>
              <a:t>Apache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Storm</a:t>
            </a:r>
            <a:r>
              <a:rPr lang="tr-TR" altLang="en-US" dirty="0" smtClean="0"/>
              <a:t> Architecture</a:t>
            </a:r>
            <a:endParaRPr lang="en-GB" altLang="en-US" dirty="0"/>
          </a:p>
        </p:txBody>
      </p:sp>
      <p:pic>
        <p:nvPicPr>
          <p:cNvPr id="137218" name="Picture 2" descr="http://margus.roo.ee/wp-content/uploads/2014/04/Screen-Shot-2014-04-29-at-09.57.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15" y="1772816"/>
            <a:ext cx="7512769" cy="371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754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err="1" smtClean="0"/>
              <a:t>Map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Reduce</a:t>
            </a:r>
            <a:r>
              <a:rPr lang="tr-TR" altLang="en-US" dirty="0" smtClean="0"/>
              <a:t> Architecture</a:t>
            </a:r>
            <a:endParaRPr lang="en-GB" altLang="en-US" dirty="0"/>
          </a:p>
        </p:txBody>
      </p:sp>
      <p:pic>
        <p:nvPicPr>
          <p:cNvPr id="138242" name="Picture 2" descr="http://devveri.com/wp-content/uploads/2012/07/mapreduc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4"/>
          <a:stretch/>
        </p:blipFill>
        <p:spPr bwMode="auto">
          <a:xfrm>
            <a:off x="324523" y="1988840"/>
            <a:ext cx="8494953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583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err="1"/>
              <a:t>Pipe</a:t>
            </a:r>
            <a:r>
              <a:rPr lang="tr-TR" altLang="en-US" dirty="0"/>
              <a:t> </a:t>
            </a:r>
            <a:r>
              <a:rPr lang="tr-TR" altLang="en-US" dirty="0" err="1"/>
              <a:t>and</a:t>
            </a:r>
            <a:r>
              <a:rPr lang="tr-TR" altLang="en-US" dirty="0"/>
              <a:t> </a:t>
            </a:r>
            <a:r>
              <a:rPr lang="tr-TR" altLang="en-US" dirty="0" err="1"/>
              <a:t>Filter</a:t>
            </a:r>
            <a:r>
              <a:rPr lang="en-GB" altLang="en-US" dirty="0" smtClean="0"/>
              <a:t> </a:t>
            </a:r>
            <a:r>
              <a:rPr lang="en-GB" altLang="en-US" dirty="0"/>
              <a:t>model characteristics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altLang="en-US" sz="2000" dirty="0"/>
              <a:t>Advantages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Provides concurrency and high throughput for excessive data processing.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Provides </a:t>
            </a:r>
            <a:r>
              <a:rPr lang="en-US" altLang="en-US" sz="1800" dirty="0"/>
              <a:t>reusability and simplifies system maintenance.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Provides </a:t>
            </a:r>
            <a:r>
              <a:rPr lang="en-US" altLang="en-US" sz="1800" dirty="0"/>
              <a:t>modifiability and low coupling between filters.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Provides </a:t>
            </a:r>
            <a:r>
              <a:rPr lang="en-US" altLang="en-US" sz="1800" dirty="0"/>
              <a:t>simplicity by offering clear divisions between any two filters connected by pipe.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Provides </a:t>
            </a:r>
            <a:r>
              <a:rPr lang="en-US" altLang="en-US" sz="1800" dirty="0"/>
              <a:t>flexibility by supporting both sequential and parallel execution</a:t>
            </a:r>
            <a:r>
              <a:rPr lang="en-US" altLang="en-US" sz="1800" dirty="0" smtClean="0"/>
              <a:t>.</a:t>
            </a:r>
            <a:endParaRPr lang="tr-TR" altLang="en-US" sz="1800" dirty="0" smtClean="0"/>
          </a:p>
          <a:p>
            <a:pPr>
              <a:lnSpc>
                <a:spcPct val="90000"/>
              </a:lnSpc>
            </a:pPr>
            <a:r>
              <a:rPr lang="en-GB" altLang="en-US" dirty="0" smtClean="0"/>
              <a:t>Disadvantages</a:t>
            </a:r>
            <a:endParaRPr lang="en-GB" altLang="en-US" dirty="0"/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Not suitable for dynamic interactions.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A </a:t>
            </a:r>
            <a:r>
              <a:rPr lang="en-US" altLang="en-US" sz="1800" dirty="0"/>
              <a:t>low common denominator is needed for transmission of data in ASCII formats.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Overhead </a:t>
            </a:r>
            <a:r>
              <a:rPr lang="en-US" altLang="en-US" sz="1800" dirty="0"/>
              <a:t>of data transformation between filters.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Does </a:t>
            </a:r>
            <a:r>
              <a:rPr lang="en-US" altLang="en-US" sz="1800" dirty="0"/>
              <a:t>not provide a way for filters to cooperatively interact to solve a problem.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Difficult </a:t>
            </a:r>
            <a:r>
              <a:rPr lang="en-US" altLang="en-US" sz="1800" dirty="0"/>
              <a:t>to configure this architecture dynamically</a:t>
            </a:r>
            <a:r>
              <a:rPr lang="en-GB" altLang="en-US" sz="1800" dirty="0" smtClean="0"/>
              <a:t>.</a:t>
            </a: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8379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7323"/>
            <a:ext cx="9144000" cy="5674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Agenda</a:t>
            </a:r>
            <a:endParaRPr lang="tr-TR" dirty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Architectural Design of Software</a:t>
            </a:r>
          </a:p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Architecture Models</a:t>
            </a:r>
            <a:endParaRPr lang="en-US" altLang="en-US" dirty="0">
              <a:solidFill>
                <a:srgbClr val="000000"/>
              </a:solidFill>
              <a:latin typeface="Franklin Gothic Book" charset="0"/>
            </a:endParaRP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Analysis Model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4EF753-6204-2D44-B2D8-74F48E25F5D7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err="1"/>
              <a:t>Event-driven</a:t>
            </a:r>
            <a:r>
              <a:rPr lang="tr-TR" altLang="en-US" dirty="0"/>
              <a:t> / </a:t>
            </a:r>
            <a:r>
              <a:rPr lang="tr-TR" altLang="en-US" dirty="0" err="1" smtClean="0"/>
              <a:t>Asynchronous</a:t>
            </a:r>
            <a:r>
              <a:rPr lang="tr-TR" altLang="en-US" dirty="0" smtClean="0"/>
              <a:t> </a:t>
            </a:r>
            <a:r>
              <a:rPr lang="en-GB" altLang="en-US" dirty="0" smtClean="0"/>
              <a:t>model</a:t>
            </a:r>
            <a:endParaRPr lang="en-GB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 smtClean="0"/>
              <a:t>event-driven</a:t>
            </a:r>
            <a:r>
              <a:rPr lang="tr-TR" dirty="0"/>
              <a:t> </a:t>
            </a:r>
            <a:r>
              <a:rPr lang="en-US" dirty="0" smtClean="0"/>
              <a:t>architecture </a:t>
            </a:r>
            <a:r>
              <a:rPr lang="en-US" dirty="0"/>
              <a:t>is made up of highly decoupled, single-purpose </a:t>
            </a:r>
            <a:r>
              <a:rPr lang="en-US" dirty="0" smtClean="0"/>
              <a:t>event</a:t>
            </a:r>
            <a:r>
              <a:rPr lang="tr-TR" dirty="0" smtClean="0"/>
              <a:t> </a:t>
            </a:r>
            <a:r>
              <a:rPr lang="en-US" dirty="0" smtClean="0"/>
              <a:t>processing </a:t>
            </a:r>
            <a:r>
              <a:rPr lang="en-US" dirty="0"/>
              <a:t>components that asynchronously receive and </a:t>
            </a:r>
            <a:r>
              <a:rPr lang="en-US" dirty="0" smtClean="0"/>
              <a:t>process</a:t>
            </a:r>
            <a:r>
              <a:rPr lang="tr-TR" dirty="0" smtClean="0"/>
              <a:t> </a:t>
            </a:r>
            <a:r>
              <a:rPr lang="tr-TR" dirty="0" err="1" smtClean="0"/>
              <a:t>events</a:t>
            </a:r>
            <a:r>
              <a:rPr lang="tr-TR" dirty="0" smtClean="0"/>
              <a:t>.</a:t>
            </a:r>
          </a:p>
          <a:p>
            <a:r>
              <a:rPr lang="en-US" dirty="0"/>
              <a:t>The event-driven architecture pattern consists of two main </a:t>
            </a:r>
            <a:r>
              <a:rPr lang="en-US" dirty="0" smtClean="0"/>
              <a:t>topologies,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mediator and the broker</a:t>
            </a:r>
            <a:r>
              <a:rPr lang="en-GB" altLang="en-US" dirty="0" smtClean="0"/>
              <a:t>.</a:t>
            </a:r>
            <a:endParaRPr lang="tr-TR" altLang="en-US" dirty="0" smtClean="0"/>
          </a:p>
          <a:p>
            <a:pPr lvl="1"/>
            <a:r>
              <a:rPr lang="en-US" dirty="0"/>
              <a:t>The mediator topology is </a:t>
            </a:r>
            <a:r>
              <a:rPr lang="en-US" dirty="0" smtClean="0"/>
              <a:t>commonly</a:t>
            </a:r>
            <a:r>
              <a:rPr lang="tr-TR" dirty="0" smtClean="0"/>
              <a:t> </a:t>
            </a:r>
            <a:r>
              <a:rPr lang="en-US" dirty="0" smtClean="0"/>
              <a:t>used </a:t>
            </a:r>
            <a:r>
              <a:rPr lang="en-US" dirty="0"/>
              <a:t>when you need to orchestrate multiple steps within </a:t>
            </a:r>
            <a:r>
              <a:rPr lang="en-US" dirty="0" smtClean="0"/>
              <a:t>an</a:t>
            </a:r>
            <a:r>
              <a:rPr lang="tr-TR" dirty="0" smtClean="0"/>
              <a:t> </a:t>
            </a:r>
            <a:r>
              <a:rPr lang="en-US" dirty="0" smtClean="0"/>
              <a:t>event </a:t>
            </a:r>
            <a:r>
              <a:rPr lang="en-US" dirty="0"/>
              <a:t>through a central </a:t>
            </a:r>
            <a:r>
              <a:rPr lang="en-US" dirty="0" smtClean="0"/>
              <a:t>mediator </a:t>
            </a:r>
            <a:endParaRPr lang="tr-TR" dirty="0" smtClean="0"/>
          </a:p>
          <a:p>
            <a:pPr lvl="1"/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broker topology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used </a:t>
            </a:r>
            <a:r>
              <a:rPr lang="en-US" dirty="0"/>
              <a:t>when you want to chain events together without the use of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tr-TR" dirty="0" err="1" smtClean="0"/>
              <a:t>central</a:t>
            </a:r>
            <a:r>
              <a:rPr lang="tr-TR" dirty="0" smtClean="0"/>
              <a:t> </a:t>
            </a:r>
            <a:r>
              <a:rPr lang="tr-TR" dirty="0" err="1"/>
              <a:t>mediator</a:t>
            </a:r>
            <a:r>
              <a:rPr lang="tr-TR" dirty="0"/>
              <a:t>.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62975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err="1" smtClean="0"/>
              <a:t>Akka</a:t>
            </a:r>
            <a:r>
              <a:rPr lang="tr-TR" altLang="en-US" dirty="0" smtClean="0"/>
              <a:t> </a:t>
            </a:r>
            <a:r>
              <a:rPr lang="en-GB" altLang="en-US" dirty="0" smtClean="0"/>
              <a:t>architecture</a:t>
            </a:r>
            <a:endParaRPr lang="en-GB" altLang="en-US" dirty="0"/>
          </a:p>
        </p:txBody>
      </p:sp>
      <p:pic>
        <p:nvPicPr>
          <p:cNvPr id="140290" name="Picture 2" descr="https://deepakpol.files.wordpress.com/2015/09/akka-interna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560840" cy="425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139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smtClean="0"/>
              <a:t>Node.js </a:t>
            </a:r>
            <a:r>
              <a:rPr lang="en-GB" altLang="en-US" dirty="0" smtClean="0"/>
              <a:t>architecture</a:t>
            </a:r>
            <a:endParaRPr lang="en-GB" altLang="en-US" dirty="0"/>
          </a:p>
        </p:txBody>
      </p:sp>
      <p:pic>
        <p:nvPicPr>
          <p:cNvPr id="139266" name="Picture 2" descr="http://maxprog.net.pl/wp-content/uploads/2015/11/NodeJS-EventedIOAsyncIO_lat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32" y="1412776"/>
            <a:ext cx="7764735" cy="47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572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err="1" smtClean="0"/>
              <a:t>Event-driven</a:t>
            </a:r>
            <a:r>
              <a:rPr lang="en-GB" altLang="en-US" dirty="0" smtClean="0"/>
              <a:t> </a:t>
            </a:r>
            <a:r>
              <a:rPr lang="en-GB" altLang="en-US" dirty="0"/>
              <a:t>model characteristics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altLang="en-US" sz="2000" dirty="0" smtClean="0"/>
              <a:t>Advantages</a:t>
            </a:r>
            <a:endParaRPr lang="tr-TR" altLang="en-US" sz="2000" dirty="0" smtClean="0"/>
          </a:p>
          <a:p>
            <a:pPr lvl="1"/>
            <a:r>
              <a:rPr lang="tr-TR" dirty="0"/>
              <a:t>R</a:t>
            </a:r>
            <a:r>
              <a:rPr lang="en-US" dirty="0" err="1" smtClean="0"/>
              <a:t>elatively</a:t>
            </a:r>
            <a:r>
              <a:rPr lang="en-US" dirty="0" smtClean="0"/>
              <a:t> </a:t>
            </a:r>
            <a:r>
              <a:rPr lang="en-US" dirty="0"/>
              <a:t>easy to deploy due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decoupled nature of the event-processor </a:t>
            </a:r>
            <a:r>
              <a:rPr lang="en-US" dirty="0" smtClean="0"/>
              <a:t>components</a:t>
            </a:r>
            <a:endParaRPr lang="tr-TR" dirty="0"/>
          </a:p>
          <a:p>
            <a:pPr lvl="1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pattern</a:t>
            </a:r>
            <a:r>
              <a:rPr lang="tr-TR" dirty="0"/>
              <a:t> </a:t>
            </a:r>
            <a:r>
              <a:rPr lang="tr-TR" dirty="0" err="1" smtClean="0"/>
              <a:t>achieves</a:t>
            </a:r>
            <a:r>
              <a:rPr lang="tr-TR" dirty="0"/>
              <a:t> </a:t>
            </a:r>
            <a:r>
              <a:rPr lang="en-US" dirty="0" smtClean="0"/>
              <a:t>high </a:t>
            </a:r>
            <a:r>
              <a:rPr lang="en-US" dirty="0"/>
              <a:t>performance through its asynchronous </a:t>
            </a:r>
            <a:r>
              <a:rPr lang="en-US" dirty="0" smtClean="0"/>
              <a:t>capabilities</a:t>
            </a:r>
            <a:endParaRPr lang="tr-TR" dirty="0" smtClean="0"/>
          </a:p>
          <a:p>
            <a:pPr lvl="1"/>
            <a:r>
              <a:rPr lang="en-US" dirty="0"/>
              <a:t>Scalability is naturally achieved in this pattern </a:t>
            </a:r>
            <a:r>
              <a:rPr lang="en-US" dirty="0" smtClean="0"/>
              <a:t>through</a:t>
            </a:r>
            <a:r>
              <a:rPr lang="tr-TR" dirty="0" smtClean="0"/>
              <a:t> </a:t>
            </a:r>
            <a:r>
              <a:rPr lang="en-US" dirty="0" smtClean="0"/>
              <a:t>highly </a:t>
            </a:r>
            <a:r>
              <a:rPr lang="en-US" dirty="0"/>
              <a:t>independent and decoupled event processors.</a:t>
            </a:r>
            <a:endParaRPr lang="en-GB" altLang="en-US" sz="6000" dirty="0"/>
          </a:p>
          <a:p>
            <a:pPr>
              <a:lnSpc>
                <a:spcPct val="90000"/>
              </a:lnSpc>
            </a:pPr>
            <a:r>
              <a:rPr lang="en-GB" altLang="en-US" sz="2000" dirty="0" smtClean="0"/>
              <a:t>Disadvantages</a:t>
            </a:r>
            <a:endParaRPr lang="tr-TR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dirty="0"/>
              <a:t>While individual unit testing is not overly difficult, </a:t>
            </a:r>
            <a:r>
              <a:rPr lang="en-US" altLang="en-US" dirty="0" smtClean="0"/>
              <a:t>it</a:t>
            </a:r>
            <a:r>
              <a:rPr lang="tr-TR" altLang="en-US" dirty="0" smtClean="0"/>
              <a:t> </a:t>
            </a:r>
            <a:r>
              <a:rPr lang="en-US" altLang="en-US" dirty="0" smtClean="0"/>
              <a:t>does </a:t>
            </a:r>
            <a:r>
              <a:rPr lang="en-US" altLang="en-US" dirty="0"/>
              <a:t>require some sort of specialized testing client or </a:t>
            </a:r>
            <a:r>
              <a:rPr lang="en-US" altLang="en-US" dirty="0" smtClean="0"/>
              <a:t>testing</a:t>
            </a:r>
            <a:r>
              <a:rPr lang="tr-TR" altLang="en-US" dirty="0" smtClean="0"/>
              <a:t> </a:t>
            </a:r>
            <a:r>
              <a:rPr lang="en-US" altLang="en-US" dirty="0" smtClean="0"/>
              <a:t>tool </a:t>
            </a:r>
            <a:r>
              <a:rPr lang="en-US" altLang="en-US" dirty="0"/>
              <a:t>to generate events</a:t>
            </a:r>
            <a:r>
              <a:rPr lang="en-US" altLang="en-US" dirty="0" smtClean="0"/>
              <a:t>.</a:t>
            </a:r>
            <a:endParaRPr lang="tr-TR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/>
              <a:t>Development can be somewhat complicated due </a:t>
            </a:r>
            <a:r>
              <a:rPr lang="en-US" altLang="en-US" dirty="0" smtClean="0"/>
              <a:t>to</a:t>
            </a:r>
            <a:r>
              <a:rPr lang="tr-TR" altLang="en-US" dirty="0" smtClean="0"/>
              <a:t> </a:t>
            </a:r>
            <a:r>
              <a:rPr lang="en-US" altLang="en-US" dirty="0" smtClean="0"/>
              <a:t>the </a:t>
            </a:r>
            <a:r>
              <a:rPr lang="en-US" altLang="en-US" dirty="0"/>
              <a:t>asynchronous nature of the pattern as well as contract </a:t>
            </a:r>
            <a:r>
              <a:rPr lang="en-US" altLang="en-US" dirty="0" smtClean="0"/>
              <a:t>creation</a:t>
            </a:r>
            <a:r>
              <a:rPr lang="tr-TR" altLang="en-US" dirty="0" smtClean="0"/>
              <a:t> </a:t>
            </a:r>
            <a:r>
              <a:rPr lang="en-US" altLang="en-US" dirty="0" smtClean="0"/>
              <a:t>and </a:t>
            </a:r>
            <a:r>
              <a:rPr lang="en-US" altLang="en-US" dirty="0"/>
              <a:t>the need for more advanced error handling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25057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en-GB" altLang="en-US"/>
              <a:t>Client-server model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altLang="en-US"/>
              <a:t>Distributed system model which shows how data and processing is distributed across a range of components.</a:t>
            </a:r>
          </a:p>
          <a:p>
            <a:pPr>
              <a:lnSpc>
                <a:spcPct val="90000"/>
              </a:lnSpc>
            </a:pPr>
            <a:r>
              <a:rPr lang="en-GB" altLang="en-US"/>
              <a:t>Set of stand-alone </a:t>
            </a:r>
            <a:r>
              <a:rPr lang="en-GB" altLang="en-US" b="1" i="1"/>
              <a:t>servers</a:t>
            </a:r>
            <a:r>
              <a:rPr lang="en-GB" altLang="en-US"/>
              <a:t> which provide specific services such as printing, data management, etc.</a:t>
            </a:r>
          </a:p>
          <a:p>
            <a:pPr>
              <a:lnSpc>
                <a:spcPct val="90000"/>
              </a:lnSpc>
            </a:pPr>
            <a:r>
              <a:rPr lang="en-GB" altLang="en-US"/>
              <a:t>Set of </a:t>
            </a:r>
            <a:r>
              <a:rPr lang="en-GB" altLang="en-US" b="1" i="1"/>
              <a:t>clients</a:t>
            </a:r>
            <a:r>
              <a:rPr lang="en-GB" altLang="en-US"/>
              <a:t> which call on these services.</a:t>
            </a:r>
          </a:p>
          <a:p>
            <a:pPr>
              <a:lnSpc>
                <a:spcPct val="90000"/>
              </a:lnSpc>
            </a:pPr>
            <a:r>
              <a:rPr lang="en-GB" altLang="en-US" b="1" i="1"/>
              <a:t>Network</a:t>
            </a:r>
            <a:r>
              <a:rPr lang="en-GB" altLang="en-US"/>
              <a:t> which allows clients to access servers.</a:t>
            </a:r>
          </a:p>
        </p:txBody>
      </p:sp>
    </p:spTree>
    <p:extLst>
      <p:ext uri="{BB962C8B-B14F-4D97-AF65-F5344CB8AC3E}">
        <p14:creationId xmlns:p14="http://schemas.microsoft.com/office/powerpoint/2010/main" val="1251236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en-GB" altLang="en-US"/>
              <a:t>Film and picture library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04800" y="16764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7086600" cy="39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009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en-GB" altLang="en-US"/>
              <a:t>Client-server characteristics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altLang="en-US" sz="2400"/>
              <a:t>Advantages</a:t>
            </a:r>
          </a:p>
          <a:p>
            <a:pPr lvl="1"/>
            <a:r>
              <a:rPr lang="en-GB" altLang="en-US" sz="2000"/>
              <a:t>Distribution of data is straightforward;</a:t>
            </a:r>
          </a:p>
          <a:p>
            <a:pPr lvl="1"/>
            <a:r>
              <a:rPr lang="en-GB" altLang="en-US" sz="2000"/>
              <a:t>Makes effective use of networked systems. May require cheaper hardware;</a:t>
            </a:r>
          </a:p>
          <a:p>
            <a:pPr lvl="1"/>
            <a:r>
              <a:rPr lang="en-GB" altLang="en-US" sz="2000"/>
              <a:t>Easy to add new servers or upgrade existing servers.</a:t>
            </a:r>
          </a:p>
          <a:p>
            <a:r>
              <a:rPr lang="en-GB" altLang="en-US" sz="2400"/>
              <a:t>Disadvantages</a:t>
            </a:r>
          </a:p>
          <a:p>
            <a:pPr lvl="1"/>
            <a:r>
              <a:rPr lang="en-GB" altLang="en-US" sz="2000"/>
              <a:t>No shared data model so sub-systems use different data organisation. Data interchange may be inefficient;</a:t>
            </a:r>
          </a:p>
          <a:p>
            <a:pPr lvl="1"/>
            <a:r>
              <a:rPr lang="en-GB" altLang="en-US" sz="2000"/>
              <a:t>Redundant management in each server;</a:t>
            </a:r>
          </a:p>
          <a:p>
            <a:pPr lvl="1"/>
            <a:r>
              <a:rPr lang="en-GB" altLang="en-US" sz="2000"/>
              <a:t>No central register of names and services - it may be hard to find out what servers and services are available.</a:t>
            </a:r>
          </a:p>
        </p:txBody>
      </p:sp>
    </p:spTree>
    <p:extLst>
      <p:ext uri="{BB962C8B-B14F-4D97-AF65-F5344CB8AC3E}">
        <p14:creationId xmlns:p14="http://schemas.microsoft.com/office/powerpoint/2010/main" val="53268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smtClean="0"/>
              <a:t>Peer-</a:t>
            </a:r>
            <a:r>
              <a:rPr lang="tr-TR" altLang="en-US" dirty="0" err="1" smtClean="0"/>
              <a:t>to</a:t>
            </a:r>
            <a:r>
              <a:rPr lang="tr-TR" altLang="en-US" dirty="0" smtClean="0"/>
              <a:t>-</a:t>
            </a:r>
            <a:r>
              <a:rPr lang="tr-TR" altLang="en-US" dirty="0" err="1" smtClean="0"/>
              <a:t>peer</a:t>
            </a:r>
            <a:r>
              <a:rPr lang="en-GB" altLang="en-US" dirty="0" smtClean="0"/>
              <a:t> </a:t>
            </a:r>
            <a:r>
              <a:rPr lang="en-GB" altLang="en-US" dirty="0"/>
              <a:t>model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tr-TR" altLang="en-US" dirty="0" smtClean="0"/>
              <a:t>P</a:t>
            </a:r>
            <a:r>
              <a:rPr lang="en-US" altLang="en-US" dirty="0" err="1" smtClean="0"/>
              <a:t>eers</a:t>
            </a:r>
            <a:r>
              <a:rPr lang="en-US" altLang="en-US" dirty="0" smtClean="0"/>
              <a:t> may</a:t>
            </a:r>
            <a:r>
              <a:rPr lang="tr-TR" altLang="en-US" dirty="0" smtClean="0"/>
              <a:t> </a:t>
            </a:r>
            <a:r>
              <a:rPr lang="en-US" altLang="en-US" dirty="0" smtClean="0"/>
              <a:t>function </a:t>
            </a:r>
            <a:r>
              <a:rPr lang="en-US" altLang="en-US" dirty="0"/>
              <a:t>both as a client, requesting services from other peers, and as a server, </a:t>
            </a:r>
            <a:r>
              <a:rPr lang="en-US" altLang="en-US" dirty="0" smtClean="0"/>
              <a:t>providing </a:t>
            </a:r>
            <a:r>
              <a:rPr lang="en-US" altLang="en-US" dirty="0"/>
              <a:t>services to other peers</a:t>
            </a:r>
            <a:r>
              <a:rPr lang="en-US" altLang="en-US" dirty="0" smtClean="0"/>
              <a:t>.</a:t>
            </a:r>
            <a:endParaRPr lang="tr-TR" altLang="en-US" dirty="0" smtClean="0"/>
          </a:p>
          <a:p>
            <a:r>
              <a:rPr lang="en-US" dirty="0"/>
              <a:t>Peers acting as a server may inform peers acting as a client of certain events. </a:t>
            </a:r>
            <a:r>
              <a:rPr lang="en-US" dirty="0" smtClean="0"/>
              <a:t>Multiple</a:t>
            </a:r>
            <a:r>
              <a:rPr lang="tr-TR" dirty="0" smtClean="0"/>
              <a:t> </a:t>
            </a:r>
            <a:r>
              <a:rPr lang="en-US" dirty="0" smtClean="0"/>
              <a:t>clients </a:t>
            </a:r>
            <a:r>
              <a:rPr lang="en-US" dirty="0"/>
              <a:t>may have to be informed, for instance using an event-bus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When a peer receives a query,</a:t>
            </a:r>
            <a:r>
              <a:rPr lang="tr-TR" dirty="0"/>
              <a:t> </a:t>
            </a:r>
            <a:r>
              <a:rPr lang="en-US" dirty="0"/>
              <a:t>first the query is evaluated against its local data collection and thereafter, if necessary</a:t>
            </a:r>
            <a:r>
              <a:rPr lang="tr-TR" dirty="0"/>
              <a:t> </a:t>
            </a:r>
            <a:r>
              <a:rPr lang="en-US" dirty="0"/>
              <a:t>other peers are contacted through its neighbors. Query messages are</a:t>
            </a:r>
            <a:r>
              <a:rPr lang="tr-TR" dirty="0"/>
              <a:t> </a:t>
            </a:r>
            <a:r>
              <a:rPr lang="en-US" dirty="0"/>
              <a:t>forwarded only</a:t>
            </a:r>
            <a:r>
              <a:rPr lang="tr-TR" dirty="0"/>
              <a:t> </a:t>
            </a:r>
            <a:r>
              <a:rPr lang="en-US" dirty="0"/>
              <a:t>between open connections, i.e., neighboring peers.</a:t>
            </a:r>
          </a:p>
          <a:p>
            <a:pPr>
              <a:lnSpc>
                <a:spcPct val="90000"/>
              </a:lnSpc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43692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err="1" smtClean="0"/>
              <a:t>Bittorrent</a:t>
            </a:r>
            <a:endParaRPr lang="en-GB" altLang="en-US" dirty="0"/>
          </a:p>
        </p:txBody>
      </p:sp>
      <p:pic>
        <p:nvPicPr>
          <p:cNvPr id="141314" name="Picture 2" descr="http://4.bp.blogspot.com/_TWV_4RpG9Lo/TTF9kfhUMAI/AAAAAAAAAa0/cdJCjhQwyBk/s1600/viewe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168" y="1916832"/>
            <a:ext cx="5525664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873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smtClean="0"/>
              <a:t>Peer </a:t>
            </a:r>
            <a:r>
              <a:rPr lang="tr-TR" altLang="en-US" dirty="0" err="1" smtClean="0"/>
              <a:t>to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peer</a:t>
            </a:r>
            <a:r>
              <a:rPr lang="en-GB" altLang="en-US" dirty="0" smtClean="0"/>
              <a:t> </a:t>
            </a:r>
            <a:r>
              <a:rPr lang="en-GB" altLang="en-US" dirty="0"/>
              <a:t>characteristics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altLang="en-US" sz="2400" dirty="0"/>
              <a:t>Advantages</a:t>
            </a:r>
          </a:p>
          <a:p>
            <a:pPr lvl="1"/>
            <a:r>
              <a:rPr lang="tr-TR" dirty="0" smtClean="0"/>
              <a:t>N</a:t>
            </a:r>
            <a:r>
              <a:rPr lang="en-US" dirty="0" smtClean="0"/>
              <a:t>odes </a:t>
            </a:r>
            <a:r>
              <a:rPr lang="en-US" dirty="0"/>
              <a:t>may use the capacity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whole</a:t>
            </a:r>
            <a:r>
              <a:rPr lang="en-US" dirty="0"/>
              <a:t>, </a:t>
            </a:r>
            <a:r>
              <a:rPr lang="en-US" dirty="0" smtClean="0"/>
              <a:t>while </a:t>
            </a:r>
            <a:r>
              <a:rPr lang="en-US" dirty="0"/>
              <a:t>bringing in only their own capacity</a:t>
            </a:r>
            <a:r>
              <a:rPr lang="en-US" dirty="0" smtClean="0"/>
              <a:t>.</a:t>
            </a:r>
            <a:endParaRPr lang="tr-TR" dirty="0" smtClean="0"/>
          </a:p>
          <a:p>
            <a:pPr lvl="1"/>
            <a:r>
              <a:rPr lang="tr-TR" dirty="0" smtClean="0"/>
              <a:t>A</a:t>
            </a:r>
            <a:r>
              <a:rPr lang="en-US" dirty="0" err="1" smtClean="0"/>
              <a:t>dministrative</a:t>
            </a:r>
            <a:r>
              <a:rPr lang="en-US" dirty="0" smtClean="0"/>
              <a:t> </a:t>
            </a:r>
            <a:r>
              <a:rPr lang="en-US" dirty="0"/>
              <a:t>overhead is low, because </a:t>
            </a:r>
            <a:r>
              <a:rPr lang="en-US" dirty="0" smtClean="0"/>
              <a:t>peer-to-peer </a:t>
            </a:r>
            <a:r>
              <a:rPr lang="en-US" dirty="0"/>
              <a:t>networks are </a:t>
            </a:r>
            <a:r>
              <a:rPr lang="en-US" dirty="0" smtClean="0"/>
              <a:t>self-organizing</a:t>
            </a:r>
            <a:endParaRPr lang="tr-TR" dirty="0" smtClean="0"/>
          </a:p>
          <a:p>
            <a:pPr lvl="1"/>
            <a:r>
              <a:rPr lang="tr-TR" dirty="0" smtClean="0"/>
              <a:t>S</a:t>
            </a:r>
            <a:r>
              <a:rPr lang="en-US" dirty="0" err="1" smtClean="0"/>
              <a:t>calable</a:t>
            </a:r>
            <a:r>
              <a:rPr lang="en-US" dirty="0"/>
              <a:t>, and resilient to failure of individual peers. </a:t>
            </a:r>
            <a:endParaRPr lang="tr-TR" dirty="0" smtClean="0"/>
          </a:p>
          <a:p>
            <a:pPr lvl="1"/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configuration of a system may change dynamically: peers may come and go </a:t>
            </a:r>
            <a:r>
              <a:rPr lang="en-US" dirty="0" smtClean="0"/>
              <a:t>while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system is </a:t>
            </a:r>
            <a:r>
              <a:rPr lang="en-US" dirty="0" smtClean="0"/>
              <a:t>running</a:t>
            </a:r>
            <a:endParaRPr lang="en-US" dirty="0"/>
          </a:p>
          <a:p>
            <a:r>
              <a:rPr lang="en-GB" altLang="en-US" sz="2400" dirty="0" smtClean="0"/>
              <a:t>Disadvantages</a:t>
            </a:r>
            <a:endParaRPr lang="en-GB" altLang="en-US" sz="2400" dirty="0"/>
          </a:p>
          <a:p>
            <a:pPr lvl="1"/>
            <a:r>
              <a:rPr lang="tr-TR" dirty="0" smtClean="0"/>
              <a:t>T</a:t>
            </a:r>
            <a:r>
              <a:rPr lang="en-US" dirty="0" smtClean="0"/>
              <a:t>here </a:t>
            </a:r>
            <a:r>
              <a:rPr lang="en-US" dirty="0"/>
              <a:t>is no guarantee about quality of service, as </a:t>
            </a:r>
            <a:r>
              <a:rPr lang="en-US" dirty="0" smtClean="0"/>
              <a:t>nodes</a:t>
            </a:r>
            <a:r>
              <a:rPr lang="tr-TR" dirty="0" smtClean="0"/>
              <a:t> </a:t>
            </a:r>
            <a:r>
              <a:rPr lang="en-US" dirty="0" smtClean="0"/>
              <a:t>cooperate </a:t>
            </a:r>
            <a:r>
              <a:rPr lang="en-US" dirty="0"/>
              <a:t>voluntarily</a:t>
            </a:r>
            <a:r>
              <a:rPr lang="en-US" dirty="0" smtClean="0"/>
              <a:t>.</a:t>
            </a:r>
            <a:endParaRPr lang="tr-TR" dirty="0" smtClean="0"/>
          </a:p>
          <a:p>
            <a:pPr lvl="1"/>
            <a:r>
              <a:rPr lang="tr-TR" dirty="0" smtClean="0"/>
              <a:t>S</a:t>
            </a:r>
            <a:r>
              <a:rPr lang="en-US" dirty="0" err="1" smtClean="0"/>
              <a:t>ecurity</a:t>
            </a:r>
            <a:r>
              <a:rPr lang="en-US" dirty="0" smtClean="0"/>
              <a:t> </a:t>
            </a:r>
            <a:r>
              <a:rPr lang="en-US" dirty="0"/>
              <a:t>is difficult to </a:t>
            </a:r>
            <a:r>
              <a:rPr lang="en-US" dirty="0" smtClean="0"/>
              <a:t>guarantee</a:t>
            </a:r>
            <a:endParaRPr lang="tr-TR" dirty="0"/>
          </a:p>
          <a:p>
            <a:pPr lvl="1"/>
            <a:r>
              <a:rPr lang="en-US" dirty="0" smtClean="0"/>
              <a:t>Performance may </a:t>
            </a:r>
            <a:r>
              <a:rPr lang="en-US" dirty="0"/>
              <a:t>be low when there are few nodes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80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err="1"/>
              <a:t>Architectural</a:t>
            </a:r>
            <a:r>
              <a:rPr lang="tr-TR" sz="6000" dirty="0"/>
              <a:t> Design of </a:t>
            </a:r>
            <a:r>
              <a:rPr lang="tr-TR" sz="6000" dirty="0" smtClean="0"/>
              <a:t>Software</a:t>
            </a:r>
            <a:endParaRPr lang="tr-TR" sz="60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950" y="188913"/>
            <a:ext cx="5327650" cy="646331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err="1">
                <a:solidFill>
                  <a:srgbClr val="000000"/>
                </a:solidFill>
                <a:latin typeface="Franklin Gothic Book" charset="0"/>
              </a:rPr>
              <a:t>Architectural</a:t>
            </a:r>
            <a:r>
              <a:rPr lang="tr-TR" altLang="en-US" dirty="0">
                <a:solidFill>
                  <a:srgbClr val="000000"/>
                </a:solidFill>
                <a:latin typeface="Franklin Gothic Book" charset="0"/>
              </a:rPr>
              <a:t> Design of Software</a:t>
            </a:r>
          </a:p>
          <a:p>
            <a:pPr eaLnBrk="1" hangingPunct="1">
              <a:buFont typeface="Bodoni MT Condensed" charset="0"/>
              <a:buAutoNum type="arabicPeriod"/>
              <a:defRPr/>
            </a:pPr>
            <a:r>
              <a:rPr lang="tr-TR" altLang="en-US" dirty="0" smtClean="0">
                <a:solidFill>
                  <a:srgbClr val="000000"/>
                </a:solidFill>
                <a:latin typeface="Franklin Gothic Book" charset="0"/>
              </a:rPr>
              <a:t>Architecture </a:t>
            </a:r>
            <a:r>
              <a:rPr lang="tr-TR" altLang="en-US" dirty="0" err="1" smtClean="0">
                <a:solidFill>
                  <a:srgbClr val="000000"/>
                </a:solidFill>
                <a:latin typeface="Franklin Gothic Book" charset="0"/>
              </a:rPr>
              <a:t>Models</a:t>
            </a:r>
            <a:endParaRPr lang="en-US" altLang="en-US" dirty="0">
              <a:solidFill>
                <a:srgbClr val="000000"/>
              </a:solidFill>
              <a:latin typeface="Franklin Gothic Book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74042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latin typeface="+mn-lt"/>
              </a:rPr>
              <a:t>7</a:t>
            </a:r>
            <a:r>
              <a:rPr lang="tr-TR" dirty="0" smtClean="0">
                <a:latin typeface="+mn-lt"/>
              </a:rPr>
              <a:t>.1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en-GB" altLang="en-US" dirty="0" smtClean="0"/>
              <a:t>Layered model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470900" cy="4824412"/>
          </a:xfrm>
          <a:noFill/>
          <a:ln/>
        </p:spPr>
        <p:txBody>
          <a:bodyPr lIns="90487" tIns="44450" rIns="90487" bIns="44450"/>
          <a:lstStyle/>
          <a:p>
            <a:r>
              <a:rPr lang="en-GB" altLang="en-US" dirty="0"/>
              <a:t>Used to model the interfacing of sub-systems.</a:t>
            </a:r>
          </a:p>
          <a:p>
            <a:r>
              <a:rPr lang="en-GB" altLang="en-US" dirty="0"/>
              <a:t>Organises the system into a set of layers (or abstract </a:t>
            </a:r>
            <a:r>
              <a:rPr lang="en-GB" altLang="en-US" dirty="0" smtClean="0"/>
              <a:t>machines</a:t>
            </a:r>
            <a:r>
              <a:rPr lang="tr-TR" altLang="en-US" dirty="0" smtClean="0"/>
              <a:t>: </a:t>
            </a:r>
            <a:r>
              <a:rPr lang="tr-TR" altLang="en-US" dirty="0" err="1" smtClean="0"/>
              <a:t>tier</a:t>
            </a:r>
            <a:r>
              <a:rPr lang="en-GB" altLang="en-US" dirty="0" smtClean="0"/>
              <a:t>) </a:t>
            </a:r>
            <a:r>
              <a:rPr lang="en-GB" altLang="en-US" dirty="0"/>
              <a:t>each of which provide a set of services.</a:t>
            </a:r>
          </a:p>
          <a:p>
            <a:r>
              <a:rPr lang="en-GB" altLang="en-US" dirty="0"/>
              <a:t>Supports the incremental development of sub-systems in different layers. When a layer interface changes, only the adjacent layer is affected.</a:t>
            </a:r>
          </a:p>
          <a:p>
            <a:r>
              <a:rPr lang="en-GB" altLang="en-US" dirty="0"/>
              <a:t>However, often artificial to structure systems in this way.</a:t>
            </a:r>
          </a:p>
        </p:txBody>
      </p:sp>
    </p:spTree>
    <p:extLst>
      <p:ext uri="{BB962C8B-B14F-4D97-AF65-F5344CB8AC3E}">
        <p14:creationId xmlns:p14="http://schemas.microsoft.com/office/powerpoint/2010/main" val="1931826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144016"/>
            <a:ext cx="7804150" cy="836712"/>
          </a:xfrm>
          <a:noFill/>
          <a:ln/>
        </p:spPr>
        <p:txBody>
          <a:bodyPr lIns="90487" tIns="44450" rIns="90487" bIns="44450">
            <a:normAutofit/>
          </a:bodyPr>
          <a:lstStyle/>
          <a:p>
            <a:pPr algn="l"/>
            <a:r>
              <a:rPr lang="en-GB" altLang="en-US" sz="4400" dirty="0"/>
              <a:t>Version management </a:t>
            </a:r>
            <a:r>
              <a:rPr lang="en-GB" altLang="en-US" sz="4400" dirty="0" smtClean="0"/>
              <a:t>system</a:t>
            </a:r>
            <a:endParaRPr lang="en-GB" altLang="en-US" sz="4400" i="1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066800" y="1676400"/>
            <a:ext cx="7162800" cy="464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5029200" cy="412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83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993" y="1221458"/>
            <a:ext cx="5688013" cy="339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5129213"/>
            <a:ext cx="8229600" cy="1728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Architectural Pattern from Smalltalk (1979)</a:t>
            </a:r>
          </a:p>
          <a:p>
            <a:pPr>
              <a:lnSpc>
                <a:spcPct val="90000"/>
              </a:lnSpc>
            </a:pPr>
            <a:r>
              <a:rPr lang="en-GB" altLang="en-US"/>
              <a:t>Decouples data and presentation</a:t>
            </a:r>
          </a:p>
          <a:p>
            <a:pPr>
              <a:lnSpc>
                <a:spcPct val="90000"/>
              </a:lnSpc>
            </a:pPr>
            <a:r>
              <a:rPr lang="en-GB" altLang="en-US"/>
              <a:t>Eases the development</a:t>
            </a:r>
          </a:p>
          <a:p>
            <a:pPr>
              <a:lnSpc>
                <a:spcPct val="90000"/>
              </a:lnSpc>
            </a:pPr>
            <a:endParaRPr lang="en-GB" altLang="en-US"/>
          </a:p>
          <a:p>
            <a:pPr>
              <a:lnSpc>
                <a:spcPct val="90000"/>
              </a:lnSpc>
            </a:pPr>
            <a:endParaRPr lang="en-GB" altLang="en-US"/>
          </a:p>
          <a:p>
            <a:pPr>
              <a:lnSpc>
                <a:spcPct val="90000"/>
              </a:lnSpc>
            </a:pPr>
            <a:endParaRPr lang="en-GB" alt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 smtClean="0"/>
              <a:t>Model </a:t>
            </a:r>
            <a:r>
              <a:rPr lang="de-DE" altLang="en-US" dirty="0"/>
              <a:t>View Controller</a:t>
            </a:r>
          </a:p>
        </p:txBody>
      </p:sp>
    </p:spTree>
    <p:extLst>
      <p:ext uri="{BB962C8B-B14F-4D97-AF65-F5344CB8AC3E}">
        <p14:creationId xmlns:p14="http://schemas.microsoft.com/office/powerpoint/2010/main" val="11949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/>
              <a:t>Model View Controller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48187"/>
            <a:ext cx="8229600" cy="1577976"/>
          </a:xfrm>
        </p:spPr>
        <p:txBody>
          <a:bodyPr/>
          <a:lstStyle/>
          <a:p>
            <a:pPr lvl="1"/>
            <a:r>
              <a:rPr lang="en-GB" altLang="en-US" sz="2400" dirty="0" smtClean="0"/>
              <a:t>Tier </a:t>
            </a:r>
            <a:r>
              <a:rPr lang="en-GB" altLang="en-US" sz="2400" dirty="0"/>
              <a:t>1: View (Client)</a:t>
            </a:r>
          </a:p>
          <a:p>
            <a:pPr lvl="1"/>
            <a:r>
              <a:rPr lang="en-GB" altLang="en-US" sz="2400" dirty="0"/>
              <a:t>Tier 2: Controller (</a:t>
            </a:r>
            <a:r>
              <a:rPr lang="en-GB" altLang="en-US" sz="2400" dirty="0" smtClean="0"/>
              <a:t>Server)</a:t>
            </a:r>
            <a:endParaRPr lang="en-GB" altLang="en-US" sz="2400" dirty="0"/>
          </a:p>
          <a:p>
            <a:pPr lvl="1"/>
            <a:r>
              <a:rPr lang="en-GB" altLang="en-US" sz="2400" dirty="0"/>
              <a:t>Tier 3: Model (Database)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993" y="1152524"/>
            <a:ext cx="5688013" cy="339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52" y="4745038"/>
            <a:ext cx="8229600" cy="154503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2000"/>
              <a:t>Presentation:</a:t>
            </a:r>
          </a:p>
          <a:p>
            <a:pPr lvl="1">
              <a:lnSpc>
                <a:spcPct val="80000"/>
              </a:lnSpc>
            </a:pPr>
            <a:r>
              <a:rPr lang="en-GB" altLang="en-US" sz="1800" dirty="0"/>
              <a:t>View is the user interface (e.g. button)</a:t>
            </a:r>
          </a:p>
          <a:p>
            <a:pPr lvl="1">
              <a:lnSpc>
                <a:spcPct val="80000"/>
              </a:lnSpc>
            </a:pPr>
            <a:r>
              <a:rPr lang="en-GB" altLang="en-US" sz="1800" dirty="0"/>
              <a:t>Controller is the code (e.g. </a:t>
            </a:r>
            <a:r>
              <a:rPr lang="en-GB" altLang="en-US" sz="1800" dirty="0" err="1"/>
              <a:t>callback</a:t>
            </a:r>
            <a:r>
              <a:rPr lang="en-GB" altLang="en-US" sz="1800" dirty="0"/>
              <a:t> for button)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Data:</a:t>
            </a:r>
          </a:p>
          <a:p>
            <a:pPr lvl="1">
              <a:lnSpc>
                <a:spcPct val="80000"/>
              </a:lnSpc>
            </a:pPr>
            <a:r>
              <a:rPr lang="en-GB" altLang="en-US" sz="1800" dirty="0"/>
              <a:t>Model is the database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745" y="1323976"/>
            <a:ext cx="5688013" cy="339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899318" y="971271"/>
            <a:ext cx="7345363" cy="1989137"/>
          </a:xfrm>
          <a:prstGeom prst="ellips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653088" y="3052763"/>
            <a:ext cx="1162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Database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7008577" y="2639874"/>
            <a:ext cx="146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>
                <a:solidFill>
                  <a:srgbClr val="00FFFF"/>
                </a:solidFill>
              </a:rPr>
              <a:t>Presentation</a:t>
            </a:r>
            <a:endParaRPr lang="de-DE" altLang="en-US" dirty="0">
              <a:solidFill>
                <a:srgbClr val="00FFFF"/>
              </a:solidFill>
            </a:endParaRP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915816" y="3933056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>
                <a:solidFill>
                  <a:srgbClr val="FF330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9803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218488" cy="49006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4900" dirty="0" smtClean="0">
                <a:ea typeface="Times New Roman" charset="0"/>
              </a:rPr>
              <a:t>Example </a:t>
            </a:r>
            <a:r>
              <a:rPr lang="en-GB" altLang="en-US" sz="4900" dirty="0">
                <a:ea typeface="Times New Roman" charset="0"/>
              </a:rPr>
              <a:t>MVC</a:t>
            </a:r>
          </a:p>
        </p:txBody>
      </p:sp>
      <p:pic>
        <p:nvPicPr>
          <p:cNvPr id="5" name="Picture 8" descr="mv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998489" cy="496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6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1.</a:t>
            </a:r>
            <a:fld id="{0D0D3A1D-6D40-DF46-8B24-82C2E636E215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379" y="1304652"/>
            <a:ext cx="7030868" cy="458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9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1.</a:t>
            </a:r>
            <a:fld id="{0D0D3A1D-6D40-DF46-8B24-82C2E636E215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991" y="1052513"/>
            <a:ext cx="6666018" cy="482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8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smtClean="0"/>
              <a:t>SOA</a:t>
            </a:r>
            <a:r>
              <a:rPr lang="en-GB" altLang="en-US" dirty="0" smtClean="0"/>
              <a:t> </a:t>
            </a:r>
            <a:r>
              <a:rPr lang="en-GB" altLang="en-US" dirty="0"/>
              <a:t>model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A service-oriented architecture provides the following features </a:t>
            </a:r>
            <a:endParaRPr lang="tr-TR" altLang="en-US" dirty="0" smtClean="0"/>
          </a:p>
          <a:p>
            <a:r>
              <a:rPr lang="en-US" b="1" dirty="0" smtClean="0"/>
              <a:t>Distributed </a:t>
            </a:r>
            <a:r>
              <a:rPr lang="en-US" b="1" dirty="0"/>
              <a:t>Deployment: </a:t>
            </a:r>
            <a:r>
              <a:rPr lang="en-US" dirty="0"/>
              <a:t>Expose enterprise data and business logic as </a:t>
            </a:r>
            <a:r>
              <a:rPr lang="en-US" dirty="0" smtClean="0"/>
              <a:t>loosely </a:t>
            </a:r>
            <a:r>
              <a:rPr lang="en-US" dirty="0"/>
              <a:t>coupled, discoverable, structured, standard-based, coarse-grained, stateless units of functionality called services. </a:t>
            </a:r>
          </a:p>
          <a:p>
            <a:r>
              <a:rPr lang="en-US" b="1" dirty="0" smtClean="0"/>
              <a:t>Composability</a:t>
            </a:r>
            <a:r>
              <a:rPr lang="en-US" b="1" dirty="0"/>
              <a:t>: </a:t>
            </a:r>
            <a:r>
              <a:rPr lang="en-US" dirty="0"/>
              <a:t>Assemble new processes from existing services that are exposed at a desired granularity through well defined, published, and standard </a:t>
            </a:r>
            <a:r>
              <a:rPr lang="en-GB" dirty="0" smtClean="0"/>
              <a:t>compliant</a:t>
            </a:r>
            <a:r>
              <a:rPr lang="tr-TR" dirty="0" smtClean="0"/>
              <a:t> </a:t>
            </a:r>
            <a:r>
              <a:rPr lang="en-US" dirty="0" smtClean="0"/>
              <a:t>interfaces</a:t>
            </a:r>
            <a:r>
              <a:rPr lang="en-US" dirty="0"/>
              <a:t>. </a:t>
            </a:r>
          </a:p>
          <a:p>
            <a:r>
              <a:rPr lang="en-US" b="1" dirty="0" smtClean="0"/>
              <a:t>Interoperability</a:t>
            </a:r>
            <a:r>
              <a:rPr lang="en-US" b="1" dirty="0"/>
              <a:t>: </a:t>
            </a:r>
            <a:r>
              <a:rPr lang="en-US" dirty="0"/>
              <a:t>Share capabilities and reuse shared services across a network irrespective of underlying protocols or implementation technology. </a:t>
            </a:r>
          </a:p>
          <a:p>
            <a:r>
              <a:rPr lang="en-US" b="1" dirty="0" smtClean="0"/>
              <a:t>Reusability</a:t>
            </a:r>
            <a:r>
              <a:rPr lang="en-US" dirty="0"/>
              <a:t>: Choose a service provider and access to existing resources exposed as services. </a:t>
            </a:r>
          </a:p>
          <a:p>
            <a:pPr>
              <a:lnSpc>
                <a:spcPct val="90000"/>
              </a:lnSpc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72437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smtClean="0"/>
              <a:t>Web Services</a:t>
            </a:r>
            <a:endParaRPr lang="en-GB" altLang="en-US" dirty="0"/>
          </a:p>
        </p:txBody>
      </p:sp>
      <p:pic>
        <p:nvPicPr>
          <p:cNvPr id="143362" name="Picture 2" descr="http://mysc.altervista.org/wp-content/uploads/2012/12/WebServiceArchitectu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7"/>
          <a:stretch/>
        </p:blipFill>
        <p:spPr bwMode="auto">
          <a:xfrm>
            <a:off x="899592" y="2204864"/>
            <a:ext cx="7594924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232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/>
              <a:t>Software architecture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The design process for identifying the sub-systems making up a system and the framework for sub-system control and communication is </a:t>
            </a:r>
            <a:r>
              <a:rPr lang="en-GB" altLang="en-US">
                <a:solidFill>
                  <a:schemeClr val="accent1"/>
                </a:solidFill>
              </a:rPr>
              <a:t>architectural design</a:t>
            </a:r>
            <a:r>
              <a:rPr lang="en-GB" altLang="en-US" i="1"/>
              <a:t>.</a:t>
            </a:r>
          </a:p>
          <a:p>
            <a:r>
              <a:rPr lang="en-GB" altLang="en-US"/>
              <a:t>The output of this design process is a description of the</a:t>
            </a:r>
            <a:r>
              <a:rPr lang="en-GB" altLang="en-US" i="1"/>
              <a:t> </a:t>
            </a:r>
            <a:r>
              <a:rPr lang="en-GB" altLang="en-US">
                <a:solidFill>
                  <a:schemeClr val="accent1"/>
                </a:solidFill>
              </a:rPr>
              <a:t>software architecture.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885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err="1" smtClean="0"/>
              <a:t>Microservice</a:t>
            </a:r>
            <a:r>
              <a:rPr lang="en-GB" altLang="en-US" dirty="0" smtClean="0"/>
              <a:t> </a:t>
            </a:r>
            <a:r>
              <a:rPr lang="en-GB" altLang="en-US" dirty="0"/>
              <a:t>model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/>
              <a:t>component</a:t>
            </a:r>
            <a:r>
              <a:rPr lang="tr-TR" dirty="0"/>
              <a:t> of </a:t>
            </a:r>
            <a:r>
              <a:rPr lang="tr-TR" dirty="0" err="1" smtClean="0"/>
              <a:t>the</a:t>
            </a:r>
            <a:r>
              <a:rPr lang="tr-TR" dirty="0"/>
              <a:t> </a:t>
            </a:r>
            <a:r>
              <a:rPr lang="en-US" dirty="0" err="1" smtClean="0"/>
              <a:t>microservices</a:t>
            </a:r>
            <a:r>
              <a:rPr lang="en-US" dirty="0" smtClean="0"/>
              <a:t> </a:t>
            </a:r>
            <a:r>
              <a:rPr lang="en-US" dirty="0"/>
              <a:t>architecture is deployed as a separate </a:t>
            </a:r>
            <a:r>
              <a:rPr lang="en-US" dirty="0" smtClean="0"/>
              <a:t>unit</a:t>
            </a:r>
            <a:endParaRPr lang="tr-TR" dirty="0" smtClean="0"/>
          </a:p>
          <a:p>
            <a:r>
              <a:rPr lang="tr-TR" dirty="0"/>
              <a:t>Service </a:t>
            </a:r>
            <a:r>
              <a:rPr lang="tr-TR" dirty="0" err="1" smtClean="0"/>
              <a:t>components</a:t>
            </a:r>
            <a:r>
              <a:rPr lang="tr-TR" dirty="0"/>
              <a:t> </a:t>
            </a:r>
            <a:r>
              <a:rPr lang="en-US" dirty="0" smtClean="0"/>
              <a:t>contain </a:t>
            </a:r>
            <a:r>
              <a:rPr lang="en-US" dirty="0"/>
              <a:t>one or more modules (e.g., Java classes) that represent </a:t>
            </a:r>
            <a:r>
              <a:rPr lang="en-US" dirty="0" smtClean="0"/>
              <a:t>either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single-purpose function (e.g., providing the weather for a </a:t>
            </a:r>
            <a:r>
              <a:rPr lang="en-US" dirty="0" smtClean="0"/>
              <a:t>specific</a:t>
            </a:r>
            <a:r>
              <a:rPr lang="tr-TR" dirty="0" smtClean="0"/>
              <a:t> </a:t>
            </a:r>
            <a:r>
              <a:rPr lang="en-US" dirty="0" smtClean="0"/>
              <a:t>city </a:t>
            </a:r>
            <a:r>
              <a:rPr lang="en-US" dirty="0"/>
              <a:t>or town) or an independent portion of a large business </a:t>
            </a:r>
            <a:r>
              <a:rPr lang="en-US" dirty="0" smtClean="0"/>
              <a:t>application</a:t>
            </a:r>
            <a:r>
              <a:rPr lang="tr-TR" dirty="0" smtClean="0"/>
              <a:t> </a:t>
            </a:r>
            <a:r>
              <a:rPr lang="en-US" dirty="0" smtClean="0"/>
              <a:t>(e.g</a:t>
            </a:r>
            <a:r>
              <a:rPr lang="en-US" dirty="0"/>
              <a:t>., stock trade placement or determining </a:t>
            </a:r>
            <a:r>
              <a:rPr lang="en-US" dirty="0" smtClean="0"/>
              <a:t>auto-insurance</a:t>
            </a:r>
            <a:r>
              <a:rPr lang="tr-TR" dirty="0" smtClean="0"/>
              <a:t> </a:t>
            </a:r>
            <a:r>
              <a:rPr lang="tr-TR" dirty="0" err="1" smtClean="0"/>
              <a:t>rates</a:t>
            </a:r>
            <a:r>
              <a:rPr lang="tr-TR" dirty="0" smtClean="0"/>
              <a:t>)</a:t>
            </a:r>
          </a:p>
          <a:p>
            <a:r>
              <a:rPr lang="tr-TR" dirty="0" err="1"/>
              <a:t>A</a:t>
            </a:r>
            <a:r>
              <a:rPr lang="tr-TR" dirty="0" err="1" smtClean="0"/>
              <a:t>ll</a:t>
            </a:r>
            <a:r>
              <a:rPr lang="tr-TR" dirty="0" smtClean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 smtClean="0"/>
              <a:t>components</a:t>
            </a:r>
            <a:r>
              <a:rPr lang="tr-TR" dirty="0" smtClean="0"/>
              <a:t> </a:t>
            </a:r>
            <a:r>
              <a:rPr lang="en-US" dirty="0" smtClean="0"/>
              <a:t>within </a:t>
            </a:r>
            <a:r>
              <a:rPr lang="en-US" dirty="0"/>
              <a:t>the architecture are fully decoupled from one </a:t>
            </a:r>
            <a:r>
              <a:rPr lang="en-US" dirty="0" smtClean="0"/>
              <a:t>other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accessed through some sort of remote access </a:t>
            </a:r>
            <a:r>
              <a:rPr lang="en-US" dirty="0" smtClean="0"/>
              <a:t>protocol</a:t>
            </a:r>
            <a:r>
              <a:rPr lang="tr-TR" dirty="0" smtClean="0"/>
              <a:t> (</a:t>
            </a:r>
            <a:r>
              <a:rPr lang="tr-TR" dirty="0" err="1" smtClean="0"/>
              <a:t>e.g</a:t>
            </a:r>
            <a:r>
              <a:rPr lang="tr-TR" dirty="0" smtClean="0"/>
              <a:t>. REST)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13512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smtClean="0"/>
              <a:t>REST Architecture</a:t>
            </a:r>
            <a:endParaRPr lang="en-GB" alt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632848" cy="475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8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smtClean="0"/>
              <a:t>REST </a:t>
            </a:r>
            <a:r>
              <a:rPr lang="tr-TR" altLang="en-US" dirty="0" err="1" smtClean="0"/>
              <a:t>through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Docker</a:t>
            </a:r>
            <a:endParaRPr lang="en-GB" altLang="en-US" dirty="0"/>
          </a:p>
        </p:txBody>
      </p:sp>
      <p:pic>
        <p:nvPicPr>
          <p:cNvPr id="144386" name="Picture 2" descr="https://docs.docker.com/machine/img/mach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768937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244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tr-TR" altLang="en-US" dirty="0" err="1" smtClean="0"/>
              <a:t>Microservice</a:t>
            </a:r>
            <a:r>
              <a:rPr lang="tr-TR" altLang="en-US" dirty="0" smtClean="0"/>
              <a:t> </a:t>
            </a:r>
            <a:r>
              <a:rPr lang="en-GB" altLang="en-US" dirty="0" smtClean="0"/>
              <a:t>characteristics</a:t>
            </a:r>
            <a:endParaRPr lang="en-GB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altLang="en-US" sz="2400" dirty="0"/>
              <a:t>Advantages</a:t>
            </a:r>
          </a:p>
          <a:p>
            <a:pPr lvl="1"/>
            <a:r>
              <a:rPr lang="en-US" dirty="0" smtClean="0"/>
              <a:t>Overall </a:t>
            </a:r>
            <a:r>
              <a:rPr lang="en-US" dirty="0"/>
              <a:t>this pattern is relatively easy to deploy due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/>
              <a:t>the decoupled nature of the event-processor components</a:t>
            </a:r>
            <a:r>
              <a:rPr lang="en-US" dirty="0" smtClean="0"/>
              <a:t>.</a:t>
            </a:r>
            <a:endParaRPr lang="tr-TR" dirty="0" smtClean="0"/>
          </a:p>
          <a:p>
            <a:pPr lvl="1"/>
            <a:r>
              <a:rPr lang="en-US" dirty="0"/>
              <a:t>Due to the separation and isolation of business </a:t>
            </a:r>
            <a:r>
              <a:rPr lang="en-US" dirty="0" smtClean="0"/>
              <a:t>functionality</a:t>
            </a:r>
            <a:r>
              <a:rPr lang="tr-TR" dirty="0" smtClean="0"/>
              <a:t> </a:t>
            </a:r>
            <a:r>
              <a:rPr lang="en-US" dirty="0" smtClean="0"/>
              <a:t>into </a:t>
            </a:r>
            <a:r>
              <a:rPr lang="en-US" dirty="0"/>
              <a:t>independent applications, testing can be </a:t>
            </a:r>
            <a:r>
              <a:rPr lang="en-US" dirty="0" smtClean="0"/>
              <a:t>scoped,</a:t>
            </a:r>
            <a:r>
              <a:rPr lang="tr-TR" dirty="0" smtClean="0"/>
              <a:t> </a:t>
            </a:r>
            <a:r>
              <a:rPr lang="en-US" dirty="0" smtClean="0"/>
              <a:t>allowing </a:t>
            </a:r>
            <a:r>
              <a:rPr lang="en-US" dirty="0"/>
              <a:t>for more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targeted</a:t>
            </a:r>
            <a:r>
              <a:rPr lang="en-US" dirty="0"/>
              <a:t> testing </a:t>
            </a:r>
            <a:r>
              <a:rPr lang="en-US" dirty="0" smtClean="0"/>
              <a:t>efforts</a:t>
            </a:r>
            <a:endParaRPr lang="tr-TR" dirty="0" smtClean="0"/>
          </a:p>
          <a:p>
            <a:pPr lvl="1"/>
            <a:r>
              <a:rPr lang="en-US" dirty="0" smtClean="0"/>
              <a:t>Because </a:t>
            </a:r>
            <a:r>
              <a:rPr lang="en-US" dirty="0"/>
              <a:t>the application is split into </a:t>
            </a:r>
            <a:r>
              <a:rPr lang="en-US" dirty="0" smtClean="0"/>
              <a:t>separately</a:t>
            </a:r>
            <a:r>
              <a:rPr lang="tr-TR" dirty="0" smtClean="0"/>
              <a:t> </a:t>
            </a:r>
            <a:r>
              <a:rPr lang="en-US" dirty="0" smtClean="0"/>
              <a:t>deployed </a:t>
            </a:r>
            <a:r>
              <a:rPr lang="en-US" dirty="0"/>
              <a:t>units, each service component can be </a:t>
            </a:r>
            <a:r>
              <a:rPr lang="en-US" dirty="0" smtClean="0"/>
              <a:t>individually</a:t>
            </a:r>
            <a:r>
              <a:rPr lang="tr-TR" dirty="0" smtClean="0"/>
              <a:t> </a:t>
            </a:r>
            <a:r>
              <a:rPr lang="en-US" dirty="0" smtClean="0"/>
              <a:t>scaled</a:t>
            </a:r>
            <a:r>
              <a:rPr lang="en-US" dirty="0"/>
              <a:t>, allowing for fine-tuned scaling of the </a:t>
            </a:r>
            <a:r>
              <a:rPr lang="en-US" dirty="0" smtClean="0"/>
              <a:t>application</a:t>
            </a:r>
            <a:endParaRPr lang="tr-TR" dirty="0" smtClean="0"/>
          </a:p>
          <a:p>
            <a:r>
              <a:rPr lang="en-GB" altLang="en-US" sz="2800" dirty="0" smtClean="0"/>
              <a:t>Disadvantages</a:t>
            </a:r>
          </a:p>
          <a:p>
            <a:pPr lvl="1"/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/>
              <a:t>pattern</a:t>
            </a:r>
            <a:r>
              <a:rPr lang="tr-TR" dirty="0"/>
              <a:t> </a:t>
            </a:r>
            <a:r>
              <a:rPr lang="tr-TR" dirty="0" err="1"/>
              <a:t>does</a:t>
            </a:r>
            <a:r>
              <a:rPr lang="tr-TR" dirty="0"/>
              <a:t> </a:t>
            </a:r>
            <a:r>
              <a:rPr lang="tr-TR" dirty="0" smtClean="0"/>
              <a:t>not </a:t>
            </a:r>
            <a:r>
              <a:rPr lang="en-US" dirty="0" smtClean="0"/>
              <a:t>naturally </a:t>
            </a:r>
            <a:r>
              <a:rPr lang="en-US" dirty="0"/>
              <a:t>lend itself to high-performance applications due to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distributed </a:t>
            </a:r>
            <a:r>
              <a:rPr lang="en-US" dirty="0"/>
              <a:t>nature of the </a:t>
            </a:r>
            <a:r>
              <a:rPr lang="en-US" dirty="0" err="1"/>
              <a:t>microservices</a:t>
            </a:r>
            <a:r>
              <a:rPr lang="en-US" dirty="0"/>
              <a:t> architecture pattern</a:t>
            </a:r>
          </a:p>
        </p:txBody>
      </p:sp>
    </p:spTree>
    <p:extLst>
      <p:ext uri="{BB962C8B-B14F-4D97-AF65-F5344CB8AC3E}">
        <p14:creationId xmlns:p14="http://schemas.microsoft.com/office/powerpoint/2010/main" val="1089606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 dirty="0" smtClean="0">
                <a:ea typeface="ＭＳ Ｐゴシック" charset="-128"/>
              </a:rPr>
              <a:t>This week we present</a:t>
            </a:r>
          </a:p>
          <a:p>
            <a:r>
              <a:rPr lang="en-US" altLang="x-none" dirty="0" smtClean="0">
                <a:ea typeface="ＭＳ Ｐゴシック" charset="-128"/>
              </a:rPr>
              <a:t>Architectural Models</a:t>
            </a:r>
          </a:p>
          <a:p>
            <a:pPr lvl="1"/>
            <a:r>
              <a:rPr lang="en-GB" altLang="en-US" dirty="0"/>
              <a:t>Different architectural models may be produced during the design process</a:t>
            </a:r>
          </a:p>
          <a:p>
            <a:pPr lvl="1"/>
            <a:r>
              <a:rPr lang="en-GB" altLang="en-US" dirty="0"/>
              <a:t>Each model presents different perspectives on the </a:t>
            </a:r>
            <a:r>
              <a:rPr lang="en-GB" altLang="en-US" dirty="0" smtClean="0"/>
              <a:t>architecture</a:t>
            </a:r>
            <a:endParaRPr lang="en-US" altLang="x-none" dirty="0">
              <a:ea typeface="ＭＳ Ｐゴシック" charset="-128"/>
            </a:endParaRPr>
          </a:p>
          <a:p>
            <a:pPr lvl="1" eaLnBrk="1" hangingPunct="1"/>
            <a:endParaRPr lang="en-US" altLang="en-US" dirty="0">
              <a:ea typeface="ＭＳ Ｐゴシック" charset="-128"/>
            </a:endParaRPr>
          </a:p>
          <a:p>
            <a:pPr lvl="1"/>
            <a:endParaRPr lang="en-US" altLang="x-none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0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will be covering </a:t>
            </a:r>
            <a:r>
              <a:rPr lang="en-US" i="1" dirty="0" smtClean="0"/>
              <a:t>Software </a:t>
            </a:r>
            <a:r>
              <a:rPr lang="en-US" i="1" smtClean="0"/>
              <a:t>Design Engineering</a:t>
            </a:r>
            <a:r>
              <a:rPr lang="en-US" smtClean="0"/>
              <a:t>!!!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7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en-GB" altLang="en-US" dirty="0"/>
              <a:t>Architectural design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altLang="en-US"/>
              <a:t>An early stage of the system design process.</a:t>
            </a:r>
          </a:p>
          <a:p>
            <a:r>
              <a:rPr lang="en-GB" altLang="en-US"/>
              <a:t>Represents the link between specification and design processes.</a:t>
            </a:r>
          </a:p>
          <a:p>
            <a:r>
              <a:rPr lang="en-GB" altLang="en-US"/>
              <a:t>Often carried out in parallel with some specification activities.</a:t>
            </a:r>
          </a:p>
          <a:p>
            <a:r>
              <a:rPr lang="en-GB" altLang="en-US"/>
              <a:t>It involves identifying major system components and their communications.</a:t>
            </a:r>
          </a:p>
        </p:txBody>
      </p:sp>
    </p:spTree>
    <p:extLst>
      <p:ext uri="{BB962C8B-B14F-4D97-AF65-F5344CB8AC3E}">
        <p14:creationId xmlns:p14="http://schemas.microsoft.com/office/powerpoint/2010/main" val="178336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GB" altLang="en-US" sz="4400" dirty="0"/>
              <a:t>Advantages of explicit architecture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Stakeholder communication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Architecture may be used as a focus of discussion by system stakeholders.</a:t>
            </a:r>
          </a:p>
          <a:p>
            <a:pPr>
              <a:lnSpc>
                <a:spcPct val="90000"/>
              </a:lnSpc>
            </a:pPr>
            <a:r>
              <a:rPr lang="en-GB" altLang="en-US"/>
              <a:t>System analysis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Means that analysis of whether the system can meet its non-functional requirements is possible.</a:t>
            </a:r>
          </a:p>
          <a:p>
            <a:pPr>
              <a:lnSpc>
                <a:spcPct val="90000"/>
              </a:lnSpc>
            </a:pPr>
            <a:r>
              <a:rPr lang="en-GB" altLang="en-US"/>
              <a:t>Large-scale reuse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The architecture may be reusable across a range of systems.</a:t>
            </a:r>
          </a:p>
        </p:txBody>
      </p:sp>
    </p:spTree>
    <p:extLst>
      <p:ext uri="{BB962C8B-B14F-4D97-AF65-F5344CB8AC3E}">
        <p14:creationId xmlns:p14="http://schemas.microsoft.com/office/powerpoint/2010/main" val="15650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116632"/>
            <a:ext cx="8305800" cy="917575"/>
          </a:xfrm>
        </p:spPr>
        <p:txBody>
          <a:bodyPr>
            <a:noAutofit/>
          </a:bodyPr>
          <a:lstStyle/>
          <a:p>
            <a:pPr algn="l"/>
            <a:r>
              <a:rPr lang="en-US" altLang="en-US" sz="4000" dirty="0"/>
              <a:t>Architecture and system characteristics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229600" cy="4130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Performance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Localize </a:t>
            </a:r>
            <a:r>
              <a:rPr lang="en-US" altLang="en-US" sz="2000" dirty="0"/>
              <a:t>critical operations and </a:t>
            </a:r>
            <a:r>
              <a:rPr lang="en-US" altLang="en-US" sz="2000" dirty="0" smtClean="0"/>
              <a:t>minimize </a:t>
            </a:r>
            <a:r>
              <a:rPr lang="en-US" altLang="en-US" sz="2000" dirty="0"/>
              <a:t>communications. Use large rather than fine-grain components.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Security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a layered architecture with critical assets in the inner layers.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Safety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Localize </a:t>
            </a:r>
            <a:r>
              <a:rPr lang="en-US" altLang="en-US" sz="2000" dirty="0"/>
              <a:t>safety-critical features in a small number of sub-systems.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Availability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Include redundant components and mechanisms for fault tolerance.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Maintainability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fine-grain, replaceable components.</a:t>
            </a:r>
          </a:p>
        </p:txBody>
      </p:sp>
    </p:spTree>
    <p:extLst>
      <p:ext uri="{BB962C8B-B14F-4D97-AF65-F5344CB8AC3E}">
        <p14:creationId xmlns:p14="http://schemas.microsoft.com/office/powerpoint/2010/main" val="75754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en-GB" altLang="en-US"/>
              <a:t>Packing robot control system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838200" y="1600200"/>
            <a:ext cx="6781800" cy="47244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4953000" cy="441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35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Box and line diagrams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Very abstract - they do not show the nature of component relationships nor the externally visible properties of the sub-systems.</a:t>
            </a:r>
          </a:p>
          <a:p>
            <a:r>
              <a:rPr lang="en-US" altLang="en-US"/>
              <a:t>However, useful for communication with stakeholders and for project planning.</a:t>
            </a:r>
          </a:p>
        </p:txBody>
      </p:sp>
    </p:spTree>
    <p:extLst>
      <p:ext uri="{BB962C8B-B14F-4D97-AF65-F5344CB8AC3E}">
        <p14:creationId xmlns:p14="http://schemas.microsoft.com/office/powerpoint/2010/main" val="18854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catur">
    <a:dk1>
      <a:sysClr val="windowText" lastClr="000000"/>
    </a:dk1>
    <a:lt1>
      <a:sysClr val="window" lastClr="FFFFFF"/>
    </a:lt1>
    <a:dk2>
      <a:srgbClr val="55554A"/>
    </a:dk2>
    <a:lt2>
      <a:srgbClr val="D7DAE1"/>
    </a:lt2>
    <a:accent1>
      <a:srgbClr val="F4680B"/>
    </a:accent1>
    <a:accent2>
      <a:srgbClr val="ABB19F"/>
    </a:accent2>
    <a:accent3>
      <a:srgbClr val="948774"/>
    </a:accent3>
    <a:accent4>
      <a:srgbClr val="7EB8E7"/>
    </a:accent4>
    <a:accent5>
      <a:srgbClr val="E3B651"/>
    </a:accent5>
    <a:accent6>
      <a:srgbClr val="96756C"/>
    </a:accent6>
    <a:hlink>
      <a:srgbClr val="66AACD"/>
    </a:hlink>
    <a:folHlink>
      <a:srgbClr val="809DB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</TotalTime>
  <Words>2580</Words>
  <Application>Microsoft Office PowerPoint</Application>
  <PresentationFormat>On-screen Show (4:3)</PresentationFormat>
  <Paragraphs>277</Paragraphs>
  <Slides>45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ＭＳ Ｐゴシック</vt:lpstr>
      <vt:lpstr>Arial</vt:lpstr>
      <vt:lpstr>Bodoni MT Condensed</vt:lpstr>
      <vt:lpstr>Calibri</vt:lpstr>
      <vt:lpstr>Courier New</vt:lpstr>
      <vt:lpstr>Franklin Gothic Book</vt:lpstr>
      <vt:lpstr>Times New Roman</vt:lpstr>
      <vt:lpstr>Wingdings</vt:lpstr>
      <vt:lpstr>Decatur</vt:lpstr>
      <vt:lpstr>SOFTWARE ENGINEERING</vt:lpstr>
      <vt:lpstr>Agenda</vt:lpstr>
      <vt:lpstr>Architectural Design of Software</vt:lpstr>
      <vt:lpstr>Software architecture</vt:lpstr>
      <vt:lpstr>Architectural design</vt:lpstr>
      <vt:lpstr>Advantages of explicit architecture</vt:lpstr>
      <vt:lpstr>Architecture and system characteristics</vt:lpstr>
      <vt:lpstr>Packing robot control system</vt:lpstr>
      <vt:lpstr>Box and line diagrams</vt:lpstr>
      <vt:lpstr>Architecture Models</vt:lpstr>
      <vt:lpstr>Architectural model decisions</vt:lpstr>
      <vt:lpstr>Architecture Models</vt:lpstr>
      <vt:lpstr>The repository model</vt:lpstr>
      <vt:lpstr>CASE toolset architecture</vt:lpstr>
      <vt:lpstr>Repository model characteristics</vt:lpstr>
      <vt:lpstr>Pipe and Filter model</vt:lpstr>
      <vt:lpstr>Apache Storm Architecture</vt:lpstr>
      <vt:lpstr>Map Reduce Architecture</vt:lpstr>
      <vt:lpstr>Pipe and Filter model characteristics</vt:lpstr>
      <vt:lpstr>Event-driven / Asynchronous model</vt:lpstr>
      <vt:lpstr>Akka architecture</vt:lpstr>
      <vt:lpstr>Node.js architecture</vt:lpstr>
      <vt:lpstr>Event-driven model characteristics</vt:lpstr>
      <vt:lpstr>Client-server model</vt:lpstr>
      <vt:lpstr>Film and picture library</vt:lpstr>
      <vt:lpstr>Client-server characteristics</vt:lpstr>
      <vt:lpstr>Peer-to-peer model</vt:lpstr>
      <vt:lpstr>Bittorrent</vt:lpstr>
      <vt:lpstr>Peer to peer characteristics</vt:lpstr>
      <vt:lpstr>Layered model</vt:lpstr>
      <vt:lpstr>Version management system</vt:lpstr>
      <vt:lpstr>Model View Controller</vt:lpstr>
      <vt:lpstr>Model View Controller</vt:lpstr>
      <vt:lpstr>PowerPoint Presentation</vt:lpstr>
      <vt:lpstr>Example MVC</vt:lpstr>
      <vt:lpstr>PowerPoint Presentation</vt:lpstr>
      <vt:lpstr>PowerPoint Presentation</vt:lpstr>
      <vt:lpstr>SOA model</vt:lpstr>
      <vt:lpstr>Web Services</vt:lpstr>
      <vt:lpstr>Microservice model</vt:lpstr>
      <vt:lpstr>REST Architecture</vt:lpstr>
      <vt:lpstr>REST through Docker</vt:lpstr>
      <vt:lpstr>Microservice characteristics</vt:lpstr>
      <vt:lpstr>Wrap-up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ovatman@gmail.com</dc:creator>
  <cp:lastModifiedBy>ayse t</cp:lastModifiedBy>
  <cp:revision>67</cp:revision>
  <dcterms:created xsi:type="dcterms:W3CDTF">2015-10-12T09:20:40Z</dcterms:created>
  <dcterms:modified xsi:type="dcterms:W3CDTF">2018-10-30T08:59:41Z</dcterms:modified>
</cp:coreProperties>
</file>