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1"/>
  </p:notesMasterIdLst>
  <p:sldIdLst>
    <p:sldId id="256" r:id="rId2"/>
    <p:sldId id="569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86" r:id="rId15"/>
    <p:sldId id="559" r:id="rId16"/>
    <p:sldId id="560" r:id="rId17"/>
    <p:sldId id="571" r:id="rId18"/>
    <p:sldId id="572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61" r:id="rId27"/>
    <p:sldId id="562" r:id="rId28"/>
    <p:sldId id="563" r:id="rId29"/>
    <p:sldId id="564" r:id="rId30"/>
    <p:sldId id="582" r:id="rId31"/>
    <p:sldId id="583" r:id="rId32"/>
    <p:sldId id="565" r:id="rId33"/>
    <p:sldId id="584" r:id="rId34"/>
    <p:sldId id="566" r:id="rId35"/>
    <p:sldId id="567" r:id="rId36"/>
    <p:sldId id="568" r:id="rId37"/>
    <p:sldId id="469" r:id="rId38"/>
    <p:sldId id="477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75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8389" autoAdjust="0"/>
  </p:normalViewPr>
  <p:slideViewPr>
    <p:cSldViewPr>
      <p:cViewPr varScale="1">
        <p:scale>
          <a:sx n="52" d="100"/>
          <a:sy n="52" d="100"/>
        </p:scale>
        <p:origin x="199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9B5E8C-492F-EA41-85C2-6BA7097B5FD5}" type="datetimeFigureOut">
              <a:rPr lang="tr-TR"/>
              <a:pPr>
                <a:defRPr/>
              </a:pPr>
              <a:t>20.11.2018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C725320-8CF3-F54B-A41E-A9E09A4AD50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704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composition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removed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destroyed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aggregation</a:t>
            </a:r>
            <a:r>
              <a:rPr lang="tr-TR" baseline="0" dirty="0" smtClean="0"/>
              <a:t> it is </a:t>
            </a:r>
            <a:r>
              <a:rPr lang="tr-TR" baseline="0" dirty="0" err="1" smtClean="0"/>
              <a:t>basic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aggregation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part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another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instance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outlive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Basic </a:t>
            </a:r>
            <a:r>
              <a:rPr lang="tr-TR" baseline="0" dirty="0" err="1" smtClean="0"/>
              <a:t>association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also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represented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another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classes</a:t>
            </a:r>
            <a:r>
              <a:rPr lang="tr-TR" baseline="0" dirty="0" smtClean="0"/>
              <a:t>. </a:t>
            </a:r>
          </a:p>
          <a:p>
            <a:r>
              <a:rPr lang="tr-TR" baseline="0" dirty="0" err="1" smtClean="0"/>
              <a:t>Generalization</a:t>
            </a:r>
            <a:r>
              <a:rPr lang="tr-TR" baseline="0" dirty="0" smtClean="0"/>
              <a:t> </a:t>
            </a:r>
            <a:r>
              <a:rPr lang="tr-TR" baseline="0" dirty="0" smtClean="0"/>
              <a:t>(</a:t>
            </a:r>
            <a:r>
              <a:rPr lang="tr-TR" baseline="0" dirty="0" err="1" smtClean="0"/>
              <a:t>super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</a:t>
            </a:r>
            <a:r>
              <a:rPr lang="tr-TR" baseline="0" dirty="0" smtClean="0"/>
              <a:t>on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tip of </a:t>
            </a:r>
            <a:r>
              <a:rPr lang="tr-TR" baseline="0" dirty="0" err="1" smtClean="0"/>
              <a:t>triangle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e.g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BankAccount</a:t>
            </a:r>
            <a:r>
              <a:rPr lang="tr-TR" baseline="0" dirty="0" smtClean="0"/>
              <a:t> is general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CheckAccount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SavingAccount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subclasses</a:t>
            </a:r>
            <a:endParaRPr lang="tr-TR" baseline="0" dirty="0" smtClean="0"/>
          </a:p>
          <a:p>
            <a:r>
              <a:rPr lang="tr-TR" baseline="0" dirty="0" err="1" smtClean="0"/>
              <a:t>Realization</a:t>
            </a:r>
            <a:r>
              <a:rPr lang="tr-TR" baseline="0" dirty="0" smtClean="0"/>
              <a:t> , </a:t>
            </a:r>
            <a:r>
              <a:rPr lang="tr-TR" baseline="0" dirty="0" err="1" smtClean="0"/>
              <a:t>interface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only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implemented</a:t>
            </a:r>
            <a:r>
              <a:rPr lang="tr-TR" baseline="0" dirty="0" smtClean="0"/>
              <a:t>/</a:t>
            </a:r>
            <a:r>
              <a:rPr lang="tr-TR" baseline="0" dirty="0" err="1" smtClean="0"/>
              <a:t>realized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102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6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8B6A28-43B7-9E4A-8E71-F2732D10BBB9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37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A1A132-6F5D-DE4F-8E4A-71A47E39DCA9}" type="slidenum">
              <a:rPr lang="en-US" altLang="en-US" sz="1200">
                <a:latin typeface="Times New Roman" charset="0"/>
              </a:rPr>
              <a:pPr/>
              <a:t>48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3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2CB2C9-1CC5-2642-83B6-EAD7F2F9AA55}" type="slidenum">
              <a:rPr lang="en-US" altLang="en-US" sz="1200">
                <a:latin typeface="Times New Roman" charset="0"/>
              </a:rPr>
              <a:pPr/>
              <a:t>49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88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189732-3F8A-B947-970F-8B8B1CE1E4FA}" type="slidenum">
              <a:rPr lang="en-US" altLang="en-US" sz="1200">
                <a:latin typeface="Times New Roman" charset="0"/>
              </a:rPr>
              <a:pPr/>
              <a:t>50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994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BA768D-51DD-1B48-8FEF-A5E5ADF175D4}" type="slidenum">
              <a:rPr lang="en-US" altLang="en-US" sz="1200">
                <a:latin typeface="Times New Roman" charset="0"/>
              </a:rPr>
              <a:pPr/>
              <a:t>51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223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EF2B5-3150-D54C-B890-C71485493BE2}" type="slidenum">
              <a:rPr lang="en-US" altLang="en-US" sz="1200">
                <a:latin typeface="Times New Roman" charset="0"/>
              </a:rPr>
              <a:pPr/>
              <a:t>52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49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7F3FD2-3D93-6540-A31D-2EBCAE40EDBC}" type="slidenum">
              <a:rPr lang="en-US" altLang="en-US" sz="1200">
                <a:latin typeface="Times New Roman" charset="0"/>
              </a:rPr>
              <a:pPr/>
              <a:t>53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8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4A1C7B-89A4-A947-A834-0CB3B4D4019C}" type="slidenum">
              <a:rPr lang="en-US" altLang="en-US" sz="1200">
                <a:latin typeface="Times New Roman" charset="0"/>
              </a:rPr>
              <a:pPr/>
              <a:t>54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300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9B5C53-234D-924C-A060-2BE1AADC09AE}" type="slidenum">
              <a:rPr lang="en-US" altLang="en-US" sz="1200">
                <a:latin typeface="Times New Roman" charset="0"/>
              </a:rPr>
              <a:pPr/>
              <a:t>55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1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Associations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default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bi-directional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possible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limit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direction</a:t>
            </a:r>
            <a:r>
              <a:rPr lang="tr-TR" baseline="0" dirty="0" smtClean="0"/>
              <a:t> of an </a:t>
            </a:r>
            <a:r>
              <a:rPr lang="tr-TR" baseline="0" dirty="0" err="1" smtClean="0"/>
              <a:t>association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adding</a:t>
            </a:r>
            <a:r>
              <a:rPr lang="tr-TR" baseline="0" dirty="0" smtClean="0"/>
              <a:t> an </a:t>
            </a:r>
            <a:r>
              <a:rPr lang="tr-TR" baseline="0" dirty="0" err="1" smtClean="0"/>
              <a:t>arrow</a:t>
            </a:r>
            <a:r>
              <a:rPr lang="tr-TR" baseline="0" dirty="0" smtClean="0"/>
              <a:t> at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end</a:t>
            </a:r>
            <a:r>
              <a:rPr lang="tr-TR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77469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390A2D-C98A-A240-BB05-BC1E6B2395B3}" type="slidenum">
              <a:rPr lang="en-US" altLang="en-US" sz="1200">
                <a:latin typeface="Times New Roman" charset="0"/>
              </a:rPr>
              <a:pPr/>
              <a:t>56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59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69B5E03-DCB7-CB41-9A2B-B7001D663BC3}" type="slidenum">
              <a:rPr lang="en-US" altLang="en-US" sz="1200">
                <a:latin typeface="Times New Roman" charset="0"/>
              </a:rPr>
              <a:pPr/>
              <a:t>57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067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12BA4A-44D4-6C4E-8317-1CA2E5B36A2C}" type="slidenum">
              <a:rPr lang="en-US" altLang="en-US" sz="1200">
                <a:latin typeface="Times New Roman" charset="0"/>
              </a:rPr>
              <a:pPr/>
              <a:t>58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984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FCBDD4-E5D9-B944-883B-ECDDD452D251}" type="slidenum">
              <a:rPr lang="en-US" altLang="en-US" sz="1200">
                <a:latin typeface="Times New Roman" charset="0"/>
              </a:rPr>
              <a:pPr/>
              <a:t>59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38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9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5157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5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8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0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06A3B-F2E2-0443-8D44-4C5B5E9FA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2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0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3BF097-DF8B-6A4F-A9E3-B29B31155EE4}" type="datetime1">
              <a:rPr lang="en-US"/>
              <a:pPr/>
              <a:t>11/20/2018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F0D33-9BF4-F045-8FD5-176026ACB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altLang="en-US"/>
              <a:t>1.</a:t>
            </a:r>
            <a:fld id="{CD60EDF0-3A3E-DB42-9D6F-19E3F5746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5E0B6-64E7-A640-A5B0-B8F31DD39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4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39C087-48D5-BF4A-B2ED-BF78AF3B6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B2696C-8623-0140-B641-6E494EC7D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1ED2DC-2CD0-574F-8232-B70F568A7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7C1F8A-CF42-7840-9869-153340A1B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5A7C6B-99C0-3446-B40A-D028CA9C3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E8234-3580-D043-86BD-49D8F01A7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CDFF3AB4-7CF9-994A-B01E-B50CCC50F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SOFTWARE ENGINEERING</a:t>
            </a:r>
            <a:endParaRPr lang="tr-TR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909806" y="4292600"/>
            <a:ext cx="53751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tr-TR" altLang="en-US" sz="2800" b="1" dirty="0" err="1" smtClean="0"/>
              <a:t>Week</a:t>
            </a:r>
            <a:r>
              <a:rPr lang="tr-TR" altLang="en-US" sz="2800" b="1" dirty="0" smtClean="0"/>
              <a:t> 9</a:t>
            </a:r>
          </a:p>
          <a:p>
            <a:pPr algn="ctr" eaLnBrk="1" hangingPunct="1">
              <a:defRPr/>
            </a:pPr>
            <a:r>
              <a:rPr lang="tr-TR" altLang="en-US" sz="2800" b="1" dirty="0" smtClean="0"/>
              <a:t>Software Design </a:t>
            </a:r>
            <a:r>
              <a:rPr lang="tr-TR" altLang="en-US" sz="2800" b="1" dirty="0" err="1" smtClean="0"/>
              <a:t>Engineering</a:t>
            </a:r>
            <a:r>
              <a:rPr lang="tr-TR" altLang="en-US" sz="2800" b="1" dirty="0" smtClean="0"/>
              <a:t> 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Use Case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9276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68389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Relations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7819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8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Cardinality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25279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92" y="4135720"/>
            <a:ext cx="441499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relations</a:t>
            </a:r>
            <a:r>
              <a:rPr lang="tr-TR" dirty="0" smtClean="0"/>
              <a:t> (</a:t>
            </a:r>
            <a:r>
              <a:rPr lang="tr-TR" dirty="0" err="1" smtClean="0"/>
              <a:t>examples</a:t>
            </a:r>
            <a:r>
              <a:rPr lang="tr-TR" dirty="0" smtClean="0"/>
              <a:t>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2696C-8623-0140-B641-6E494EC7D52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19" y="1232694"/>
            <a:ext cx="4648200" cy="3055937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2" y="4475945"/>
            <a:ext cx="6462713" cy="1116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79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Class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8" descr="E:\clas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408712" cy="44514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12474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classroom scheduling system:  specification perspective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4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600" dirty="0" smtClean="0"/>
              <a:t>Example : From Class Diagram to Code</a:t>
            </a:r>
            <a:endParaRPr lang="tr-TR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827584" y="1196752"/>
          <a:ext cx="73914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4" imgW="4984773" imgH="3375294" progId="Visio.Drawing.11">
                  <p:embed/>
                </p:oleObj>
              </mc:Choice>
              <mc:Fallback>
                <p:oleObj name="Visio" r:id="rId4" imgW="4984773" imgH="3375294" progId="Visio.Drawing.11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752"/>
                        <a:ext cx="73914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diagrams</a:t>
            </a:r>
            <a:endParaRPr lang="en-GB" dirty="0"/>
          </a:p>
        </p:txBody>
      </p:sp>
      <p:sp>
        <p:nvSpPr>
          <p:cNvPr id="3174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B989991-F50E-6544-8399-142BE0E9A253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C47B1AC-D84E-874F-9039-E9C9A68E5C6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57313" y="1214438"/>
            <a:ext cx="7786687" cy="4800600"/>
          </a:xfrm>
        </p:spPr>
        <p:txBody>
          <a:bodyPr/>
          <a:lstStyle/>
          <a:p>
            <a:pPr marL="0" indent="0"/>
            <a:r>
              <a:rPr lang="en-GB" sz="2000" dirty="0">
                <a:latin typeface="Times" charset="0"/>
                <a:ea typeface="ＭＳ Ｐゴシック" charset="0"/>
                <a:cs typeface="ＭＳ Ｐゴシック" charset="0"/>
              </a:rPr>
              <a:t>A class is simply represented as a box with the name of the class inside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GB" sz="2000" dirty="0">
                <a:latin typeface="Times" charset="0"/>
                <a:ea typeface="ＭＳ Ｐゴシック" charset="0"/>
              </a:rPr>
              <a:t>The diagram may also show the attributes and operations</a:t>
            </a:r>
            <a:endParaRPr lang="en-US" sz="2000" dirty="0">
              <a:latin typeface="Times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imes" charset="0"/>
                <a:ea typeface="ＭＳ Ｐゴシック" charset="0"/>
              </a:rPr>
              <a:t>The complete signature of an operation is: </a:t>
            </a:r>
          </a:p>
          <a:p>
            <a:pPr lvl="2">
              <a:buFontTx/>
              <a:buNone/>
            </a:pPr>
            <a:r>
              <a:rPr lang="en-US" sz="1800" dirty="0" err="1">
                <a:latin typeface="Comic Sans MS" charset="0"/>
                <a:ea typeface="ＭＳ Ｐゴシック" charset="0"/>
              </a:rPr>
              <a:t>operationName</a:t>
            </a:r>
            <a:r>
              <a:rPr lang="en-US" sz="1800" dirty="0">
                <a:latin typeface="Comic Sans MS" charset="0"/>
                <a:ea typeface="ＭＳ Ｐゴシック" charset="0"/>
              </a:rPr>
              <a:t>(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parameterName</a:t>
            </a:r>
            <a:r>
              <a:rPr lang="en-US" sz="1800" dirty="0">
                <a:latin typeface="Comic Sans MS" charset="0"/>
                <a:ea typeface="ＭＳ Ｐゴシック" charset="0"/>
              </a:rPr>
              <a:t>: 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parameterType</a:t>
            </a:r>
            <a:r>
              <a:rPr lang="en-US" sz="1800" dirty="0">
                <a:latin typeface="Comic Sans MS" charset="0"/>
                <a:ea typeface="ＭＳ Ｐゴシック" charset="0"/>
              </a:rPr>
              <a:t> …): 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returnType</a:t>
            </a:r>
            <a:r>
              <a:rPr lang="en-US" sz="2000" dirty="0">
                <a:latin typeface="Comic Sans MS" charset="0"/>
                <a:ea typeface="ＭＳ Ｐゴシック" charset="0"/>
              </a:rPr>
              <a:t> </a:t>
            </a: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Notice the character in front of the variables and functions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Plus (+)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public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    Minus (-)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private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Hash (#)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protected</a:t>
            </a: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</p:txBody>
      </p:sp>
      <p:pic>
        <p:nvPicPr>
          <p:cNvPr id="31750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41663"/>
            <a:ext cx="7772400" cy="1816100"/>
          </a:xfrm>
          <a:noFill/>
        </p:spPr>
      </p:pic>
    </p:spTree>
    <p:extLst>
      <p:ext uri="{BB962C8B-B14F-4D97-AF65-F5344CB8AC3E}">
        <p14:creationId xmlns:p14="http://schemas.microsoft.com/office/powerpoint/2010/main" val="192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diagrams</a:t>
            </a:r>
            <a:endParaRPr lang="en-GB" dirty="0"/>
          </a:p>
        </p:txBody>
      </p:sp>
      <p:sp>
        <p:nvSpPr>
          <p:cNvPr id="3379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9081CE6-B1D5-CA42-A8A1-209B00815E88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E64409-AFDA-E845-A1F5-7D3F5E297E64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5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285875"/>
            <a:ext cx="6757988" cy="310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private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height;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private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width;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public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getArea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() { … }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public void resize(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x,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y) { … } 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/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798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7"/>
          <a:stretch>
            <a:fillRect/>
          </a:stretch>
        </p:blipFill>
        <p:spPr>
          <a:xfrm>
            <a:off x="6757988" y="1628800"/>
            <a:ext cx="1700212" cy="1816100"/>
          </a:xfrm>
          <a:noFill/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0" y="4396103"/>
            <a:ext cx="5929312" cy="1428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Courier New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public abstract class Shape {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	private Point itsAnchorPoint;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	public abstract void draw();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57" y="3458397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3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836BDB-A88D-B945-A1A1-B99E000C26C9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90BA64E-8BAF-1844-9058-6825F69202F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00563"/>
            <a:ext cx="7620000" cy="2776537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public class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VehiclePart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private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weight;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900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  </a:t>
            </a:r>
            <a:r>
              <a:rPr lang="tr-TR" sz="1900" dirty="0" smtClean="0">
                <a:latin typeface="Comic Sans MS" charset="0"/>
                <a:ea typeface="ＭＳ Ｐゴシック" charset="0"/>
                <a:cs typeface="Times New Roman" charset="0"/>
              </a:rPr>
              <a:t>	</a:t>
            </a:r>
            <a:r>
              <a:rPr lang="en-US" sz="1900" dirty="0" smtClean="0">
                <a:latin typeface="Comic Sans MS" charset="0"/>
                <a:ea typeface="ＭＳ Ｐゴシック" charset="0"/>
                <a:cs typeface="Times New Roman" charset="0"/>
              </a:rPr>
              <a:t> 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public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(){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	return weight;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mic Sans MS" charset="0"/>
              <a:ea typeface="ＭＳ Ｐゴシック" charset="0"/>
              <a:cs typeface="Times New Roman" charset="0"/>
            </a:endParaRPr>
          </a:p>
        </p:txBody>
      </p:sp>
      <p:pic>
        <p:nvPicPr>
          <p:cNvPr id="80901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26"/>
          <a:stretch>
            <a:fillRect/>
          </a:stretch>
        </p:blipFill>
        <p:spPr bwMode="auto">
          <a:xfrm>
            <a:off x="4139952" y="1819446"/>
            <a:ext cx="441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3"/>
          <p:cNvSpPr txBox="1">
            <a:spLocks noChangeArrowheads="1"/>
          </p:cNvSpPr>
          <p:nvPr/>
        </p:nvSpPr>
        <p:spPr bwMode="auto">
          <a:xfrm>
            <a:off x="428625" y="1000124"/>
            <a:ext cx="85629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public class Vehicle{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</a:t>
            </a:r>
            <a:r>
              <a:rPr lang="en-US" sz="1900" b="1" dirty="0">
                <a:latin typeface="Comic Sans MS" charset="0"/>
                <a:cs typeface="Times New Roman" charset="0"/>
              </a:rPr>
              <a:t>private </a:t>
            </a:r>
            <a:r>
              <a:rPr lang="en-US" sz="1900" b="1" dirty="0" smtClean="0">
                <a:latin typeface="Comic Sans MS" charset="0"/>
                <a:cs typeface="Times New Roman" charset="0"/>
              </a:rPr>
              <a:t>Collection </a:t>
            </a:r>
            <a:r>
              <a:rPr lang="en-US" sz="1900" b="1" dirty="0">
                <a:latin typeface="Comic Sans MS" charset="0"/>
                <a:cs typeface="Times New Roman" charset="0"/>
              </a:rPr>
              <a:t>&lt;</a:t>
            </a:r>
            <a:r>
              <a:rPr lang="en-US" sz="1900" b="1" dirty="0" err="1">
                <a:latin typeface="Comic Sans MS" charset="0"/>
                <a:cs typeface="Times New Roman" charset="0"/>
              </a:rPr>
              <a:t>VehiclePart</a:t>
            </a:r>
            <a:r>
              <a:rPr lang="en-US" sz="1900" b="1" dirty="0">
                <a:latin typeface="Comic Sans MS" charset="0"/>
                <a:cs typeface="Times New Roman" charset="0"/>
              </a:rPr>
              <a:t>&gt; part;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1900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    public </a:t>
            </a:r>
            <a:r>
              <a:rPr lang="en-US" sz="1900" dirty="0" err="1">
                <a:latin typeface="Comic Sans MS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cs typeface="Times New Roman" charset="0"/>
              </a:rPr>
              <a:t> </a:t>
            </a:r>
            <a:r>
              <a:rPr lang="en-US" sz="1900" dirty="0" err="1">
                <a:latin typeface="Comic Sans MS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cs typeface="Times New Roman" charset="0"/>
              </a:rPr>
              <a:t>(){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</a:t>
            </a:r>
            <a:r>
              <a:rPr lang="en-US" sz="1900" dirty="0" err="1">
                <a:latin typeface="Comic Sans MS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cs typeface="Times New Roman" charset="0"/>
              </a:rPr>
              <a:t> weight = 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for(Iterator&lt;</a:t>
            </a:r>
            <a:r>
              <a:rPr lang="en-US" sz="1900" dirty="0" err="1">
                <a:latin typeface="Comic Sans MS" charset="0"/>
                <a:cs typeface="Times New Roman" charset="0"/>
              </a:rPr>
              <a:t>VehiclePart</a:t>
            </a:r>
            <a:r>
              <a:rPr lang="en-US" sz="1900" dirty="0">
                <a:latin typeface="Comic Sans MS" charset="0"/>
                <a:cs typeface="Times New Roman" charset="0"/>
              </a:rPr>
              <a:t>&gt; it = </a:t>
            </a:r>
            <a:r>
              <a:rPr lang="en-US" sz="1900" dirty="0" err="1">
                <a:latin typeface="Comic Sans MS" charset="0"/>
                <a:cs typeface="Times New Roman" charset="0"/>
              </a:rPr>
              <a:t>part.iterator</a:t>
            </a:r>
            <a:r>
              <a:rPr lang="en-US" sz="1900" dirty="0">
                <a:latin typeface="Comic Sans MS" charset="0"/>
                <a:cs typeface="Times New Roman" charset="0"/>
              </a:rPr>
              <a:t>(); </a:t>
            </a:r>
            <a:r>
              <a:rPr lang="en-US" sz="1900" dirty="0" err="1">
                <a:latin typeface="Comic Sans MS" charset="0"/>
                <a:cs typeface="Times New Roman" charset="0"/>
              </a:rPr>
              <a:t>it.hasNext</a:t>
            </a:r>
            <a:r>
              <a:rPr lang="en-US" sz="1900" dirty="0">
                <a:latin typeface="Comic Sans MS" charset="0"/>
                <a:cs typeface="Times New Roman" charset="0"/>
              </a:rPr>
              <a:t>(); ){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	weight += (</a:t>
            </a:r>
            <a:r>
              <a:rPr lang="en-US" sz="1900" dirty="0" err="1">
                <a:latin typeface="Comic Sans MS" charset="0"/>
                <a:cs typeface="Times New Roman" charset="0"/>
              </a:rPr>
              <a:t>it.next</a:t>
            </a:r>
            <a:r>
              <a:rPr lang="en-US" sz="1900" dirty="0">
                <a:latin typeface="Comic Sans MS" charset="0"/>
                <a:cs typeface="Times New Roman" charset="0"/>
              </a:rPr>
              <a:t>()).</a:t>
            </a:r>
            <a:r>
              <a:rPr lang="en-US" sz="1900" dirty="0" err="1">
                <a:latin typeface="Comic Sans MS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cs typeface="Times New Roman" charset="0"/>
              </a:rPr>
              <a:t>();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return weight;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 smtClean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 smtClean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latin typeface="Comic Sans MS" charset="0"/>
                <a:cs typeface="Times New Roman" charset="0"/>
              </a:rPr>
              <a:t>   </a:t>
            </a:r>
            <a:r>
              <a:rPr lang="en-US" sz="2000" b="1" dirty="0">
                <a:latin typeface="Comic Sans MS" charset="0"/>
                <a:cs typeface="Times New Roman" charset="0"/>
              </a:rPr>
              <a:t> </a:t>
            </a:r>
            <a:r>
              <a:rPr lang="en-US" sz="2000" b="1" dirty="0" smtClean="0">
                <a:latin typeface="Comic Sans MS" charset="0"/>
                <a:cs typeface="Times New Roman" charset="0"/>
              </a:rPr>
              <a:t>private Vehicle vehicle;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latin typeface="Comic Sans MS" charset="0"/>
                <a:cs typeface="Times New Roman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Propagation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2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Design </a:t>
            </a:r>
            <a:r>
              <a:rPr lang="tr-TR" altLang="en-US" dirty="0" err="1" smtClean="0"/>
              <a:t>Concepts</a:t>
            </a:r>
            <a:endParaRPr lang="tr-TR" altLang="en-US" dirty="0" smtClean="0"/>
          </a:p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Design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Design Engineering - 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0AEC8-5CBF-0D4D-9F5C-95C1FDDBC06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detailed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Genealogy</a:t>
            </a:r>
            <a:r>
              <a:rPr lang="tr-TR" dirty="0" smtClean="0"/>
              <a:t> problem</a:t>
            </a:r>
            <a:endParaRPr lang="en-GB" dirty="0"/>
          </a:p>
        </p:txBody>
      </p:sp>
      <p:sp>
        <p:nvSpPr>
          <p:cNvPr id="9318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57CA32C-564B-0E40-8CBA-36E1B35D05F1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4D2FE32-C51F-3847-BAAF-9535188AE50B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385888"/>
            <a:ext cx="7543800" cy="4800600"/>
          </a:xfrm>
        </p:spPr>
        <p:txBody>
          <a:bodyPr/>
          <a:lstStyle/>
          <a:p>
            <a:pPr marL="0" indent="0"/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Problem: </a:t>
            </a:r>
            <a:r>
              <a:rPr lang="en-US" b="0" dirty="0">
                <a:latin typeface="Times" charset="0"/>
                <a:ea typeface="ＭＳ Ｐゴシック" charset="0"/>
                <a:cs typeface="ＭＳ Ｐゴシック" charset="0"/>
              </a:rPr>
              <a:t>Imagine you are developing a genealogy system, in which you have to keep track of</a:t>
            </a:r>
          </a:p>
          <a:p>
            <a:pPr marL="0" indent="0">
              <a:buFont typeface="Wingdings" charset="0"/>
              <a:buAutoNum type="arabicPlain"/>
            </a:pPr>
            <a:r>
              <a:rPr lang="en-US" b="0" dirty="0" smtClean="0">
                <a:latin typeface="Times" charset="0"/>
                <a:ea typeface="ＭＳ Ｐゴシック" charset="0"/>
                <a:cs typeface="Times New Roman" charset="0"/>
              </a:rPr>
              <a:t>) unions </a:t>
            </a:r>
            <a:r>
              <a:rPr lang="en-US" b="0" dirty="0">
                <a:latin typeface="Times" charset="0"/>
                <a:ea typeface="ＭＳ Ｐゴシック" charset="0"/>
                <a:cs typeface="Times New Roman" charset="0"/>
              </a:rPr>
              <a:t>(e.g., marriages and partnerships)</a:t>
            </a:r>
          </a:p>
          <a:p>
            <a:pPr marL="0" indent="0">
              <a:buFont typeface="Wingdings" charset="0"/>
              <a:buAutoNum type="arabicPlain"/>
            </a:pPr>
            <a:r>
              <a:rPr lang="en-US" b="0" dirty="0" smtClean="0">
                <a:latin typeface="Times" charset="0"/>
                <a:ea typeface="ＭＳ Ｐゴシック" charset="0"/>
                <a:cs typeface="Times New Roman" charset="0"/>
              </a:rPr>
              <a:t>) parent</a:t>
            </a:r>
            <a:r>
              <a:rPr lang="en-US" b="0" dirty="0">
                <a:latin typeface="Times" charset="0"/>
                <a:ea typeface="ＭＳ Ｐゴシック" charset="0"/>
                <a:cs typeface="Times New Roman" charset="0"/>
              </a:rPr>
              <a:t>-child relationships</a:t>
            </a:r>
          </a:p>
          <a:p>
            <a:pPr marL="0" indent="0">
              <a:buFont typeface="Wingdings" charset="0"/>
              <a:buAutoNum type="arabicPlain"/>
            </a:pPr>
            <a:endParaRPr lang="en-US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93190" name="Rectangle 9"/>
          <p:cNvSpPr>
            <a:spLocks noChangeArrowheads="1"/>
          </p:cNvSpPr>
          <p:nvPr/>
        </p:nvSpPr>
        <p:spPr bwMode="auto">
          <a:xfrm>
            <a:off x="2786063" y="3786188"/>
            <a:ext cx="271462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Example: A Class Diagram for Genealogy </a:t>
            </a:r>
            <a:endParaRPr lang="en-GB" dirty="0"/>
          </a:p>
        </p:txBody>
      </p:sp>
      <p:sp>
        <p:nvSpPr>
          <p:cNvPr id="95234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474B9F-8413-8248-90EC-A50EB9ECE45D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096351B-C480-7043-9645-BAC1448E3A2C}" type="slidenum">
              <a:rPr lang="en-US" sz="1400"/>
              <a:pPr/>
              <a:t>21</a:t>
            </a:fld>
            <a:endParaRPr lang="en-US" sz="1400"/>
          </a:p>
        </p:txBody>
      </p:sp>
      <p:pic>
        <p:nvPicPr>
          <p:cNvPr id="95236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090613"/>
            <a:ext cx="4800600" cy="3862387"/>
          </a:xfrm>
          <a:noFill/>
        </p:spPr>
      </p:pic>
      <p:sp>
        <p:nvSpPr>
          <p:cNvPr id="542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776788"/>
            <a:ext cx="7620000" cy="1676400"/>
          </a:xfrm>
        </p:spPr>
        <p:txBody>
          <a:bodyPr/>
          <a:lstStyle/>
          <a:p>
            <a:pPr lvl="1" algn="just"/>
            <a:r>
              <a:rPr lang="en-GB" sz="2000" dirty="0" smtClean="0">
                <a:latin typeface="Times" charset="0"/>
                <a:ea typeface="ＭＳ Ｐゴシック" charset="0"/>
                <a:cs typeface="Times New Roman" charset="0"/>
              </a:rPr>
              <a:t>Problems</a:t>
            </a:r>
            <a:r>
              <a:rPr lang="tr-TR" dirty="0">
                <a:latin typeface="Times" charset="0"/>
                <a:ea typeface="ＭＳ Ｐゴシック" charset="0"/>
                <a:cs typeface="Times New Roman" charset="0"/>
              </a:rPr>
              <a:t>?</a:t>
            </a:r>
            <a:endParaRPr lang="en-GB" sz="2000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832678"/>
            <a:ext cx="1584176" cy="115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067944" y="2674708"/>
            <a:ext cx="1512168" cy="115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9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Example: A Class Diagram for Genealogy </a:t>
            </a:r>
            <a:endParaRPr lang="en-GB" dirty="0"/>
          </a:p>
        </p:txBody>
      </p:sp>
      <p:sp>
        <p:nvSpPr>
          <p:cNvPr id="97282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805C875-DE44-DE46-A359-0C0F01681D1A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8CB884-52E7-C54A-8722-29349CD9C760}" type="slidenum">
              <a:rPr lang="en-US" sz="1400"/>
              <a:pPr/>
              <a:t>22</a:t>
            </a:fld>
            <a:endParaRPr lang="en-US" sz="1400"/>
          </a:p>
        </p:txBody>
      </p:sp>
      <p:pic>
        <p:nvPicPr>
          <p:cNvPr id="97284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090613"/>
            <a:ext cx="4800600" cy="3862387"/>
          </a:xfrm>
          <a:noFill/>
        </p:spPr>
      </p:pic>
      <p:sp>
        <p:nvSpPr>
          <p:cNvPr id="378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4786241"/>
            <a:ext cx="7620000" cy="1676400"/>
          </a:xfrm>
        </p:spPr>
        <p:txBody>
          <a:bodyPr/>
          <a:lstStyle/>
          <a:p>
            <a:pPr lvl="1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Problems</a:t>
            </a:r>
          </a:p>
          <a:p>
            <a:pPr lvl="2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Marriages not properly accounted for, i.e., a person may have multiple marriages </a:t>
            </a:r>
          </a:p>
          <a:p>
            <a:pPr lvl="2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Marriage information (e.g., </a:t>
            </a:r>
            <a:r>
              <a:rPr lang="en-GB" sz="2000" dirty="0" err="1">
                <a:latin typeface="Times" charset="0"/>
                <a:ea typeface="ＭＳ Ｐゴシック" charset="0"/>
                <a:cs typeface="Times New Roman" charset="0"/>
              </a:rPr>
              <a:t>placeOfMarriage</a:t>
            </a:r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) is duplicated </a:t>
            </a:r>
          </a:p>
          <a:p>
            <a:pPr lvl="2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A person must have two parents</a:t>
            </a:r>
          </a:p>
          <a:p>
            <a:pPr lvl="2" algn="just"/>
            <a:endParaRPr lang="en-GB" sz="2000" dirty="0">
              <a:latin typeface="Times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4900" dirty="0"/>
              <a:t>Genealogy example: Possible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933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F6452B-4510-4E48-9204-A0E3739831A5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05D601-7396-C64B-B25D-842A76AEB6C6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99333" name="Group 7"/>
          <p:cNvGrpSpPr>
            <a:grpSpLocks/>
          </p:cNvGrpSpPr>
          <p:nvPr/>
        </p:nvGrpSpPr>
        <p:grpSpPr bwMode="auto">
          <a:xfrm>
            <a:off x="1977560" y="1557362"/>
            <a:ext cx="7966008" cy="4175125"/>
            <a:chOff x="2643174" y="1500174"/>
            <a:chExt cx="7543800" cy="4175125"/>
          </a:xfrm>
        </p:grpSpPr>
        <p:pic>
          <p:nvPicPr>
            <p:cNvPr id="99334" name="Picture 4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1500174"/>
              <a:ext cx="7543800" cy="417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35" name="Rectangle 6"/>
            <p:cNvSpPr>
              <a:spLocks noChangeArrowheads="1"/>
            </p:cNvSpPr>
            <p:nvPr/>
          </p:nvSpPr>
          <p:spPr bwMode="auto">
            <a:xfrm>
              <a:off x="7186578" y="1526787"/>
              <a:ext cx="3000396" cy="4071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753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dirty="0">
                <a:ea typeface="ＭＳ Ｐゴシック" charset="0"/>
                <a:cs typeface="Times New Roman" charset="0"/>
              </a:rPr>
              <a:t>Genealogy example: Possible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137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3CFB39-7899-044C-B656-0B7DBB5C69A1}" type="datetime1">
              <a:rPr lang="en-US" sz="1000"/>
              <a:pPr/>
              <a:t>11/20/2018</a:t>
            </a:fld>
            <a:endParaRPr lang="en-US" sz="1000"/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6F97E8F-BBC0-5E4D-A10E-6C5EDA0BFEE0}" type="slidenum">
              <a:rPr lang="en-US" sz="1400"/>
              <a:pPr/>
              <a:t>24</a:t>
            </a:fld>
            <a:endParaRPr lang="en-US" sz="1400"/>
          </a:p>
        </p:txBody>
      </p:sp>
      <p:pic>
        <p:nvPicPr>
          <p:cNvPr id="101381" name="Picture 4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4"/>
          <a:stretch/>
        </p:blipFill>
        <p:spPr bwMode="auto">
          <a:xfrm>
            <a:off x="2483768" y="1340768"/>
            <a:ext cx="3272954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collaboration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14375" y="1500188"/>
            <a:ext cx="8070850" cy="3609975"/>
            <a:chOff x="1000125" y="1797050"/>
            <a:chExt cx="8070850" cy="3609975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330950" y="3063875"/>
              <a:ext cx="2740025" cy="9255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6340475" y="3451225"/>
              <a:ext cx="272097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7323138" y="3148013"/>
              <a:ext cx="86995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Airplane</a:t>
              </a:r>
              <a:endParaRPr lang="en-CA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491288" y="3508375"/>
              <a:ext cx="23542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addLinkToSpecificFlight [a2, d3]</a:t>
              </a:r>
              <a:endParaRPr lang="en-CA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491288" y="3735388"/>
              <a:ext cx="22526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deleteLinkToSpecificFlight [d2]</a:t>
              </a:r>
              <a:endParaRPr lang="en-CA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514725" y="3195638"/>
              <a:ext cx="2058988" cy="1625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522663" y="3582988"/>
              <a:ext cx="20224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883025" y="3281363"/>
              <a:ext cx="12461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SpecificFlight</a:t>
              </a:r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675063" y="3640138"/>
              <a:ext cx="15859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specifyAirplane [a1]</a:t>
              </a:r>
              <a:endParaRPr lang="en-CA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75063" y="3867150"/>
              <a:ext cx="16065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createFlightLog [b1]</a:t>
              </a:r>
              <a:endParaRPr lang="en-CA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047750" y="4887913"/>
              <a:ext cx="145732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makeBooking [c1]</a:t>
              </a:r>
              <a:endParaRPr lang="en-CA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675063" y="4075113"/>
              <a:ext cx="161448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changeAirplane [d1]</a:t>
              </a:r>
              <a:endParaRPr lang="en-CA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675063" y="4302125"/>
              <a:ext cx="17256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findCrewMember [e1]</a:t>
              </a:r>
              <a:endParaRPr lang="en-CA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438525" y="1797050"/>
              <a:ext cx="1436688" cy="6985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448050" y="2184400"/>
              <a:ext cx="14176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505200" y="1882775"/>
              <a:ext cx="13128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EmployeeRole</a:t>
              </a:r>
              <a:endParaRPr lang="en-CA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598863" y="2241550"/>
              <a:ext cx="11366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+ getName [e2]</a:t>
              </a:r>
              <a:endParaRPr lang="en-CA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6292850" y="4311650"/>
              <a:ext cx="1303338" cy="6985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6302375" y="4699000"/>
              <a:ext cx="12842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6529388" y="4395788"/>
              <a:ext cx="863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FlightLog</a:t>
              </a:r>
              <a:endParaRPr lang="en-CA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6453188" y="4754563"/>
              <a:ext cx="100330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FlightLog [b2]</a:t>
              </a:r>
              <a:endParaRPr lang="en-CA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358900" y="3119438"/>
              <a:ext cx="1228725" cy="77628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368425" y="3506788"/>
              <a:ext cx="12096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614488" y="3205163"/>
              <a:ext cx="8509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Booking</a:t>
              </a:r>
              <a:endParaRPr lang="en-CA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519238" y="3563938"/>
              <a:ext cx="105886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Booking [c2]</a:t>
              </a:r>
              <a:endParaRPr lang="en-CA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1000125" y="4443413"/>
              <a:ext cx="2022475" cy="96361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009650" y="4830763"/>
              <a:ext cx="200342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1311275" y="4527550"/>
              <a:ext cx="13779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Arial" charset="0"/>
                </a:rPr>
                <a:t>PassengerRole</a:t>
              </a:r>
              <a:endParaRPr lang="en-CA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198563" y="5114925"/>
              <a:ext cx="168275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addLinkToBooking [c4]</a:t>
              </a:r>
              <a:endParaRPr lang="en-CA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1954213" y="3905250"/>
              <a:ext cx="1587" cy="5286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803400" y="3941763"/>
              <a:ext cx="95250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1803400" y="3941763"/>
              <a:ext cx="150813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97150" y="3470275"/>
              <a:ext cx="9080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2692400" y="3489325"/>
              <a:ext cx="150813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>
              <a:off x="5583238" y="4660900"/>
              <a:ext cx="700087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943600" y="4419600"/>
              <a:ext cx="2762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lang="en-CA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5583238" y="3544888"/>
              <a:ext cx="719137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5602288" y="3319463"/>
              <a:ext cx="15081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4562475" y="2505075"/>
              <a:ext cx="1588" cy="68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64"/>
            <p:cNvSpPr>
              <a:spLocks noChangeArrowheads="1"/>
            </p:cNvSpPr>
            <p:nvPr/>
          </p:nvSpPr>
          <p:spPr bwMode="auto">
            <a:xfrm>
              <a:off x="4392613" y="2524125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65"/>
            <p:cNvSpPr>
              <a:spLocks noChangeArrowheads="1"/>
            </p:cNvSpPr>
            <p:nvPr/>
          </p:nvSpPr>
          <p:spPr bwMode="auto">
            <a:xfrm>
              <a:off x="4449763" y="2525713"/>
              <a:ext cx="150812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67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69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71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73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61" name="Rectangle 74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75"/>
            <p:cNvSpPr>
              <a:spLocks noChangeArrowheads="1"/>
            </p:cNvSpPr>
            <p:nvPr/>
          </p:nvSpPr>
          <p:spPr bwMode="auto">
            <a:xfrm>
              <a:off x="439261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63" name="Rectangle 76"/>
            <p:cNvSpPr>
              <a:spLocks noChangeArrowheads="1"/>
            </p:cNvSpPr>
            <p:nvPr/>
          </p:nvSpPr>
          <p:spPr bwMode="auto">
            <a:xfrm>
              <a:off x="4392613" y="2940050"/>
              <a:ext cx="95250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77"/>
            <p:cNvSpPr>
              <a:spLocks noChangeArrowheads="1"/>
            </p:cNvSpPr>
            <p:nvPr/>
          </p:nvSpPr>
          <p:spPr bwMode="auto">
            <a:xfrm>
              <a:off x="4449763" y="2940050"/>
              <a:ext cx="150812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*</a:t>
              </a:r>
              <a:endParaRPr lang="en-CA"/>
            </a:p>
          </p:txBody>
        </p:sp>
        <p:sp>
          <p:nvSpPr>
            <p:cNvPr id="65" name="Rectangle 78"/>
            <p:cNvSpPr>
              <a:spLocks noChangeArrowheads="1"/>
            </p:cNvSpPr>
            <p:nvPr/>
          </p:nvSpPr>
          <p:spPr bwMode="auto">
            <a:xfrm>
              <a:off x="3428992" y="2500306"/>
              <a:ext cx="8778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Arial" charset="0"/>
                </a:rPr>
                <a:t>crewMember</a:t>
              </a:r>
              <a:endParaRPr lang="en-CA"/>
            </a:p>
          </p:txBody>
        </p:sp>
        <p:sp>
          <p:nvSpPr>
            <p:cNvPr id="66" name="Rectangle 79"/>
            <p:cNvSpPr>
              <a:spLocks noChangeArrowheads="1"/>
            </p:cNvSpPr>
            <p:nvPr/>
          </p:nvSpPr>
          <p:spPr bwMode="auto">
            <a:xfrm>
              <a:off x="5961063" y="3281363"/>
              <a:ext cx="377825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lang="en-CA"/>
            </a:p>
          </p:txBody>
        </p:sp>
        <p:sp>
          <p:nvSpPr>
            <p:cNvPr id="67" name="Rectangle 80"/>
            <p:cNvSpPr>
              <a:spLocks noChangeArrowheads="1"/>
            </p:cNvSpPr>
            <p:nvPr/>
          </p:nvSpPr>
          <p:spPr bwMode="auto">
            <a:xfrm>
              <a:off x="3825875" y="4510088"/>
              <a:ext cx="1682750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300">
                  <a:solidFill>
                    <a:srgbClr val="000000"/>
                  </a:solidFill>
                  <a:latin typeface="Arial" charset="0"/>
                </a:rPr>
                <a:t>addLinkToBooking [c3]</a:t>
              </a: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081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Interaction Diagrams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UML presents two types of interaction diagrams.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400" dirty="0" smtClean="0"/>
              <a:t>Sequence Diagrams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400" dirty="0" smtClean="0"/>
              <a:t>Collaboration Diagrams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endParaRPr lang="tr-T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45822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4000" dirty="0" smtClean="0"/>
              <a:t>Example : Mapping Diagram to Code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Mapping s</a:t>
            </a:r>
            <a:r>
              <a:rPr lang="en-GB" dirty="0" err="1"/>
              <a:t>equence</a:t>
            </a:r>
            <a:r>
              <a:rPr lang="tr-TR" dirty="0"/>
              <a:t> diagram </a:t>
            </a:r>
            <a:r>
              <a:rPr lang="tr-TR" dirty="0" smtClean="0"/>
              <a:t>to </a:t>
            </a:r>
            <a:r>
              <a:rPr lang="en-US" dirty="0"/>
              <a:t>Java </a:t>
            </a:r>
            <a:r>
              <a:rPr lang="tr-TR" dirty="0"/>
              <a:t>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1259632" y="1700808"/>
          <a:ext cx="6172786" cy="474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3" imgW="4426911" imgH="3405662" progId="Visio.Drawing.11">
                  <p:embed/>
                </p:oleObj>
              </mc:Choice>
              <mc:Fallback>
                <p:oleObj name="Visio" r:id="rId3" imgW="4426911" imgH="3405662" progId="Visio.Drawing.11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6172786" cy="4748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9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Collaboration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304800" y="1608138"/>
          <a:ext cx="8458200" cy="38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3" imgW="4549608" imgH="2086083" progId="Visio.Drawing.11">
                  <p:embed/>
                </p:oleObj>
              </mc:Choice>
              <mc:Fallback>
                <p:oleObj name="Visio" r:id="rId3" imgW="4549608" imgH="2086083" progId="Visio.Drawing.11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8138"/>
                        <a:ext cx="8458200" cy="387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9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Unified</a:t>
            </a:r>
            <a:r>
              <a:rPr lang="tr-TR" sz="5400" dirty="0" smtClean="0"/>
              <a:t> </a:t>
            </a:r>
            <a:r>
              <a:rPr lang="tr-TR" sz="5400" dirty="0" err="1" smtClean="0"/>
              <a:t>Modeling</a:t>
            </a:r>
            <a:r>
              <a:rPr lang="tr-TR" sz="5400" dirty="0" smtClean="0"/>
              <a:t> Language</a:t>
            </a:r>
            <a:endParaRPr lang="tr-TR" sz="5400" dirty="0"/>
          </a:p>
        </p:txBody>
      </p:sp>
      <p:sp>
        <p:nvSpPr>
          <p:cNvPr id="2253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8.1</a:t>
            </a:r>
            <a:endParaRPr lang="en-US" dirty="0">
              <a:latin typeface="+mn-lt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42113"/>
            <a:ext cx="81534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9288"/>
            <a:ext cx="721518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</p:spTree>
    <p:extLst>
      <p:ext uri="{BB962C8B-B14F-4D97-AF65-F5344CB8AC3E}">
        <p14:creationId xmlns:p14="http://schemas.microsoft.com/office/powerpoint/2010/main" val="2889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4606131"/>
            <a:ext cx="36957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320006"/>
            <a:ext cx="57435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Behavioral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: </a:t>
            </a:r>
            <a:r>
              <a:rPr lang="tr-TR" dirty="0" err="1" smtClean="0"/>
              <a:t>State</a:t>
            </a:r>
            <a:r>
              <a:rPr lang="tr-TR" dirty="0" smtClean="0"/>
              <a:t> Chart Notation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000" dirty="0"/>
              <a:t> State transition diagram shows </a:t>
            </a:r>
            <a:endParaRPr lang="tr-TR" sz="2000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tr-TR" dirty="0" smtClean="0"/>
              <a:t>The </a:t>
            </a:r>
            <a:r>
              <a:rPr lang="tr-TR" dirty="0"/>
              <a:t>events that cause a transition from one state to </a:t>
            </a:r>
            <a:r>
              <a:rPr lang="tr-TR" dirty="0" smtClean="0"/>
              <a:t>another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tr-TR" dirty="0" smtClean="0"/>
              <a:t>The </a:t>
            </a:r>
            <a:r>
              <a:rPr lang="tr-TR" dirty="0"/>
              <a:t>actions that result from a state change</a:t>
            </a:r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7958"/>
            <a:ext cx="7360167" cy="40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</a:t>
            </a:r>
            <a:r>
              <a:rPr lang="tr-TR" dirty="0" err="1" smtClean="0"/>
              <a:t>CourseSection</a:t>
            </a:r>
            <a:r>
              <a:rPr lang="tr-TR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9" y="1800225"/>
            <a:ext cx="70659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</p:spTree>
    <p:extLst>
      <p:ext uri="{BB962C8B-B14F-4D97-AF65-F5344CB8AC3E}">
        <p14:creationId xmlns:p14="http://schemas.microsoft.com/office/powerpoint/2010/main" val="857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State Chart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01738"/>
            <a:ext cx="83629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Package Diagrams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201622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tr-TR" sz="2000" dirty="0"/>
              <a:t>Component diagrams illustrate the organizations and dependencies among software components in physical world</a:t>
            </a:r>
            <a:r>
              <a:rPr lang="tr-TR" sz="2000" dirty="0" smtClean="0"/>
              <a:t>.</a:t>
            </a:r>
            <a:endParaRPr lang="tr-TR" sz="20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tr-TR" sz="2000" dirty="0"/>
              <a:t>A component may be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 source code component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 run time components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An executable component</a:t>
            </a:r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V="1">
            <a:off x="2814638" y="5311775"/>
            <a:ext cx="15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3050" y="4443413"/>
            <a:ext cx="4465638" cy="927100"/>
            <a:chOff x="1806" y="2237"/>
            <a:chExt cx="2813" cy="584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807" y="2452"/>
              <a:ext cx="375" cy="337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1806" y="2764"/>
              <a:ext cx="70" cy="2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673" y="2452"/>
              <a:ext cx="210" cy="36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 flipV="1">
              <a:off x="2874" y="2748"/>
              <a:ext cx="9" cy="72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2824" y="2776"/>
              <a:ext cx="59" cy="4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4036" y="2237"/>
              <a:ext cx="118" cy="33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036" y="2521"/>
              <a:ext cx="49" cy="5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 flipV="1">
              <a:off x="4032" y="2501"/>
              <a:ext cx="3" cy="7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433" y="2237"/>
              <a:ext cx="186" cy="308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4608" y="2470"/>
              <a:ext cx="11" cy="7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 flipV="1">
              <a:off x="4558" y="2502"/>
              <a:ext cx="61" cy="4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317625" y="5329240"/>
            <a:ext cx="6854825" cy="1052513"/>
            <a:chOff x="960" y="2592"/>
            <a:chExt cx="4318" cy="663"/>
          </a:xfrm>
        </p:grpSpPr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960" y="2832"/>
              <a:ext cx="958" cy="420"/>
              <a:chOff x="960" y="2832"/>
              <a:chExt cx="958" cy="420"/>
            </a:xfrm>
          </p:grpSpPr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1098" y="2832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960" y="2913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960" y="3082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293" y="2856"/>
                <a:ext cx="38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Course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064" y="2835"/>
              <a:ext cx="958" cy="420"/>
              <a:chOff x="2064" y="2835"/>
              <a:chExt cx="958" cy="420"/>
            </a:xfrm>
          </p:grpSpPr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2202" y="2835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64" y="2916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2064" y="3085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397" y="2859"/>
                <a:ext cx="403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Course</a:t>
                </a:r>
                <a:endParaRPr lang="tr-TR" sz="1200" b="1"/>
              </a:p>
              <a:p>
                <a:pPr algn="l" eaLnBrk="0" hangingPunct="0"/>
                <a:r>
                  <a:rPr lang="tr-TR" sz="1400" b="1"/>
                  <a:t>Section</a:t>
                </a:r>
              </a:p>
            </p:txBody>
          </p: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3264" y="2640"/>
              <a:ext cx="958" cy="420"/>
              <a:chOff x="3264" y="2640"/>
              <a:chExt cx="958" cy="420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402" y="2640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264" y="2721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3264" y="2890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597" y="2664"/>
                <a:ext cx="41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Student</a:t>
                </a:r>
              </a:p>
            </p:txBody>
          </p:sp>
        </p:grp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4320" y="2592"/>
              <a:ext cx="958" cy="420"/>
              <a:chOff x="4320" y="2592"/>
              <a:chExt cx="958" cy="420"/>
            </a:xfrm>
          </p:grpSpPr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4458" y="2592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4320" y="2673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4320" y="2842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4653" y="2616"/>
                <a:ext cx="42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Teacher</a:t>
                </a:r>
              </a:p>
            </p:txBody>
          </p:sp>
        </p:grp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2470150" y="3787775"/>
            <a:ext cx="5089525" cy="971550"/>
            <a:chOff x="2016" y="1728"/>
            <a:chExt cx="3206" cy="612"/>
          </a:xfrm>
        </p:grpSpPr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2016" y="1728"/>
              <a:ext cx="2734" cy="612"/>
              <a:chOff x="2016" y="1728"/>
              <a:chExt cx="2734" cy="612"/>
            </a:xfrm>
          </p:grpSpPr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2016" y="1920"/>
                <a:ext cx="958" cy="420"/>
                <a:chOff x="2016" y="1920"/>
                <a:chExt cx="958" cy="420"/>
              </a:xfrm>
            </p:grpSpPr>
            <p:sp>
              <p:nvSpPr>
                <p:cNvPr id="55" name="Rectangle 40"/>
                <p:cNvSpPr>
                  <a:spLocks noChangeArrowheads="1"/>
                </p:cNvSpPr>
                <p:nvPr/>
              </p:nvSpPr>
              <p:spPr bwMode="auto">
                <a:xfrm>
                  <a:off x="2154" y="1920"/>
                  <a:ext cx="820" cy="4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41"/>
                <p:cNvSpPr>
                  <a:spLocks noChangeArrowheads="1"/>
                </p:cNvSpPr>
                <p:nvPr/>
              </p:nvSpPr>
              <p:spPr bwMode="auto">
                <a:xfrm>
                  <a:off x="2016" y="2001"/>
                  <a:ext cx="276" cy="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42"/>
                <p:cNvSpPr>
                  <a:spLocks noChangeArrowheads="1"/>
                </p:cNvSpPr>
                <p:nvPr/>
              </p:nvSpPr>
              <p:spPr bwMode="auto">
                <a:xfrm>
                  <a:off x="2016" y="2170"/>
                  <a:ext cx="276" cy="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43"/>
                <p:cNvSpPr>
                  <a:spLocks noChangeArrowheads="1"/>
                </p:cNvSpPr>
                <p:nvPr/>
              </p:nvSpPr>
              <p:spPr bwMode="auto">
                <a:xfrm>
                  <a:off x="2349" y="1944"/>
                  <a:ext cx="546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tr-TR" sz="1400" b="1"/>
                    <a:t>Course.dll</a:t>
                  </a:r>
                </a:p>
              </p:txBody>
            </p:sp>
          </p:grpSp>
          <p:grpSp>
            <p:nvGrpSpPr>
              <p:cNvPr id="50" name="Group 44"/>
              <p:cNvGrpSpPr>
                <a:grpSpLocks/>
              </p:cNvGrpSpPr>
              <p:nvPr/>
            </p:nvGrpSpPr>
            <p:grpSpPr bwMode="auto">
              <a:xfrm>
                <a:off x="3792" y="1728"/>
                <a:ext cx="958" cy="420"/>
                <a:chOff x="3792" y="1728"/>
                <a:chExt cx="958" cy="420"/>
              </a:xfrm>
            </p:grpSpPr>
            <p:sp>
              <p:nvSpPr>
                <p:cNvPr id="51" name="Rectangle 45"/>
                <p:cNvSpPr>
                  <a:spLocks noChangeArrowheads="1"/>
                </p:cNvSpPr>
                <p:nvPr/>
              </p:nvSpPr>
              <p:spPr bwMode="auto">
                <a:xfrm>
                  <a:off x="3930" y="1728"/>
                  <a:ext cx="820" cy="4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46"/>
                <p:cNvSpPr>
                  <a:spLocks noChangeArrowheads="1"/>
                </p:cNvSpPr>
                <p:nvPr/>
              </p:nvSpPr>
              <p:spPr bwMode="auto">
                <a:xfrm>
                  <a:off x="3792" y="1809"/>
                  <a:ext cx="276" cy="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47"/>
                <p:cNvSpPr>
                  <a:spLocks noChangeArrowheads="1"/>
                </p:cNvSpPr>
                <p:nvPr/>
              </p:nvSpPr>
              <p:spPr bwMode="auto">
                <a:xfrm>
                  <a:off x="3792" y="1978"/>
                  <a:ext cx="276" cy="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48"/>
                <p:cNvSpPr>
                  <a:spLocks noChangeArrowheads="1"/>
                </p:cNvSpPr>
                <p:nvPr/>
              </p:nvSpPr>
              <p:spPr bwMode="auto">
                <a:xfrm>
                  <a:off x="4125" y="1752"/>
                  <a:ext cx="527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tr-TR" sz="1400" b="1"/>
                    <a:t>People.dll</a:t>
                  </a:r>
                </a:p>
              </p:txBody>
            </p:sp>
          </p:grpSp>
        </p:grp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2977" y="2017"/>
              <a:ext cx="23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109" y="2064"/>
              <a:ext cx="39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388" tIns="20638" rIns="52388" bIns="20638" anchor="ctr">
              <a:spAutoFit/>
            </a:bodyPr>
            <a:lstStyle/>
            <a:p>
              <a:pPr eaLnBrk="0" hangingPunct="0"/>
              <a:r>
                <a:rPr lang="tr-TR" sz="1200" b="1"/>
                <a:t>Course</a:t>
              </a: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3217" y="1921"/>
              <a:ext cx="142" cy="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V="1">
              <a:off x="4753" y="1825"/>
              <a:ext cx="23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944" y="1872"/>
              <a:ext cx="27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388" tIns="20638" rIns="52388" bIns="20638" anchor="ctr">
              <a:spAutoFit/>
            </a:bodyPr>
            <a:lstStyle/>
            <a:p>
              <a:pPr eaLnBrk="0" hangingPunct="0"/>
              <a:r>
                <a:rPr lang="tr-TR" sz="1200" b="1"/>
                <a:t>User</a:t>
              </a:r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4993" y="1729"/>
              <a:ext cx="142" cy="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9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492375"/>
            <a:ext cx="1590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ine 57"/>
          <p:cNvSpPr>
            <a:spLocks noChangeShapeType="1"/>
          </p:cNvSpPr>
          <p:nvPr/>
        </p:nvSpPr>
        <p:spPr bwMode="auto">
          <a:xfrm flipV="1">
            <a:off x="3348038" y="3213100"/>
            <a:ext cx="25923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 flipV="1">
            <a:off x="6156325" y="3213100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V="1">
            <a:off x="2195513" y="4797425"/>
            <a:ext cx="1008062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 flipV="1">
            <a:off x="3419475" y="4797425"/>
            <a:ext cx="504825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V="1">
            <a:off x="5867400" y="4508500"/>
            <a:ext cx="2889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 flipV="1">
            <a:off x="6516688" y="4508500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Deployment Diagrams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187220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Captures the distinct number of computers involved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Shows the communication modes employed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Component diagrams can be embedded into deployment diagrams </a:t>
            </a:r>
            <a:r>
              <a:rPr lang="en-US" sz="2000" dirty="0" smtClean="0"/>
              <a:t>effectively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23191"/>
            <a:ext cx="4608512" cy="42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553D08-04FB-374A-8C7D-DE10A64438A0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4963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tr-TR" sz="4000" smtClean="0"/>
              <a:t>Analysis Model </a:t>
            </a:r>
            <a:r>
              <a:rPr lang="tr-TR" sz="4000" smtClean="0">
                <a:latin typeface="Century Gothic"/>
              </a:rPr>
              <a:t>→ </a:t>
            </a:r>
            <a:r>
              <a:rPr lang="tr-TR" sz="4000" smtClean="0"/>
              <a:t>Design Model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2129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Software Design </a:t>
            </a:r>
            <a:r>
              <a:rPr lang="tr-TR" sz="6000" dirty="0" err="1" smtClean="0"/>
              <a:t>Concepts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8.2</a:t>
            </a:r>
            <a:endParaRPr lang="en-US" dirty="0">
              <a:latin typeface="+mn-lt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86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AFC573-DB04-BB4D-8E04-600AC73EB833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altLang="en-US" sz="4400" dirty="0">
                <a:ea typeface="ＭＳ Ｐゴシック" charset="-128"/>
              </a:rPr>
              <a:t>Design </a:t>
            </a:r>
            <a:r>
              <a:rPr lang="tr-TR" altLang="en-US" sz="4400" dirty="0" err="1">
                <a:ea typeface="ＭＳ Ｐゴシック" charset="-128"/>
              </a:rPr>
              <a:t>Concepts</a:t>
            </a:r>
            <a:r>
              <a:rPr lang="tr-TR" altLang="en-US" sz="4400" dirty="0">
                <a:ea typeface="ＭＳ Ｐゴシック" charset="-128"/>
              </a:rPr>
              <a:t> (1)</a:t>
            </a:r>
            <a:endParaRPr lang="en-GB" altLang="en-US" sz="4400" dirty="0">
              <a:ea typeface="ＭＳ Ｐゴシック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57313"/>
            <a:ext cx="8572500" cy="4800600"/>
          </a:xfrm>
        </p:spPr>
        <p:txBody>
          <a:bodyPr/>
          <a:lstStyle/>
          <a:p>
            <a:pPr eaLnBrk="1" hangingPunct="1"/>
            <a:r>
              <a:rPr lang="tr-TR" altLang="en-US" b="1" u="sng">
                <a:ea typeface="Times" charset="0"/>
                <a:cs typeface="Times" charset="0"/>
              </a:rPr>
              <a:t>Component:</a:t>
            </a:r>
            <a:r>
              <a:rPr lang="tr-TR" altLang="en-US">
                <a:ea typeface="Times" charset="0"/>
                <a:cs typeface="Times" charset="0"/>
              </a:rPr>
              <a:t>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Any piece of software or hardware that has a clear role.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 component can be isolated, allowing you to replace it with a different component that has equivalent functionality.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Many components are designed to be reusable.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Conversely, others perform special-purpose functions.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/>
            <a:endParaRPr lang="tr-TR" altLang="en-US">
              <a:ea typeface="Times" charset="0"/>
              <a:cs typeface="Times" charset="0"/>
            </a:endParaRPr>
          </a:p>
          <a:p>
            <a:pPr eaLnBrk="1" hangingPunct="1"/>
            <a:r>
              <a:rPr lang="tr-TR" altLang="en-US" b="1" u="sng">
                <a:ea typeface="Times" charset="0"/>
                <a:cs typeface="Times" charset="0"/>
              </a:rPr>
              <a:t>Module: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 component that is defined at the programming language level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For example, </a:t>
            </a:r>
            <a:r>
              <a:rPr lang="tr-TR" altLang="en-US">
                <a:ea typeface="Times" charset="0"/>
                <a:cs typeface="Times" charset="0"/>
              </a:rPr>
              <a:t>functions are </a:t>
            </a:r>
            <a:r>
              <a:rPr lang="en-GB" altLang="en-US">
                <a:ea typeface="Times" charset="0"/>
                <a:cs typeface="Times" charset="0"/>
              </a:rPr>
              <a:t>modules in </a:t>
            </a:r>
            <a:r>
              <a:rPr lang="tr-TR" altLang="en-US">
                <a:ea typeface="Times" charset="0"/>
                <a:cs typeface="Times" charset="0"/>
              </a:rPr>
              <a:t>C</a:t>
            </a:r>
            <a:r>
              <a:rPr lang="en-US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For example, methods, classes and packages are modules in Java</a:t>
            </a:r>
            <a:r>
              <a:rPr lang="en-US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UML?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079500"/>
            <a:r>
              <a:rPr lang="tr-TR" dirty="0">
                <a:solidFill>
                  <a:srgbClr val="FF0000"/>
                </a:solidFill>
              </a:rPr>
              <a:t>Unified Modeling Language (UML)  is the standard tool for visualizing, specifying, constructing, and documenting the artifacts of an object-oriented software.</a:t>
            </a:r>
          </a:p>
          <a:p>
            <a:pPr defTabSz="1079500"/>
            <a:r>
              <a:rPr lang="tr-TR" dirty="0"/>
              <a:t>UML is not a programming language, but only a visual design notation.</a:t>
            </a:r>
          </a:p>
          <a:p>
            <a:pPr defTabSz="1079500"/>
            <a:r>
              <a:rPr lang="tr-TR" dirty="0"/>
              <a:t>Can be used with all software development process models.</a:t>
            </a:r>
          </a:p>
          <a:p>
            <a:pPr defTabSz="1079500"/>
            <a:r>
              <a:rPr lang="tr-TR" dirty="0"/>
              <a:t>I</a:t>
            </a:r>
            <a:r>
              <a:rPr lang="en-US" dirty="0" err="1"/>
              <a:t>ndependent</a:t>
            </a:r>
            <a:r>
              <a:rPr lang="en-US" dirty="0"/>
              <a:t> of implementation language</a:t>
            </a:r>
            <a:r>
              <a:rPr lang="tr-TR" dirty="0"/>
              <a:t>.</a:t>
            </a:r>
          </a:p>
          <a:p>
            <a:pPr defTabSz="1079500"/>
            <a:r>
              <a:rPr lang="tr-TR" dirty="0"/>
              <a:t>Many CASE tools uses UML for automatic code generation. Examples: IBM Rational, ArgoUML, etc</a:t>
            </a:r>
            <a:r>
              <a:rPr lang="tr-TR" dirty="0" smtClean="0"/>
              <a:t>.</a:t>
            </a:r>
          </a:p>
          <a:p>
            <a:pPr defTabSz="1079500"/>
            <a:r>
              <a:rPr lang="tr-TR" dirty="0" smtClean="0"/>
              <a:t>You may be familiar with some UML concepts introduced in Object Oriented Programming course.</a:t>
            </a:r>
            <a:endParaRPr lang="tr-TR" dirty="0"/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28FA1E-E40E-7742-A325-CF62F77E2923}" type="slidenum">
              <a:rPr lang="it-IT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it-IT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8" name="4 Başlık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Concepts</a:t>
            </a:r>
            <a:r>
              <a:rPr lang="tr-TR" sz="4400" dirty="0">
                <a:ea typeface="ＭＳ Ｐゴシック" charset="-128"/>
              </a:rPr>
              <a:t> (2)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b="1" u="sng" dirty="0" err="1">
                <a:ea typeface="Times" charset="0"/>
                <a:cs typeface="Times" charset="0"/>
              </a:rPr>
              <a:t>Modularity</a:t>
            </a:r>
            <a:r>
              <a:rPr lang="tr-TR" altLang="en-US" b="1" u="sng" dirty="0">
                <a:ea typeface="Times" charset="0"/>
                <a:cs typeface="Times" charset="0"/>
              </a:rPr>
              <a:t>:</a:t>
            </a:r>
            <a:endParaRPr lang="tr-TR" altLang="en-US" b="1" u="sng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Times New Roman" charset="0"/>
                <a:cs typeface="Times New Roman" charset="0"/>
              </a:rPr>
              <a:t>A complex system may be divided into simpler pieces called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modules</a:t>
            </a:r>
            <a:r>
              <a:rPr lang="tr-TR" altLang="en-US" i="1" dirty="0">
                <a:ea typeface="Times New Roman" charset="0"/>
                <a:cs typeface="Times New Roman" charset="0"/>
              </a:rPr>
              <a:t>.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Times New Roman" charset="0"/>
                <a:cs typeface="Times New Roman" charset="0"/>
              </a:rPr>
              <a:t>A system that is composed of modules is called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modular</a:t>
            </a:r>
            <a:r>
              <a:rPr lang="tr-TR" altLang="en-US" i="1" dirty="0">
                <a:ea typeface="Times New Roman" charset="0"/>
                <a:cs typeface="Times New Roman" charset="0"/>
              </a:rPr>
              <a:t>.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W</a:t>
            </a:r>
            <a:r>
              <a:rPr lang="en-US" altLang="en-US" dirty="0"/>
              <a:t>hen dealing with a module we can ignore details of other modules</a:t>
            </a:r>
            <a:r>
              <a:rPr lang="tr-TR" altLang="en-US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dirty="0" err="1"/>
              <a:t>Use</a:t>
            </a:r>
            <a:r>
              <a:rPr lang="tr-TR" altLang="en-US" dirty="0"/>
              <a:t> </a:t>
            </a:r>
            <a:r>
              <a:rPr lang="tr-TR" altLang="en-US" dirty="0" err="1"/>
              <a:t>divide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conquer</a:t>
            </a:r>
            <a:r>
              <a:rPr lang="tr-TR" altLang="en-US" dirty="0"/>
              <a:t> </a:t>
            </a:r>
            <a:r>
              <a:rPr lang="tr-TR" altLang="en-US" dirty="0" err="1"/>
              <a:t>method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modularity</a:t>
            </a:r>
            <a:r>
              <a:rPr lang="tr-TR" altLang="en-US" dirty="0"/>
              <a:t>.</a:t>
            </a:r>
            <a:endParaRPr lang="en-AU" altLang="en-US" dirty="0"/>
          </a:p>
          <a:p>
            <a:pPr lvl="1" eaLnBrk="1" hangingPunct="1">
              <a:lnSpc>
                <a:spcPct val="80000"/>
              </a:lnSpc>
            </a:pP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two</a:t>
            </a:r>
            <a:r>
              <a:rPr lang="tr-TR" altLang="en-US" dirty="0"/>
              <a:t> </a:t>
            </a:r>
            <a:r>
              <a:rPr lang="tr-TR" altLang="en-US" dirty="0" err="1"/>
              <a:t>modules</a:t>
            </a:r>
            <a:r>
              <a:rPr lang="tr-TR" altLang="en-US" dirty="0"/>
              <a:t> m1 </a:t>
            </a:r>
            <a:r>
              <a:rPr lang="tr-TR" altLang="en-US" dirty="0" err="1"/>
              <a:t>and</a:t>
            </a:r>
            <a:r>
              <a:rPr lang="tr-TR" altLang="en-US" dirty="0"/>
              <a:t> m2,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effort</a:t>
            </a:r>
            <a:r>
              <a:rPr lang="tr-TR" altLang="en-US" dirty="0"/>
              <a:t> </a:t>
            </a:r>
            <a:r>
              <a:rPr lang="tr-TR" altLang="en-US" dirty="0" err="1"/>
              <a:t>relation</a:t>
            </a:r>
            <a:r>
              <a:rPr lang="tr-TR" altLang="en-US" dirty="0"/>
              <a:t> is as </a:t>
            </a:r>
            <a:r>
              <a:rPr lang="tr-TR" altLang="en-US" dirty="0" err="1"/>
              <a:t>follows</a:t>
            </a:r>
            <a:r>
              <a:rPr lang="tr-TR" altLang="en-US" dirty="0"/>
              <a:t>:</a:t>
            </a:r>
            <a:br>
              <a:rPr lang="tr-TR" altLang="en-US" dirty="0"/>
            </a:br>
            <a:r>
              <a:rPr lang="tr-TR" altLang="en-US" dirty="0"/>
              <a:t/>
            </a:r>
            <a:br>
              <a:rPr lang="tr-TR" altLang="en-US" dirty="0"/>
            </a:br>
            <a:r>
              <a:rPr lang="tr-TR" altLang="en-US" dirty="0"/>
              <a:t> E(m1) + E(m2)  &lt;  E(m1+m2</a:t>
            </a:r>
            <a:r>
              <a:rPr lang="tr-TR" altLang="en-US" dirty="0" smtClean="0"/>
              <a:t>)</a:t>
            </a:r>
            <a:endParaRPr lang="it-IT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6084894" cy="25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6D4804-6A94-E94C-95EB-B48FCE4B1A3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7150"/>
            <a:ext cx="9144000" cy="779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Concepts</a:t>
            </a:r>
            <a:r>
              <a:rPr lang="tr-TR" sz="4400" dirty="0">
                <a:ea typeface="ＭＳ Ｐゴシック" charset="-128"/>
              </a:rPr>
              <a:t> (3)</a:t>
            </a:r>
            <a:endParaRPr lang="en-AU" sz="4400" dirty="0">
              <a:ea typeface="ＭＳ Ｐゴシック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462962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b="1" u="sng"/>
              <a:t>Abstraction</a:t>
            </a:r>
            <a:r>
              <a:rPr lang="tr-TR" altLang="en-US" b="1" u="sng"/>
              <a:t>:</a:t>
            </a:r>
            <a:r>
              <a:rPr lang="en-AU" altLang="en-US"/>
              <a:t> 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/>
              <a:t>Abstraction is a</a:t>
            </a:r>
            <a:r>
              <a:rPr lang="en-US" altLang="en-US"/>
              <a:t> means of achieving stepwise refinement by suppressing unnecessary details.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/>
              <a:t>It is to c</a:t>
            </a:r>
            <a:r>
              <a:rPr lang="en-US" altLang="en-US"/>
              <a:t>onceptualize problem at a higher level</a:t>
            </a:r>
            <a:r>
              <a:rPr lang="tr-TR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ea typeface="Times" charset="0"/>
                <a:cs typeface="Times" charset="0"/>
              </a:rPr>
              <a:t>Abstractions allow you to understand </a:t>
            </a:r>
            <a:r>
              <a:rPr lang="tr-TR" altLang="en-US">
                <a:ea typeface="Times" charset="0"/>
                <a:cs typeface="Times" charset="0"/>
              </a:rPr>
              <a:t>and </a:t>
            </a:r>
            <a:r>
              <a:rPr lang="tr-TR" altLang="en-US"/>
              <a:t>concentrate on </a:t>
            </a:r>
            <a:r>
              <a:rPr lang="en-GB" altLang="en-US">
                <a:ea typeface="Times" charset="0"/>
                <a:cs typeface="Times" charset="0"/>
              </a:rPr>
              <a:t>the essence of a subsystem without having to know unnecessary details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>
                <a:ea typeface="Times" charset="0"/>
                <a:cs typeface="Times" charset="0"/>
              </a:rPr>
              <a:t>The designer should k</a:t>
            </a:r>
            <a:r>
              <a:rPr lang="en-GB" altLang="en-US">
                <a:ea typeface="Times" charset="0"/>
                <a:cs typeface="Times" charset="0"/>
              </a:rPr>
              <a:t>eep the level of abstraction as high as possible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tr-TR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b="1" u="sng"/>
              <a:t>Data abstraction</a:t>
            </a:r>
            <a:r>
              <a:rPr lang="tr-TR" altLang="en-US" b="1" u="sng"/>
              <a:t> (</a:t>
            </a:r>
            <a:r>
              <a:rPr lang="en-US" altLang="en-US" b="1" u="sng"/>
              <a:t>Abstract Data Type</a:t>
            </a:r>
            <a:r>
              <a:rPr lang="tr-TR" altLang="en-US" b="1" u="sng"/>
              <a:t>)</a:t>
            </a:r>
            <a:r>
              <a:rPr lang="en-US" altLang="en-US" b="1" u="sng"/>
              <a:t>:</a:t>
            </a:r>
            <a:endParaRPr lang="tr-TR" altLang="en-US" b="1" u="sng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data type together with the operations performed on instantiations of that data type.</a:t>
            </a:r>
            <a:endParaRPr lang="tr-TR" altLang="en-US"/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 b="1" u="sng"/>
              <a:t>Procedural abstraction</a:t>
            </a:r>
            <a:r>
              <a:rPr lang="tr-TR" altLang="en-US" b="1" u="sng"/>
              <a:t>:</a:t>
            </a:r>
            <a:r>
              <a:rPr lang="tr-TR" altLang="en-US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designer </a:t>
            </a:r>
            <a:r>
              <a:rPr lang="tr-TR" altLang="en-US"/>
              <a:t>d</a:t>
            </a:r>
            <a:r>
              <a:rPr lang="en-US" altLang="en-US"/>
              <a:t>efine</a:t>
            </a:r>
            <a:r>
              <a:rPr lang="tr-TR" altLang="en-US"/>
              <a:t>s</a:t>
            </a:r>
            <a:r>
              <a:rPr lang="en-US" altLang="en-US"/>
              <a:t> a procedure</a:t>
            </a:r>
            <a:r>
              <a:rPr lang="tr-TR" altLang="en-US"/>
              <a:t> at a higher level.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696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/>
          <p:cNvSpPr>
            <a:spLocks noGrp="1"/>
          </p:cNvSpPr>
          <p:nvPr>
            <p:ph type="title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 dirty="0" err="1"/>
              <a:t>Example</a:t>
            </a:r>
            <a:r>
              <a:rPr lang="tr-TR" sz="3200" dirty="0"/>
              <a:t>: C </a:t>
            </a:r>
            <a:r>
              <a:rPr lang="tr-TR" sz="3200" dirty="0" err="1"/>
              <a:t>definition</a:t>
            </a:r>
            <a:r>
              <a:rPr lang="tr-TR" sz="3200" dirty="0"/>
              <a:t> </a:t>
            </a:r>
            <a:r>
              <a:rPr lang="tr-TR" sz="3200" dirty="0" err="1"/>
              <a:t>without</a:t>
            </a:r>
            <a:r>
              <a:rPr lang="tr-TR" sz="3200" dirty="0"/>
              <a:t> Data </a:t>
            </a:r>
            <a:r>
              <a:rPr lang="tr-TR" sz="3200" dirty="0" err="1"/>
              <a:t>Abstraction</a:t>
            </a:r>
            <a:endParaRPr lang="tr-TR" sz="3200" dirty="0"/>
          </a:p>
        </p:txBody>
      </p:sp>
      <p:sp>
        <p:nvSpPr>
          <p:cNvPr id="24578" name="2 İçerik Yer Tutucusu"/>
          <p:cNvSpPr>
            <a:spLocks noGrp="1"/>
          </p:cNvSpPr>
          <p:nvPr>
            <p:ph idx="1"/>
          </p:nvPr>
        </p:nvSpPr>
        <p:spPr>
          <a:xfrm>
            <a:off x="571500" y="2071688"/>
            <a:ext cx="8143875" cy="3429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struct personel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long int TCNum;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char Ad[20], Soyad[20];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DTarihi_gun, DTarihi_ay, DTarihi_yil;  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IGTarihi_gun, IGTarihi_ay, IGTarihi_yil;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;</a:t>
            </a:r>
          </a:p>
        </p:txBody>
      </p:sp>
      <p:sp>
        <p:nvSpPr>
          <p:cNvPr id="24579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B65D4F-1073-524C-8DEF-7FC2F48E906B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/>
          <p:cNvSpPr>
            <a:spLocks noGrp="1"/>
          </p:cNvSpPr>
          <p:nvPr>
            <p:ph type="title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/>
              <a:t>Example: C definition with Data Abstraction</a:t>
            </a:r>
            <a:endParaRPr lang="tr-TR" sz="3200" dirty="0"/>
          </a:p>
        </p:txBody>
      </p:sp>
      <p:sp>
        <p:nvSpPr>
          <p:cNvPr id="25602" name="2 İçerik Yer Tutucusu"/>
          <p:cNvSpPr>
            <a:spLocks noGrp="1"/>
          </p:cNvSpPr>
          <p:nvPr>
            <p:ph idx="1"/>
          </p:nvPr>
        </p:nvSpPr>
        <p:spPr>
          <a:xfrm>
            <a:off x="1785938" y="1428750"/>
            <a:ext cx="6643687" cy="52149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typedef struct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gun, ay, yil;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tarih;</a:t>
            </a:r>
          </a:p>
          <a:p>
            <a:pPr eaLnBrk="1" hangingPunct="1">
              <a:buFont typeface="Wingdings" charset="2"/>
              <a:buNone/>
            </a:pPr>
            <a:endParaRPr lang="tr-TR" altLang="en-US" sz="22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struct personel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long int TCNum;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char Ad[20], Soyad[20];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tarih DogumTarihi;    </a:t>
            </a:r>
            <a:r>
              <a:rPr lang="tr-TR" altLang="en-US" sz="22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tarih IseGirisTarihi; </a:t>
            </a:r>
            <a:r>
              <a:rPr lang="tr-TR" altLang="en-US" sz="22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;</a:t>
            </a:r>
          </a:p>
        </p:txBody>
      </p:sp>
      <p:sp>
        <p:nvSpPr>
          <p:cNvPr id="25603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30CD0F-AF49-524A-BF60-B373DDA723B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/>
          <p:cNvSpPr>
            <a:spLocks noGrp="1"/>
          </p:cNvSpPr>
          <p:nvPr>
            <p:ph type="title"/>
          </p:nvPr>
        </p:nvSpPr>
        <p:spPr bwMode="auto"/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altLang="en-US" sz="3200"/>
              <a:t>Example:C program without Procedural Abstraction</a:t>
            </a:r>
          </a:p>
        </p:txBody>
      </p:sp>
      <p:sp>
        <p:nvSpPr>
          <p:cNvPr id="26626" name="2 İçerik Yer Tutucusu"/>
          <p:cNvSpPr>
            <a:spLocks noGrp="1"/>
          </p:cNvSpPr>
          <p:nvPr>
            <p:ph idx="1"/>
          </p:nvPr>
        </p:nvSpPr>
        <p:spPr>
          <a:xfrm>
            <a:off x="785813" y="1428750"/>
            <a:ext cx="8072437" cy="507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#include &lt;stdio.h&gt;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#include &lt;stdlib.h&gt;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#define N 5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a[N] = {10,20,30,40,50};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b[N] = {15,25,35,45,55};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i;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for (i=0; i &lt; N; i++)  printf("%d \t", a[i]);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printf("\n");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for (i=0; i &lt; N; i++)  printf("%d \t", b[i]);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return 0;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6627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54A614-71D6-F746-AB35-B05455A1F80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/>
          <p:cNvSpPr>
            <a:spLocks noGrp="1"/>
          </p:cNvSpPr>
          <p:nvPr>
            <p:ph type="title"/>
          </p:nvPr>
        </p:nvSpPr>
        <p:spPr bwMode="auto">
          <a:xfrm>
            <a:off x="0" y="177800"/>
            <a:ext cx="9144000" cy="47307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/>
              <a:t>Example:C program with Procedural Abstraction</a:t>
            </a:r>
            <a:endParaRPr lang="tr-TR" sz="3200" dirty="0"/>
          </a:p>
        </p:txBody>
      </p:sp>
      <p:sp>
        <p:nvSpPr>
          <p:cNvPr id="27650" name="2 İçerik Yer Tutucusu"/>
          <p:cNvSpPr>
            <a:spLocks noGrp="1"/>
          </p:cNvSpPr>
          <p:nvPr>
            <p:ph idx="1"/>
          </p:nvPr>
        </p:nvSpPr>
        <p:spPr>
          <a:xfrm>
            <a:off x="2214563" y="1071563"/>
            <a:ext cx="5143500" cy="55721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#include &lt;stdio.h&gt;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#include &lt;stdlib.h&gt;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#define N 5</a:t>
            </a:r>
          </a:p>
          <a:p>
            <a:pPr eaLnBrk="1" hangingPunct="1">
              <a:buFont typeface="Wingdings" charset="2"/>
              <a:buNone/>
            </a:pPr>
            <a:endParaRPr lang="tr-TR" altLang="en-US" sz="18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void yaz(int dizi[], int M) 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i;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for (i=0; i &lt; M; i++)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  printf("%d \t", dizi[i]);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printf("\n");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a[N] = {10,20,30,40,50};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b[N] = {15,25,35,45,55};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yaz(a, N); </a:t>
            </a:r>
            <a:r>
              <a:rPr lang="tr-TR" altLang="en-US" sz="1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yaz(b, N); </a:t>
            </a:r>
            <a:r>
              <a:rPr lang="tr-TR" altLang="en-US" sz="1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return 0;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7651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AD60482-C874-3844-A0CD-4EA253C42B2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4B1490-00CD-1B46-A6A9-E67D72574A5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Layers of Software Design</a:t>
            </a:r>
            <a:endParaRPr lang="tr-TR" dirty="0"/>
          </a:p>
        </p:txBody>
      </p:sp>
      <p:sp>
        <p:nvSpPr>
          <p:cNvPr id="361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err="1" smtClean="0"/>
              <a:t>Architectural</a:t>
            </a:r>
            <a:r>
              <a:rPr lang="tr-TR" altLang="en-US" b="1" u="sng" dirty="0" smtClean="0"/>
              <a:t> Design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Modular Design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Data Design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dirty="0" err="1" smtClean="0"/>
              <a:t>Transforms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information</a:t>
            </a:r>
            <a:r>
              <a:rPr lang="tr-TR" altLang="en-US" dirty="0" smtClean="0"/>
              <a:t> domain model </a:t>
            </a:r>
            <a:r>
              <a:rPr lang="tr-TR" altLang="en-US" dirty="0" err="1" smtClean="0"/>
              <a:t>created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during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analysis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, file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database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that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will</a:t>
            </a:r>
            <a:r>
              <a:rPr lang="tr-TR" altLang="en-US" dirty="0" smtClean="0"/>
              <a:t> be </a:t>
            </a:r>
            <a:r>
              <a:rPr lang="tr-TR" altLang="en-US" dirty="0" err="1" smtClean="0"/>
              <a:t>required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implement</a:t>
            </a:r>
            <a:r>
              <a:rPr lang="tr-TR" altLang="en-US" dirty="0" smtClean="0"/>
              <a:t> software.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dirty="0" smtClean="0"/>
              <a:t>Data </a:t>
            </a:r>
            <a:r>
              <a:rPr lang="tr-TR" altLang="en-US" dirty="0" err="1" smtClean="0"/>
              <a:t>objects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relationships</a:t>
            </a:r>
            <a:r>
              <a:rPr lang="tr-TR" altLang="en-US" dirty="0" smtClean="0"/>
              <a:t> in ERD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detailed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content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depicted</a:t>
            </a:r>
            <a:r>
              <a:rPr lang="tr-TR" altLang="en-US" dirty="0" smtClean="0"/>
              <a:t> in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dictionary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provide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basis</a:t>
            </a:r>
            <a:r>
              <a:rPr lang="tr-TR" altLang="en-US" dirty="0" smtClean="0"/>
              <a:t>.</a:t>
            </a:r>
            <a:endParaRPr lang="tr-TR" altLang="en-US" b="1" u="sng" dirty="0" smtClean="0"/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err="1" smtClean="0"/>
              <a:t>Behavioral</a:t>
            </a:r>
            <a:r>
              <a:rPr lang="tr-TR" altLang="en-US" b="1" u="sng" dirty="0" smtClean="0"/>
              <a:t> Design</a:t>
            </a:r>
          </a:p>
          <a:p>
            <a:pPr lvl="2" eaLnBrk="1" hangingPunct="1"/>
            <a:r>
              <a:rPr lang="tr-TR" altLang="en-US" dirty="0" err="1" smtClean="0"/>
              <a:t>Transforms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structural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elements</a:t>
            </a:r>
            <a:r>
              <a:rPr lang="tr-TR" altLang="en-US" dirty="0" smtClean="0"/>
              <a:t> of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program </a:t>
            </a:r>
            <a:r>
              <a:rPr lang="tr-TR" altLang="en-US" dirty="0" err="1" smtClean="0"/>
              <a:t>architecture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into</a:t>
            </a:r>
            <a:r>
              <a:rPr lang="tr-TR" altLang="en-US" dirty="0" smtClean="0"/>
              <a:t> a </a:t>
            </a:r>
            <a:r>
              <a:rPr lang="tr-TR" altLang="en-US" dirty="0" err="1" smtClean="0"/>
              <a:t>procedural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description</a:t>
            </a:r>
            <a:r>
              <a:rPr lang="tr-TR" altLang="en-US" dirty="0" smtClean="0"/>
              <a:t> of software </a:t>
            </a:r>
            <a:r>
              <a:rPr lang="tr-TR" altLang="en-US" dirty="0" err="1" smtClean="0"/>
              <a:t>components</a:t>
            </a:r>
            <a:r>
              <a:rPr lang="tr-TR" altLang="en-US" dirty="0" smtClean="0"/>
              <a:t>. </a:t>
            </a:r>
          </a:p>
          <a:p>
            <a:pPr lvl="2" eaLnBrk="1" hangingPunct="1"/>
            <a:r>
              <a:rPr lang="tr-TR" altLang="en-US" dirty="0" smtClean="0"/>
              <a:t>Information </a:t>
            </a:r>
            <a:r>
              <a:rPr lang="tr-TR" altLang="en-US" dirty="0" err="1" smtClean="0"/>
              <a:t>obtained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from</a:t>
            </a:r>
            <a:r>
              <a:rPr lang="tr-TR" altLang="en-US" dirty="0" smtClean="0"/>
              <a:t> PDL (</a:t>
            </a:r>
            <a:r>
              <a:rPr lang="tr-TR" altLang="en-US" dirty="0" err="1" smtClean="0"/>
              <a:t>Algorithms</a:t>
            </a:r>
            <a:r>
              <a:rPr lang="tr-TR" altLang="en-US" dirty="0" smtClean="0"/>
              <a:t> / </a:t>
            </a:r>
            <a:r>
              <a:rPr lang="tr-TR" altLang="en-US" dirty="0" err="1" smtClean="0"/>
              <a:t>Flowcharts</a:t>
            </a:r>
            <a:r>
              <a:rPr lang="tr-TR" altLang="en-US" dirty="0" smtClean="0"/>
              <a:t>) </a:t>
            </a:r>
            <a:r>
              <a:rPr lang="tr-TR" altLang="en-US" dirty="0" err="1" smtClean="0"/>
              <a:t>serve</a:t>
            </a:r>
            <a:r>
              <a:rPr lang="tr-TR" altLang="en-US" dirty="0" smtClean="0"/>
              <a:t> as </a:t>
            </a:r>
            <a:r>
              <a:rPr lang="tr-TR" altLang="en-US" dirty="0" err="1" smtClean="0"/>
              <a:t>basis</a:t>
            </a:r>
            <a:r>
              <a:rPr lang="tr-TR" altLang="en-US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User </a:t>
            </a:r>
            <a:r>
              <a:rPr lang="tr-TR" altLang="en-US" b="1" u="sng" dirty="0" err="1" smtClean="0"/>
              <a:t>Interface</a:t>
            </a:r>
            <a:r>
              <a:rPr lang="tr-TR" altLang="en-US" b="1" u="sng" dirty="0" smtClean="0"/>
              <a:t> </a:t>
            </a:r>
            <a:r>
              <a:rPr lang="tr-TR" altLang="en-US" b="1" u="sng" dirty="0"/>
              <a:t>Design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89436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Structured</a:t>
            </a:r>
            <a:r>
              <a:rPr lang="tr-TR" sz="6000" dirty="0" smtClean="0"/>
              <a:t> Design </a:t>
            </a:r>
            <a:r>
              <a:rPr lang="tr-TR" sz="6000" dirty="0" err="1" smtClean="0"/>
              <a:t>Approach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8.3</a:t>
            </a:r>
            <a:endParaRPr lang="en-US" dirty="0">
              <a:latin typeface="+mn-lt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90872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Data-Oriented Design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Basic principle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The structure of a product must conform to the structure of its data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Three very similar methods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Michael Jackson [1975], Warnier [1976], Orr [1981]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Data-oriented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Has never been as popular as action-oriented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With the rise of OOD, data-oriented design has largely fallen out of fashion</a:t>
            </a:r>
          </a:p>
        </p:txBody>
      </p:sp>
    </p:spTree>
    <p:extLst>
      <p:ext uri="{BB962C8B-B14F-4D97-AF65-F5344CB8AC3E}">
        <p14:creationId xmlns:p14="http://schemas.microsoft.com/office/powerpoint/2010/main" val="7894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Operation-Oriented </a:t>
            </a:r>
            <a:r>
              <a:rPr lang="en-US" altLang="en-US" dirty="0">
                <a:ea typeface="ＭＳ Ｐゴシック" charset="-128"/>
              </a:rPr>
              <a:t>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31988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Use it with most specification methods (Structured Systems Analysis here)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Key point: We have detailed action information from the DFD 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7559675" y="462915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14.1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102100"/>
            <a:ext cx="80994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5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Background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UML is the result of an effort to simplify and consolidate the large number of </a:t>
            </a:r>
            <a:r>
              <a:rPr lang="en-US" b="1" dirty="0"/>
              <a:t>O</a:t>
            </a:r>
            <a:r>
              <a:rPr lang="tr-TR" b="1" dirty="0"/>
              <a:t>bject </a:t>
            </a:r>
            <a:r>
              <a:rPr lang="en-US" b="1" dirty="0"/>
              <a:t>O</a:t>
            </a:r>
            <a:r>
              <a:rPr lang="tr-TR" b="1" dirty="0"/>
              <a:t>riented</a:t>
            </a:r>
            <a:r>
              <a:rPr lang="en-US" dirty="0"/>
              <a:t> development methods and notations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Developed by the </a:t>
            </a:r>
            <a:r>
              <a:rPr lang="en-US" dirty="0"/>
              <a:t>Object Management Group</a:t>
            </a:r>
            <a:r>
              <a:rPr lang="tr-TR" dirty="0"/>
              <a:t> b</a:t>
            </a:r>
            <a:r>
              <a:rPr lang="en-US" dirty="0" err="1"/>
              <a:t>ased</a:t>
            </a:r>
            <a:r>
              <a:rPr lang="en-US" dirty="0"/>
              <a:t> on work from</a:t>
            </a:r>
            <a:r>
              <a:rPr lang="tr-TR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Grady </a:t>
            </a:r>
            <a:r>
              <a:rPr lang="en-US" sz="2400" dirty="0" err="1"/>
              <a:t>Booch</a:t>
            </a:r>
            <a:r>
              <a:rPr lang="en-US" sz="2400" dirty="0"/>
              <a:t> [91]</a:t>
            </a:r>
            <a:endParaRPr lang="tr-TR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James </a:t>
            </a:r>
            <a:r>
              <a:rPr lang="en-US" sz="2400" dirty="0" err="1"/>
              <a:t>Rumbaugh</a:t>
            </a:r>
            <a:r>
              <a:rPr lang="en-US" sz="2400" dirty="0"/>
              <a:t> [91]</a:t>
            </a:r>
            <a:endParaRPr lang="tr-TR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Ivar </a:t>
            </a:r>
            <a:r>
              <a:rPr lang="en-US" sz="2400" dirty="0"/>
              <a:t>Jacobson [92]</a:t>
            </a:r>
            <a:endParaRPr lang="tr-TR" sz="2400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The latest version is UML </a:t>
            </a:r>
            <a:r>
              <a:rPr lang="tr-TR" dirty="0" smtClean="0"/>
              <a:t>2.5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(See  http://www.omg.org  or  </a:t>
            </a:r>
            <a:r>
              <a:rPr lang="en-US" dirty="0"/>
              <a:t>http://www.uml.org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7313612" cy="2209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Every product transforms input into output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Determine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“Point of highest abstraction of input”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“Point of highest abstract of output”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7543800" y="606107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14.2</a:t>
            </a:r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352800"/>
            <a:ext cx="80597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 (contd)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Decompose the product into three modules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Repeat stepwise until each module has high cohesion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Minor modifications may be needed to lower the coupling </a:t>
            </a:r>
          </a:p>
        </p:txBody>
      </p:sp>
    </p:spTree>
    <p:extLst>
      <p:ext uri="{BB962C8B-B14F-4D97-AF65-F5344CB8AC3E}">
        <p14:creationId xmlns:p14="http://schemas.microsoft.com/office/powerpoint/2010/main" val="17088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400" smtClean="0">
                <a:ea typeface="ＭＳ Ｐゴシック" charset="-128"/>
              </a:rPr>
              <a:t>Mini </a:t>
            </a:r>
            <a:r>
              <a:rPr lang="en-US" altLang="en-US" sz="4400" dirty="0">
                <a:ea typeface="ＭＳ Ｐゴシック" charset="-128"/>
              </a:rPr>
              <a:t>Case Study: Word Counting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1600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Example:</a:t>
            </a:r>
          </a:p>
          <a:p>
            <a:pPr lvl="1" eaLnBrk="1" hangingPunct="1">
              <a:buFont typeface="Webdings" charset="2"/>
              <a:buNone/>
            </a:pPr>
            <a:r>
              <a:rPr lang="en-US" altLang="en-US" dirty="0">
                <a:ea typeface="ＭＳ Ｐゴシック" charset="-128"/>
              </a:rPr>
              <a:t>	Design a product which takes as input a file name, and returns the number of words in that file (like UNIX </a:t>
            </a:r>
            <a:r>
              <a:rPr lang="en-US" altLang="en-US" sz="2000" i="1" dirty="0" err="1">
                <a:ea typeface="ＭＳ Ｐゴシック" charset="-128"/>
              </a:rPr>
              <a:t>wc</a:t>
            </a: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)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421563" y="529748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14.3</a:t>
            </a:r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813050"/>
            <a:ext cx="781843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400">
                <a:ea typeface="ＭＳ Ｐゴシック" charset="-128"/>
              </a:rPr>
              <a:t>Mini Case Study: Word </a:t>
            </a:r>
            <a:r>
              <a:rPr lang="en-US" altLang="en-US" sz="4400" smtClean="0">
                <a:ea typeface="ＭＳ Ｐゴシック" charset="-128"/>
              </a:rPr>
              <a:t>Counting</a:t>
            </a:r>
            <a:endParaRPr lang="en-US" altLang="en-US" sz="4400">
              <a:ea typeface="ＭＳ Ｐゴシック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6018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First refinement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tr-TR" altLang="en-US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charset="-128"/>
              </a:rPr>
              <a:t>Now </a:t>
            </a:r>
            <a:r>
              <a:rPr lang="en-US" altLang="en-US" dirty="0">
                <a:ea typeface="ＭＳ Ｐゴシック" charset="-128"/>
              </a:rPr>
              <a:t>refine the two modules of communicational cohesion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7600950" y="437832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14.4</a:t>
            </a:r>
          </a:p>
        </p:txBody>
      </p:sp>
      <p:pic>
        <p:nvPicPr>
          <p:cNvPr id="348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4" y="1485900"/>
            <a:ext cx="5965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800">
                <a:ea typeface="ＭＳ Ｐゴシック" charset="-128"/>
              </a:rPr>
              <a:t>Mini Case Study: Word </a:t>
            </a:r>
            <a:r>
              <a:rPr lang="en-US" altLang="en-US" sz="4800" smtClean="0">
                <a:ea typeface="ＭＳ Ｐゴシック" charset="-128"/>
              </a:rPr>
              <a:t>Counting</a:t>
            </a:r>
            <a:endParaRPr lang="en-US" altLang="en-US" sz="4800">
              <a:ea typeface="ＭＳ Ｐゴシック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Second refinement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All eight modules now have functional cohesion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7591425" y="5922963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14.5</a:t>
            </a: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820863"/>
            <a:ext cx="8154988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ea typeface="ＭＳ Ｐゴシック" charset="-128"/>
              </a:rPr>
              <a:t>Word Counting: Detailed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304212" cy="57896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architectural design is complete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So proceed to the detailed design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Two formats for representing the detailed design: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Tabular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Pseudocode (PDL — program design language)</a:t>
            </a:r>
          </a:p>
        </p:txBody>
      </p:sp>
    </p:spTree>
    <p:extLst>
      <p:ext uri="{BB962C8B-B14F-4D97-AF65-F5344CB8AC3E}">
        <p14:creationId xmlns:p14="http://schemas.microsoft.com/office/powerpoint/2010/main" val="3413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Detailed Design: Tabular </a:t>
            </a:r>
            <a:r>
              <a:rPr lang="en-US" altLang="en-US" dirty="0" smtClean="0">
                <a:ea typeface="ＭＳ Ｐゴシック" charset="-128"/>
              </a:rPr>
              <a:t>Format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7450138" y="5505450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14.6(c)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44613"/>
            <a:ext cx="830262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Detailed Design: PDL Format</a:t>
            </a: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6473825" y="6126163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14.7</a:t>
            </a:r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116013"/>
            <a:ext cx="3725863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307504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Data </a:t>
            </a:r>
            <a:r>
              <a:rPr lang="en-US" altLang="en-US">
                <a:ea typeface="ＭＳ Ｐゴシック" charset="-128"/>
              </a:rPr>
              <a:t>Flow Analysis Extensions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 real-world products, there is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than one input stream, and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than one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158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 Flow Analysis </a:t>
            </a:r>
            <a:r>
              <a:rPr lang="en-US" altLang="en-US" dirty="0" smtClean="0">
                <a:ea typeface="ＭＳ Ｐゴシック" charset="-128"/>
              </a:rPr>
              <a:t>Extensions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8388"/>
            <a:ext cx="8761413" cy="57896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Find the point of highest abstraction for each stream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sz="1600" dirty="0">
              <a:ea typeface="ＭＳ Ｐゴシック" charset="-128"/>
            </a:endParaRPr>
          </a:p>
          <a:p>
            <a:pPr eaLnBrk="1" hangingPunct="1">
              <a:buFont typeface="Webdings" charset="2"/>
              <a:buNone/>
            </a:pPr>
            <a:r>
              <a:rPr lang="en-US" altLang="en-US" dirty="0">
                <a:ea typeface="ＭＳ Ｐゴシック" charset="-128"/>
              </a:rPr>
              <a:t>	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Continue until each </a:t>
            </a:r>
            <a:r>
              <a:rPr lang="en-US" altLang="en-US" dirty="0" smtClean="0">
                <a:ea typeface="ＭＳ Ｐゴシック" charset="-128"/>
              </a:rPr>
              <a:t>mod</a:t>
            </a:r>
            <a:r>
              <a:rPr lang="tr-TR" altLang="en-US" dirty="0" smtClean="0">
                <a:ea typeface="ＭＳ Ｐゴシック" charset="-128"/>
              </a:rPr>
              <a:t>u</a:t>
            </a:r>
            <a:r>
              <a:rPr lang="en-US" altLang="en-US" dirty="0" smtClean="0">
                <a:ea typeface="ＭＳ Ｐゴシック" charset="-128"/>
              </a:rPr>
              <a:t>le</a:t>
            </a:r>
            <a:r>
              <a:rPr lang="tr-TR" altLang="en-US" dirty="0" smtClean="0">
                <a:ea typeface="ＭＳ Ｐゴシック" charset="-128"/>
              </a:rPr>
              <a:t> Works on a </a:t>
            </a:r>
            <a:r>
              <a:rPr lang="tr-TR" altLang="en-US" dirty="0" err="1" smtClean="0">
                <a:ea typeface="ＭＳ Ｐゴシック" charset="-128"/>
              </a:rPr>
              <a:t>single</a:t>
            </a:r>
            <a:r>
              <a:rPr lang="tr-TR" altLang="en-US" dirty="0" smtClean="0">
                <a:ea typeface="ＭＳ Ｐゴシック" charset="-128"/>
              </a:rPr>
              <a:t> </a:t>
            </a:r>
            <a:r>
              <a:rPr lang="tr-TR" altLang="en-US" dirty="0" err="1" smtClean="0">
                <a:ea typeface="ＭＳ Ｐゴシック" charset="-128"/>
              </a:rPr>
              <a:t>responsibility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492875" y="475773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14.8</a:t>
            </a:r>
          </a:p>
        </p:txBody>
      </p:sp>
      <p:pic>
        <p:nvPicPr>
          <p:cNvPr id="532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101850"/>
            <a:ext cx="5969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Types of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•</a:t>
            </a:r>
            <a:r>
              <a:rPr lang="en-US" b="1" dirty="0" smtClean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Case Diagrams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(*)</a:t>
            </a:r>
          </a:p>
          <a:p>
            <a:pPr>
              <a:lnSpc>
                <a:spcPct val="80000"/>
              </a:lnSpc>
              <a:buNone/>
            </a:pPr>
            <a:endParaRPr lang="tr-TR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b="1" dirty="0" smtClean="0"/>
              <a:t>•</a:t>
            </a:r>
            <a:r>
              <a:rPr lang="en-US" b="1" dirty="0">
                <a:solidFill>
                  <a:srgbClr val="FF0000"/>
                </a:solidFill>
              </a:rPr>
              <a:t>Class Diagrams</a:t>
            </a:r>
            <a:r>
              <a:rPr lang="tr-TR" b="1" dirty="0">
                <a:solidFill>
                  <a:srgbClr val="FF0000"/>
                </a:solidFill>
              </a:rPr>
              <a:t> (*)</a:t>
            </a:r>
          </a:p>
          <a:p>
            <a:pPr>
              <a:lnSpc>
                <a:spcPct val="80000"/>
              </a:lnSpc>
              <a:buNone/>
            </a:pPr>
            <a:endParaRPr lang="tr-TR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/>
              <a:t>•</a:t>
            </a:r>
            <a:r>
              <a:rPr lang="tr-TR" dirty="0"/>
              <a:t> Interaction </a:t>
            </a:r>
            <a:r>
              <a:rPr lang="en-US" dirty="0"/>
              <a:t>Diagrams</a:t>
            </a:r>
            <a:endParaRPr lang="tr-TR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b="1" dirty="0">
                <a:solidFill>
                  <a:srgbClr val="FF0000"/>
                </a:solidFill>
              </a:rPr>
              <a:t>Sequence  </a:t>
            </a:r>
            <a:r>
              <a:rPr lang="en-US" sz="2200" b="1" dirty="0">
                <a:solidFill>
                  <a:srgbClr val="FF0000"/>
                </a:solidFill>
              </a:rPr>
              <a:t>Diagrams</a:t>
            </a:r>
            <a:r>
              <a:rPr lang="tr-TR" sz="2200" b="1" dirty="0">
                <a:solidFill>
                  <a:srgbClr val="FF0000"/>
                </a:solidFill>
              </a:rPr>
              <a:t> (*)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dirty="0"/>
              <a:t>Collaboration  </a:t>
            </a:r>
            <a:r>
              <a:rPr lang="en-US" sz="2200" dirty="0"/>
              <a:t>Diagrams</a:t>
            </a:r>
            <a:endParaRPr lang="tr-TR" sz="2200" dirty="0"/>
          </a:p>
          <a:p>
            <a:pPr>
              <a:lnSpc>
                <a:spcPct val="80000"/>
              </a:lnSpc>
              <a:buNone/>
            </a:pPr>
            <a:endParaRPr lang="tr-TR" sz="2200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State</a:t>
            </a:r>
            <a:r>
              <a:rPr lang="tr-TR" dirty="0"/>
              <a:t> Transition D</a:t>
            </a:r>
            <a:r>
              <a:rPr lang="en-US" dirty="0" err="1"/>
              <a:t>iagrams</a:t>
            </a:r>
            <a:endParaRPr lang="tr-TR" dirty="0"/>
          </a:p>
          <a:p>
            <a:pPr>
              <a:lnSpc>
                <a:spcPct val="80000"/>
              </a:lnSpc>
              <a:buNone/>
            </a:pPr>
            <a:endParaRPr lang="tr-TR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</a:t>
            </a:r>
            <a:r>
              <a:rPr lang="tr-TR" dirty="0"/>
              <a:t>Activity</a:t>
            </a:r>
            <a:r>
              <a:rPr lang="en-US" dirty="0"/>
              <a:t> Diagrams</a:t>
            </a:r>
            <a:endParaRPr lang="tr-TR" dirty="0"/>
          </a:p>
          <a:p>
            <a:pPr>
              <a:lnSpc>
                <a:spcPct val="80000"/>
              </a:lnSpc>
              <a:buNone/>
            </a:pPr>
            <a:endParaRPr lang="tr-TR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</a:t>
            </a:r>
            <a:r>
              <a:rPr lang="tr-TR" dirty="0"/>
              <a:t>Implementation</a:t>
            </a:r>
            <a:r>
              <a:rPr lang="en-US" dirty="0"/>
              <a:t> Diagrams</a:t>
            </a:r>
            <a:endParaRPr lang="tr-TR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dirty="0"/>
              <a:t>Component </a:t>
            </a:r>
            <a:r>
              <a:rPr lang="en-US" sz="2200" dirty="0"/>
              <a:t>Diagrams</a:t>
            </a:r>
            <a:endParaRPr lang="tr-TR" sz="22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/>
              <a:t>Deployment Diagrams </a:t>
            </a:r>
            <a:endParaRPr lang="tr-TR" sz="2200" dirty="0"/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Minimal UML Process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043238" y="1341438"/>
            <a:ext cx="3328987" cy="957262"/>
          </a:xfrm>
          <a:prstGeom prst="cloudCallout">
            <a:avLst>
              <a:gd name="adj1" fmla="val -1884"/>
              <a:gd name="adj2" fmla="val 738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3938" y="1419225"/>
            <a:ext cx="2303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Partially articulated</a:t>
            </a:r>
          </a:p>
          <a:p>
            <a:pPr algn="l" eaLnBrk="1" hangingPunct="1"/>
            <a:r>
              <a:rPr lang="en-GB" sz="1800" b="1"/>
              <a:t> requirements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4338" y="2198688"/>
            <a:ext cx="163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1800" b="1" dirty="0"/>
              <a:t>Capture </a:t>
            </a:r>
          </a:p>
          <a:p>
            <a:pPr algn="r" eaLnBrk="1" hangingPunct="1"/>
            <a:r>
              <a:rPr lang="tr-TR" sz="1800" b="1" dirty="0"/>
              <a:t>r</a:t>
            </a:r>
            <a:r>
              <a:rPr lang="en-GB" sz="1800" b="1" dirty="0" err="1"/>
              <a:t>equirements</a:t>
            </a:r>
            <a:endParaRPr lang="en-GB" sz="1800" b="1" dirty="0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200275" y="1565275"/>
            <a:ext cx="355600" cy="2295525"/>
          </a:xfrm>
          <a:prstGeom prst="leftBrace">
            <a:avLst>
              <a:gd name="adj1" fmla="val 53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V="1">
            <a:off x="3700463" y="3032125"/>
            <a:ext cx="2166937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98875" y="31115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Use Case Diag</a:t>
            </a:r>
            <a:r>
              <a:rPr lang="tr-TR" sz="1800" b="1"/>
              <a:t>ram</a:t>
            </a:r>
            <a:endParaRPr lang="en-GB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 dirty="0">
                <a:solidFill>
                  <a:schemeClr val="accent2"/>
                </a:solidFill>
              </a:rPr>
              <a:t>Requirements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flipV="1">
            <a:off x="4427538" y="2379663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2139950" y="3933825"/>
            <a:ext cx="415925" cy="2162175"/>
          </a:xfrm>
          <a:prstGeom prst="leftBrace">
            <a:avLst>
              <a:gd name="adj1" fmla="val 433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975" y="41513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1800" b="1"/>
              <a:t>Construct</a:t>
            </a:r>
          </a:p>
          <a:p>
            <a:pPr algn="r" eaLnBrk="1" hangingPunct="1"/>
            <a:r>
              <a:rPr lang="tr-TR" sz="1800" b="1"/>
              <a:t>m</a:t>
            </a:r>
            <a:r>
              <a:rPr lang="en-GB" sz="1800" b="1"/>
              <a:t>odel of</a:t>
            </a:r>
          </a:p>
          <a:p>
            <a:pPr algn="r" eaLnBrk="1" hangingPunct="1"/>
            <a:r>
              <a:rPr lang="en-GB" sz="1800" b="1"/>
              <a:t>system 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 flipV="1">
            <a:off x="4427538" y="3627438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V="1">
            <a:off x="3802063" y="4265613"/>
            <a:ext cx="1743075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00475" y="434498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Class Diag</a:t>
            </a:r>
            <a:r>
              <a:rPr lang="tr-TR" sz="1800" b="1"/>
              <a:t>ram</a:t>
            </a:r>
            <a:endParaRPr lang="en-GB" sz="18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56325" y="4368801"/>
            <a:ext cx="162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>
                <a:solidFill>
                  <a:schemeClr val="accent2"/>
                </a:solidFill>
              </a:rPr>
              <a:t>Structure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flipV="1">
            <a:off x="2771775" y="5499100"/>
            <a:ext cx="3006725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344863" y="557847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Sequence Diag</a:t>
            </a:r>
            <a:r>
              <a:rPr lang="tr-TR" sz="1800" b="1"/>
              <a:t>ram</a:t>
            </a:r>
            <a:r>
              <a:rPr lang="en-GB" sz="1800" b="1"/>
              <a:t> </a:t>
            </a:r>
            <a:endParaRPr lang="en-GB" sz="180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flipV="1">
            <a:off x="4427538" y="4862513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156325" y="5568950"/>
            <a:ext cx="162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 dirty="0">
                <a:solidFill>
                  <a:schemeClr val="accent2"/>
                </a:solidFill>
              </a:rPr>
              <a:t>Behaviour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 rot="1308378" flipV="1">
            <a:off x="3360738" y="3575050"/>
            <a:ext cx="233362" cy="1905000"/>
          </a:xfrm>
          <a:prstGeom prst="upArrow">
            <a:avLst>
              <a:gd name="adj1" fmla="val 50000"/>
              <a:gd name="adj2" fmla="val 2040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Views of UML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73138" y="1484313"/>
            <a:ext cx="7127875" cy="4824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9488" y="2395538"/>
            <a:ext cx="2541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Implementation View</a:t>
            </a:r>
          </a:p>
          <a:p>
            <a:pPr algn="l"/>
            <a:r>
              <a:rPr lang="tr-TR" sz="2000"/>
              <a:t>Component Diagram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60925" y="4772025"/>
            <a:ext cx="257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Environment View</a:t>
            </a:r>
          </a:p>
          <a:p>
            <a:pPr algn="l"/>
            <a:r>
              <a:rPr lang="tr-TR" sz="2000"/>
              <a:t>Deployment Diagram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65300" y="4229100"/>
            <a:ext cx="27130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Behavioral View</a:t>
            </a:r>
          </a:p>
          <a:p>
            <a:pPr algn="l"/>
            <a:r>
              <a:rPr lang="tr-TR" sz="2000"/>
              <a:t>Collaboration Diagram</a:t>
            </a:r>
          </a:p>
          <a:p>
            <a:pPr algn="l"/>
            <a:r>
              <a:rPr lang="tr-TR" sz="2000"/>
              <a:t>Activity Diagram</a:t>
            </a:r>
          </a:p>
          <a:p>
            <a:pPr algn="l"/>
            <a:r>
              <a:rPr lang="tr-TR" sz="2000"/>
              <a:t>State Diagram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24075" y="2466975"/>
            <a:ext cx="1892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Structural View</a:t>
            </a:r>
          </a:p>
          <a:p>
            <a:pPr algn="l"/>
            <a:r>
              <a:rPr lang="tr-TR" sz="2000"/>
              <a:t>Class Diagram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351213" y="3211513"/>
            <a:ext cx="2376487" cy="1368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24238" y="3546475"/>
            <a:ext cx="233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2000">
                <a:solidFill>
                  <a:srgbClr val="FF3300"/>
                </a:solidFill>
              </a:rPr>
              <a:t>User View</a:t>
            </a:r>
          </a:p>
          <a:p>
            <a:r>
              <a:rPr lang="tr-TR" sz="2000"/>
              <a:t>Use Case Diagram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02150" y="148431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02150" y="4579938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726113" y="3859213"/>
            <a:ext cx="2374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973138" y="3932238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Use Cases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Use case diagrams are used to visualize, specify, construct, and document the (intended) behavior of the system, during requirements capture and analysis.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Provide a way for developers, domain experts and end-users to Communicate.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Serve as basis for testing.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1989</Words>
  <Application>Microsoft Office PowerPoint</Application>
  <PresentationFormat>On-screen Show (4:3)</PresentationFormat>
  <Paragraphs>518</Paragraphs>
  <Slides>59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MS PGothic</vt:lpstr>
      <vt:lpstr>Arial</vt:lpstr>
      <vt:lpstr>Bodoni MT Condensed</vt:lpstr>
      <vt:lpstr>Calibri</vt:lpstr>
      <vt:lpstr>Century Gothic</vt:lpstr>
      <vt:lpstr>Comic Sans MS</vt:lpstr>
      <vt:lpstr>Courier New</vt:lpstr>
      <vt:lpstr>Franklin Gothic Book</vt:lpstr>
      <vt:lpstr>Times</vt:lpstr>
      <vt:lpstr>Times New Roman</vt:lpstr>
      <vt:lpstr>Webdings</vt:lpstr>
      <vt:lpstr>Wingdings</vt:lpstr>
      <vt:lpstr>Decatur</vt:lpstr>
      <vt:lpstr>Visio</vt:lpstr>
      <vt:lpstr>SOFTWARE ENGINEERING</vt:lpstr>
      <vt:lpstr>Agenda</vt:lpstr>
      <vt:lpstr>Unified Modeling Language</vt:lpstr>
      <vt:lpstr>What is UML?</vt:lpstr>
      <vt:lpstr>Background</vt:lpstr>
      <vt:lpstr>Types of UML Diagrams</vt:lpstr>
      <vt:lpstr>Minimal UML Process</vt:lpstr>
      <vt:lpstr>Views of UML Diagrams</vt:lpstr>
      <vt:lpstr>Use Cases</vt:lpstr>
      <vt:lpstr>Example : Use Case Diagram</vt:lpstr>
      <vt:lpstr>Class Diagrams</vt:lpstr>
      <vt:lpstr>Class Relations</vt:lpstr>
      <vt:lpstr>Cardinality</vt:lpstr>
      <vt:lpstr>Class relations (examples)</vt:lpstr>
      <vt:lpstr>Example : Class Diagram</vt:lpstr>
      <vt:lpstr>Example : From Class Diagram to Code</vt:lpstr>
      <vt:lpstr>Class diagrams</vt:lpstr>
      <vt:lpstr>Class diagrams</vt:lpstr>
      <vt:lpstr>Propagation</vt:lpstr>
      <vt:lpstr>A detailed example for Genealogy problem</vt:lpstr>
      <vt:lpstr>Detailed Example: A Class Diagram for Genealogy </vt:lpstr>
      <vt:lpstr>Detailed Example: A Class Diagram for Genealogy </vt:lpstr>
      <vt:lpstr>Genealogy example: Possible solutions</vt:lpstr>
      <vt:lpstr>Genealogy example: Possible solutions</vt:lpstr>
      <vt:lpstr>Class collaboration</vt:lpstr>
      <vt:lpstr>Interaction Diagrams</vt:lpstr>
      <vt:lpstr>Sequence Diagrams</vt:lpstr>
      <vt:lpstr>Example : Mapping Diagram to Code</vt:lpstr>
      <vt:lpstr>Collaboration Diagrams</vt:lpstr>
      <vt:lpstr>Conditional cases</vt:lpstr>
      <vt:lpstr>Loop conditions</vt:lpstr>
      <vt:lpstr>Behavioral models: State Chart Notation</vt:lpstr>
      <vt:lpstr>State diagram of CourseSection Class</vt:lpstr>
      <vt:lpstr>Example : State Chart Diagram</vt:lpstr>
      <vt:lpstr>Package Diagrams</vt:lpstr>
      <vt:lpstr>Deployment Diagrams</vt:lpstr>
      <vt:lpstr>Analysis Model → Design Model</vt:lpstr>
      <vt:lpstr>Software Design Concepts</vt:lpstr>
      <vt:lpstr>Design Concepts (1)</vt:lpstr>
      <vt:lpstr>Design Concepts (2)</vt:lpstr>
      <vt:lpstr>Design Concepts (3)</vt:lpstr>
      <vt:lpstr>Example: C definition without Data Abstraction</vt:lpstr>
      <vt:lpstr>Example: C definition with Data Abstraction</vt:lpstr>
      <vt:lpstr>Example:C program without Procedural Abstraction</vt:lpstr>
      <vt:lpstr>Example:C program with Procedural Abstraction</vt:lpstr>
      <vt:lpstr>Layers of Software Design</vt:lpstr>
      <vt:lpstr>Structured Design Approach</vt:lpstr>
      <vt:lpstr>Data-Oriented Design</vt:lpstr>
      <vt:lpstr>Operation-Oriented Design</vt:lpstr>
      <vt:lpstr>Data Flow Analysis</vt:lpstr>
      <vt:lpstr>Data Flow Analysis (contd)</vt:lpstr>
      <vt:lpstr>Mini Case Study: Word Counting</vt:lpstr>
      <vt:lpstr>Mini Case Study: Word Counting</vt:lpstr>
      <vt:lpstr>Mini Case Study: Word Counting</vt:lpstr>
      <vt:lpstr>Word Counting: Detailed Design</vt:lpstr>
      <vt:lpstr>Detailed Design: Tabular Format</vt:lpstr>
      <vt:lpstr>Detailed Design: PDL Format</vt:lpstr>
      <vt:lpstr>Data Flow Analysis Extensions</vt:lpstr>
      <vt:lpstr>Data Flow Analysis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ayse t</cp:lastModifiedBy>
  <cp:revision>61</cp:revision>
  <dcterms:created xsi:type="dcterms:W3CDTF">2015-11-02T05:24:32Z</dcterms:created>
  <dcterms:modified xsi:type="dcterms:W3CDTF">2018-11-20T10:22:34Z</dcterms:modified>
</cp:coreProperties>
</file>