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57"/>
  </p:notesMasterIdLst>
  <p:sldIdLst>
    <p:sldId id="256" r:id="rId2"/>
    <p:sldId id="342" r:id="rId3"/>
    <p:sldId id="341" r:id="rId4"/>
    <p:sldId id="257" r:id="rId5"/>
    <p:sldId id="258" r:id="rId6"/>
    <p:sldId id="259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350" r:id="rId22"/>
    <p:sldId id="357" r:id="rId23"/>
    <p:sldId id="468" r:id="rId24"/>
    <p:sldId id="454" r:id="rId25"/>
    <p:sldId id="353" r:id="rId26"/>
    <p:sldId id="354" r:id="rId27"/>
    <p:sldId id="453" r:id="rId28"/>
    <p:sldId id="358" r:id="rId29"/>
    <p:sldId id="363" r:id="rId30"/>
    <p:sldId id="467" r:id="rId31"/>
    <p:sldId id="365" r:id="rId32"/>
    <p:sldId id="366" r:id="rId33"/>
    <p:sldId id="367" r:id="rId34"/>
    <p:sldId id="368" r:id="rId35"/>
    <p:sldId id="359" r:id="rId36"/>
    <p:sldId id="384" r:id="rId37"/>
    <p:sldId id="385" r:id="rId38"/>
    <p:sldId id="386" r:id="rId39"/>
    <p:sldId id="275" r:id="rId40"/>
    <p:sldId id="276" r:id="rId41"/>
    <p:sldId id="280" r:id="rId42"/>
    <p:sldId id="281" r:id="rId43"/>
    <p:sldId id="284" r:id="rId44"/>
    <p:sldId id="360" r:id="rId45"/>
    <p:sldId id="463" r:id="rId46"/>
    <p:sldId id="361" r:id="rId47"/>
    <p:sldId id="362" r:id="rId48"/>
    <p:sldId id="291" r:id="rId49"/>
    <p:sldId id="452" r:id="rId50"/>
    <p:sldId id="392" r:id="rId51"/>
    <p:sldId id="394" r:id="rId52"/>
    <p:sldId id="396" r:id="rId53"/>
    <p:sldId id="464" r:id="rId54"/>
    <p:sldId id="465" r:id="rId55"/>
    <p:sldId id="466" r:id="rId5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46"/>
  </p:normalViewPr>
  <p:slideViewPr>
    <p:cSldViewPr>
      <p:cViewPr varScale="1">
        <p:scale>
          <a:sx n="61" d="100"/>
          <a:sy n="61" d="100"/>
        </p:scale>
        <p:origin x="17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4.12.2018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79E05AE-676B-4A2A-A8AB-EA1DDE53E69A}" type="slidenum">
              <a:rPr lang="en-US" altLang="tr-TR" sz="1200">
                <a:latin typeface="Times New Roman" panose="02020603050405020304" pitchFamily="18" charset="0"/>
              </a:rPr>
              <a:pPr/>
              <a:t>4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68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54BD357-54DE-4D43-804B-BDF1EA3BBF86}" type="slidenum">
              <a:rPr lang="en-US" altLang="tr-TR" sz="1200">
                <a:latin typeface="Times New Roman" panose="02020603050405020304" pitchFamily="18" charset="0"/>
              </a:rPr>
              <a:pPr/>
              <a:t>13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95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ECD1661-99FF-4D16-AF76-CEA4D17E0A3B}" type="slidenum">
              <a:rPr lang="tr-TR" altLang="tr-TR" sz="1300">
                <a:latin typeface="Arial" panose="020B0604020202020204" pitchFamily="34" charset="0"/>
              </a:rPr>
              <a:pPr algn="r"/>
              <a:t>26</a:t>
            </a:fld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5965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5187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9D2CAB9-E1AA-49F4-8DAC-EF814864F6C1}" type="slidenum">
              <a:rPr lang="en-US" altLang="tr-TR" sz="1200">
                <a:latin typeface="Times New Roman" panose="02020603050405020304" pitchFamily="18" charset="0"/>
              </a:rPr>
              <a:pPr/>
              <a:t>39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75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F2256B-700C-4C98-9FD6-D7E5246FE37E}" type="slidenum">
              <a:rPr lang="en-US" altLang="tr-TR" sz="1200">
                <a:latin typeface="Times New Roman" panose="02020603050405020304" pitchFamily="18" charset="0"/>
              </a:rPr>
              <a:pPr/>
              <a:t>40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04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0DE2BC7-00E2-4EBF-A629-DFEDD6A2BC96}" type="slidenum">
              <a:rPr lang="en-US" altLang="tr-TR" sz="1200">
                <a:latin typeface="Times New Roman" panose="02020603050405020304" pitchFamily="18" charset="0"/>
              </a:rPr>
              <a:pPr/>
              <a:t>41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73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69559-828A-44FB-8103-B4D110E1DACF}" type="slidenum">
              <a:rPr lang="en-US" altLang="tr-TR" sz="1200">
                <a:latin typeface="Times New Roman" panose="02020603050405020304" pitchFamily="18" charset="0"/>
              </a:rPr>
              <a:pPr/>
              <a:t>42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97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C2E6594-EF7E-4E11-B8A5-3CC2C59E6208}" type="slidenum">
              <a:rPr lang="en-US" altLang="tr-TR" sz="1200">
                <a:latin typeface="Times New Roman" panose="02020603050405020304" pitchFamily="18" charset="0"/>
              </a:rPr>
              <a:pPr/>
              <a:t>43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38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B072FE5-7D48-408A-9EA0-A561D8B55E3E}" type="slidenum">
              <a:rPr lang="en-US" altLang="tr-TR" sz="1200">
                <a:latin typeface="Times New Roman" panose="02020603050405020304" pitchFamily="18" charset="0"/>
              </a:rPr>
              <a:pPr/>
              <a:t>48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66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DC6FE00-86B2-4E8F-B439-ECC9D2356CBA}" type="slidenum">
              <a:rPr lang="en-US" altLang="tr-TR" sz="1300">
                <a:latin typeface="Arial" panose="020B0604020202020204" pitchFamily="34" charset="0"/>
              </a:rPr>
              <a:pPr algn="r"/>
              <a:t>52</a:t>
            </a:fld>
            <a:endParaRPr lang="en-US" altLang="tr-TR" sz="13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45373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E97ACA-D1C1-499B-BD65-136B07C32BC0}" type="slidenum">
              <a:rPr lang="en-US" altLang="tr-TR" sz="1200">
                <a:latin typeface="Times New Roman" panose="02020603050405020304" pitchFamily="18" charset="0"/>
              </a:rPr>
              <a:pPr/>
              <a:t>5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38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FEBA0CC-34DD-47FC-BA77-9634C8726860}" type="slidenum">
              <a:rPr lang="en-US" altLang="tr-TR" sz="1200">
                <a:latin typeface="Times New Roman" panose="02020603050405020304" pitchFamily="18" charset="0"/>
              </a:rPr>
              <a:pPr/>
              <a:t>6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EF617-2F50-43E0-8855-64803B99CB98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672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26FAC-2D67-4DA1-96B3-6DAADFEE0B28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0960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5EF2A60-53EB-4F55-965F-FD9381534C05}" type="slidenum">
              <a:rPr lang="en-US" altLang="tr-TR" sz="1200">
                <a:latin typeface="Times New Roman" panose="02020603050405020304" pitchFamily="18" charset="0"/>
              </a:rPr>
              <a:pPr/>
              <a:t>9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14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413B1-7686-44CE-94C4-31C28F017F0F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3526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120B152-3B07-4266-9BF4-D01FE129C3D1}" type="slidenum">
              <a:rPr lang="en-US" altLang="tr-TR" sz="1200">
                <a:latin typeface="Times New Roman" panose="02020603050405020304" pitchFamily="18" charset="0"/>
              </a:rPr>
              <a:pPr/>
              <a:t>11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67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2A49CA4-6EB7-4E25-B3A2-D79D1CE02F77}" type="slidenum">
              <a:rPr lang="en-US" altLang="tr-TR" sz="1200">
                <a:latin typeface="Times New Roman" panose="02020603050405020304" pitchFamily="18" charset="0"/>
              </a:rPr>
              <a:pPr/>
              <a:t>12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19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68388"/>
            <a:ext cx="4189412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63011"/>
            <a:ext cx="8928992" cy="54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9528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53336"/>
            <a:ext cx="482453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56" y="6356350"/>
            <a:ext cx="388843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5207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5616624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8088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18457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Software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498"/>
            <a:ext cx="2134012" cy="12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0B2E3-4943-41C4-80EE-ED60CA7CB922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Input and output conditions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tr-TR" sz="3200" dirty="0" smtClean="0"/>
              <a:t>Document </a:t>
            </a:r>
            <a:r>
              <a:rPr lang="en-US" altLang="tr-TR" sz="3200" dirty="0"/>
              <a:t>preconditions, </a:t>
            </a:r>
            <a:r>
              <a:rPr lang="en-US" altLang="tr-TR" sz="3200" dirty="0" err="1"/>
              <a:t>postconditions</a:t>
            </a:r>
            <a:r>
              <a:rPr lang="en-US" altLang="tr-TR" sz="3200" dirty="0"/>
              <a:t>, and invariant conditions.</a:t>
            </a:r>
          </a:p>
          <a:p>
            <a:r>
              <a:rPr lang="en-US" altLang="tr-TR" dirty="0"/>
              <a:t>A </a:t>
            </a:r>
            <a:r>
              <a:rPr lang="en-US" altLang="tr-TR" dirty="0">
                <a:solidFill>
                  <a:schemeClr val="tx2"/>
                </a:solidFill>
              </a:rPr>
              <a:t>precondition</a:t>
            </a:r>
            <a:r>
              <a:rPr lang="en-US" altLang="tr-TR" dirty="0"/>
              <a:t> is something that must be true beforehand in order to use your method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must be moveable</a:t>
            </a:r>
            <a:endParaRPr lang="en-US" altLang="tr-TR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tr-TR" dirty="0"/>
              <a:t>A </a:t>
            </a:r>
            <a:r>
              <a:rPr lang="en-US" altLang="tr-TR" dirty="0" err="1">
                <a:solidFill>
                  <a:schemeClr val="tx2"/>
                </a:solidFill>
              </a:rPr>
              <a:t>postcondition</a:t>
            </a:r>
            <a:r>
              <a:rPr lang="en-US" altLang="tr-TR" dirty="0"/>
              <a:t> is something that your method makes true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is not against an edge</a:t>
            </a:r>
            <a:endParaRPr lang="en-US" altLang="tr-TR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tr-TR" dirty="0"/>
              <a:t>An </a:t>
            </a:r>
            <a:r>
              <a:rPr lang="en-US" altLang="tr-TR" dirty="0">
                <a:solidFill>
                  <a:schemeClr val="tx2"/>
                </a:solidFill>
              </a:rPr>
              <a:t>invariant</a:t>
            </a:r>
            <a:r>
              <a:rPr lang="en-US" altLang="tr-TR" dirty="0"/>
              <a:t> is something that must </a:t>
            </a:r>
            <a:r>
              <a:rPr lang="en-US" altLang="tr-TR" i="1" dirty="0"/>
              <a:t>always</a:t>
            </a:r>
            <a:r>
              <a:rPr lang="en-US" altLang="tr-TR" dirty="0"/>
              <a:t> be true about an object</a:t>
            </a:r>
          </a:p>
          <a:p>
            <a:pPr lvl="1"/>
            <a:r>
              <a:rPr lang="en-US" altLang="tr-TR" dirty="0"/>
              <a:t>Example: 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The piece is in a valid row and column</a:t>
            </a:r>
            <a:endParaRPr lang="en-US" alt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Nested</a:t>
            </a:r>
            <a:r>
              <a:rPr lang="en-US" altLang="tr-TR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2000" b="1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mtClean="0">
                <a:ea typeface="ＭＳ Ｐゴシック" charset="-128"/>
              </a:rPr>
              <a:t>Statements (contd)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5561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 combination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and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else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-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is usually difficult to read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Simplify: The </a:t>
            </a:r>
            <a:r>
              <a:rPr lang="en-US" altLang="tr-TR" sz="2000" b="1" dirty="0" smtClean="0">
                <a:ea typeface="ＭＳ Ｐゴシック" charset="-128"/>
              </a:rPr>
              <a:t>if-if</a:t>
            </a:r>
            <a:r>
              <a:rPr lang="en-US" altLang="tr-TR" dirty="0" smtClean="0">
                <a:ea typeface="ＭＳ Ｐゴシック" charset="-128"/>
              </a:rPr>
              <a:t> combination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		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condition1</a:t>
            </a:r>
            <a:r>
              <a:rPr lang="en-US" altLang="tr-TR" sz="1800" dirty="0" smtClean="0">
                <a:ea typeface="ＭＳ Ｐゴシック" charset="-128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b="1" dirty="0" smtClean="0">
                <a:ea typeface="ＭＳ Ｐゴシック" charset="-128"/>
              </a:rPr>
              <a:t>		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	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condition2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dirty="0" smtClean="0">
                <a:ea typeface="ＭＳ Ｐゴシック" charset="-128"/>
              </a:rPr>
              <a:t>	is frequently equivalent to the single condition</a:t>
            </a:r>
          </a:p>
          <a:p>
            <a:pPr lvl="2" eaLnBrk="1" hangingPunct="1">
              <a:lnSpc>
                <a:spcPct val="90000"/>
              </a:lnSpc>
            </a:pPr>
            <a:endParaRPr lang="en-US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b="1" dirty="0" smtClean="0">
                <a:ea typeface="ＭＳ Ｐゴシック" charset="-128"/>
              </a:rPr>
              <a:t>	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	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condition1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&amp;&amp; </a:t>
            </a:r>
            <a:r>
              <a:rPr lang="en-US" altLang="tr-TR" sz="1800" dirty="0" smtClean="0">
                <a:ea typeface="ＭＳ Ｐゴシック" charset="-128"/>
              </a:rPr>
              <a:t>&lt;</a:t>
            </a:r>
            <a:r>
              <a:rPr lang="en-US" altLang="tr-TR" sz="1800" i="1" dirty="0" smtClean="0">
                <a:ea typeface="ＭＳ Ｐゴシック" charset="-128"/>
              </a:rPr>
              <a:t>condition2</a:t>
            </a:r>
            <a:r>
              <a:rPr lang="en-US" altLang="tr-TR" sz="1800" dirty="0" smtClean="0">
                <a:ea typeface="ＭＳ Ｐゴシック" charset="-128"/>
              </a:rPr>
              <a:t>&gt; </a:t>
            </a:r>
            <a:endParaRPr lang="tr-TR" altLang="tr-TR" sz="1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tr-TR" altLang="tr-TR" sz="18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tr-TR" dirty="0">
                <a:ea typeface="ＭＳ Ｐゴシック" charset="-128"/>
              </a:rPr>
              <a:t>Rule of thumb</a:t>
            </a:r>
          </a:p>
          <a:p>
            <a:pPr lvl="1">
              <a:lnSpc>
                <a:spcPct val="90000"/>
              </a:lnSpc>
            </a:pPr>
            <a:r>
              <a:rPr lang="en-US" altLang="tr-TR" sz="1800" b="1" dirty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dirty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>
                <a:ea typeface="ＭＳ Ｐゴシック" charset="-128"/>
              </a:rPr>
              <a:t>statements nested to a depth of greater than three should be avoided as poor programming practice</a:t>
            </a:r>
          </a:p>
          <a:p>
            <a:pPr lvl="1"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tr-TR" sz="1800" dirty="0" smtClean="0">
              <a:ea typeface="ＭＳ Ｐゴシック" charset="-128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1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39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Programming Standards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5594" y="1052736"/>
            <a:ext cx="8532812" cy="54086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Standards can be both a blessing and a curse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Modules of coincidental cohesion arise from rules like 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“Every module will consist of between 35 and 50 executable statements” 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Better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“Programmers should consult their managers before constructing a module with fewer than 35 or more than 50 executable statements”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13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200" dirty="0" smtClean="0">
                <a:ea typeface="ＭＳ Ｐゴシック" charset="-128"/>
              </a:rPr>
              <a:t>Examples of Good Programming Standards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32812" cy="55610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“Nesting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if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should not exceed a depth of 3, except with prior approval from the team leader”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“Modules should consist of between 35 and 50 statements, except with prior approval from the team leader”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“Use of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err="1" smtClean="0">
                <a:latin typeface="Courier New" panose="02070309020205020404" pitchFamily="49" charset="0"/>
                <a:ea typeface="ＭＳ Ｐゴシック" charset="-128"/>
              </a:rPr>
              <a:t>goto</a:t>
            </a:r>
            <a:r>
              <a:rPr lang="en-US" altLang="tr-TR" dirty="0" smtClean="0">
                <a:ea typeface="ＭＳ Ｐゴシック" charset="-128"/>
              </a:rPr>
              <a:t> should be avoided.  However, with prior approval from the team leader, a forward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600" b="1" dirty="0" err="1" smtClean="0">
                <a:latin typeface="Courier New" panose="02070309020205020404" pitchFamily="49" charset="0"/>
                <a:ea typeface="ＭＳ Ｐゴシック" charset="-128"/>
              </a:rPr>
              <a:t>goto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may be used for error handling”</a:t>
            </a:r>
            <a:endParaRPr lang="tr-TR" altLang="tr-TR" dirty="0" smtClean="0">
              <a:ea typeface="ＭＳ Ｐゴシック" charset="-128"/>
            </a:endParaRPr>
          </a:p>
          <a:p>
            <a:pPr eaLnBrk="1" hangingPunct="1"/>
            <a:endParaRPr lang="tr-TR" altLang="tr-TR" dirty="0">
              <a:ea typeface="ＭＳ Ｐゴシック" charset="-128"/>
            </a:endParaRPr>
          </a:p>
          <a:p>
            <a:pPr eaLnBrk="1" hangingPunct="1"/>
            <a:r>
              <a:rPr lang="tr-TR" altLang="tr-TR" dirty="0" err="1" smtClean="0">
                <a:ea typeface="ＭＳ Ｐゴシック" charset="-128"/>
              </a:rPr>
              <a:t>These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programming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standards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reduce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the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complexity</a:t>
            </a:r>
            <a:r>
              <a:rPr lang="tr-TR" altLang="tr-TR" dirty="0" smtClean="0">
                <a:ea typeface="ＭＳ Ｐゴシック" charset="-128"/>
              </a:rPr>
              <a:t> of </a:t>
            </a:r>
            <a:r>
              <a:rPr lang="tr-TR" altLang="tr-TR" dirty="0" err="1" smtClean="0">
                <a:ea typeface="ＭＳ Ｐゴシック" charset="-128"/>
              </a:rPr>
              <a:t>the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code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and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improve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its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readability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and</a:t>
            </a:r>
            <a:r>
              <a:rPr lang="tr-TR" altLang="tr-TR" dirty="0" smtClean="0">
                <a:ea typeface="ＭＳ Ｐゴシック" charset="-128"/>
              </a:rPr>
              <a:t> </a:t>
            </a:r>
            <a:r>
              <a:rPr lang="tr-TR" altLang="tr-TR" dirty="0" err="1" smtClean="0">
                <a:ea typeface="ＭＳ Ｐゴシック" charset="-128"/>
              </a:rPr>
              <a:t>maintainability</a:t>
            </a:r>
            <a:r>
              <a:rPr lang="tr-TR" altLang="tr-TR" dirty="0" smtClean="0">
                <a:ea typeface="ＭＳ Ｐゴシック" charset="-128"/>
              </a:rPr>
              <a:t>.</a:t>
            </a:r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17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E2F7FDB-23E4-426A-986C-A8DCD3FE0298}" type="slidenum">
              <a:rPr lang="tr-TR" altLang="tr-TR" sz="1400" b="1">
                <a:latin typeface="Arial" panose="020B0604020202020204" pitchFamily="34" charset="0"/>
              </a:rPr>
              <a:pPr algn="r"/>
              <a:t>14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00013"/>
            <a:ext cx="91440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Complexity</a:t>
            </a:r>
            <a:endParaRPr lang="en-US" altLang="tr-TR" dirty="0" smtClean="0">
              <a:ln>
                <a:noFill/>
              </a:ln>
              <a:effectLst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95400"/>
            <a:ext cx="8820150" cy="5029200"/>
          </a:xfrm>
        </p:spPr>
        <p:txBody>
          <a:bodyPr>
            <a:normAutofit lnSpcReduction="10000"/>
          </a:bodyPr>
          <a:lstStyle/>
          <a:p>
            <a:r>
              <a:rPr lang="tr-TR" altLang="tr-TR" smtClean="0"/>
              <a:t>Cyclomatic Complexity V(G) is defined as the number of regions in the flow graph.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mtClean="0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tr-TR" smtClean="0"/>
              <a:t>     V(G) = E – N  + 2</a:t>
            </a:r>
            <a:br>
              <a:rPr lang="tr-TR" altLang="tr-TR" smtClean="0"/>
            </a:br>
            <a:endParaRPr lang="tr-TR" altLang="tr-TR" smtClean="0"/>
          </a:p>
          <a:p>
            <a:pPr lvl="1">
              <a:buFont typeface="Courier New" panose="02070309020205020404" pitchFamily="49" charset="0"/>
              <a:buNone/>
            </a:pPr>
            <a:r>
              <a:rPr lang="tr-TR" altLang="tr-TR" sz="2400" smtClean="0"/>
              <a:t>E: number of edges in flow graph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tr-TR" altLang="tr-TR" sz="2400" smtClean="0"/>
              <a:t>N: number of nodes in flow graph</a:t>
            </a:r>
          </a:p>
          <a:p>
            <a:endParaRPr lang="tr-TR" altLang="tr-TR" smtClean="0"/>
          </a:p>
          <a:p>
            <a:r>
              <a:rPr lang="tr-TR" altLang="tr-TR" b="1" smtClean="0">
                <a:solidFill>
                  <a:srgbClr val="FF3300"/>
                </a:solidFill>
              </a:rPr>
              <a:t>Another method:</a:t>
            </a: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V(G) = P + 1</a:t>
            </a:r>
            <a:br>
              <a:rPr lang="tr-TR" altLang="tr-TR" smtClean="0"/>
            </a:b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P: number of predicate nodes (simple decisions) </a:t>
            </a:r>
            <a:br>
              <a:rPr lang="tr-TR" altLang="tr-TR" smtClean="0"/>
            </a:br>
            <a:r>
              <a:rPr lang="tr-TR" altLang="tr-TR" smtClean="0"/>
              <a:t> in flow graph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747361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93CA194-295F-4C8A-9E7A-E85C0577E0A7}" type="slidenum">
              <a:rPr lang="tr-TR" altLang="tr-TR" sz="1400" b="1">
                <a:latin typeface="Arial" panose="020B0604020202020204" pitchFamily="34" charset="0"/>
              </a:rPr>
              <a:pPr algn="r"/>
              <a:t>15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981075"/>
            <a:ext cx="2073275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1905000" y="1905000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1752600" y="30480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1676400" y="36576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762000" y="42672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2971800" y="4114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4572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5" name="AutoShape 10"/>
          <p:cNvSpPr>
            <a:spLocks noChangeArrowheads="1"/>
          </p:cNvSpPr>
          <p:nvPr/>
        </p:nvSpPr>
        <p:spPr bwMode="auto">
          <a:xfrm>
            <a:off x="12954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6" name="AutoShape 11"/>
          <p:cNvSpPr>
            <a:spLocks noChangeArrowheads="1"/>
          </p:cNvSpPr>
          <p:nvPr/>
        </p:nvSpPr>
        <p:spPr bwMode="auto">
          <a:xfrm>
            <a:off x="2971800" y="48006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cxnSp>
        <p:nvCxnSpPr>
          <p:cNvPr id="62477" name="AutoShape 12"/>
          <p:cNvCxnSpPr>
            <a:cxnSpLocks noChangeShapeType="1"/>
            <a:stCxn id="62468" idx="4"/>
            <a:endCxn id="62469" idx="0"/>
          </p:cNvCxnSpPr>
          <p:nvPr/>
        </p:nvCxnSpPr>
        <p:spPr bwMode="auto">
          <a:xfrm>
            <a:off x="2019300" y="2133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8" name="AutoShape 13"/>
          <p:cNvCxnSpPr>
            <a:cxnSpLocks noChangeShapeType="1"/>
            <a:stCxn id="62469" idx="2"/>
            <a:endCxn id="62470" idx="0"/>
          </p:cNvCxnSpPr>
          <p:nvPr/>
        </p:nvCxnSpPr>
        <p:spPr bwMode="auto">
          <a:xfrm>
            <a:off x="2019300" y="2819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0" name="AutoShape 15"/>
          <p:cNvCxnSpPr>
            <a:cxnSpLocks noChangeShapeType="1"/>
            <a:stCxn id="62471" idx="1"/>
            <a:endCxn id="62472" idx="0"/>
          </p:cNvCxnSpPr>
          <p:nvPr/>
        </p:nvCxnSpPr>
        <p:spPr bwMode="auto">
          <a:xfrm rot="10800000" flipV="1">
            <a:off x="1143000" y="3886200"/>
            <a:ext cx="5334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6"/>
          <p:cNvCxnSpPr>
            <a:cxnSpLocks noChangeShapeType="1"/>
            <a:stCxn id="62471" idx="3"/>
            <a:endCxn id="62473" idx="0"/>
          </p:cNvCxnSpPr>
          <p:nvPr/>
        </p:nvCxnSpPr>
        <p:spPr bwMode="auto">
          <a:xfrm>
            <a:off x="2438400" y="3886200"/>
            <a:ext cx="800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7"/>
          <p:cNvCxnSpPr>
            <a:cxnSpLocks noChangeShapeType="1"/>
            <a:stCxn id="62472" idx="1"/>
            <a:endCxn id="62474" idx="0"/>
          </p:cNvCxnSpPr>
          <p:nvPr/>
        </p:nvCxnSpPr>
        <p:spPr bwMode="auto">
          <a:xfrm rot="10800000" flipV="1">
            <a:off x="7239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8"/>
          <p:cNvCxnSpPr>
            <a:cxnSpLocks noChangeShapeType="1"/>
            <a:stCxn id="62472" idx="3"/>
            <a:endCxn id="62475" idx="0"/>
          </p:cNvCxnSpPr>
          <p:nvPr/>
        </p:nvCxnSpPr>
        <p:spPr bwMode="auto">
          <a:xfrm>
            <a:off x="15240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19"/>
          <p:cNvCxnSpPr>
            <a:cxnSpLocks noChangeShapeType="1"/>
            <a:stCxn id="62474" idx="2"/>
          </p:cNvCxnSpPr>
          <p:nvPr/>
        </p:nvCxnSpPr>
        <p:spPr bwMode="auto">
          <a:xfrm rot="16200000" flipH="1">
            <a:off x="8191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0"/>
          <p:cNvCxnSpPr>
            <a:cxnSpLocks noChangeShapeType="1"/>
            <a:stCxn id="62475" idx="2"/>
          </p:cNvCxnSpPr>
          <p:nvPr/>
        </p:nvCxnSpPr>
        <p:spPr bwMode="auto">
          <a:xfrm rot="5400000">
            <a:off x="12382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1"/>
          <p:cNvCxnSpPr>
            <a:cxnSpLocks noChangeShapeType="1"/>
            <a:stCxn id="62476" idx="2"/>
          </p:cNvCxnSpPr>
          <p:nvPr/>
        </p:nvCxnSpPr>
        <p:spPr bwMode="auto">
          <a:xfrm rot="5400000">
            <a:off x="2609850" y="4857750"/>
            <a:ext cx="381000" cy="876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7" name="Line 22"/>
          <p:cNvSpPr>
            <a:spLocks noChangeShapeType="1"/>
          </p:cNvSpPr>
          <p:nvPr/>
        </p:nvSpPr>
        <p:spPr bwMode="auto">
          <a:xfrm>
            <a:off x="2438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8" name="AutoShape 23"/>
          <p:cNvCxnSpPr>
            <a:cxnSpLocks noChangeShapeType="1"/>
          </p:cNvCxnSpPr>
          <p:nvPr/>
        </p:nvCxnSpPr>
        <p:spPr bwMode="auto">
          <a:xfrm rot="5400000">
            <a:off x="2171700" y="3924300"/>
            <a:ext cx="2133600" cy="1600200"/>
          </a:xfrm>
          <a:prstGeom prst="bentConnector3">
            <a:avLst>
              <a:gd name="adj1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9" name="Line 24"/>
          <p:cNvSpPr>
            <a:spLocks noChangeShapeType="1"/>
          </p:cNvSpPr>
          <p:nvPr/>
        </p:nvSpPr>
        <p:spPr bwMode="auto">
          <a:xfrm>
            <a:off x="1143000" y="541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0" name="Line 25"/>
          <p:cNvSpPr>
            <a:spLocks noChangeShapeType="1"/>
          </p:cNvSpPr>
          <p:nvPr/>
        </p:nvSpPr>
        <p:spPr bwMode="auto">
          <a:xfrm>
            <a:off x="1143000" y="5486400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1" name="Line 26"/>
          <p:cNvSpPr>
            <a:spLocks noChangeShapeType="1"/>
          </p:cNvSpPr>
          <p:nvPr/>
        </p:nvSpPr>
        <p:spPr bwMode="auto">
          <a:xfrm>
            <a:off x="3276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2" name="Line 27"/>
          <p:cNvSpPr>
            <a:spLocks noChangeShapeType="1"/>
          </p:cNvSpPr>
          <p:nvPr/>
        </p:nvSpPr>
        <p:spPr bwMode="auto">
          <a:xfrm flipH="1">
            <a:off x="381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3" name="Line 28"/>
          <p:cNvSpPr>
            <a:spLocks noChangeShapeType="1"/>
          </p:cNvSpPr>
          <p:nvPr/>
        </p:nvSpPr>
        <p:spPr bwMode="auto">
          <a:xfrm>
            <a:off x="381000" y="2590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4" name="Line 29"/>
          <p:cNvSpPr>
            <a:spLocks noChangeShapeType="1"/>
          </p:cNvSpPr>
          <p:nvPr/>
        </p:nvSpPr>
        <p:spPr bwMode="auto">
          <a:xfrm flipV="1">
            <a:off x="40386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 flipH="1">
            <a:off x="1981200" y="220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5181600" y="3429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 sz="1200">
              <a:latin typeface="Times New Roman" panose="02020603050405020304" pitchFamily="18" charset="0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828800" y="3048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1828800" y="2438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3048000" y="4114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1905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3048000" y="4800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914400" y="4343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02" name="Text Box 38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81000" y="5638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990600" y="5105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2286000" y="5181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3716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8" name="Text Box 43"/>
          <p:cNvSpPr txBox="1">
            <a:spLocks noChangeArrowheads="1"/>
          </p:cNvSpPr>
          <p:nvPr/>
        </p:nvSpPr>
        <p:spPr bwMode="auto">
          <a:xfrm>
            <a:off x="5334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9" name="Oval 44"/>
          <p:cNvSpPr>
            <a:spLocks noChangeArrowheads="1"/>
          </p:cNvSpPr>
          <p:nvPr/>
        </p:nvSpPr>
        <p:spPr bwMode="auto">
          <a:xfrm>
            <a:off x="228600" y="579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510" name="Line 45"/>
          <p:cNvSpPr>
            <a:spLocks noChangeShapeType="1"/>
          </p:cNvSpPr>
          <p:nvPr/>
        </p:nvSpPr>
        <p:spPr bwMode="auto">
          <a:xfrm>
            <a:off x="11430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10" name="AutoShape 46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1" name="AutoShape 47"/>
          <p:cNvSpPr>
            <a:spLocks noChangeArrowheads="1"/>
          </p:cNvSpPr>
          <p:nvPr/>
        </p:nvSpPr>
        <p:spPr bwMode="auto">
          <a:xfrm>
            <a:off x="617220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2" name="AutoShape 48"/>
          <p:cNvSpPr>
            <a:spLocks noChangeArrowheads="1"/>
          </p:cNvSpPr>
          <p:nvPr/>
        </p:nvSpPr>
        <p:spPr bwMode="auto">
          <a:xfrm>
            <a:off x="6324600" y="6096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3" name="AutoShape 49"/>
          <p:cNvSpPr>
            <a:spLocks noChangeArrowheads="1"/>
          </p:cNvSpPr>
          <p:nvPr/>
        </p:nvSpPr>
        <p:spPr bwMode="auto">
          <a:xfrm>
            <a:off x="6324600" y="5257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4" name="AutoShape 50"/>
          <p:cNvSpPr>
            <a:spLocks noChangeArrowheads="1"/>
          </p:cNvSpPr>
          <p:nvPr/>
        </p:nvSpPr>
        <p:spPr bwMode="auto">
          <a:xfrm>
            <a:off x="533400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5" name="AutoShape 51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6" name="AutoShape 52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7" name="AutoShape 53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8" name="AutoShape 54"/>
          <p:cNvSpPr>
            <a:spLocks noChangeArrowheads="1"/>
          </p:cNvSpPr>
          <p:nvPr/>
        </p:nvSpPr>
        <p:spPr bwMode="auto">
          <a:xfrm>
            <a:off x="7391400" y="36576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9" name="Line 55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0" name="Line 56"/>
          <p:cNvSpPr>
            <a:spLocks noChangeShapeType="1"/>
          </p:cNvSpPr>
          <p:nvPr/>
        </p:nvSpPr>
        <p:spPr bwMode="auto">
          <a:xfrm flipH="1">
            <a:off x="5715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51054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2" name="Line 58"/>
          <p:cNvSpPr>
            <a:spLocks noChangeShapeType="1"/>
          </p:cNvSpPr>
          <p:nvPr/>
        </p:nvSpPr>
        <p:spPr bwMode="auto">
          <a:xfrm>
            <a:off x="5105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57150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H="1">
            <a:off x="5638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>
            <a:off x="56388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H="1">
            <a:off x="6629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>
            <a:off x="6477000" y="27432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H="1">
            <a:off x="4267200" y="21336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4267200" y="40386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 flipV="1">
            <a:off x="6705600" y="38100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 flipH="1" flipV="1">
            <a:off x="6553200" y="21336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2" name="Text Box 68"/>
          <p:cNvSpPr txBox="1">
            <a:spLocks noChangeArrowheads="1"/>
          </p:cNvSpPr>
          <p:nvPr/>
        </p:nvSpPr>
        <p:spPr bwMode="auto">
          <a:xfrm>
            <a:off x="6172200" y="1905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3" name="Text Box 69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4" name="Text Box 70"/>
          <p:cNvSpPr txBox="1">
            <a:spLocks noChangeArrowheads="1"/>
          </p:cNvSpPr>
          <p:nvPr/>
        </p:nvSpPr>
        <p:spPr bwMode="auto">
          <a:xfrm>
            <a:off x="48006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5" name="Text Box 71"/>
          <p:cNvSpPr txBox="1">
            <a:spLocks noChangeArrowheads="1"/>
          </p:cNvSpPr>
          <p:nvPr/>
        </p:nvSpPr>
        <p:spPr bwMode="auto">
          <a:xfrm>
            <a:off x="73914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4,5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6" name="Text Box 72"/>
          <p:cNvSpPr txBox="1">
            <a:spLocks noChangeArrowheads="1"/>
          </p:cNvSpPr>
          <p:nvPr/>
        </p:nvSpPr>
        <p:spPr bwMode="auto">
          <a:xfrm>
            <a:off x="6324600" y="5334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7" name="Text Box 73"/>
          <p:cNvSpPr txBox="1">
            <a:spLocks noChangeArrowheads="1"/>
          </p:cNvSpPr>
          <p:nvPr/>
        </p:nvSpPr>
        <p:spPr bwMode="auto">
          <a:xfrm>
            <a:off x="5334000" y="4572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8" name="Text Box 74"/>
          <p:cNvSpPr txBox="1">
            <a:spLocks noChangeArrowheads="1"/>
          </p:cNvSpPr>
          <p:nvPr/>
        </p:nvSpPr>
        <p:spPr bwMode="auto">
          <a:xfrm>
            <a:off x="5410200" y="3200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9" name="Text Box 75"/>
          <p:cNvSpPr txBox="1">
            <a:spLocks noChangeArrowheads="1"/>
          </p:cNvSpPr>
          <p:nvPr/>
        </p:nvSpPr>
        <p:spPr bwMode="auto">
          <a:xfrm>
            <a:off x="8027988" y="1773238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Edge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0" name="Text Box 76"/>
          <p:cNvSpPr txBox="1">
            <a:spLocks noChangeArrowheads="1"/>
          </p:cNvSpPr>
          <p:nvPr/>
        </p:nvSpPr>
        <p:spPr bwMode="auto">
          <a:xfrm>
            <a:off x="7696200" y="4038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R1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1" name="Text Box 77"/>
          <p:cNvSpPr txBox="1">
            <a:spLocks noChangeArrowheads="1"/>
          </p:cNvSpPr>
          <p:nvPr/>
        </p:nvSpPr>
        <p:spPr bwMode="auto">
          <a:xfrm>
            <a:off x="6324600" y="6172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2" name="Text Box 78"/>
          <p:cNvSpPr txBox="1">
            <a:spLocks noChangeArrowheads="1"/>
          </p:cNvSpPr>
          <p:nvPr/>
        </p:nvSpPr>
        <p:spPr bwMode="auto">
          <a:xfrm>
            <a:off x="58674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3" name="Text Box 79"/>
          <p:cNvSpPr txBox="1">
            <a:spLocks noChangeArrowheads="1"/>
          </p:cNvSpPr>
          <p:nvPr/>
        </p:nvSpPr>
        <p:spPr bwMode="auto">
          <a:xfrm>
            <a:off x="7696200" y="495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R4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5334000" y="3886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R3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6477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R2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6" name="Line 82"/>
          <p:cNvSpPr>
            <a:spLocks noChangeShapeType="1"/>
          </p:cNvSpPr>
          <p:nvPr/>
        </p:nvSpPr>
        <p:spPr bwMode="auto">
          <a:xfrm flipV="1">
            <a:off x="7543800" y="2209800"/>
            <a:ext cx="762000" cy="6096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8027988" y="43434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Region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8" name="Line 84"/>
          <p:cNvSpPr>
            <a:spLocks noChangeShapeType="1"/>
          </p:cNvSpPr>
          <p:nvPr/>
        </p:nvSpPr>
        <p:spPr bwMode="auto">
          <a:xfrm flipH="1" flipV="1">
            <a:off x="8070850" y="3933825"/>
            <a:ext cx="533400" cy="304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550" name="Text Box 85"/>
          <p:cNvSpPr txBox="1">
            <a:spLocks noChangeArrowheads="1"/>
          </p:cNvSpPr>
          <p:nvPr/>
        </p:nvSpPr>
        <p:spPr bwMode="auto">
          <a:xfrm>
            <a:off x="0" y="41275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Example-1</a:t>
            </a:r>
            <a:endParaRPr lang="en-US" altLang="tr-TR" dirty="0"/>
          </a:p>
        </p:txBody>
      </p:sp>
      <p:sp>
        <p:nvSpPr>
          <p:cNvPr id="446550" name="Rectangle 86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6551" name="AutoShape 87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5" grpId="0"/>
      <p:bldP spid="446502" grpId="0"/>
      <p:bldP spid="446510" grpId="0" animBg="1"/>
      <p:bldP spid="446511" grpId="0" animBg="1"/>
      <p:bldP spid="446512" grpId="0" animBg="1"/>
      <p:bldP spid="446513" grpId="0" animBg="1"/>
      <p:bldP spid="446514" grpId="0" animBg="1"/>
      <p:bldP spid="446515" grpId="0" animBg="1"/>
      <p:bldP spid="446516" grpId="0" animBg="1"/>
      <p:bldP spid="446517" grpId="0" animBg="1"/>
      <p:bldP spid="446518" grpId="0" animBg="1"/>
      <p:bldP spid="446532" grpId="0"/>
      <p:bldP spid="446533" grpId="0"/>
      <p:bldP spid="446534" grpId="0"/>
      <p:bldP spid="446535" grpId="0"/>
      <p:bldP spid="446536" grpId="0"/>
      <p:bldP spid="446537" grpId="0"/>
      <p:bldP spid="446538" grpId="0"/>
      <p:bldP spid="446539" grpId="0"/>
      <p:bldP spid="446540" grpId="0"/>
      <p:bldP spid="446541" grpId="0"/>
      <p:bldP spid="446542" grpId="0"/>
      <p:bldP spid="446543" grpId="0"/>
      <p:bldP spid="446544" grpId="0"/>
      <p:bldP spid="446545" grpId="0"/>
      <p:bldP spid="446547" grpId="0"/>
      <p:bldP spid="446550" grpId="0"/>
      <p:bldP spid="4465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7141BC0-A087-4DDF-B317-0FE8C16BBCC0}" type="slidenum">
              <a:rPr lang="tr-TR" altLang="tr-TR" sz="1400" b="1">
                <a:latin typeface="Arial" panose="020B0604020202020204" pitchFamily="34" charset="0"/>
              </a:rPr>
              <a:pPr algn="r"/>
              <a:t>16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77800"/>
            <a:ext cx="8402638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Flow Graph Notation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1447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46482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38862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5334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4648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9906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19050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41910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3048000" y="55387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6" name="Line 13"/>
          <p:cNvSpPr>
            <a:spLocks noChangeShapeType="1"/>
          </p:cNvSpPr>
          <p:nvPr/>
        </p:nvSpPr>
        <p:spPr bwMode="auto">
          <a:xfrm>
            <a:off x="1828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7" name="Oval 14"/>
          <p:cNvSpPr>
            <a:spLocks noChangeArrowheads="1"/>
          </p:cNvSpPr>
          <p:nvPr/>
        </p:nvSpPr>
        <p:spPr bwMode="auto">
          <a:xfrm>
            <a:off x="49530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8" name="Oval 15"/>
          <p:cNvSpPr>
            <a:spLocks noChangeArrowheads="1"/>
          </p:cNvSpPr>
          <p:nvPr/>
        </p:nvSpPr>
        <p:spPr bwMode="auto">
          <a:xfrm>
            <a:off x="799465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09" name="Oval 16"/>
          <p:cNvSpPr>
            <a:spLocks noChangeArrowheads="1"/>
          </p:cNvSpPr>
          <p:nvPr/>
        </p:nvSpPr>
        <p:spPr bwMode="auto">
          <a:xfrm>
            <a:off x="662305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0" name="Oval 17"/>
          <p:cNvSpPr>
            <a:spLocks noChangeArrowheads="1"/>
          </p:cNvSpPr>
          <p:nvPr/>
        </p:nvSpPr>
        <p:spPr bwMode="auto">
          <a:xfrm>
            <a:off x="746125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746125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2" name="Oval 19"/>
          <p:cNvSpPr>
            <a:spLocks noChangeArrowheads="1"/>
          </p:cNvSpPr>
          <p:nvPr/>
        </p:nvSpPr>
        <p:spPr bwMode="auto">
          <a:xfrm>
            <a:off x="7385050" y="5334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 flipV="1">
            <a:off x="4211638" y="32845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4" name="Line 21"/>
          <p:cNvSpPr>
            <a:spLocks noChangeShapeType="1"/>
          </p:cNvSpPr>
          <p:nvPr/>
        </p:nvSpPr>
        <p:spPr bwMode="auto">
          <a:xfrm>
            <a:off x="50292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5" name="Line 22"/>
          <p:cNvSpPr>
            <a:spLocks noChangeShapeType="1"/>
          </p:cNvSpPr>
          <p:nvPr/>
        </p:nvSpPr>
        <p:spPr bwMode="auto">
          <a:xfrm>
            <a:off x="4191000" y="4005263"/>
            <a:ext cx="45243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 flipV="1">
            <a:off x="5029200" y="4005263"/>
            <a:ext cx="40640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>
            <a:off x="1371600" y="5767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8" name="Oval 25"/>
          <p:cNvSpPr>
            <a:spLocks noChangeArrowheads="1"/>
          </p:cNvSpPr>
          <p:nvPr/>
        </p:nvSpPr>
        <p:spPr bwMode="auto">
          <a:xfrm>
            <a:off x="5867400" y="5927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59419" name="Line 26"/>
          <p:cNvSpPr>
            <a:spLocks noChangeShapeType="1"/>
          </p:cNvSpPr>
          <p:nvPr/>
        </p:nvSpPr>
        <p:spPr bwMode="auto">
          <a:xfrm>
            <a:off x="4572000" y="6156325"/>
            <a:ext cx="36036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0" name="Line 27"/>
          <p:cNvSpPr>
            <a:spLocks noChangeShapeType="1"/>
          </p:cNvSpPr>
          <p:nvPr/>
        </p:nvSpPr>
        <p:spPr bwMode="auto">
          <a:xfrm>
            <a:off x="5334000" y="6156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1" name="Line 28"/>
          <p:cNvSpPr>
            <a:spLocks noChangeShapeType="1"/>
          </p:cNvSpPr>
          <p:nvPr/>
        </p:nvSpPr>
        <p:spPr bwMode="auto">
          <a:xfrm flipV="1">
            <a:off x="6851650" y="32766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2" name="Line 29"/>
          <p:cNvSpPr>
            <a:spLocks noChangeShapeType="1"/>
          </p:cNvSpPr>
          <p:nvPr/>
        </p:nvSpPr>
        <p:spPr bwMode="auto">
          <a:xfrm flipV="1">
            <a:off x="7004050" y="4191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3" name="Line 30"/>
          <p:cNvSpPr>
            <a:spLocks noChangeShapeType="1"/>
          </p:cNvSpPr>
          <p:nvPr/>
        </p:nvSpPr>
        <p:spPr bwMode="auto">
          <a:xfrm>
            <a:off x="776605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4" name="Line 31"/>
          <p:cNvSpPr>
            <a:spLocks noChangeShapeType="1"/>
          </p:cNvSpPr>
          <p:nvPr/>
        </p:nvSpPr>
        <p:spPr bwMode="auto">
          <a:xfrm>
            <a:off x="6954838" y="50847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5" name="Line 32"/>
          <p:cNvSpPr>
            <a:spLocks noChangeShapeType="1"/>
          </p:cNvSpPr>
          <p:nvPr/>
        </p:nvSpPr>
        <p:spPr bwMode="auto">
          <a:xfrm flipV="1">
            <a:off x="776605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6" name="Line 33"/>
          <p:cNvSpPr>
            <a:spLocks noChangeShapeType="1"/>
          </p:cNvSpPr>
          <p:nvPr/>
        </p:nvSpPr>
        <p:spPr bwMode="auto">
          <a:xfrm>
            <a:off x="7766050" y="32004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7" name="Line 34"/>
          <p:cNvSpPr>
            <a:spLocks noChangeShapeType="1"/>
          </p:cNvSpPr>
          <p:nvPr/>
        </p:nvSpPr>
        <p:spPr bwMode="auto">
          <a:xfrm flipH="1" flipV="1">
            <a:off x="1676400" y="52339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8" name="Line 35"/>
          <p:cNvSpPr>
            <a:spLocks noChangeShapeType="1"/>
          </p:cNvSpPr>
          <p:nvPr/>
        </p:nvSpPr>
        <p:spPr bwMode="auto">
          <a:xfrm flipH="1">
            <a:off x="1295400" y="52339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29" name="Line 36"/>
          <p:cNvSpPr>
            <a:spLocks noChangeShapeType="1"/>
          </p:cNvSpPr>
          <p:nvPr/>
        </p:nvSpPr>
        <p:spPr bwMode="auto">
          <a:xfrm>
            <a:off x="1295400" y="591978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0" name="Line 37"/>
          <p:cNvSpPr>
            <a:spLocks noChangeShapeType="1"/>
          </p:cNvSpPr>
          <p:nvPr/>
        </p:nvSpPr>
        <p:spPr bwMode="auto">
          <a:xfrm flipV="1">
            <a:off x="2362200" y="5919788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1" name="Line 38"/>
          <p:cNvSpPr>
            <a:spLocks noChangeShapeType="1"/>
          </p:cNvSpPr>
          <p:nvPr/>
        </p:nvSpPr>
        <p:spPr bwMode="auto">
          <a:xfrm flipH="1" flipV="1">
            <a:off x="4724400" y="55467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2" name="Line 39"/>
          <p:cNvSpPr>
            <a:spLocks noChangeShapeType="1"/>
          </p:cNvSpPr>
          <p:nvPr/>
        </p:nvSpPr>
        <p:spPr bwMode="auto">
          <a:xfrm flipH="1">
            <a:off x="4427538" y="5546725"/>
            <a:ext cx="2968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33" name="Text Box 40"/>
          <p:cNvSpPr>
            <a:spLocks noGrp="1" noChangeArrowheads="1"/>
          </p:cNvSpPr>
          <p:nvPr>
            <p:ph type="body" idx="4294967295"/>
          </p:nvPr>
        </p:nvSpPr>
        <p:spPr>
          <a:xfrm>
            <a:off x="982663" y="2552700"/>
            <a:ext cx="1577975" cy="60325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000" smtClean="0"/>
              <a:t>Sequence</a:t>
            </a:r>
            <a:endParaRPr lang="en-US" altLang="tr-TR" sz="2000" smtClean="0"/>
          </a:p>
        </p:txBody>
      </p:sp>
      <p:sp>
        <p:nvSpPr>
          <p:cNvPr id="59434" name="Text Box 41"/>
          <p:cNvSpPr txBox="1">
            <a:spLocks noChangeArrowheads="1"/>
          </p:cNvSpPr>
          <p:nvPr/>
        </p:nvSpPr>
        <p:spPr bwMode="auto">
          <a:xfrm>
            <a:off x="990600" y="47005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While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5" name="Text Box 42"/>
          <p:cNvSpPr txBox="1">
            <a:spLocks noChangeArrowheads="1"/>
          </p:cNvSpPr>
          <p:nvPr/>
        </p:nvSpPr>
        <p:spPr bwMode="auto">
          <a:xfrm>
            <a:off x="4038600" y="2438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tr-TR" altLang="tr-TR" sz="2000" dirty="0" err="1">
                <a:latin typeface="Arial" panose="020B0604020202020204" pitchFamily="34" charset="0"/>
              </a:rPr>
              <a:t>i</a:t>
            </a:r>
            <a:r>
              <a:rPr lang="tr-TR" altLang="tr-TR" sz="2000" dirty="0" err="1" smtClean="0">
                <a:latin typeface="Arial" panose="020B0604020202020204" pitchFamily="34" charset="0"/>
              </a:rPr>
              <a:t>f</a:t>
            </a:r>
            <a:r>
              <a:rPr lang="tr-TR" altLang="tr-TR" sz="2000" dirty="0" smtClean="0">
                <a:latin typeface="Arial" panose="020B0604020202020204" pitchFamily="34" charset="0"/>
              </a:rPr>
              <a:t>-else</a:t>
            </a:r>
            <a:endParaRPr lang="en-US" altLang="tr-TR" sz="2000" dirty="0">
              <a:latin typeface="Arial" panose="020B0604020202020204" pitchFamily="34" charset="0"/>
            </a:endParaRPr>
          </a:p>
        </p:txBody>
      </p:sp>
      <p:sp>
        <p:nvSpPr>
          <p:cNvPr id="59436" name="Text Box 43"/>
          <p:cNvSpPr txBox="1">
            <a:spLocks noChangeArrowheads="1"/>
          </p:cNvSpPr>
          <p:nvPr/>
        </p:nvSpPr>
        <p:spPr bwMode="auto">
          <a:xfrm>
            <a:off x="4724400" y="51657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Until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7" name="Text Box 44"/>
          <p:cNvSpPr txBox="1">
            <a:spLocks noChangeArrowheads="1"/>
          </p:cNvSpPr>
          <p:nvPr/>
        </p:nvSpPr>
        <p:spPr bwMode="auto">
          <a:xfrm>
            <a:off x="7232650" y="2362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000">
                <a:latin typeface="Arial" panose="020B0604020202020204" pitchFamily="34" charset="0"/>
              </a:rPr>
              <a:t>switch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1447800" y="1219200"/>
            <a:ext cx="7227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Each circle represents one or more nonbranching source code statements.</a:t>
            </a:r>
            <a:endParaRPr lang="en-US" altLang="tr-T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54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55C9159-5C51-4004-B3BC-E15A5B975D60}" type="slidenum">
              <a:rPr lang="tr-TR" altLang="tr-TR" sz="1400" b="1">
                <a:latin typeface="Arial" panose="020B0604020202020204" pitchFamily="34" charset="0"/>
              </a:rPr>
              <a:pPr algn="r"/>
              <a:t>17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6988"/>
            <a:ext cx="7772400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Compound Logic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381750" y="2514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tr-TR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638175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554355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607695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561975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592455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5292725" y="3505200"/>
            <a:ext cx="40322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292725" y="414972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940425" y="350043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H="1">
            <a:off x="584835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501015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7143750" y="3581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5924550" y="39624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68655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684213" y="2708275"/>
            <a:ext cx="36480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If  </a:t>
            </a:r>
            <a:r>
              <a:rPr lang="tr-TR" altLang="tr-TR" sz="2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tr-TR" altLang="tr-TR" sz="2400">
                <a:latin typeface="Arial" panose="020B0604020202020204" pitchFamily="34" charset="0"/>
              </a:rPr>
              <a:t> OR </a:t>
            </a:r>
            <a:r>
              <a:rPr lang="tr-TR" altLang="tr-TR" sz="2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	then procedure </a:t>
            </a:r>
            <a:r>
              <a:rPr lang="tr-TR" altLang="tr-TR" sz="24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	else procedure </a:t>
            </a:r>
            <a:r>
              <a:rPr lang="tr-TR" altLang="tr-TR" sz="2400" b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</a:rPr>
              <a:t>ENDIF</a:t>
            </a:r>
            <a:endParaRPr lang="en-US" altLang="tr-TR" sz="2400">
              <a:latin typeface="Arial" panose="020B0604020202020204" pitchFamily="34" charset="0"/>
            </a:endParaRP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508635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y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6959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tr-TR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714375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x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076950" y="3733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400" b="1">
                <a:latin typeface="Times New Roman" panose="02020603050405020304" pitchFamily="18" charset="0"/>
              </a:rPr>
              <a:t>x</a:t>
            </a:r>
            <a:endParaRPr lang="en-US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577215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92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CFF1E75-D898-4368-B9D6-682A6383AD08}" type="slidenum">
              <a:rPr lang="tr-TR" altLang="tr-TR" sz="1400" b="1">
                <a:latin typeface="Arial" panose="020B0604020202020204" pitchFamily="34" charset="0"/>
              </a:rPr>
              <a:pPr algn="r"/>
              <a:t>18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79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000" dirty="0" smtClean="0">
                <a:ln>
                  <a:noFill/>
                </a:ln>
                <a:effectLst/>
              </a:rPr>
              <a:t>Example-1 (</a:t>
            </a:r>
            <a:r>
              <a:rPr lang="tr-TR" altLang="tr-TR" sz="4000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sz="4000" dirty="0" smtClean="0">
                <a:ln>
                  <a:noFill/>
                </a:ln>
                <a:effectLst/>
              </a:rPr>
              <a:t> </a:t>
            </a:r>
            <a:r>
              <a:rPr lang="tr-TR" altLang="tr-TR" sz="4000" dirty="0" err="1">
                <a:ln>
                  <a:noFill/>
                </a:ln>
                <a:effectLst/>
              </a:rPr>
              <a:t>Complexity</a:t>
            </a:r>
            <a:r>
              <a:rPr lang="tr-TR" altLang="tr-TR" sz="4000" dirty="0">
                <a:ln>
                  <a:noFill/>
                </a:ln>
                <a:effectLst/>
              </a:rPr>
              <a:t>)</a:t>
            </a:r>
            <a:endParaRPr lang="en-US" altLang="tr-TR" sz="4000" dirty="0">
              <a:ln>
                <a:noFill/>
              </a:ln>
              <a:effectLst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81213" y="2093913"/>
            <a:ext cx="5610225" cy="3227387"/>
          </a:xfrm>
        </p:spPr>
        <p:txBody>
          <a:bodyPr/>
          <a:lstStyle/>
          <a:p>
            <a:r>
              <a:rPr lang="tr-TR" altLang="tr-TR" smtClean="0"/>
              <a:t>V(G) = E – N  + 2</a:t>
            </a:r>
            <a:br>
              <a:rPr lang="tr-TR" altLang="tr-TR" smtClean="0"/>
            </a:br>
            <a:r>
              <a:rPr lang="tr-TR" altLang="tr-TR" smtClean="0"/>
              <a:t>         = 11 – 9 + 2 = 4</a:t>
            </a:r>
            <a:br>
              <a:rPr lang="tr-TR" altLang="tr-TR" smtClean="0"/>
            </a:br>
            <a:endParaRPr lang="tr-TR" altLang="tr-TR" smtClean="0"/>
          </a:p>
          <a:p>
            <a:r>
              <a:rPr lang="tr-TR" altLang="tr-TR" b="1" smtClean="0">
                <a:solidFill>
                  <a:srgbClr val="FF3300"/>
                </a:solidFill>
              </a:rPr>
              <a:t>Other method:</a:t>
            </a: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V(G) = P + 1</a:t>
            </a:r>
            <a:br>
              <a:rPr lang="tr-TR" altLang="tr-TR" smtClean="0"/>
            </a:br>
            <a:r>
              <a:rPr lang="tr-TR" altLang="tr-TR" smtClean="0"/>
              <a:t>         = 3 + 1 = 4</a:t>
            </a:r>
          </a:p>
        </p:txBody>
      </p:sp>
    </p:spTree>
    <p:extLst>
      <p:ext uri="{BB962C8B-B14F-4D97-AF65-F5344CB8AC3E}">
        <p14:creationId xmlns:p14="http://schemas.microsoft.com/office/powerpoint/2010/main" val="1911150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3666084-959A-488A-89E8-ACBF9ABF9FE6}" type="slidenum">
              <a:rPr lang="tr-TR" altLang="tr-TR" sz="1400" b="1">
                <a:latin typeface="Arial" panose="020B0604020202020204" pitchFamily="34" charset="0"/>
              </a:rPr>
              <a:pPr algn="r"/>
              <a:t>19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8514" name="Oval 2"/>
          <p:cNvSpPr>
            <a:spLocks noChangeArrowheads="1"/>
          </p:cNvSpPr>
          <p:nvPr/>
        </p:nvSpPr>
        <p:spPr bwMode="auto">
          <a:xfrm>
            <a:off x="5656263" y="27479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5" name="Oval 3"/>
          <p:cNvSpPr>
            <a:spLocks noChangeArrowheads="1"/>
          </p:cNvSpPr>
          <p:nvPr/>
        </p:nvSpPr>
        <p:spPr bwMode="auto">
          <a:xfrm>
            <a:off x="4970463" y="34210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6" name="Oval 4"/>
          <p:cNvSpPr>
            <a:spLocks noChangeArrowheads="1"/>
          </p:cNvSpPr>
          <p:nvPr/>
        </p:nvSpPr>
        <p:spPr bwMode="auto">
          <a:xfrm>
            <a:off x="5999163" y="34210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</a:rPr>
              <a:t>3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7" name="Oval 5"/>
          <p:cNvSpPr>
            <a:spLocks noChangeArrowheads="1"/>
          </p:cNvSpPr>
          <p:nvPr/>
        </p:nvSpPr>
        <p:spPr bwMode="auto">
          <a:xfrm>
            <a:off x="5770563" y="397986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5884863" y="2344738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 flipH="1">
            <a:off x="5199063" y="3084513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>
            <a:off x="5999163" y="3084513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1" name="Line 9"/>
          <p:cNvSpPr>
            <a:spLocks noChangeShapeType="1"/>
          </p:cNvSpPr>
          <p:nvPr/>
        </p:nvSpPr>
        <p:spPr bwMode="auto">
          <a:xfrm flipH="1">
            <a:off x="5999163" y="3754438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2" name="Line 10"/>
          <p:cNvSpPr>
            <a:spLocks noChangeShapeType="1"/>
          </p:cNvSpPr>
          <p:nvPr/>
        </p:nvSpPr>
        <p:spPr bwMode="auto">
          <a:xfrm>
            <a:off x="5999163" y="4344988"/>
            <a:ext cx="444500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3" name="Line 11"/>
          <p:cNvSpPr>
            <a:spLocks noChangeShapeType="1"/>
          </p:cNvSpPr>
          <p:nvPr/>
        </p:nvSpPr>
        <p:spPr bwMode="auto">
          <a:xfrm>
            <a:off x="5199063" y="3754438"/>
            <a:ext cx="1143000" cy="187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4" name="Freeform 12"/>
          <p:cNvSpPr>
            <a:spLocks/>
          </p:cNvSpPr>
          <p:nvPr/>
        </p:nvSpPr>
        <p:spPr bwMode="auto">
          <a:xfrm>
            <a:off x="6113463" y="3017838"/>
            <a:ext cx="1371600" cy="27432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5" name="Line 13"/>
          <p:cNvSpPr>
            <a:spLocks noChangeShapeType="1"/>
          </p:cNvSpPr>
          <p:nvPr/>
        </p:nvSpPr>
        <p:spPr bwMode="auto">
          <a:xfrm>
            <a:off x="6732588" y="580548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6" name="Line 14"/>
          <p:cNvSpPr>
            <a:spLocks noChangeShapeType="1"/>
          </p:cNvSpPr>
          <p:nvPr/>
        </p:nvSpPr>
        <p:spPr bwMode="auto">
          <a:xfrm flipH="1" flipV="1">
            <a:off x="6113463" y="3017838"/>
            <a:ext cx="342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7" name="Oval 15"/>
          <p:cNvSpPr>
            <a:spLocks noChangeArrowheads="1"/>
          </p:cNvSpPr>
          <p:nvPr/>
        </p:nvSpPr>
        <p:spPr bwMode="auto">
          <a:xfrm>
            <a:off x="6456363" y="3897313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28" name="Line 16"/>
          <p:cNvSpPr>
            <a:spLocks noChangeShapeType="1"/>
          </p:cNvSpPr>
          <p:nvPr/>
        </p:nvSpPr>
        <p:spPr bwMode="auto">
          <a:xfrm>
            <a:off x="6456363" y="367506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29" name="Line 17"/>
          <p:cNvSpPr>
            <a:spLocks noChangeShapeType="1"/>
          </p:cNvSpPr>
          <p:nvPr/>
        </p:nvSpPr>
        <p:spPr bwMode="auto">
          <a:xfrm flipH="1">
            <a:off x="6516688" y="4233863"/>
            <a:ext cx="168275" cy="135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8530" name="Oval 18"/>
          <p:cNvSpPr>
            <a:spLocks noChangeArrowheads="1"/>
          </p:cNvSpPr>
          <p:nvPr/>
        </p:nvSpPr>
        <p:spPr bwMode="auto">
          <a:xfrm>
            <a:off x="6227763" y="5589588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448531" name="Oval 19"/>
          <p:cNvSpPr>
            <a:spLocks noChangeArrowheads="1"/>
          </p:cNvSpPr>
          <p:nvPr/>
        </p:nvSpPr>
        <p:spPr bwMode="auto">
          <a:xfrm>
            <a:off x="7524750" y="5589588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64533" name="Rectangle 20"/>
          <p:cNvSpPr>
            <a:spLocks noChangeArrowheads="1"/>
          </p:cNvSpPr>
          <p:nvPr/>
        </p:nvSpPr>
        <p:spPr bwMode="auto">
          <a:xfrm>
            <a:off x="0" y="1393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64534" name="Rectangle 21"/>
          <p:cNvSpPr>
            <a:spLocks noChangeArrowheads="1"/>
          </p:cNvSpPr>
          <p:nvPr/>
        </p:nvSpPr>
        <p:spPr bwMode="auto">
          <a:xfrm>
            <a:off x="0" y="1393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448534" name="Oval 22"/>
          <p:cNvSpPr>
            <a:spLocks noChangeArrowheads="1"/>
          </p:cNvSpPr>
          <p:nvPr/>
        </p:nvSpPr>
        <p:spPr bwMode="auto">
          <a:xfrm>
            <a:off x="5683250" y="1965325"/>
            <a:ext cx="4572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1600" b="1">
                <a:latin typeface="Times New Roman" panose="02020603050405020304" pitchFamily="18" charset="0"/>
              </a:rPr>
              <a:t>1</a:t>
            </a:r>
            <a:endParaRPr lang="en-US" altLang="tr-TR" sz="1600" b="1">
              <a:latin typeface="Times New Roman" panose="02020603050405020304" pitchFamily="18" charset="0"/>
            </a:endParaRP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0" y="44450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Example-2</a:t>
            </a:r>
            <a:endParaRPr lang="en-US" altLang="tr-TR" dirty="0"/>
          </a:p>
        </p:txBody>
      </p:sp>
      <p:sp>
        <p:nvSpPr>
          <p:cNvPr id="6453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981075"/>
            <a:ext cx="3168650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448537" name="Rectangle 25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64539" name="Group 26"/>
          <p:cNvGrpSpPr>
            <a:grpSpLocks/>
          </p:cNvGrpSpPr>
          <p:nvPr/>
        </p:nvGrpSpPr>
        <p:grpSpPr bwMode="auto">
          <a:xfrm>
            <a:off x="1184275" y="2028825"/>
            <a:ext cx="2860675" cy="4064000"/>
            <a:chOff x="746" y="655"/>
            <a:chExt cx="1802" cy="2560"/>
          </a:xfrm>
        </p:grpSpPr>
        <p:sp>
          <p:nvSpPr>
            <p:cNvPr id="64540" name="Freeform 27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1" name="Freeform 28"/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3"/>
                <a:gd name="T28" fmla="*/ 0 h 342"/>
                <a:gd name="T29" fmla="*/ 343 w 343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2" name="Freeform 29"/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3" name="Oval 30"/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44" name="Oval 31"/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45" name="Freeform 32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6" name="Freeform 33"/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7" name="Freeform 34"/>
            <p:cNvSpPr>
              <a:spLocks/>
            </p:cNvSpPr>
            <p:nvPr/>
          </p:nvSpPr>
          <p:spPr bwMode="auto">
            <a:xfrm>
              <a:off x="1308" y="1323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8" name="Freeform 35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49" name="Freeform 36"/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0" name="Freeform 37"/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1" name="Freeform 38"/>
            <p:cNvSpPr>
              <a:spLocks/>
            </p:cNvSpPr>
            <p:nvPr/>
          </p:nvSpPr>
          <p:spPr bwMode="auto">
            <a:xfrm>
              <a:off x="1673" y="1498"/>
              <a:ext cx="343" cy="106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06"/>
                <a:gd name="T17" fmla="*/ 343 w 34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2" name="Freeform 39"/>
            <p:cNvSpPr>
              <a:spLocks/>
            </p:cNvSpPr>
            <p:nvPr/>
          </p:nvSpPr>
          <p:spPr bwMode="auto">
            <a:xfrm>
              <a:off x="1666" y="1490"/>
              <a:ext cx="342" cy="107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  <a:gd name="T9" fmla="*/ 0 w 342"/>
                <a:gd name="T10" fmla="*/ 0 h 107"/>
                <a:gd name="T11" fmla="*/ 342 w 342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3" name="Line 40"/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4" name="Rectangle 41"/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55" name="Rectangle 42"/>
            <p:cNvSpPr>
              <a:spLocks noChangeArrowheads="1"/>
            </p:cNvSpPr>
            <p:nvPr/>
          </p:nvSpPr>
          <p:spPr bwMode="auto">
            <a:xfrm>
              <a:off x="1316" y="905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56" name="Freeform 43"/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  <a:gd name="T9" fmla="*/ 0 w 259"/>
                <a:gd name="T10" fmla="*/ 0 h 296"/>
                <a:gd name="T11" fmla="*/ 259 w 259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7" name="Freeform 44"/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5"/>
                <a:gd name="T17" fmla="*/ 205 w 20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8" name="Freeform 45"/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  <a:gd name="T9" fmla="*/ 0 w 205"/>
                <a:gd name="T10" fmla="*/ 0 h 175"/>
                <a:gd name="T11" fmla="*/ 205 w 20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59" name="Freeform 46"/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20"/>
                <a:gd name="T17" fmla="*/ 191 w 191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0" name="Freeform 47"/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  <a:gd name="T9" fmla="*/ 0 w 190"/>
                <a:gd name="T10" fmla="*/ 0 h 221"/>
                <a:gd name="T11" fmla="*/ 190 w 190"/>
                <a:gd name="T12" fmla="*/ 221 h 2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1" name="Freeform 48"/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98"/>
                <a:gd name="T23" fmla="*/ 738 w 738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62" name="Rectangle 49"/>
            <p:cNvSpPr>
              <a:spLocks noChangeArrowheads="1"/>
            </p:cNvSpPr>
            <p:nvPr/>
          </p:nvSpPr>
          <p:spPr bwMode="auto">
            <a:xfrm>
              <a:off x="1651" y="2174"/>
              <a:ext cx="7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01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3" name="Rectangle 50"/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4" name="Rectangle 51"/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5" name="Rectangle 52"/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6" name="Rectangle 53"/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7" name="Rectangle 54"/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8" name="Rectangle 55"/>
            <p:cNvSpPr>
              <a:spLocks noChangeArrowheads="1"/>
            </p:cNvSpPr>
            <p:nvPr/>
          </p:nvSpPr>
          <p:spPr bwMode="auto">
            <a:xfrm>
              <a:off x="890" y="1802"/>
              <a:ext cx="312" cy="24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69" name="Line 56"/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0" name="Line 57"/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1" name="Oval 58"/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72" name="Oval 59"/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endParaRPr lang="tr-TR" altLang="tr-TR" sz="9600">
                <a:latin typeface="Arial" panose="020B0604020202020204" pitchFamily="34" charset="0"/>
              </a:endParaRPr>
            </a:p>
          </p:txBody>
        </p:sp>
        <p:sp>
          <p:nvSpPr>
            <p:cNvPr id="64573" name="Freeform 60"/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44"/>
                <a:gd name="T23" fmla="*/ 730 w 730"/>
                <a:gd name="T24" fmla="*/ 1444 h 14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74" name="Freeform 61"/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1443"/>
                <a:gd name="T14" fmla="*/ 730 w 730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64575" name="Group 62"/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64576" name="Freeform 63"/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3"/>
                  <a:gd name="T17" fmla="*/ 114 w 11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77" name="Line 64"/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78" name="Group 65"/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64579" name="Freeform 66"/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14"/>
                  <a:gd name="T17" fmla="*/ 54 w 5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0" name="Line 67"/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1" name="Group 68"/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64582" name="Freeform 69"/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3" name="Line 70"/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4" name="Group 71"/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64585" name="Freeform 72"/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6" name="Line 73"/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87" name="Group 74"/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64588" name="Freeform 75"/>
              <p:cNvSpPr>
                <a:spLocks/>
              </p:cNvSpPr>
              <p:nvPr/>
            </p:nvSpPr>
            <p:spPr bwMode="auto">
              <a:xfrm>
                <a:off x="1445" y="1209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89" name="Line 76"/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4590" name="Group 77"/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64591" name="Freeform 78"/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592" name="Line 79"/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4593" name="Freeform 80"/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372"/>
                <a:gd name="T23" fmla="*/ 959 w 959"/>
                <a:gd name="T24" fmla="*/ 372 h 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94" name="Freeform 81"/>
            <p:cNvSpPr>
              <a:spLocks/>
            </p:cNvSpPr>
            <p:nvPr/>
          </p:nvSpPr>
          <p:spPr bwMode="auto">
            <a:xfrm>
              <a:off x="1050" y="2037"/>
              <a:ext cx="958" cy="373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373"/>
                <a:gd name="T14" fmla="*/ 958 w 958"/>
                <a:gd name="T15" fmla="*/ 373 h 3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595" name="Rectangle 82"/>
            <p:cNvSpPr>
              <a:spLocks noChangeArrowheads="1"/>
            </p:cNvSpPr>
            <p:nvPr/>
          </p:nvSpPr>
          <p:spPr bwMode="auto">
            <a:xfrm>
              <a:off x="1483" y="982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1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6" name="Rectangle 83"/>
            <p:cNvSpPr>
              <a:spLocks noChangeArrowheads="1"/>
            </p:cNvSpPr>
            <p:nvPr/>
          </p:nvSpPr>
          <p:spPr bwMode="auto">
            <a:xfrm>
              <a:off x="1468" y="145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2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7" name="Rectangle 84"/>
            <p:cNvSpPr>
              <a:spLocks noChangeArrowheads="1"/>
            </p:cNvSpPr>
            <p:nvPr/>
          </p:nvSpPr>
          <p:spPr bwMode="auto">
            <a:xfrm>
              <a:off x="2001" y="1795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3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8" name="Rectangle 85"/>
            <p:cNvSpPr>
              <a:spLocks noChangeArrowheads="1"/>
            </p:cNvSpPr>
            <p:nvPr/>
          </p:nvSpPr>
          <p:spPr bwMode="auto">
            <a:xfrm>
              <a:off x="989" y="189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4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599" name="Rectangle 86"/>
            <p:cNvSpPr>
              <a:spLocks noChangeArrowheads="1"/>
            </p:cNvSpPr>
            <p:nvPr/>
          </p:nvSpPr>
          <p:spPr bwMode="auto">
            <a:xfrm>
              <a:off x="1635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5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0" name="Rectangle 87"/>
            <p:cNvSpPr>
              <a:spLocks noChangeArrowheads="1"/>
            </p:cNvSpPr>
            <p:nvPr/>
          </p:nvSpPr>
          <p:spPr bwMode="auto">
            <a:xfrm>
              <a:off x="2381" y="2030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6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1" name="Rectangle 88"/>
            <p:cNvSpPr>
              <a:spLocks noChangeArrowheads="1"/>
            </p:cNvSpPr>
            <p:nvPr/>
          </p:nvSpPr>
          <p:spPr bwMode="auto">
            <a:xfrm>
              <a:off x="1468" y="2676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7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  <p:sp>
          <p:nvSpPr>
            <p:cNvPr id="64602" name="Rectangle 89"/>
            <p:cNvSpPr>
              <a:spLocks noChangeArrowheads="1"/>
            </p:cNvSpPr>
            <p:nvPr/>
          </p:nvSpPr>
          <p:spPr bwMode="auto">
            <a:xfrm>
              <a:off x="1590" y="3063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tr-TR" sz="1200" b="1">
                  <a:latin typeface="Helvetica" panose="020B0604020202020204" pitchFamily="34" charset="0"/>
                </a:rPr>
                <a:t>8</a:t>
              </a:r>
              <a:endParaRPr lang="en-US" altLang="tr-TR" b="1">
                <a:latin typeface="Helvetica" panose="020B0604020202020204" pitchFamily="34" charset="0"/>
              </a:endParaRPr>
            </a:p>
          </p:txBody>
        </p:sp>
      </p:grpSp>
      <p:sp>
        <p:nvSpPr>
          <p:cNvPr id="448602" name="AutoShape 90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8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5" grpId="0" animBg="1"/>
      <p:bldP spid="448516" grpId="0" animBg="1"/>
      <p:bldP spid="448517" grpId="0" animBg="1"/>
      <p:bldP spid="448527" grpId="0" animBg="1"/>
      <p:bldP spid="448530" grpId="0" animBg="1"/>
      <p:bldP spid="448531" grpId="0" animBg="1"/>
      <p:bldP spid="448534" grpId="0" animBg="1"/>
      <p:bldP spid="448537" grpId="0"/>
      <p:bldP spid="4486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</a:t>
            </a:r>
            <a:r>
              <a:rPr lang="en-US" altLang="tr-TR" dirty="0" smtClean="0"/>
              <a:t>Guidelines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Unit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Module</a:t>
            </a:r>
            <a:r>
              <a:rPr lang="tr-TR" altLang="tr-TR" dirty="0" smtClean="0"/>
              <a:t> Integration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Strategies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en-US" altLang="tr-TR" dirty="0" smtClean="0"/>
              <a:t>Testing </a:t>
            </a:r>
            <a:r>
              <a:rPr lang="tr-TR" altLang="tr-TR" dirty="0" err="1" smtClean="0"/>
              <a:t>Approaches</a:t>
            </a:r>
            <a:endParaRPr lang="tr-TR" altLang="tr-TR" dirty="0" smtClean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 smtClean="0"/>
              <a:t>White-Box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 smtClean="0"/>
              <a:t>Black-Box </a:t>
            </a:r>
            <a:r>
              <a:rPr lang="tr-TR" altLang="tr-TR" dirty="0" err="1" smtClean="0"/>
              <a:t>Testing</a:t>
            </a:r>
            <a:endParaRPr lang="tr-TR" altLang="tr-TR" dirty="0" smtClean="0"/>
          </a:p>
          <a:p>
            <a:pPr marL="457200" indent="-457200">
              <a:buFont typeface="Bodoni MT Condensed" panose="02070606080606020203" pitchFamily="18" charset="0"/>
              <a:buAutoNum type="arabicPeriod"/>
            </a:pPr>
            <a:r>
              <a:rPr lang="tr-TR" altLang="tr-TR" dirty="0" err="1" smtClean="0"/>
              <a:t>Other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Types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Testing</a:t>
            </a:r>
            <a:endParaRPr lang="en-US" altLang="tr-TR" dirty="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schemeClr val="bg1"/>
                </a:solidFill>
              </a:rPr>
              <a:t>Software Testing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6984409F-3538-4B32-B15E-8B33BB1E939C}" type="slidenum">
              <a:rPr lang="en-US" altLang="tr-TR">
                <a:solidFill>
                  <a:schemeClr val="bg1"/>
                </a:solidFill>
              </a:rPr>
              <a:pPr/>
              <a:t>2</a:t>
            </a:fld>
            <a:endParaRPr lang="en-US" altLang="tr-T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5F88F17-9764-45C9-8395-2B0D6CD68AAD}" type="slidenum">
              <a:rPr lang="tr-TR" altLang="tr-TR" sz="1400" b="1">
                <a:latin typeface="Arial" panose="020B0604020202020204" pitchFamily="34" charset="0"/>
              </a:rPr>
              <a:pPr algn="r"/>
              <a:t>20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7313" y="1714500"/>
            <a:ext cx="6318250" cy="47148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First, we calculate V(G):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V(G) = E – N  + 2</a:t>
            </a:r>
            <a:br>
              <a:rPr lang="tr-TR" altLang="tr-TR" sz="2200" smtClean="0"/>
            </a:br>
            <a:r>
              <a:rPr lang="tr-TR" altLang="tr-TR" sz="2200" smtClean="0"/>
              <a:t>         = 10 – 8 + 2 = 4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200" smtClean="0"/>
              <a:t>Now</a:t>
            </a:r>
            <a:r>
              <a:rPr lang="en-AU" altLang="tr-TR" sz="2200" smtClean="0"/>
              <a:t>, we derive the independent paths 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Since V(G) = 4, there are four paths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1 : 1,2,3,6,7,8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2 : 1,2,3,5,7,8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3 : 1,2,4,7,8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tr-TR" sz="2200" smtClean="0"/>
              <a:t>Path 4 : 1,2,4,7,2,4,...7,8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tr-TR" sz="22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8964613" cy="8642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000" dirty="0" smtClean="0">
                <a:ln>
                  <a:noFill/>
                </a:ln>
                <a:effectLst/>
              </a:rPr>
              <a:t>Example-2 (</a:t>
            </a:r>
            <a:r>
              <a:rPr lang="tr-TR" altLang="tr-TR" sz="4000" dirty="0" err="1" smtClean="0">
                <a:ln>
                  <a:noFill/>
                </a:ln>
                <a:effectLst/>
              </a:rPr>
              <a:t>Cyclomatic</a:t>
            </a:r>
            <a:r>
              <a:rPr lang="tr-TR" altLang="tr-TR" sz="4000" dirty="0" smtClean="0">
                <a:ln>
                  <a:noFill/>
                </a:ln>
                <a:effectLst/>
              </a:rPr>
              <a:t> </a:t>
            </a:r>
            <a:r>
              <a:rPr lang="tr-TR" altLang="tr-TR" sz="4000" dirty="0" err="1">
                <a:ln>
                  <a:noFill/>
                </a:ln>
                <a:effectLst/>
              </a:rPr>
              <a:t>Complexity</a:t>
            </a:r>
            <a:r>
              <a:rPr lang="tr-TR" altLang="tr-TR" sz="4000" dirty="0">
                <a:ln>
                  <a:noFill/>
                </a:ln>
                <a:effectLst/>
              </a:rPr>
              <a:t>)</a:t>
            </a:r>
            <a:endParaRPr lang="en-US" altLang="tr-TR" sz="400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54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Software </a:t>
            </a:r>
            <a:r>
              <a:rPr lang="tr-TR" sz="6000" dirty="0" err="1" smtClean="0"/>
              <a:t>Testing</a:t>
            </a:r>
            <a:r>
              <a:rPr lang="tr-TR" sz="6000" dirty="0" smtClean="0"/>
              <a:t> </a:t>
            </a:r>
            <a:r>
              <a:rPr lang="tr-TR" sz="6000" dirty="0" err="1" smtClean="0"/>
              <a:t>Concepts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86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4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3C80C24-FF5E-40A0-A467-18EC9D41C43D}" type="slidenum">
              <a:rPr lang="tr-TR" altLang="tr-TR" sz="1400" b="1">
                <a:latin typeface="Arial" panose="020B0604020202020204" pitchFamily="34" charset="0"/>
              </a:rPr>
              <a:pPr algn="r"/>
              <a:t>22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77800"/>
            <a:ext cx="8402638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Software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65100" y="1032296"/>
            <a:ext cx="8799388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n-AU" altLang="tr-TR" sz="2400" dirty="0">
                <a:latin typeface="Arial" panose="020B0604020202020204" pitchFamily="34" charset="0"/>
              </a:rPr>
              <a:t>Testing is the process of </a:t>
            </a:r>
            <a:r>
              <a:rPr lang="en-AU" altLang="tr-TR" sz="2400" b="1" dirty="0">
                <a:latin typeface="Arial" panose="020B0604020202020204" pitchFamily="34" charset="0"/>
              </a:rPr>
              <a:t>executing</a:t>
            </a:r>
            <a:r>
              <a:rPr lang="en-AU" altLang="tr-TR" sz="2400" dirty="0">
                <a:latin typeface="Arial" panose="020B0604020202020204" pitchFamily="34" charset="0"/>
              </a:rPr>
              <a:t> a program </a:t>
            </a:r>
            <a:r>
              <a:rPr lang="tr-TR" altLang="tr-TR" sz="2400" dirty="0" err="1">
                <a:latin typeface="Arial" panose="020B0604020202020204" pitchFamily="34" charset="0"/>
              </a:rPr>
              <a:t>to</a:t>
            </a:r>
            <a:r>
              <a:rPr lang="en-AU" altLang="tr-TR" sz="2400" dirty="0">
                <a:latin typeface="Arial" panose="020B0604020202020204" pitchFamily="34" charset="0"/>
              </a:rPr>
              <a:t> find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n-AU" altLang="tr-TR" sz="2400" dirty="0">
                <a:latin typeface="Arial" panose="020B0604020202020204" pitchFamily="34" charset="0"/>
              </a:rPr>
              <a:t>errors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tr-TR" altLang="tr-TR" sz="24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latin typeface="Arial" panose="020B0604020202020204" pitchFamily="34" charset="0"/>
              </a:rPr>
              <a:t> is </a:t>
            </a:r>
            <a:r>
              <a:rPr lang="tr-TR" altLang="tr-TR" sz="2400" dirty="0" err="1">
                <a:latin typeface="Arial" panose="020B0604020202020204" pitchFamily="34" charset="0"/>
              </a:rPr>
              <a:t>planned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by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defining</a:t>
            </a:r>
            <a:r>
              <a:rPr lang="tr-TR" altLang="tr-TR" sz="2400" dirty="0">
                <a:latin typeface="Arial" panose="020B0604020202020204" pitchFamily="34" charset="0"/>
              </a:rPr>
              <a:t> “Test </a:t>
            </a:r>
            <a:r>
              <a:rPr lang="tr-TR" altLang="tr-TR" sz="2400" dirty="0" err="1">
                <a:latin typeface="Arial" panose="020B0604020202020204" pitchFamily="34" charset="0"/>
              </a:rPr>
              <a:t>Cases</a:t>
            </a:r>
            <a:r>
              <a:rPr lang="tr-TR" altLang="tr-TR" sz="2400" dirty="0">
                <a:latin typeface="Arial" panose="020B0604020202020204" pitchFamily="34" charset="0"/>
              </a:rPr>
              <a:t>” in a </a:t>
            </a:r>
            <a:r>
              <a:rPr lang="tr-TR" altLang="tr-TR" sz="2400" dirty="0" err="1">
                <a:latin typeface="Arial" panose="020B0604020202020204" pitchFamily="34" charset="0"/>
              </a:rPr>
              <a:t>systematic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way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tr-TR" altLang="tr-TR" sz="2400" b="1" u="sng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tr-TR" altLang="tr-TR" sz="2400" b="1" dirty="0">
                <a:latin typeface="Arial" panose="020B0604020202020204" pitchFamily="34" charset="0"/>
              </a:rPr>
              <a:t> A test </a:t>
            </a:r>
            <a:r>
              <a:rPr lang="tr-TR" altLang="tr-TR" sz="2400" b="1" dirty="0" err="1">
                <a:latin typeface="Arial" panose="020B0604020202020204" pitchFamily="34" charset="0"/>
              </a:rPr>
              <a:t>case</a:t>
            </a:r>
            <a:r>
              <a:rPr lang="tr-TR" altLang="tr-TR" sz="2400" b="1" dirty="0">
                <a:latin typeface="Arial" panose="020B0604020202020204" pitchFamily="34" charset="0"/>
              </a:rPr>
              <a:t> is a </a:t>
            </a:r>
            <a:r>
              <a:rPr lang="tr-TR" altLang="tr-TR" sz="2400" b="1" dirty="0" err="1">
                <a:latin typeface="Arial" panose="020B0604020202020204" pitchFamily="34" charset="0"/>
              </a:rPr>
              <a:t>collection</a:t>
            </a:r>
            <a:r>
              <a:rPr lang="tr-TR" altLang="tr-TR" sz="2400" b="1" dirty="0">
                <a:latin typeface="Arial" panose="020B0604020202020204" pitchFamily="34" charset="0"/>
              </a:rPr>
              <a:t> of </a:t>
            </a:r>
            <a:r>
              <a:rPr lang="tr-TR" altLang="tr-TR" sz="2400" b="1" dirty="0" err="1">
                <a:latin typeface="Arial" panose="020B0604020202020204" pitchFamily="34" charset="0"/>
              </a:rPr>
              <a:t>input</a:t>
            </a:r>
            <a:r>
              <a:rPr lang="tr-TR" altLang="tr-TR" sz="2400" b="1" dirty="0">
                <a:latin typeface="Arial" panose="020B0604020202020204" pitchFamily="34" charset="0"/>
              </a:rPr>
              <a:t> data </a:t>
            </a:r>
            <a:r>
              <a:rPr lang="tr-TR" altLang="tr-TR" sz="2400" b="1" dirty="0" err="1">
                <a:latin typeface="Arial" panose="020B0604020202020204" pitchFamily="34" charset="0"/>
              </a:rPr>
              <a:t>and</a:t>
            </a:r>
            <a:r>
              <a:rPr lang="tr-TR" altLang="tr-TR" sz="2400" b="1" dirty="0">
                <a:latin typeface="Arial" panose="020B0604020202020204" pitchFamily="34" charset="0"/>
              </a:rPr>
              <a:t> </a:t>
            </a:r>
            <a:r>
              <a:rPr lang="tr-TR" altLang="tr-TR" sz="2400" b="1" dirty="0" err="1">
                <a:latin typeface="Arial" panose="020B0604020202020204" pitchFamily="34" charset="0"/>
              </a:rPr>
              <a:t>expected</a:t>
            </a:r>
            <a:r>
              <a:rPr lang="tr-TR" altLang="tr-TR" sz="2400" b="1" dirty="0">
                <a:latin typeface="Arial" panose="020B0604020202020204" pitchFamily="34" charset="0"/>
              </a:rPr>
              <a:t> </a:t>
            </a:r>
            <a:r>
              <a:rPr lang="tr-TR" altLang="tr-TR" sz="2400" b="1" dirty="0" err="1" smtClean="0">
                <a:latin typeface="Arial" panose="020B0604020202020204" pitchFamily="34" charset="0"/>
              </a:rPr>
              <a:t>output</a:t>
            </a:r>
            <a:r>
              <a:rPr lang="tr-TR" altLang="tr-TR" sz="2400" b="1" dirty="0" smtClean="0">
                <a:latin typeface="Arial" panose="020B0604020202020204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good test case is one that has a high probability of finding an as</a:t>
            </a:r>
            <a:r>
              <a:rPr lang="tr-TR" sz="2400" dirty="0">
                <a:latin typeface="Arial" panose="020B0604020202020204" pitchFamily="34" charset="0"/>
              </a:rPr>
              <a:t>-y</a:t>
            </a:r>
            <a:r>
              <a:rPr lang="en-US" sz="2400" dirty="0">
                <a:latin typeface="Arial" panose="020B0604020202020204" pitchFamily="34" charset="0"/>
              </a:rPr>
              <a:t>et</a:t>
            </a:r>
            <a:r>
              <a:rPr lang="tr-TR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undiscovered</a:t>
            </a:r>
            <a:r>
              <a:rPr lang="tr-TR" sz="2400" dirty="0">
                <a:latin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</a:rPr>
              <a:t>error.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</a:pPr>
            <a:endParaRPr lang="tr-TR" sz="24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successful test is one that uncovers an as-yet-undiscovered error.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5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Most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traceable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 smtClean="0"/>
          </a:p>
          <a:p>
            <a:r>
              <a:rPr lang="tr-TR" dirty="0" err="1" smtClean="0"/>
              <a:t>Tests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planned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begins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/>
              <a:t>A</a:t>
            </a:r>
            <a:r>
              <a:rPr lang="tr-TR" dirty="0" err="1" smtClean="0"/>
              <a:t>fter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 model is </a:t>
            </a:r>
            <a:r>
              <a:rPr lang="tr-TR" dirty="0" err="1" smtClean="0"/>
              <a:t>complete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,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in a test-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Exhaustive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is </a:t>
            </a:r>
            <a:r>
              <a:rPr lang="tr-TR" dirty="0" err="1" smtClean="0"/>
              <a:t>impossible</a:t>
            </a:r>
            <a:r>
              <a:rPr lang="tr-TR" dirty="0" smtClean="0"/>
              <a:t>.</a:t>
            </a:r>
          </a:p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/>
              <a:t>should</a:t>
            </a:r>
            <a:r>
              <a:rPr lang="tr-TR" altLang="tr-TR" dirty="0"/>
              <a:t> be </a:t>
            </a:r>
            <a:r>
              <a:rPr lang="tr-TR" altLang="tr-TR" dirty="0" err="1"/>
              <a:t>conducted</a:t>
            </a:r>
            <a:r>
              <a:rPr lang="tr-TR" altLang="tr-TR" dirty="0"/>
              <a:t> </a:t>
            </a:r>
            <a:r>
              <a:rPr lang="tr-TR" altLang="tr-TR" dirty="0" err="1"/>
              <a:t>by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developer</a:t>
            </a:r>
            <a:r>
              <a:rPr lang="tr-TR" altLang="tr-TR" dirty="0"/>
              <a:t> of </a:t>
            </a:r>
            <a:r>
              <a:rPr lang="tr-TR" altLang="tr-TR" dirty="0" err="1"/>
              <a:t>the</a:t>
            </a:r>
            <a:r>
              <a:rPr lang="tr-TR" altLang="tr-TR" dirty="0"/>
              <a:t> software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also</a:t>
            </a:r>
            <a:r>
              <a:rPr lang="tr-TR" altLang="tr-TR" dirty="0"/>
              <a:t> </a:t>
            </a:r>
            <a:r>
              <a:rPr lang="tr-TR" altLang="tr-TR" dirty="0" err="1"/>
              <a:t>by</a:t>
            </a:r>
            <a:r>
              <a:rPr lang="tr-TR" altLang="tr-TR" dirty="0"/>
              <a:t> an </a:t>
            </a:r>
            <a:r>
              <a:rPr lang="tr-TR" altLang="tr-TR" dirty="0" err="1"/>
              <a:t>independent</a:t>
            </a:r>
            <a:r>
              <a:rPr lang="tr-TR" altLang="tr-TR" dirty="0"/>
              <a:t> test </a:t>
            </a:r>
            <a:r>
              <a:rPr lang="tr-TR" altLang="tr-TR" dirty="0" err="1"/>
              <a:t>group</a:t>
            </a:r>
            <a:r>
              <a:rPr lang="tr-TR" altLang="tr-TR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8AB9718-7981-4882-8093-A073983D5EBE}" type="slidenum">
              <a:rPr lang="tr-TR" altLang="tr-TR" sz="1400" b="1">
                <a:latin typeface="Arial" panose="020B0604020202020204" pitchFamily="34" charset="0"/>
              </a:rPr>
              <a:pPr algn="r"/>
              <a:t>24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Verification and Validation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8667750" cy="5113337"/>
          </a:xfrm>
        </p:spPr>
        <p:txBody>
          <a:bodyPr/>
          <a:lstStyle/>
          <a:p>
            <a:r>
              <a:rPr lang="tr-TR" altLang="tr-TR" b="1" u="sng" dirty="0" err="1" smtClean="0"/>
              <a:t>Verification</a:t>
            </a:r>
            <a:r>
              <a:rPr lang="tr-TR" altLang="tr-TR" b="1" u="sng" dirty="0" smtClean="0"/>
              <a:t>: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building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right</a:t>
            </a:r>
            <a:r>
              <a:rPr lang="tr-TR" altLang="tr-TR" dirty="0" smtClean="0"/>
              <a:t>? </a:t>
            </a:r>
          </a:p>
          <a:p>
            <a:r>
              <a:rPr lang="tr-TR" altLang="tr-TR" b="1" u="sng" dirty="0" err="1" smtClean="0"/>
              <a:t>Validation</a:t>
            </a:r>
            <a:r>
              <a:rPr lang="tr-TR" altLang="tr-TR" b="1" u="sng" dirty="0" smtClean="0"/>
              <a:t>: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building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right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product</a:t>
            </a:r>
            <a:r>
              <a:rPr lang="tr-TR" altLang="tr-TR" dirty="0" smtClean="0"/>
              <a:t>?</a:t>
            </a:r>
            <a:r>
              <a:rPr lang="en-US" altLang="tr-TR" dirty="0" smtClean="0"/>
              <a:t> </a:t>
            </a:r>
            <a:endParaRPr lang="tr-TR" altLang="tr-TR" dirty="0" smtClean="0"/>
          </a:p>
          <a:p>
            <a:endParaRPr lang="tr-TR" altLang="tr-TR" dirty="0" smtClean="0"/>
          </a:p>
          <a:p>
            <a:endParaRPr lang="tr-TR" altLang="tr-T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10104"/>
            <a:ext cx="5472608" cy="3024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788" y="576240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S. </a:t>
            </a:r>
            <a:r>
              <a:rPr lang="tr-TR" dirty="0" err="1" smtClean="0"/>
              <a:t>Easterbrook</a:t>
            </a:r>
            <a:r>
              <a:rPr lang="tr-TR" dirty="0" smtClean="0"/>
              <a:t> 2010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3086" y="3438267"/>
            <a:ext cx="72008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0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Phases of Testing</a:t>
            </a:r>
          </a:p>
        </p:txBody>
      </p:sp>
      <p:sp>
        <p:nvSpPr>
          <p:cNvPr id="32771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89F7EAC-574F-401B-9388-09BE9DA72329}" type="slidenum">
              <a:rPr lang="tr-TR" altLang="tr-TR" sz="1400" b="1">
                <a:latin typeface="Arial" panose="020B0604020202020204" pitchFamily="34" charset="0"/>
              </a:rPr>
              <a:pPr algn="r"/>
              <a:t>25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500188" y="1358900"/>
            <a:ext cx="6600825" cy="9937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1. Unit Testing</a:t>
            </a:r>
          </a:p>
          <a:p>
            <a:pPr>
              <a:lnSpc>
                <a:spcPct val="80000"/>
              </a:lnSpc>
            </a:pPr>
            <a:endParaRPr lang="tr-TR" altLang="tr-TR" sz="24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tr-TR" altLang="tr-TR" sz="2400" i="1">
                <a:latin typeface="Arial" panose="020B0604020202020204" pitchFamily="34" charset="0"/>
              </a:rPr>
              <a:t>Does</a:t>
            </a:r>
            <a:r>
              <a:rPr lang="en-US" altLang="tr-TR" sz="2400" i="1">
                <a:latin typeface="Arial" panose="020B0604020202020204" pitchFamily="34" charset="0"/>
              </a:rPr>
              <a:t> each module do what it suppose</a:t>
            </a:r>
            <a:r>
              <a:rPr lang="tr-TR" altLang="tr-TR" sz="2400" i="1">
                <a:latin typeface="Arial" panose="020B0604020202020204" pitchFamily="34" charset="0"/>
              </a:rPr>
              <a:t>d</a:t>
            </a:r>
            <a:r>
              <a:rPr lang="en-US" altLang="tr-TR" sz="2400" i="1">
                <a:latin typeface="Arial" panose="020B0604020202020204" pitchFamily="34" charset="0"/>
              </a:rPr>
              <a:t> to do?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418821" name="Text Box 7"/>
          <p:cNvSpPr txBox="1">
            <a:spLocks noChangeArrowheads="1"/>
          </p:cNvSpPr>
          <p:nvPr/>
        </p:nvSpPr>
        <p:spPr bwMode="auto">
          <a:xfrm>
            <a:off x="1500188" y="2930525"/>
            <a:ext cx="6600825" cy="12858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2. Integration Testing</a:t>
            </a: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 you get the expected results when the parts are put together?</a:t>
            </a:r>
          </a:p>
        </p:txBody>
      </p:sp>
      <p:sp>
        <p:nvSpPr>
          <p:cNvPr id="418822" name="Text Box 10"/>
          <p:cNvSpPr txBox="1">
            <a:spLocks noChangeArrowheads="1"/>
          </p:cNvSpPr>
          <p:nvPr/>
        </p:nvSpPr>
        <p:spPr bwMode="auto">
          <a:xfrm>
            <a:off x="1428750" y="4787900"/>
            <a:ext cx="6743700" cy="15779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tr-TR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</a:rPr>
              <a:t>. System Testing</a:t>
            </a: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Does it work within the overall system?</a:t>
            </a: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tr-TR" altLang="zh-TW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i="1">
                <a:latin typeface="Arial" panose="020B0604020202020204" pitchFamily="34" charset="0"/>
              </a:rPr>
              <a:t>Does the program satisfy the requirements ?</a:t>
            </a:r>
          </a:p>
        </p:txBody>
      </p:sp>
    </p:spTree>
    <p:extLst>
      <p:ext uri="{BB962C8B-B14F-4D97-AF65-F5344CB8AC3E}">
        <p14:creationId xmlns:p14="http://schemas.microsoft.com/office/powerpoint/2010/main" val="21913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  <p:bldP spid="4188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A0C17D3-EA3B-48FC-99AB-F4EE00EC019A}" type="slidenum">
              <a:rPr lang="tr-TR" altLang="tr-TR" sz="1400" b="1">
                <a:latin typeface="Arial" panose="020B0604020202020204" pitchFamily="34" charset="0"/>
              </a:rPr>
              <a:pPr algn="r"/>
              <a:t>26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3885" name="Rectangle 9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Levels of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7026850" cy="543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5896" y="5867980"/>
            <a:ext cx="338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sei.cmu.edu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5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Levels</a:t>
            </a:r>
            <a:r>
              <a:rPr lang="tr-TR" dirty="0" smtClean="0"/>
              <a:t> of </a:t>
            </a:r>
            <a:r>
              <a:rPr lang="tr-TR" dirty="0" err="1" smtClean="0"/>
              <a:t>testing</a:t>
            </a:r>
            <a:r>
              <a:rPr lang="tr-TR" dirty="0" smtClean="0"/>
              <a:t> in </a:t>
            </a:r>
            <a:r>
              <a:rPr lang="tr-TR" dirty="0" err="1" smtClean="0"/>
              <a:t>Agile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14" y="1499486"/>
            <a:ext cx="5857772" cy="45289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686889"/>
            <a:ext cx="338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sei.cmu.edu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4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</a:t>
            </a:r>
            <a:r>
              <a:rPr lang="tr-TR" altLang="tr-TR" dirty="0" smtClean="0"/>
              <a:t>Integration </a:t>
            </a:r>
            <a:r>
              <a:rPr lang="tr-TR" altLang="tr-TR" dirty="0" err="1" smtClean="0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Unit</a:t>
            </a:r>
            <a:r>
              <a:rPr lang="tr-TR" sz="6000" dirty="0" smtClean="0"/>
              <a:t>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9.3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2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Unit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en-US" altLang="tr-TR" dirty="0" smtClean="0">
                <a:ln>
                  <a:noFill/>
                </a:ln>
                <a:effectLst/>
              </a:rPr>
              <a:t>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285875"/>
            <a:ext cx="8255000" cy="4800600"/>
          </a:xfrm>
          <a:noFill/>
        </p:spPr>
        <p:txBody>
          <a:bodyPr/>
          <a:lstStyle/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smallest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units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code</a:t>
            </a:r>
            <a:r>
              <a:rPr lang="tr-TR" altLang="tr-TR" dirty="0" smtClean="0"/>
              <a:t> (</a:t>
            </a:r>
            <a:r>
              <a:rPr lang="tr-TR" altLang="tr-TR" dirty="0" err="1" smtClean="0"/>
              <a:t>methods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classes</a:t>
            </a:r>
            <a:r>
              <a:rPr lang="tr-TR" altLang="tr-TR" dirty="0" smtClean="0"/>
              <a:t>)</a:t>
            </a:r>
          </a:p>
          <a:p>
            <a:r>
              <a:rPr lang="en-US" altLang="tr-TR" dirty="0" smtClean="0"/>
              <a:t>Dynamic </a:t>
            </a:r>
            <a:r>
              <a:rPr lang="tr-TR" altLang="tr-TR" dirty="0" err="1" smtClean="0"/>
              <a:t>execution</a:t>
            </a:r>
            <a:r>
              <a:rPr lang="en-US" altLang="tr-TR" dirty="0" smtClean="0"/>
              <a:t>:</a:t>
            </a:r>
          </a:p>
          <a:p>
            <a:pPr lvl="1"/>
            <a:r>
              <a:rPr lang="tr-TR" altLang="tr-TR" sz="2400" dirty="0" smtClean="0"/>
              <a:t>Test </a:t>
            </a:r>
            <a:r>
              <a:rPr lang="en-US" altLang="tr-TR" sz="2400" dirty="0" smtClean="0"/>
              <a:t>the  </a:t>
            </a:r>
            <a:r>
              <a:rPr lang="en-US" altLang="tr-TR" sz="2400" b="1" dirty="0" smtClean="0"/>
              <a:t>input/output</a:t>
            </a:r>
            <a:r>
              <a:rPr lang="en-US" altLang="tr-TR" sz="2400" dirty="0" smtClean="0"/>
              <a:t> behavior</a:t>
            </a:r>
          </a:p>
          <a:p>
            <a:pPr lvl="1"/>
            <a:r>
              <a:rPr lang="tr-TR" altLang="tr-TR" sz="2400" dirty="0" err="1" smtClean="0"/>
              <a:t>Also</a:t>
            </a:r>
            <a:r>
              <a:rPr lang="tr-TR" altLang="tr-TR" sz="2400" dirty="0" smtClean="0"/>
              <a:t> t</a:t>
            </a:r>
            <a:r>
              <a:rPr lang="en-US" altLang="tr-TR" sz="2400" dirty="0" err="1" smtClean="0"/>
              <a:t>est</a:t>
            </a:r>
            <a:r>
              <a:rPr lang="en-US" altLang="tr-TR" sz="2400" dirty="0" smtClean="0"/>
              <a:t> the internal </a:t>
            </a:r>
            <a:r>
              <a:rPr lang="en-US" altLang="tr-TR" sz="2400" b="1" dirty="0" smtClean="0"/>
              <a:t>logic</a:t>
            </a:r>
            <a:endParaRPr lang="tr-TR" altLang="tr-TR" sz="2400" b="1" dirty="0" smtClean="0"/>
          </a:p>
          <a:p>
            <a:pPr lvl="1"/>
            <a:endParaRPr lang="en-US" altLang="tr-TR" sz="2400" dirty="0" smtClean="0"/>
          </a:p>
          <a:p>
            <a:r>
              <a:rPr lang="tr-TR" altLang="tr-TR" dirty="0" err="1" smtClean="0"/>
              <a:t>There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other</a:t>
            </a:r>
            <a:r>
              <a:rPr lang="tr-TR" altLang="tr-TR" dirty="0" smtClean="0"/>
              <a:t> s</a:t>
            </a:r>
            <a:r>
              <a:rPr lang="en-US" altLang="tr-TR" dirty="0" err="1" smtClean="0"/>
              <a:t>tatic</a:t>
            </a:r>
            <a:r>
              <a:rPr lang="en-US" altLang="tr-TR" dirty="0" smtClean="0"/>
              <a:t> </a:t>
            </a:r>
            <a:r>
              <a:rPr lang="tr-TR" altLang="tr-TR" dirty="0" smtClean="0"/>
              <a:t>a</a:t>
            </a:r>
            <a:r>
              <a:rPr lang="en-US" altLang="tr-TR" dirty="0" err="1" smtClean="0"/>
              <a:t>nalysis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techniques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not </a:t>
            </a:r>
            <a:r>
              <a:rPr lang="tr-TR" altLang="tr-TR" dirty="0" err="1" smtClean="0"/>
              <a:t>considered</a:t>
            </a:r>
            <a:r>
              <a:rPr lang="tr-TR" altLang="tr-TR" dirty="0" smtClean="0"/>
              <a:t> as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.</a:t>
            </a:r>
            <a:endParaRPr lang="en-US" altLang="tr-TR" dirty="0"/>
          </a:p>
          <a:p>
            <a:pPr lvl="1"/>
            <a:r>
              <a:rPr lang="en-US" altLang="tr-TR" sz="2400" dirty="0"/>
              <a:t>Hand execution</a:t>
            </a:r>
            <a:r>
              <a:rPr lang="tr-TR" altLang="tr-TR" sz="2400" dirty="0"/>
              <a:t>/</a:t>
            </a:r>
            <a:r>
              <a:rPr lang="tr-TR" altLang="tr-TR" sz="2400" dirty="0" err="1"/>
              <a:t>Code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review</a:t>
            </a:r>
            <a:r>
              <a:rPr lang="tr-TR" altLang="tr-TR" sz="2400" dirty="0"/>
              <a:t> (</a:t>
            </a:r>
            <a:r>
              <a:rPr lang="en-US" altLang="tr-TR" sz="2400" dirty="0"/>
              <a:t>Reading the  source code</a:t>
            </a:r>
            <a:r>
              <a:rPr lang="tr-TR" altLang="tr-TR" sz="2400" dirty="0"/>
              <a:t>)</a:t>
            </a:r>
            <a:endParaRPr lang="en-US" altLang="tr-TR" sz="2400" dirty="0"/>
          </a:p>
          <a:p>
            <a:pPr lvl="1"/>
            <a:r>
              <a:rPr lang="en-US" altLang="tr-TR" sz="2400" dirty="0"/>
              <a:t>Code </a:t>
            </a:r>
            <a:r>
              <a:rPr lang="tr-TR" altLang="tr-TR" sz="2400" dirty="0"/>
              <a:t>i</a:t>
            </a:r>
            <a:r>
              <a:rPr lang="en-US" altLang="tr-TR" sz="2400" dirty="0" err="1"/>
              <a:t>nspection</a:t>
            </a:r>
            <a:r>
              <a:rPr lang="en-US" altLang="tr-TR" sz="2400" dirty="0"/>
              <a:t> (</a:t>
            </a:r>
            <a:r>
              <a:rPr lang="tr-TR" altLang="tr-TR" sz="2400" dirty="0" err="1"/>
              <a:t>also</a:t>
            </a:r>
            <a:r>
              <a:rPr lang="tr-TR" altLang="tr-TR" sz="2400" dirty="0"/>
              <a:t> </a:t>
            </a:r>
            <a:r>
              <a:rPr lang="tr-TR" altLang="tr-TR" sz="2400" dirty="0" err="1"/>
              <a:t>known</a:t>
            </a:r>
            <a:r>
              <a:rPr lang="tr-TR" altLang="tr-TR" sz="2400" dirty="0"/>
              <a:t> as </a:t>
            </a:r>
            <a:r>
              <a:rPr lang="en-US" altLang="tr-TR" sz="2400" dirty="0"/>
              <a:t>Walk</a:t>
            </a:r>
            <a:r>
              <a:rPr lang="tr-TR" altLang="tr-TR" sz="2400" dirty="0"/>
              <a:t>t</a:t>
            </a:r>
            <a:r>
              <a:rPr lang="en-US" altLang="tr-TR" sz="2400" dirty="0" err="1"/>
              <a:t>hrough</a:t>
            </a:r>
            <a:r>
              <a:rPr lang="en-US" altLang="tr-TR" sz="2400" dirty="0"/>
              <a:t>)</a:t>
            </a:r>
          </a:p>
          <a:p>
            <a:pPr lvl="1"/>
            <a:r>
              <a:rPr lang="en-US" altLang="tr-TR" sz="2400" dirty="0"/>
              <a:t>Automated </a:t>
            </a:r>
            <a:r>
              <a:rPr lang="tr-TR" altLang="tr-TR" sz="2400" dirty="0"/>
              <a:t>t</a:t>
            </a:r>
            <a:r>
              <a:rPr lang="en-US" altLang="tr-TR" sz="2400" dirty="0" err="1"/>
              <a:t>ools</a:t>
            </a:r>
            <a:r>
              <a:rPr lang="en-US" altLang="tr-TR" sz="2400" dirty="0"/>
              <a:t> checking for</a:t>
            </a:r>
            <a:r>
              <a:rPr lang="tr-TR" altLang="tr-TR" sz="2400" dirty="0"/>
              <a:t> </a:t>
            </a:r>
            <a:r>
              <a:rPr lang="en-US" altLang="tr-TR" sz="2400" dirty="0"/>
              <a:t>syntactic and semantic errors</a:t>
            </a:r>
            <a:r>
              <a:rPr lang="tr-TR" altLang="tr-TR" sz="2400" dirty="0"/>
              <a:t> (</a:t>
            </a:r>
            <a:r>
              <a:rPr lang="tr-TR" altLang="tr-TR" sz="2400" dirty="0" err="1"/>
              <a:t>FindBugs</a:t>
            </a:r>
            <a:r>
              <a:rPr lang="tr-TR" altLang="tr-TR" sz="2400" dirty="0"/>
              <a:t>)</a:t>
            </a:r>
          </a:p>
          <a:p>
            <a:endParaRPr lang="en-US" altLang="tr-TR" sz="2800" dirty="0" smtClean="0"/>
          </a:p>
        </p:txBody>
      </p:sp>
      <p:sp>
        <p:nvSpPr>
          <p:cNvPr id="4096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6EF5142-4641-484E-8ECD-7AEB71FFD96A}" type="slidenum">
              <a:rPr lang="tr-TR" altLang="tr-TR" sz="1400" b="1">
                <a:latin typeface="Arial" panose="020B0604020202020204" pitchFamily="34" charset="0"/>
              </a:rPr>
              <a:pPr algn="r"/>
              <a:t>29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20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599" y="2924944"/>
            <a:ext cx="8686800" cy="1357496"/>
          </a:xfrm>
        </p:spPr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Implementation</a:t>
            </a:r>
            <a:r>
              <a:rPr lang="tr-TR" sz="5400" dirty="0" smtClean="0"/>
              <a:t>/Programming </a:t>
            </a:r>
            <a:r>
              <a:rPr lang="tr-TR" sz="5400" dirty="0" err="1" smtClean="0"/>
              <a:t>Guidelines</a:t>
            </a:r>
            <a:endParaRPr lang="tr-TR" sz="54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6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3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 done by programmers,</a:t>
            </a:r>
            <a:r>
              <a:rPr lang="tr-TR" dirty="0"/>
              <a:t> </a:t>
            </a:r>
            <a:r>
              <a:rPr lang="en-US" dirty="0"/>
              <a:t>for programmers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Unit </a:t>
            </a:r>
            <a:r>
              <a:rPr lang="en-US" dirty="0"/>
              <a:t>tests are performed to prove that a piece of code does</a:t>
            </a:r>
            <a:r>
              <a:rPr lang="tr-TR" dirty="0"/>
              <a:t> </a:t>
            </a:r>
            <a:r>
              <a:rPr lang="en-US" dirty="0"/>
              <a:t>what the developer thinks it should do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dependencies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, it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programmers</a:t>
            </a:r>
            <a:r>
              <a:rPr lang="tr-TR" dirty="0" smtClean="0"/>
              <a:t> </a:t>
            </a:r>
            <a:r>
              <a:rPr lang="tr-TR" dirty="0" err="1" smtClean="0"/>
              <a:t>responsibility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reduce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dependencies</a:t>
            </a:r>
            <a:r>
              <a:rPr lang="tr-TR" dirty="0" smtClean="0"/>
              <a:t> as </a:t>
            </a:r>
            <a:r>
              <a:rPr lang="tr-TR" dirty="0" err="1" smtClean="0"/>
              <a:t>much</a:t>
            </a:r>
            <a:r>
              <a:rPr lang="tr-TR" dirty="0" smtClean="0"/>
              <a:t> as </a:t>
            </a:r>
            <a:r>
              <a:rPr lang="tr-TR" dirty="0" err="1" smtClean="0"/>
              <a:t>possible</a:t>
            </a:r>
            <a:r>
              <a:rPr lang="tr-TR" dirty="0" smtClean="0"/>
              <a:t>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module</a:t>
            </a:r>
            <a:r>
              <a:rPr lang="tr-TR" dirty="0" smtClean="0"/>
              <a:t> as a </a:t>
            </a:r>
            <a:r>
              <a:rPr lang="tr-TR" dirty="0" err="1" smtClean="0"/>
              <a:t>whole</a:t>
            </a:r>
            <a:r>
              <a:rPr lang="tr-TR" dirty="0" smtClean="0"/>
              <a:t>.</a:t>
            </a:r>
            <a:endParaRPr lang="tr-TR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3C04D73-8996-455E-AA4F-618EAB1A054D}" type="slidenum">
              <a:rPr lang="tr-TR" altLang="tr-TR" sz="1400" b="1">
                <a:latin typeface="Arial" panose="020B0604020202020204" pitchFamily="34" charset="0"/>
              </a:rPr>
              <a:pPr algn="r"/>
              <a:t>31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6825" y="177800"/>
            <a:ext cx="66103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dirty="0" smtClean="0">
                <a:ln>
                  <a:noFill/>
                </a:ln>
                <a:effectLst/>
              </a:rPr>
              <a:t>Test Environment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3898900" y="3906838"/>
            <a:ext cx="1143000" cy="942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200" b="1">
              <a:latin typeface="Times New Roman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941763" y="4191000"/>
            <a:ext cx="1069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latin typeface="Helvetica" panose="020B0604020202020204" pitchFamily="34" charset="0"/>
              </a:rPr>
              <a:t>Module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441700" y="5321300"/>
            <a:ext cx="863600" cy="7715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645025" y="5321300"/>
            <a:ext cx="863600" cy="7715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563938" y="2406650"/>
            <a:ext cx="19177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 sz="9600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H="1">
            <a:off x="4514850" y="3427413"/>
            <a:ext cx="127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H="1">
            <a:off x="3854450" y="4870450"/>
            <a:ext cx="57150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4683125" y="4870450"/>
            <a:ext cx="39370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3497263" y="5497513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stub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4718050" y="5483225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stub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3995738" y="2708275"/>
            <a:ext cx="885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solidFill>
                  <a:schemeClr val="bg1"/>
                </a:solidFill>
                <a:latin typeface="Helvetica" panose="020B0604020202020204" pitchFamily="34" charset="0"/>
              </a:rPr>
              <a:t>driver</a:t>
            </a:r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6961188" y="2565400"/>
            <a:ext cx="1282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R</a:t>
            </a:r>
            <a:r>
              <a:rPr lang="tr-TR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esults</a:t>
            </a:r>
            <a:endParaRPr lang="en-US" altLang="tr-TR" sz="2400" b="1" i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5575300" y="1735138"/>
            <a:ext cx="3568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49" name="Rectangle 25"/>
          <p:cNvSpPr>
            <a:spLocks noChangeArrowheads="1"/>
          </p:cNvSpPr>
          <p:nvPr/>
        </p:nvSpPr>
        <p:spPr bwMode="auto">
          <a:xfrm>
            <a:off x="1187450" y="2492375"/>
            <a:ext cx="10302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T</a:t>
            </a:r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est</a:t>
            </a:r>
            <a:endParaRPr lang="tr-TR" altLang="tr-TR" sz="2400" b="1" i="1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eaLnBrk="0" hangingPunct="0"/>
            <a:r>
              <a:rPr lang="en-US" altLang="tr-TR" sz="2400" b="1" i="1">
                <a:solidFill>
                  <a:srgbClr val="FF0000"/>
                </a:solidFill>
                <a:latin typeface="Helvetica" panose="020B0604020202020204" pitchFamily="34" charset="0"/>
              </a:rPr>
              <a:t>cases</a:t>
            </a:r>
          </a:p>
        </p:txBody>
      </p:sp>
      <p:sp>
        <p:nvSpPr>
          <p:cNvPr id="44050" name="AutoShape 34"/>
          <p:cNvSpPr>
            <a:spLocks noChangeArrowheads="1"/>
          </p:cNvSpPr>
          <p:nvPr/>
        </p:nvSpPr>
        <p:spPr bwMode="auto">
          <a:xfrm>
            <a:off x="2339975" y="2636838"/>
            <a:ext cx="935038" cy="431800"/>
          </a:xfrm>
          <a:prstGeom prst="rightArrow">
            <a:avLst>
              <a:gd name="adj1" fmla="val 50000"/>
              <a:gd name="adj2" fmla="val 54136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51" name="AutoShape 35"/>
          <p:cNvSpPr>
            <a:spLocks noChangeArrowheads="1"/>
          </p:cNvSpPr>
          <p:nvPr/>
        </p:nvSpPr>
        <p:spPr bwMode="auto">
          <a:xfrm>
            <a:off x="5953125" y="2636838"/>
            <a:ext cx="935038" cy="431800"/>
          </a:xfrm>
          <a:prstGeom prst="rightArrow">
            <a:avLst>
              <a:gd name="adj1" fmla="val 50000"/>
              <a:gd name="adj2" fmla="val 54136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221317" y="1125538"/>
            <a:ext cx="869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Stubs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drivers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should</a:t>
            </a:r>
            <a:r>
              <a:rPr lang="tr-TR" altLang="tr-TR" sz="2400" dirty="0">
                <a:latin typeface="Arial" panose="020B0604020202020204" pitchFamily="34" charset="0"/>
              </a:rPr>
              <a:t> be </a:t>
            </a:r>
            <a:r>
              <a:rPr lang="tr-TR" altLang="tr-TR" sz="2400" dirty="0" err="1">
                <a:latin typeface="Arial" panose="020B0604020202020204" pitchFamily="34" charset="0"/>
              </a:rPr>
              <a:t>written</a:t>
            </a:r>
            <a:r>
              <a:rPr lang="tr-TR" altLang="tr-TR" sz="2400" dirty="0">
                <a:latin typeface="Arial" panose="020B0604020202020204" pitchFamily="34" charset="0"/>
              </a:rPr>
              <a:t> in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integration</a:t>
            </a:r>
            <a:r>
              <a:rPr lang="tr-TR" altLang="tr-TR" sz="2400" dirty="0" smtClean="0">
                <a:latin typeface="Arial" panose="020B0604020202020204" pitchFamily="34" charset="0"/>
              </a:rPr>
              <a:t>/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unit</a:t>
            </a:r>
            <a:r>
              <a:rPr lang="tr-TR" altLang="tr-TR" sz="2400" dirty="0" smtClean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4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B9BAE7F-CC34-4212-A63B-A63E0A033B58}" type="slidenum">
              <a:rPr lang="tr-TR" altLang="tr-TR" sz="1400" b="1">
                <a:latin typeface="Arial" panose="020B0604020202020204" pitchFamily="34" charset="0"/>
              </a:rPr>
              <a:pPr algn="r"/>
              <a:t>32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177800"/>
            <a:ext cx="90614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Stub modules and driver modules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9725" y="1306513"/>
            <a:ext cx="8634413" cy="4892675"/>
          </a:xfrm>
        </p:spPr>
        <p:txBody>
          <a:bodyPr/>
          <a:lstStyle/>
          <a:p>
            <a:r>
              <a:rPr lang="tr-TR" altLang="tr-TR" dirty="0" smtClean="0"/>
              <a:t>A </a:t>
            </a:r>
            <a:r>
              <a:rPr lang="tr-TR" altLang="tr-TR" dirty="0" err="1" smtClean="0"/>
              <a:t>stub</a:t>
            </a:r>
            <a:r>
              <a:rPr lang="tr-TR" altLang="tr-TR" dirty="0" smtClean="0"/>
              <a:t> is a</a:t>
            </a:r>
            <a:r>
              <a:rPr lang="en-US" altLang="tr-TR" dirty="0" smtClean="0"/>
              <a:t>n empty </a:t>
            </a:r>
            <a:r>
              <a:rPr lang="tr-TR" altLang="tr-TR" dirty="0" smtClean="0"/>
              <a:t>(</a:t>
            </a:r>
            <a:r>
              <a:rPr lang="tr-TR" altLang="tr-TR" dirty="0" err="1" smtClean="0"/>
              <a:t>dummy</a:t>
            </a:r>
            <a:r>
              <a:rPr lang="tr-TR" altLang="tr-TR" dirty="0" smtClean="0"/>
              <a:t>)  </a:t>
            </a:r>
            <a:r>
              <a:rPr lang="en-US" altLang="tr-TR" dirty="0" smtClean="0"/>
              <a:t>module, 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which</a:t>
            </a:r>
            <a:r>
              <a:rPr lang="tr-TR" altLang="tr-TR" dirty="0" smtClean="0"/>
              <a:t>:</a:t>
            </a:r>
            <a:endParaRPr lang="en-US" altLang="tr-TR" dirty="0" smtClean="0"/>
          </a:p>
          <a:p>
            <a:pPr lvl="1"/>
            <a:r>
              <a:rPr lang="tr-TR" altLang="tr-TR" sz="2400" dirty="0" err="1" smtClean="0"/>
              <a:t>Just</a:t>
            </a:r>
            <a:r>
              <a:rPr lang="tr-TR" altLang="tr-TR" sz="2400" dirty="0" smtClean="0"/>
              <a:t> p</a:t>
            </a:r>
            <a:r>
              <a:rPr lang="en-US" altLang="tr-TR" sz="2400" dirty="0" err="1" smtClean="0"/>
              <a:t>rints</a:t>
            </a:r>
            <a:r>
              <a:rPr lang="en-US" altLang="tr-TR" sz="2400" dirty="0" smtClean="0"/>
              <a:t> a message (“</a:t>
            </a:r>
            <a:r>
              <a:rPr lang="tr-TR" altLang="tr-TR" sz="2400" dirty="0" err="1" smtClean="0"/>
              <a:t>Module</a:t>
            </a:r>
            <a:r>
              <a:rPr lang="en-US" altLang="tr-TR" sz="2400" dirty="0" smtClean="0"/>
              <a:t> </a:t>
            </a:r>
            <a:r>
              <a:rPr lang="tr-TR" altLang="tr-TR" sz="2400" dirty="0" smtClean="0"/>
              <a:t>X</a:t>
            </a:r>
            <a:r>
              <a:rPr lang="en-US" altLang="tr-TR" sz="2400" dirty="0" smtClean="0"/>
              <a:t> called"), or</a:t>
            </a:r>
          </a:p>
          <a:p>
            <a:pPr lvl="1"/>
            <a:r>
              <a:rPr lang="en-US" altLang="tr-TR" sz="2400" dirty="0" smtClean="0"/>
              <a:t>Returns pre</a:t>
            </a:r>
            <a:r>
              <a:rPr lang="tr-TR" altLang="tr-TR" sz="2400" dirty="0" smtClean="0"/>
              <a:t>-</a:t>
            </a:r>
            <a:r>
              <a:rPr lang="tr-TR" altLang="tr-TR" sz="2400" dirty="0" err="1" smtClean="0"/>
              <a:t>determined</a:t>
            </a:r>
            <a:r>
              <a:rPr lang="tr-TR" altLang="tr-TR" sz="2400" dirty="0" smtClean="0"/>
              <a:t> </a:t>
            </a:r>
            <a:r>
              <a:rPr lang="en-US" altLang="tr-TR" sz="2400" dirty="0" smtClean="0"/>
              <a:t>values from pre</a:t>
            </a:r>
            <a:r>
              <a:rPr lang="tr-TR" altLang="tr-TR" sz="2400" dirty="0" smtClean="0"/>
              <a:t>-</a:t>
            </a:r>
            <a:r>
              <a:rPr lang="en-US" altLang="tr-TR" sz="2400" dirty="0" smtClean="0"/>
              <a:t>planned test cases</a:t>
            </a:r>
            <a:r>
              <a:rPr lang="tr-TR" altLang="tr-TR" sz="2400" dirty="0" smtClean="0"/>
              <a:t>.</a:t>
            </a:r>
          </a:p>
          <a:p>
            <a:pPr lvl="1"/>
            <a:r>
              <a:rPr lang="tr-TR" altLang="tr-TR" sz="2400" dirty="0" err="1"/>
              <a:t>Used</a:t>
            </a:r>
            <a:r>
              <a:rPr lang="tr-TR" altLang="tr-TR" sz="2400" dirty="0"/>
              <a:t> in top-</a:t>
            </a:r>
            <a:r>
              <a:rPr lang="tr-TR" altLang="tr-TR" sz="2400" dirty="0" err="1"/>
              <a:t>down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strategy</a:t>
            </a:r>
            <a:endParaRPr lang="tr-TR" altLang="tr-TR" sz="2400" dirty="0"/>
          </a:p>
          <a:p>
            <a:r>
              <a:rPr lang="tr-TR" altLang="tr-TR" dirty="0" smtClean="0"/>
              <a:t>A </a:t>
            </a:r>
            <a:r>
              <a:rPr lang="tr-TR" altLang="tr-TR" dirty="0" err="1" smtClean="0"/>
              <a:t>driver</a:t>
            </a:r>
            <a:r>
              <a:rPr lang="tr-TR" altLang="tr-TR" dirty="0" smtClean="0"/>
              <a:t> is a </a:t>
            </a:r>
            <a:r>
              <a:rPr lang="tr-TR" altLang="tr-TR" dirty="0" err="1" smtClean="0"/>
              <a:t>caller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module</a:t>
            </a:r>
            <a:r>
              <a:rPr lang="tr-TR" altLang="tr-TR" dirty="0" smtClean="0"/>
              <a:t>, </a:t>
            </a:r>
            <a:r>
              <a:rPr lang="en-US" altLang="tr-TR" dirty="0" smtClean="0"/>
              <a:t> which calls it</a:t>
            </a:r>
            <a:r>
              <a:rPr lang="tr-TR" altLang="tr-TR" dirty="0" smtClean="0"/>
              <a:t>s </a:t>
            </a:r>
            <a:r>
              <a:rPr lang="tr-TR" altLang="tr-TR" dirty="0" err="1" smtClean="0"/>
              <a:t>stubs</a:t>
            </a:r>
            <a:r>
              <a:rPr lang="tr-TR" altLang="tr-TR" dirty="0" smtClean="0"/>
              <a:t>:</a:t>
            </a:r>
            <a:endParaRPr lang="en-US" altLang="tr-TR" dirty="0" smtClean="0"/>
          </a:p>
          <a:p>
            <a:pPr lvl="1"/>
            <a:r>
              <a:rPr lang="en-US" altLang="tr-TR" sz="2400" dirty="0" smtClean="0"/>
              <a:t>Once or </a:t>
            </a:r>
            <a:r>
              <a:rPr lang="tr-TR" altLang="tr-TR" sz="2400" dirty="0" smtClean="0"/>
              <a:t>s</a:t>
            </a:r>
            <a:r>
              <a:rPr lang="en-US" altLang="tr-TR" sz="2400" dirty="0" err="1" smtClean="0"/>
              <a:t>everal</a:t>
            </a:r>
            <a:r>
              <a:rPr lang="en-US" altLang="tr-TR" sz="2400" dirty="0" smtClean="0"/>
              <a:t> times</a:t>
            </a:r>
            <a:r>
              <a:rPr lang="tr-TR" altLang="tr-TR" sz="2400" dirty="0" smtClean="0"/>
              <a:t>,</a:t>
            </a:r>
            <a:endParaRPr lang="en-US" altLang="tr-TR" sz="2400" dirty="0" smtClean="0"/>
          </a:p>
          <a:p>
            <a:pPr lvl="1"/>
            <a:r>
              <a:rPr lang="tr-TR" altLang="tr-TR" sz="2400" dirty="0" smtClean="0"/>
              <a:t>E</a:t>
            </a:r>
            <a:r>
              <a:rPr lang="en-US" altLang="tr-TR" sz="2400" dirty="0" smtClean="0"/>
              <a:t>ach time checking the value returned</a:t>
            </a:r>
            <a:r>
              <a:rPr lang="tr-TR" altLang="tr-TR" sz="2400" dirty="0" smtClean="0"/>
              <a:t>.</a:t>
            </a:r>
          </a:p>
          <a:p>
            <a:pPr lvl="1"/>
            <a:r>
              <a:rPr lang="tr-TR" altLang="tr-TR" sz="2400" dirty="0" err="1" smtClean="0"/>
              <a:t>Used</a:t>
            </a:r>
            <a:r>
              <a:rPr lang="tr-TR" altLang="tr-TR" sz="2400" dirty="0" smtClean="0"/>
              <a:t> in </a:t>
            </a:r>
            <a:r>
              <a:rPr lang="tr-TR" altLang="tr-TR" sz="2400" dirty="0" err="1" smtClean="0"/>
              <a:t>bottom-up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strategy</a:t>
            </a:r>
            <a:endParaRPr lang="en-US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90586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52202E9C-2C5F-4838-B6C9-F3C171192CBE}" type="slidenum">
              <a:rPr lang="tr-TR" altLang="tr-TR" sz="1400" b="1">
                <a:latin typeface="Arial" panose="020B0604020202020204" pitchFamily="34" charset="0"/>
              </a:rPr>
              <a:pPr algn="r"/>
              <a:t>33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8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Example: Stubs and driver (1)</a:t>
            </a:r>
            <a:endParaRPr lang="en-AU" altLang="tr-TR" smtClean="0">
              <a:ln>
                <a:noFill/>
              </a:ln>
              <a:effectLst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173413" y="1628775"/>
            <a:ext cx="2046287" cy="998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void main()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525838" y="3362325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int f1()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>
            <a:off x="4135438" y="2636838"/>
            <a:ext cx="4762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>
            <a:off x="3151188" y="4352925"/>
            <a:ext cx="1060450" cy="731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4211638" y="4352925"/>
            <a:ext cx="1100137" cy="731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2555875" y="5092700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bool f2()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4519613" y="5092700"/>
            <a:ext cx="1387475" cy="1000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tr-TR" altLang="tr-TR" sz="2400" b="1">
                <a:latin typeface="Arial" panose="020B0604020202020204" pitchFamily="34" charset="0"/>
              </a:rPr>
              <a:t>bool f3()</a:t>
            </a:r>
            <a:endParaRPr lang="en-AU" altLang="tr-TR" sz="2400" b="1">
              <a:latin typeface="Arial" panose="020B0604020202020204" pitchFamily="34" charset="0"/>
            </a:endParaRPr>
          </a:p>
        </p:txBody>
      </p:sp>
      <p:sp>
        <p:nvSpPr>
          <p:cNvPr id="46091" name="AutoShape 10"/>
          <p:cNvSpPr>
            <a:spLocks/>
          </p:cNvSpPr>
          <p:nvPr/>
        </p:nvSpPr>
        <p:spPr bwMode="auto">
          <a:xfrm>
            <a:off x="5546725" y="1484313"/>
            <a:ext cx="576263" cy="1296987"/>
          </a:xfrm>
          <a:prstGeom prst="rightBrace">
            <a:avLst>
              <a:gd name="adj1" fmla="val 1875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6122988" y="1935163"/>
            <a:ext cx="99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>
                <a:solidFill>
                  <a:srgbClr val="FF0000"/>
                </a:solidFill>
                <a:latin typeface="Arial" panose="020B0604020202020204" pitchFamily="34" charset="0"/>
              </a:rPr>
              <a:t>Driver</a:t>
            </a:r>
          </a:p>
        </p:txBody>
      </p:sp>
      <p:sp>
        <p:nvSpPr>
          <p:cNvPr id="46093" name="AutoShape 12"/>
          <p:cNvSpPr>
            <a:spLocks/>
          </p:cNvSpPr>
          <p:nvPr/>
        </p:nvSpPr>
        <p:spPr bwMode="auto">
          <a:xfrm>
            <a:off x="6267450" y="4940300"/>
            <a:ext cx="576263" cy="1296988"/>
          </a:xfrm>
          <a:prstGeom prst="rightBrace">
            <a:avLst>
              <a:gd name="adj1" fmla="val 1875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6843713" y="539115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>
                <a:solidFill>
                  <a:srgbClr val="FF0000"/>
                </a:solidFill>
                <a:latin typeface="Arial" panose="020B0604020202020204" pitchFamily="34" charset="0"/>
              </a:rPr>
              <a:t>Stubs</a:t>
            </a:r>
          </a:p>
        </p:txBody>
      </p:sp>
    </p:spTree>
    <p:extLst>
      <p:ext uri="{BB962C8B-B14F-4D97-AF65-F5344CB8AC3E}">
        <p14:creationId xmlns:p14="http://schemas.microsoft.com/office/powerpoint/2010/main" val="322963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0418FE9-82ED-4B73-8BC9-2F4B653A3251}" type="slidenum">
              <a:rPr lang="tr-TR" altLang="tr-TR" sz="1400" b="1">
                <a:latin typeface="Arial" panose="020B0604020202020204" pitchFamily="34" charset="0"/>
              </a:rPr>
              <a:pPr algn="r"/>
              <a:t>34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Example: Stubs and driver (2)</a:t>
            </a:r>
          </a:p>
        </p:txBody>
      </p:sp>
      <p:graphicFrame>
        <p:nvGraphicFramePr>
          <p:cNvPr id="435216" name="Group 16"/>
          <p:cNvGraphicFramePr>
            <a:graphicFrameLocks noGrp="1"/>
          </p:cNvGraphicFramePr>
          <p:nvPr>
            <p:ph sz="half" idx="4294967295"/>
          </p:nvPr>
        </p:nvGraphicFramePr>
        <p:xfrm>
          <a:off x="250825" y="981075"/>
          <a:ext cx="3384550" cy="530352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>
                      <a16:colId xmlns:a16="http://schemas.microsoft.com/office/drawing/2014/main" val="3254697419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#include &lt;math.h&gt;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#define TRUE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#define FALSE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f2 is a stub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bool f2(int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f3 is a stub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bool f3(int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14162"/>
                  </a:ext>
                </a:extLst>
              </a:tr>
            </a:tbl>
          </a:graphicData>
        </a:graphic>
      </p:graphicFrame>
      <p:graphicFrame>
        <p:nvGraphicFramePr>
          <p:cNvPr id="435217" name="Group 17"/>
          <p:cNvGraphicFramePr>
            <a:graphicFrameLocks noGrp="1"/>
          </p:cNvGraphicFramePr>
          <p:nvPr>
            <p:ph sz="half" idx="4294967295"/>
          </p:nvPr>
        </p:nvGraphicFramePr>
        <p:xfrm>
          <a:off x="3851275" y="981075"/>
          <a:ext cx="5041900" cy="5327650"/>
        </p:xfrm>
        <a:graphic>
          <a:graphicData uri="http://schemas.openxmlformats.org/drawingml/2006/table">
            <a:tbl>
              <a:tblPr/>
              <a:tblGrid>
                <a:gridCol w="5041900">
                  <a:extLst>
                    <a:ext uri="{9D8B030D-6E8A-4147-A177-3AD203B41FA5}">
                      <a16:colId xmlns:a16="http://schemas.microsoft.com/office/drawing/2014/main" val="3376780927"/>
                    </a:ext>
                  </a:extLst>
                </a:gridCol>
              </a:tblGrid>
              <a:tr h="532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" pitchFamily="49" charset="0"/>
                        </a:rPr>
                        <a:t>/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/ We are testing f1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int f1(int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if (f2(X) || f3(X))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   printf("%f"</a:t>
                      </a:r>
                      <a:r>
                        <a:rPr kumimoji="0" lang="tr-T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sqrt(X));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     printf("Invalid value for X“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// This is the driver.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void main()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 f1(49);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54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6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 smtClean="0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Module</a:t>
            </a:r>
            <a:r>
              <a:rPr lang="tr-TR" sz="5400" dirty="0" smtClean="0"/>
              <a:t> Integration</a:t>
            </a:r>
            <a:br>
              <a:rPr lang="tr-TR" sz="5400" dirty="0" smtClean="0"/>
            </a:br>
            <a:r>
              <a:rPr lang="tr-TR" sz="5400" dirty="0" err="1" smtClean="0"/>
              <a:t>Testing</a:t>
            </a:r>
            <a:r>
              <a:rPr lang="tr-TR" sz="5400" dirty="0" smtClean="0"/>
              <a:t> </a:t>
            </a:r>
            <a:r>
              <a:rPr lang="tr-TR" sz="5400" dirty="0" err="1" smtClean="0"/>
              <a:t>and</a:t>
            </a:r>
            <a:r>
              <a:rPr lang="tr-TR" sz="5400" dirty="0" smtClean="0"/>
              <a:t> </a:t>
            </a:r>
            <a:r>
              <a:rPr lang="tr-TR" sz="5400" dirty="0" err="1" smtClean="0"/>
              <a:t>Strategies</a:t>
            </a:r>
            <a:endParaRPr lang="tr-TR" sz="54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7536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1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91A7938-DE80-442B-8F63-84C728008187}" type="slidenum">
              <a:rPr lang="tr-TR" altLang="tr-TR" sz="1400" b="1">
                <a:latin typeface="Arial" panose="020B0604020202020204" pitchFamily="34" charset="0"/>
              </a:rPr>
              <a:pPr algn="r"/>
              <a:t>36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A strategic approach to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85162" cy="3743325"/>
          </a:xfrm>
        </p:spPr>
        <p:txBody>
          <a:bodyPr/>
          <a:lstStyle/>
          <a:p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begins</a:t>
            </a:r>
            <a:r>
              <a:rPr lang="tr-TR" altLang="tr-TR" dirty="0" smtClean="0"/>
              <a:t> at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module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level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works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outward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toward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integration</a:t>
            </a:r>
            <a:r>
              <a:rPr lang="tr-TR" altLang="tr-TR" dirty="0" smtClean="0"/>
              <a:t> of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entire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system</a:t>
            </a:r>
            <a:r>
              <a:rPr lang="tr-TR" altLang="tr-TR" dirty="0" smtClean="0"/>
              <a:t>.</a:t>
            </a:r>
          </a:p>
          <a:p>
            <a:endParaRPr lang="tr-TR" altLang="tr-TR" dirty="0" smtClean="0"/>
          </a:p>
          <a:p>
            <a:r>
              <a:rPr lang="tr-TR" altLang="tr-TR" dirty="0" err="1" smtClean="0"/>
              <a:t>Different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techniques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appropriate</a:t>
            </a:r>
            <a:r>
              <a:rPr lang="tr-TR" altLang="tr-TR" dirty="0" smtClean="0"/>
              <a:t> at </a:t>
            </a:r>
            <a:r>
              <a:rPr lang="tr-TR" altLang="tr-TR" dirty="0" err="1" smtClean="0"/>
              <a:t>different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points</a:t>
            </a:r>
            <a:r>
              <a:rPr lang="tr-TR" altLang="tr-TR" dirty="0" smtClean="0"/>
              <a:t> in time.</a:t>
            </a:r>
          </a:p>
          <a:p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731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A1AB0B6-8124-43FB-A945-E247DD5E993D}" type="slidenum">
              <a:rPr lang="tr-TR" altLang="tr-TR" sz="1400" b="1">
                <a:latin typeface="Arial" panose="020B0604020202020204" pitchFamily="34" charset="0"/>
              </a:rPr>
              <a:pPr algn="r"/>
              <a:t>37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06363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Strategies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for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en-AU" altLang="tr-TR" dirty="0" smtClean="0">
                <a:ln>
                  <a:noFill/>
                </a:ln>
                <a:effectLst/>
              </a:rPr>
              <a:t>Integration Testing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 u="sng">
                <a:latin typeface="Arial" panose="020B0604020202020204" pitchFamily="34" charset="0"/>
              </a:rPr>
              <a:t>1) Big bang approach: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All modules are fully implemented and combined as a whole,</a:t>
            </a:r>
            <a:br>
              <a:rPr lang="tr-TR" altLang="tr-TR" sz="2400">
                <a:latin typeface="Arial" panose="020B0604020202020204" pitchFamily="34" charset="0"/>
              </a:rPr>
            </a:br>
            <a:r>
              <a:rPr lang="tr-TR" altLang="tr-TR" sz="2400">
                <a:latin typeface="Arial" panose="020B0604020202020204" pitchFamily="34" charset="0"/>
              </a:rPr>
              <a:t> then tested as a whole. It is not practical.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tr-TR" altLang="tr-TR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tr-TR" altLang="tr-TR" sz="2400" b="1" u="sng">
                <a:latin typeface="Arial" panose="020B0604020202020204" pitchFamily="34" charset="0"/>
              </a:rPr>
              <a:t>2) Incremental approach: </a:t>
            </a:r>
            <a:r>
              <a:rPr lang="tr-TR" altLang="tr-TR" sz="2400" b="1">
                <a:latin typeface="Arial" panose="020B0604020202020204" pitchFamily="34" charset="0"/>
              </a:rPr>
              <a:t>(Top-down or Bottom-up)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Program is constructed and tested in small clusters.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Errors are easier to isolate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and correct.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Interfaces between modules are more likely to be tested completely.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After each integration step, a regression test is conducted.</a:t>
            </a:r>
          </a:p>
        </p:txBody>
      </p:sp>
    </p:spTree>
    <p:extLst>
      <p:ext uri="{BB962C8B-B14F-4D97-AF65-F5344CB8AC3E}">
        <p14:creationId xmlns:p14="http://schemas.microsoft.com/office/powerpoint/2010/main" val="155460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38C3A15-5C42-4912-8EC4-6EAD34BA4D83}" type="slidenum">
              <a:rPr lang="tr-TR" altLang="tr-TR" sz="1400" b="1">
                <a:latin typeface="Arial" panose="020B0604020202020204" pitchFamily="34" charset="0"/>
              </a:rPr>
              <a:pPr algn="r"/>
              <a:t>38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09584" name="Rectangle 15"/>
          <p:cNvSpPr>
            <a:spLocks noChangeArrowheads="1"/>
          </p:cNvSpPr>
          <p:nvPr/>
        </p:nvSpPr>
        <p:spPr bwMode="auto">
          <a:xfrm>
            <a:off x="395288" y="1412875"/>
            <a:ext cx="3200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Integration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testing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 at </a:t>
            </a:r>
            <a:r>
              <a:rPr lang="tr-TR" altLang="tr-T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once</a:t>
            </a: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tr-TR" alt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tr-TR" altLang="tr-TR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a, b, c, …, l, m</a:t>
            </a:r>
            <a:endParaRPr lang="tr-TR" altLang="tr-T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9585" name="Rectangle 16"/>
          <p:cNvSpPr>
            <a:spLocks noChangeArrowheads="1"/>
          </p:cNvSpPr>
          <p:nvPr/>
        </p:nvSpPr>
        <p:spPr bwMode="auto">
          <a:xfrm>
            <a:off x="9525" y="130968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 lnSpcReduction="10000"/>
          </a:bodyPr>
          <a:lstStyle/>
          <a:p>
            <a:pPr algn="ctr">
              <a:spcBef>
                <a:spcPct val="0"/>
              </a:spcBef>
            </a:pP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bang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</a:t>
            </a:r>
            <a:r>
              <a:rPr lang="tr-TR" altLang="tr-T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  <a:endParaRPr lang="en-AU" altLang="tr-T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97881"/>
            <a:ext cx="50895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99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Top-down Integration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732212" cy="5561012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If code artifact </a:t>
            </a:r>
            <a:r>
              <a:rPr lang="en-US" altLang="tr-TR" sz="1600" smtClean="0">
                <a:latin typeface="Courier New" panose="02070309020205020404" pitchFamily="49" charset="0"/>
                <a:ea typeface="ＭＳ Ｐゴシック" charset="-128"/>
              </a:rPr>
              <a:t>mAbove </a:t>
            </a:r>
            <a:r>
              <a:rPr lang="en-US" altLang="tr-TR" smtClean="0">
                <a:ea typeface="ＭＳ Ｐゴシック" charset="-128"/>
              </a:rPr>
              <a:t>sends a message to artifact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mBelow, </a:t>
            </a:r>
            <a:r>
              <a:rPr lang="en-US" altLang="tr-TR" smtClean="0">
                <a:ea typeface="ＭＳ Ｐゴシック" charset="-128"/>
              </a:rPr>
              <a:t>then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mAbove </a:t>
            </a:r>
            <a:r>
              <a:rPr lang="en-US" altLang="tr-TR" smtClean="0">
                <a:ea typeface="ＭＳ Ｐゴシック" charset="-128"/>
              </a:rPr>
              <a:t>is implemented and integrated before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mBelow</a:t>
            </a:r>
          </a:p>
          <a:p>
            <a:pPr eaLnBrk="1" hangingPunct="1"/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One possible top-down ordering is </a:t>
            </a:r>
          </a:p>
          <a:p>
            <a:pPr lvl="1" eaLnBrk="1" hangingPunct="1"/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a, b, c, d, e, f, g,</a:t>
            </a: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	h, i, j, k, l ,m</a:t>
            </a:r>
          </a:p>
        </p:txBody>
      </p:sp>
      <p:pic>
        <p:nvPicPr>
          <p:cNvPr id="1116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Good Programming Practice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Use of </a:t>
            </a:r>
            <a:r>
              <a:rPr lang="en-US" altLang="tr-TR" i="1" smtClean="0">
                <a:ea typeface="ＭＳ Ｐゴシック" charset="-128"/>
              </a:rPr>
              <a:t>consistent</a:t>
            </a:r>
            <a:r>
              <a:rPr lang="en-US" altLang="tr-TR" smtClean="0">
                <a:ea typeface="ＭＳ Ｐゴシック" charset="-128"/>
              </a:rPr>
              <a:t> and </a:t>
            </a:r>
            <a:r>
              <a:rPr lang="en-US" altLang="tr-TR" i="1" smtClean="0">
                <a:ea typeface="ＭＳ Ｐゴシック" charset="-128"/>
              </a:rPr>
              <a:t>meaningful</a:t>
            </a:r>
            <a:r>
              <a:rPr lang="en-US" altLang="tr-TR" smtClean="0">
                <a:ea typeface="ＭＳ Ｐゴシック" charset="-128"/>
              </a:rPr>
              <a:t> variable names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“Meaningful” to future maintenance programmers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“Consistent” to aid future maintenance programmers</a:t>
            </a:r>
          </a:p>
        </p:txBody>
      </p:sp>
    </p:spTree>
    <p:extLst>
      <p:ext uri="{BB962C8B-B14F-4D97-AF65-F5344CB8AC3E}">
        <p14:creationId xmlns:p14="http://schemas.microsoft.com/office/powerpoint/2010/main" val="423549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Top-down Integration (contd)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28764" cy="3944788"/>
          </a:xfrm>
        </p:spPr>
        <p:txBody>
          <a:bodyPr/>
          <a:lstStyle/>
          <a:p>
            <a:pPr eaLnBrk="1" hangingPunct="1">
              <a:tabLst>
                <a:tab pos="1490663" algn="l"/>
              </a:tabLst>
            </a:pPr>
            <a:r>
              <a:rPr lang="en-US" altLang="tr-TR" dirty="0" smtClean="0">
                <a:ea typeface="ＭＳ Ｐゴシック" charset="-128"/>
              </a:rPr>
              <a:t>Another possible top-down ordering is</a:t>
            </a:r>
          </a:p>
          <a:p>
            <a:pPr eaLnBrk="1" hangingPunct="1">
              <a:tabLst>
                <a:tab pos="1490663" algn="l"/>
              </a:tabLst>
            </a:pPr>
            <a:endParaRPr lang="en-US" altLang="tr-TR" dirty="0" smtClean="0">
              <a:ea typeface="ＭＳ Ｐゴシック" charset="-128"/>
            </a:endParaRP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	a</a:t>
            </a: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[a]	b, e, h</a:t>
            </a: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[a]  	c ,d, f,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  <a:tabLst>
                <a:tab pos="1490663" algn="l"/>
              </a:tabLst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[a, d]	g, j, k, l, m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b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</a:b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</a:endParaRPr>
          </a:p>
        </p:txBody>
      </p:sp>
      <p:pic>
        <p:nvPicPr>
          <p:cNvPr id="1136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81225"/>
            <a:ext cx="4090541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Bottom-up Integration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29012" cy="57896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If code artifact</a:t>
            </a:r>
            <a:r>
              <a:rPr lang="en-US" altLang="tr-TR" sz="1800" dirty="0" smtClean="0">
                <a:ea typeface="ＭＳ Ｐゴシック" charset="-128"/>
              </a:rPr>
              <a:t> </a:t>
            </a:r>
            <a:r>
              <a:rPr lang="en-US" altLang="tr-TR" sz="16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mAbove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calls code artifact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mBelow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, </a:t>
            </a:r>
            <a:r>
              <a:rPr lang="en-US" altLang="tr-TR" dirty="0" smtClean="0">
                <a:ea typeface="ＭＳ Ｐゴシック" charset="-128"/>
              </a:rPr>
              <a:t>then </a:t>
            </a:r>
            <a:r>
              <a:rPr lang="en-US" altLang="tr-TR" sz="16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mBelow</a:t>
            </a:r>
            <a:r>
              <a:rPr lang="en-US" altLang="tr-TR" sz="16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is implemented and integrated before</a:t>
            </a:r>
            <a:r>
              <a:rPr lang="en-US" altLang="tr-TR" sz="20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mAbove</a:t>
            </a:r>
            <a:endParaRPr lang="en-US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One possible bottom-up ordering is</a:t>
            </a: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l, m,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h, </a:t>
            </a:r>
            <a:r>
              <a:rPr lang="en-US" altLang="tr-TR" sz="1800" dirty="0" err="1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, j, k,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e,</a:t>
            </a:r>
            <a:r>
              <a:rPr lang="tr-TR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f, g,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b, c, d, </a:t>
            </a:r>
            <a:endParaRPr lang="tr-TR" altLang="tr-TR" sz="1800" dirty="0" smtClean="0"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eaLnBrk="1" hangingPunct="1">
              <a:buFont typeface="Webdings" panose="05030102010509060703" pitchFamily="18" charset="2"/>
              <a:buNone/>
            </a:pP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2186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700808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Bottom-up Integration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3503612" cy="578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Another possible bottom-up ordering is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h, e, b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i, f, c, d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l, m, j, k, g	[d]</a:t>
            </a:r>
          </a:p>
          <a:p>
            <a:pPr eaLnBrk="1" hangingPunct="1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  <a:cs typeface="Times New Roman" panose="02020603050405020304" pitchFamily="18" charset="0"/>
              </a:rPr>
              <a:t>	a	 [b, c, d]</a:t>
            </a:r>
          </a:p>
        </p:txBody>
      </p:sp>
      <p:pic>
        <p:nvPicPr>
          <p:cNvPr id="12390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835150"/>
            <a:ext cx="43100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0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Sandwich Integration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341687" cy="5561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Logic artifacts are integrated top-down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Operational artifacts are integrated bottom-up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ea typeface="ＭＳ Ｐゴシック" charset="-128"/>
              </a:rPr>
              <a:t>Finally, the interfaces between the two groups are tested</a:t>
            </a:r>
          </a:p>
        </p:txBody>
      </p:sp>
      <p:sp>
        <p:nvSpPr>
          <p:cNvPr id="130052" name="Rectangle 6"/>
          <p:cNvSpPr>
            <a:spLocks noChangeArrowheads="1"/>
          </p:cNvSpPr>
          <p:nvPr/>
        </p:nvSpPr>
        <p:spPr bwMode="auto">
          <a:xfrm>
            <a:off x="7642225" y="597852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tr-TR" sz="1400"/>
              <a:t>Figure 15.7</a:t>
            </a:r>
          </a:p>
        </p:txBody>
      </p:sp>
      <p:pic>
        <p:nvPicPr>
          <p:cNvPr id="1300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1579563"/>
            <a:ext cx="4548187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Testing</a:t>
            </a:r>
            <a:r>
              <a:rPr lang="tr-TR" sz="6000" dirty="0" smtClean="0"/>
              <a:t> </a:t>
            </a:r>
            <a:r>
              <a:rPr lang="tr-TR" sz="6000" dirty="0" err="1" smtClean="0"/>
              <a:t>Approaches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25" y="135901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2156009-3A02-47C3-B495-EC30A3E8F84C}" type="slidenum">
              <a:rPr lang="tr-TR" altLang="tr-TR" sz="1400" b="1">
                <a:latin typeface="Arial" panose="020B0604020202020204" pitchFamily="34" charset="0"/>
              </a:rPr>
              <a:pPr algn="r"/>
              <a:t>45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177800"/>
            <a:ext cx="90614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dirty="0" err="1" smtClean="0">
                <a:ln>
                  <a:noFill/>
                </a:ln>
                <a:effectLst/>
              </a:rPr>
              <a:t>Testing</a:t>
            </a:r>
            <a:r>
              <a:rPr lang="tr-TR" altLang="tr-TR" dirty="0" smtClean="0">
                <a:ln>
                  <a:noFill/>
                </a:ln>
                <a:effectLst/>
              </a:rPr>
              <a:t> </a:t>
            </a:r>
            <a:r>
              <a:rPr lang="tr-TR" altLang="tr-TR" dirty="0" err="1" smtClean="0">
                <a:ln>
                  <a:noFill/>
                </a:ln>
                <a:effectLst/>
              </a:rPr>
              <a:t>Approaches</a:t>
            </a:r>
            <a:endParaRPr lang="en-US" altLang="tr-TR" dirty="0" smtClean="0">
              <a:ln>
                <a:noFill/>
              </a:ln>
              <a:effectLst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tr-TR" altLang="tr-TR" b="1" u="sng" dirty="0" smtClean="0"/>
              <a:t>Black-</a:t>
            </a:r>
            <a:r>
              <a:rPr lang="tr-TR" altLang="tr-TR" b="1" u="sng" dirty="0" err="1" smtClean="0"/>
              <a:t>box</a:t>
            </a:r>
            <a:r>
              <a:rPr lang="tr-TR" altLang="tr-TR" b="1" u="sng" dirty="0" smtClean="0"/>
              <a:t> </a:t>
            </a:r>
            <a:r>
              <a:rPr lang="tr-TR" altLang="tr-TR" b="1" u="sng" dirty="0" err="1" smtClean="0"/>
              <a:t>testing</a:t>
            </a:r>
            <a:endParaRPr lang="tr-TR" altLang="tr-TR" b="1" u="sng" dirty="0" smtClean="0"/>
          </a:p>
          <a:p>
            <a:pPr lvl="1"/>
            <a:r>
              <a:rPr lang="tr-TR" altLang="tr-TR" sz="2400" dirty="0" err="1" smtClean="0"/>
              <a:t>Testing</a:t>
            </a:r>
            <a:r>
              <a:rPr lang="tr-TR" altLang="tr-TR" sz="2400" dirty="0" smtClean="0"/>
              <a:t> of </a:t>
            </a:r>
            <a:r>
              <a:rPr lang="tr-TR" altLang="tr-TR" sz="2400" dirty="0" err="1" smtClean="0"/>
              <a:t>the</a:t>
            </a:r>
            <a:r>
              <a:rPr lang="tr-TR" altLang="tr-TR" sz="2400" dirty="0" smtClean="0"/>
              <a:t> </a:t>
            </a:r>
            <a:r>
              <a:rPr lang="tr-TR" altLang="tr-TR" sz="2400" u="sng" dirty="0" smtClean="0"/>
              <a:t>software </a:t>
            </a:r>
            <a:r>
              <a:rPr lang="tr-TR" altLang="tr-TR" sz="2400" u="sng" dirty="0" err="1" smtClean="0"/>
              <a:t>interfaces</a:t>
            </a:r>
            <a:r>
              <a:rPr lang="tr-TR" altLang="tr-TR" sz="2400" u="sng" dirty="0" smtClean="0"/>
              <a:t> </a:t>
            </a:r>
          </a:p>
          <a:p>
            <a:pPr lvl="1"/>
            <a:r>
              <a:rPr lang="tr-TR" altLang="tr-TR" sz="2400" dirty="0" err="1" smtClean="0"/>
              <a:t>Used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to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demonstrate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that</a:t>
            </a:r>
            <a:endParaRPr lang="tr-TR" altLang="tr-T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tr-TR" altLang="tr-TR" b="1" dirty="0" err="1" smtClean="0"/>
              <a:t>functions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operational</a:t>
            </a:r>
            <a:endParaRPr lang="tr-TR" altLang="tr-T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tr-TR" altLang="tr-TR" b="1" dirty="0" err="1" smtClean="0"/>
              <a:t>input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properly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accepted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b="1" dirty="0" err="1" smtClean="0"/>
              <a:t>output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correctly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produced</a:t>
            </a:r>
            <a:endParaRPr lang="tr-TR" altLang="tr-T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tr-TR" altLang="tr-TR" dirty="0" smtClean="0"/>
          </a:p>
          <a:p>
            <a:r>
              <a:rPr lang="tr-TR" altLang="tr-TR" b="1" u="sng" dirty="0" smtClean="0"/>
              <a:t>White-</a:t>
            </a:r>
            <a:r>
              <a:rPr lang="tr-TR" altLang="tr-TR" b="1" u="sng" dirty="0" err="1" smtClean="0"/>
              <a:t>box</a:t>
            </a:r>
            <a:r>
              <a:rPr lang="tr-TR" altLang="tr-TR" b="1" u="sng" dirty="0" smtClean="0"/>
              <a:t> </a:t>
            </a:r>
            <a:r>
              <a:rPr lang="tr-TR" altLang="tr-TR" b="1" u="sng" dirty="0" err="1" smtClean="0"/>
              <a:t>testing</a:t>
            </a:r>
            <a:r>
              <a:rPr lang="tr-TR" altLang="tr-TR" dirty="0" smtClean="0"/>
              <a:t> </a:t>
            </a:r>
          </a:p>
          <a:p>
            <a:pPr lvl="1"/>
            <a:r>
              <a:rPr lang="tr-TR" altLang="tr-TR" sz="2400" dirty="0" smtClean="0"/>
              <a:t>Close </a:t>
            </a:r>
            <a:r>
              <a:rPr lang="tr-TR" altLang="tr-TR" sz="2400" dirty="0" err="1" smtClean="0"/>
              <a:t>examination</a:t>
            </a:r>
            <a:r>
              <a:rPr lang="tr-TR" altLang="tr-TR" sz="2400" dirty="0" smtClean="0"/>
              <a:t> of </a:t>
            </a:r>
            <a:r>
              <a:rPr lang="tr-TR" altLang="tr-TR" sz="2400" u="sng" dirty="0" err="1" smtClean="0"/>
              <a:t>procedural</a:t>
            </a:r>
            <a:r>
              <a:rPr lang="tr-TR" altLang="tr-TR" sz="2400" u="sng" dirty="0" smtClean="0"/>
              <a:t> </a:t>
            </a:r>
            <a:r>
              <a:rPr lang="tr-TR" altLang="tr-TR" sz="2400" u="sng" dirty="0" err="1" smtClean="0"/>
              <a:t>details</a:t>
            </a:r>
            <a:endParaRPr lang="tr-TR" altLang="tr-TR" sz="2400" u="sng" dirty="0" smtClean="0"/>
          </a:p>
          <a:p>
            <a:pPr lvl="1"/>
            <a:r>
              <a:rPr lang="tr-TR" altLang="tr-TR" sz="2400" dirty="0" err="1" smtClean="0"/>
              <a:t>Logical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paths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through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the</a:t>
            </a:r>
            <a:r>
              <a:rPr lang="tr-TR" altLang="tr-TR" sz="2400" dirty="0" smtClean="0"/>
              <a:t> software is </a:t>
            </a:r>
            <a:r>
              <a:rPr lang="tr-TR" altLang="tr-TR" sz="2400" dirty="0" err="1" smtClean="0"/>
              <a:t>tested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by</a:t>
            </a:r>
            <a:r>
              <a:rPr lang="tr-TR" altLang="tr-TR" sz="2400" dirty="0" smtClean="0"/>
              <a:t> test </a:t>
            </a:r>
            <a:r>
              <a:rPr lang="tr-TR" altLang="tr-TR" sz="2400" dirty="0" err="1" smtClean="0"/>
              <a:t>cases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that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exercise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specific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sets</a:t>
            </a:r>
            <a:r>
              <a:rPr lang="tr-TR" altLang="tr-TR" sz="2400" dirty="0" smtClean="0"/>
              <a:t> of </a:t>
            </a:r>
            <a:r>
              <a:rPr lang="tr-TR" altLang="tr-TR" sz="2400" dirty="0" err="1" smtClean="0"/>
              <a:t>conditions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and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loops</a:t>
            </a:r>
            <a:endParaRPr lang="en-US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895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4CF7499-7AE7-4A20-8508-3EAF4EEC63B2}" type="slidenum">
              <a:rPr lang="tr-TR" altLang="tr-TR" sz="1400" b="1">
                <a:latin typeface="Arial" panose="020B0604020202020204" pitchFamily="34" charset="0"/>
              </a:rPr>
              <a:pPr algn="r"/>
              <a:t>46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smtClean="0">
                <a:ln>
                  <a:noFill/>
                </a:ln>
                <a:effectLst/>
              </a:rPr>
              <a:t>Exhaustive Testing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143000"/>
            <a:ext cx="8583613" cy="1219200"/>
          </a:xfrm>
          <a:noFill/>
        </p:spPr>
        <p:txBody>
          <a:bodyPr lIns="0" tIns="0" rIns="0" bIns="0"/>
          <a:lstStyle/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en-AU" altLang="tr-TR" dirty="0" smtClean="0"/>
              <a:t>There are </a:t>
            </a:r>
            <a:r>
              <a:rPr lang="tr-TR" altLang="tr-TR" dirty="0" smtClean="0"/>
              <a:t>5 </a:t>
            </a:r>
            <a:r>
              <a:rPr lang="tr-TR" altLang="tr-TR" dirty="0" err="1" smtClean="0"/>
              <a:t>separate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paths</a:t>
            </a:r>
            <a:r>
              <a:rPr lang="tr-TR" altLang="tr-TR" dirty="0" smtClean="0"/>
              <a:t> inside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loop</a:t>
            </a:r>
            <a:r>
              <a:rPr lang="tr-TR" altLang="tr-TR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tr-TR" altLang="tr-TR" dirty="0" err="1" smtClean="0"/>
              <a:t>Assuming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loop</a:t>
            </a:r>
            <a:r>
              <a:rPr lang="tr-TR" altLang="tr-TR" dirty="0" smtClean="0"/>
              <a:t> &lt;= 20, </a:t>
            </a:r>
            <a:r>
              <a:rPr lang="tr-TR" altLang="tr-TR" dirty="0" err="1" smtClean="0"/>
              <a:t>there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5</a:t>
            </a:r>
            <a:r>
              <a:rPr lang="tr-TR" altLang="tr-TR" baseline="30000" dirty="0" smtClean="0"/>
              <a:t>20</a:t>
            </a:r>
            <a:r>
              <a:rPr lang="tr-TR" altLang="tr-TR" dirty="0" smtClean="0"/>
              <a:t>  </a:t>
            </a:r>
            <a:r>
              <a:rPr lang="tr-TR" altLang="tr-TR" dirty="0" smtClean="0">
                <a:cs typeface="Arial" panose="020B0604020202020204" pitchFamily="34" charset="0"/>
              </a:rPr>
              <a:t>≈</a:t>
            </a:r>
            <a:r>
              <a:rPr lang="tr-TR" altLang="tr-TR" dirty="0" smtClean="0"/>
              <a:t>  </a:t>
            </a:r>
            <a:r>
              <a:rPr lang="en-AU" altLang="tr-TR" dirty="0" smtClean="0"/>
              <a:t>10</a:t>
            </a:r>
            <a:r>
              <a:rPr lang="en-AU" altLang="tr-TR" baseline="30000" dirty="0" smtClean="0"/>
              <a:t>14</a:t>
            </a:r>
            <a:r>
              <a:rPr lang="en-AU" altLang="tr-TR" dirty="0" smtClean="0"/>
              <a:t> possible paths</a:t>
            </a:r>
            <a:r>
              <a:rPr lang="tr-TR" altLang="tr-TR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tr-TR" altLang="tr-TR" dirty="0" smtClean="0"/>
              <a:t> </a:t>
            </a:r>
            <a:r>
              <a:rPr lang="tr-TR" altLang="tr-TR" dirty="0" err="1" smtClean="0"/>
              <a:t>Exhaustive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testing</a:t>
            </a:r>
            <a:r>
              <a:rPr lang="tr-TR" altLang="tr-TR" dirty="0" smtClean="0"/>
              <a:t> is not </a:t>
            </a:r>
            <a:r>
              <a:rPr lang="tr-TR" altLang="tr-TR" dirty="0" err="1" smtClean="0"/>
              <a:t>feasible</a:t>
            </a:r>
            <a:r>
              <a:rPr lang="tr-TR" altLang="tr-TR" dirty="0" smtClean="0"/>
              <a:t>.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787650" y="4948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457700" y="2662238"/>
            <a:ext cx="65088" cy="179387"/>
            <a:chOff x="2808" y="640"/>
            <a:chExt cx="41" cy="113"/>
          </a:xfrm>
        </p:grpSpPr>
        <p:sp>
          <p:nvSpPr>
            <p:cNvPr id="30727" name="Freeform 6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4502150" y="2636838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229100" y="2865438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grpSp>
        <p:nvGrpSpPr>
          <p:cNvPr id="30731" name="Group 10"/>
          <p:cNvGrpSpPr>
            <a:grpSpLocks/>
          </p:cNvGrpSpPr>
          <p:nvPr/>
        </p:nvGrpSpPr>
        <p:grpSpPr bwMode="auto">
          <a:xfrm>
            <a:off x="4787900" y="2928938"/>
            <a:ext cx="1524000" cy="65087"/>
            <a:chOff x="3016" y="808"/>
            <a:chExt cx="960" cy="41"/>
          </a:xfrm>
        </p:grpSpPr>
        <p:sp>
          <p:nvSpPr>
            <p:cNvPr id="30732" name="Freeform 11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502150" y="311943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5" name="Freeform 14"/>
          <p:cNvSpPr>
            <a:spLocks/>
          </p:cNvSpPr>
          <p:nvPr/>
        </p:nvSpPr>
        <p:spPr bwMode="auto">
          <a:xfrm>
            <a:off x="4330700" y="32845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6" name="Freeform 15"/>
          <p:cNvSpPr>
            <a:spLocks/>
          </p:cNvSpPr>
          <p:nvPr/>
        </p:nvSpPr>
        <p:spPr bwMode="auto">
          <a:xfrm>
            <a:off x="4330700" y="32845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 flipH="1">
            <a:off x="3619500" y="3455988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8" name="Freeform 17"/>
          <p:cNvSpPr>
            <a:spLocks/>
          </p:cNvSpPr>
          <p:nvPr/>
        </p:nvSpPr>
        <p:spPr bwMode="auto">
          <a:xfrm>
            <a:off x="3441700" y="36274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9" name="Freeform 18"/>
          <p:cNvSpPr>
            <a:spLocks/>
          </p:cNvSpPr>
          <p:nvPr/>
        </p:nvSpPr>
        <p:spPr bwMode="auto">
          <a:xfrm>
            <a:off x="3441700" y="3627438"/>
            <a:ext cx="344488" cy="166687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H="1">
            <a:off x="2844800" y="3798888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686300" y="3455988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V="1">
            <a:off x="3613150" y="34496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5422900" y="3729038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 flipV="1">
            <a:off x="5708650" y="3449638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2851150" y="3805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46" name="Freeform 25"/>
          <p:cNvSpPr>
            <a:spLocks/>
          </p:cNvSpPr>
          <p:nvPr/>
        </p:nvSpPr>
        <p:spPr bwMode="auto">
          <a:xfrm>
            <a:off x="26670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7" name="Freeform 26"/>
          <p:cNvSpPr>
            <a:spLocks/>
          </p:cNvSpPr>
          <p:nvPr/>
        </p:nvSpPr>
        <p:spPr bwMode="auto">
          <a:xfrm>
            <a:off x="2667000" y="3995738"/>
            <a:ext cx="522288" cy="179387"/>
          </a:xfrm>
          <a:custGeom>
            <a:avLst/>
            <a:gdLst>
              <a:gd name="T0" fmla="*/ 0 w 329"/>
              <a:gd name="T1" fmla="*/ 2147483647 h 113"/>
              <a:gd name="T2" fmla="*/ 2147483647 w 329"/>
              <a:gd name="T3" fmla="*/ 0 h 113"/>
              <a:gd name="T4" fmla="*/ 2147483647 w 329"/>
              <a:gd name="T5" fmla="*/ 2147483647 h 113"/>
              <a:gd name="T6" fmla="*/ 2147483647 w 32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8" name="Freeform 27"/>
          <p:cNvSpPr>
            <a:spLocks/>
          </p:cNvSpPr>
          <p:nvPr/>
        </p:nvSpPr>
        <p:spPr bwMode="auto">
          <a:xfrm>
            <a:off x="2413000" y="4173538"/>
            <a:ext cx="230188" cy="280987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3194050" y="418623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29083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51" name="Rectangle 30"/>
          <p:cNvSpPr>
            <a:spLocks noChangeArrowheads="1"/>
          </p:cNvSpPr>
          <p:nvPr/>
        </p:nvSpPr>
        <p:spPr bwMode="auto">
          <a:xfrm>
            <a:off x="2146300" y="4491038"/>
            <a:ext cx="5334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>
            <a:off x="24193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3" name="Line 32"/>
          <p:cNvSpPr>
            <a:spLocks noChangeShapeType="1"/>
          </p:cNvSpPr>
          <p:nvPr/>
        </p:nvSpPr>
        <p:spPr bwMode="auto">
          <a:xfrm>
            <a:off x="31940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4" name="Line 33"/>
          <p:cNvSpPr>
            <a:spLocks noChangeShapeType="1"/>
          </p:cNvSpPr>
          <p:nvPr/>
        </p:nvSpPr>
        <p:spPr bwMode="auto">
          <a:xfrm>
            <a:off x="2425700" y="4941888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>
            <a:off x="3797300" y="3798888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56" name="Freeform 35"/>
          <p:cNvSpPr>
            <a:spLocks/>
          </p:cNvSpPr>
          <p:nvPr/>
        </p:nvSpPr>
        <p:spPr bwMode="auto">
          <a:xfrm>
            <a:off x="42164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7" name="Freeform 36"/>
          <p:cNvSpPr>
            <a:spLocks/>
          </p:cNvSpPr>
          <p:nvPr/>
        </p:nvSpPr>
        <p:spPr bwMode="auto">
          <a:xfrm>
            <a:off x="4216400" y="39957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8" name="Freeform 37"/>
          <p:cNvSpPr>
            <a:spLocks/>
          </p:cNvSpPr>
          <p:nvPr/>
        </p:nvSpPr>
        <p:spPr bwMode="auto">
          <a:xfrm>
            <a:off x="3949700" y="4173538"/>
            <a:ext cx="230188" cy="280987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59" name="Line 38"/>
          <p:cNvSpPr>
            <a:spLocks noChangeShapeType="1"/>
          </p:cNvSpPr>
          <p:nvPr/>
        </p:nvSpPr>
        <p:spPr bwMode="auto">
          <a:xfrm>
            <a:off x="4730750" y="418623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44577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3683000" y="4491038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2" name="Line 41"/>
          <p:cNvSpPr>
            <a:spLocks noChangeShapeType="1"/>
          </p:cNvSpPr>
          <p:nvPr/>
        </p:nvSpPr>
        <p:spPr bwMode="auto">
          <a:xfrm>
            <a:off x="39560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3" name="Line 42"/>
          <p:cNvSpPr>
            <a:spLocks noChangeShapeType="1"/>
          </p:cNvSpPr>
          <p:nvPr/>
        </p:nvSpPr>
        <p:spPr bwMode="auto">
          <a:xfrm>
            <a:off x="4730750" y="4757738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4" name="Line 43"/>
          <p:cNvSpPr>
            <a:spLocks noChangeShapeType="1"/>
          </p:cNvSpPr>
          <p:nvPr/>
        </p:nvSpPr>
        <p:spPr bwMode="auto">
          <a:xfrm>
            <a:off x="4368800" y="494188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5" name="Line 44"/>
          <p:cNvSpPr>
            <a:spLocks noChangeShapeType="1"/>
          </p:cNvSpPr>
          <p:nvPr/>
        </p:nvSpPr>
        <p:spPr bwMode="auto">
          <a:xfrm>
            <a:off x="4387850" y="3805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6" name="Line 45"/>
          <p:cNvSpPr>
            <a:spLocks noChangeShapeType="1"/>
          </p:cNvSpPr>
          <p:nvPr/>
        </p:nvSpPr>
        <p:spPr bwMode="auto">
          <a:xfrm>
            <a:off x="3962400" y="49418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67" name="Oval 46"/>
          <p:cNvSpPr>
            <a:spLocks noChangeArrowheads="1"/>
          </p:cNvSpPr>
          <p:nvPr/>
        </p:nvSpPr>
        <p:spPr bwMode="auto">
          <a:xfrm>
            <a:off x="4305300" y="4922838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8" name="Oval 47"/>
          <p:cNvSpPr>
            <a:spLocks noChangeArrowheads="1"/>
          </p:cNvSpPr>
          <p:nvPr/>
        </p:nvSpPr>
        <p:spPr bwMode="auto">
          <a:xfrm>
            <a:off x="2768600" y="4922838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69" name="Line 48"/>
          <p:cNvSpPr>
            <a:spLocks noChangeShapeType="1"/>
          </p:cNvSpPr>
          <p:nvPr/>
        </p:nvSpPr>
        <p:spPr bwMode="auto">
          <a:xfrm>
            <a:off x="4337050" y="494823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0" name="Line 49"/>
          <p:cNvSpPr>
            <a:spLocks noChangeShapeType="1"/>
          </p:cNvSpPr>
          <p:nvPr/>
        </p:nvSpPr>
        <p:spPr bwMode="auto">
          <a:xfrm flipH="1">
            <a:off x="3670300" y="5145088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1" name="Line 50"/>
          <p:cNvSpPr>
            <a:spLocks noChangeShapeType="1"/>
          </p:cNvSpPr>
          <p:nvPr/>
        </p:nvSpPr>
        <p:spPr bwMode="auto">
          <a:xfrm>
            <a:off x="2794000" y="5145088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2" name="Oval 51"/>
          <p:cNvSpPr>
            <a:spLocks noChangeArrowheads="1"/>
          </p:cNvSpPr>
          <p:nvPr/>
        </p:nvSpPr>
        <p:spPr bwMode="auto">
          <a:xfrm>
            <a:off x="3619500" y="5126038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73" name="Freeform 52"/>
          <p:cNvSpPr>
            <a:spLocks/>
          </p:cNvSpPr>
          <p:nvPr/>
        </p:nvSpPr>
        <p:spPr bwMode="auto">
          <a:xfrm>
            <a:off x="3644900" y="5164138"/>
            <a:ext cx="534988" cy="2047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7 h 129"/>
              <a:gd name="T4" fmla="*/ 2147483647 w 337"/>
              <a:gd name="T5" fmla="*/ 2147483647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4" name="Oval 53"/>
          <p:cNvSpPr>
            <a:spLocks noChangeArrowheads="1"/>
          </p:cNvSpPr>
          <p:nvPr/>
        </p:nvSpPr>
        <p:spPr bwMode="auto">
          <a:xfrm>
            <a:off x="4165600" y="5354638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75" name="Line 54"/>
          <p:cNvSpPr>
            <a:spLocks noChangeShapeType="1"/>
          </p:cNvSpPr>
          <p:nvPr/>
        </p:nvSpPr>
        <p:spPr bwMode="auto">
          <a:xfrm>
            <a:off x="5708650" y="398303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6" name="Line 55"/>
          <p:cNvSpPr>
            <a:spLocks noChangeShapeType="1"/>
          </p:cNvSpPr>
          <p:nvPr/>
        </p:nvSpPr>
        <p:spPr bwMode="auto">
          <a:xfrm>
            <a:off x="4229100" y="5373688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77" name="Freeform 56"/>
          <p:cNvSpPr>
            <a:spLocks/>
          </p:cNvSpPr>
          <p:nvPr/>
        </p:nvSpPr>
        <p:spPr bwMode="auto">
          <a:xfrm>
            <a:off x="4013200" y="55959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8" name="Freeform 57"/>
          <p:cNvSpPr>
            <a:spLocks/>
          </p:cNvSpPr>
          <p:nvPr/>
        </p:nvSpPr>
        <p:spPr bwMode="auto">
          <a:xfrm>
            <a:off x="4013200" y="5595938"/>
            <a:ext cx="344488" cy="179387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79" name="Line 58"/>
          <p:cNvSpPr>
            <a:spLocks noChangeShapeType="1"/>
          </p:cNvSpPr>
          <p:nvPr/>
        </p:nvSpPr>
        <p:spPr bwMode="auto">
          <a:xfrm flipV="1">
            <a:off x="4184650" y="536733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80" name="Freeform 59"/>
          <p:cNvSpPr>
            <a:spLocks/>
          </p:cNvSpPr>
          <p:nvPr/>
        </p:nvSpPr>
        <p:spPr bwMode="auto">
          <a:xfrm>
            <a:off x="4356100" y="2967038"/>
            <a:ext cx="1970088" cy="2808287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30781" name="Group 60"/>
          <p:cNvGrpSpPr>
            <a:grpSpLocks/>
          </p:cNvGrpSpPr>
          <p:nvPr/>
        </p:nvGrpSpPr>
        <p:grpSpPr bwMode="auto">
          <a:xfrm>
            <a:off x="4140200" y="5951538"/>
            <a:ext cx="65088" cy="204787"/>
            <a:chOff x="2608" y="2712"/>
            <a:chExt cx="41" cy="129"/>
          </a:xfrm>
        </p:grpSpPr>
        <p:sp>
          <p:nvSpPr>
            <p:cNvPr id="30782" name="Freeform 61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783" name="Line 62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84" name="Line 63"/>
          <p:cNvSpPr>
            <a:spLocks noChangeShapeType="1"/>
          </p:cNvSpPr>
          <p:nvPr/>
        </p:nvSpPr>
        <p:spPr bwMode="auto">
          <a:xfrm flipV="1">
            <a:off x="4184650" y="593883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85" name="Freeform 64"/>
          <p:cNvSpPr>
            <a:spLocks/>
          </p:cNvSpPr>
          <p:nvPr/>
        </p:nvSpPr>
        <p:spPr bwMode="auto">
          <a:xfrm>
            <a:off x="4330700" y="34496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6" name="Freeform 65"/>
          <p:cNvSpPr>
            <a:spLocks/>
          </p:cNvSpPr>
          <p:nvPr/>
        </p:nvSpPr>
        <p:spPr bwMode="auto">
          <a:xfrm>
            <a:off x="4330700" y="34496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7" name="Freeform 66"/>
          <p:cNvSpPr>
            <a:spLocks/>
          </p:cNvSpPr>
          <p:nvPr/>
        </p:nvSpPr>
        <p:spPr bwMode="auto">
          <a:xfrm>
            <a:off x="3441700" y="37925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8" name="Freeform 67"/>
          <p:cNvSpPr>
            <a:spLocks/>
          </p:cNvSpPr>
          <p:nvPr/>
        </p:nvSpPr>
        <p:spPr bwMode="auto">
          <a:xfrm>
            <a:off x="3441700" y="3792538"/>
            <a:ext cx="344488" cy="179387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89" name="Freeform 68"/>
          <p:cNvSpPr>
            <a:spLocks/>
          </p:cNvSpPr>
          <p:nvPr/>
        </p:nvSpPr>
        <p:spPr bwMode="auto">
          <a:xfrm>
            <a:off x="26670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0" name="Freeform 69"/>
          <p:cNvSpPr>
            <a:spLocks/>
          </p:cNvSpPr>
          <p:nvPr/>
        </p:nvSpPr>
        <p:spPr bwMode="auto">
          <a:xfrm>
            <a:off x="26670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1" name="Freeform 70"/>
          <p:cNvSpPr>
            <a:spLocks/>
          </p:cNvSpPr>
          <p:nvPr/>
        </p:nvSpPr>
        <p:spPr bwMode="auto">
          <a:xfrm>
            <a:off x="42164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2" name="Freeform 71"/>
          <p:cNvSpPr>
            <a:spLocks/>
          </p:cNvSpPr>
          <p:nvPr/>
        </p:nvSpPr>
        <p:spPr bwMode="auto">
          <a:xfrm>
            <a:off x="4216400" y="41735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3" name="Freeform 72"/>
          <p:cNvSpPr>
            <a:spLocks/>
          </p:cNvSpPr>
          <p:nvPr/>
        </p:nvSpPr>
        <p:spPr bwMode="auto">
          <a:xfrm>
            <a:off x="4013200" y="57737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4" name="Freeform 73"/>
          <p:cNvSpPr>
            <a:spLocks/>
          </p:cNvSpPr>
          <p:nvPr/>
        </p:nvSpPr>
        <p:spPr bwMode="auto">
          <a:xfrm>
            <a:off x="4013200" y="5773738"/>
            <a:ext cx="344488" cy="166687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5" name="Line 74"/>
          <p:cNvSpPr>
            <a:spLocks noChangeShapeType="1"/>
          </p:cNvSpPr>
          <p:nvPr/>
        </p:nvSpPr>
        <p:spPr bwMode="auto">
          <a:xfrm>
            <a:off x="4572000" y="4179888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96" name="AutoShape 75"/>
          <p:cNvSpPr>
            <a:spLocks noChangeArrowheads="1"/>
          </p:cNvSpPr>
          <p:nvPr/>
        </p:nvSpPr>
        <p:spPr bwMode="auto">
          <a:xfrm>
            <a:off x="4279900" y="32464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7" name="AutoShape 76"/>
          <p:cNvSpPr>
            <a:spLocks noChangeArrowheads="1"/>
          </p:cNvSpPr>
          <p:nvPr/>
        </p:nvSpPr>
        <p:spPr bwMode="auto">
          <a:xfrm>
            <a:off x="3390900" y="36020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8" name="AutoShape 77"/>
          <p:cNvSpPr>
            <a:spLocks noChangeArrowheads="1"/>
          </p:cNvSpPr>
          <p:nvPr/>
        </p:nvSpPr>
        <p:spPr bwMode="auto">
          <a:xfrm>
            <a:off x="2616200" y="39703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799" name="AutoShape 78"/>
          <p:cNvSpPr>
            <a:spLocks noChangeArrowheads="1"/>
          </p:cNvSpPr>
          <p:nvPr/>
        </p:nvSpPr>
        <p:spPr bwMode="auto">
          <a:xfrm>
            <a:off x="4165600" y="39703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0800" name="AutoShape 79"/>
          <p:cNvSpPr>
            <a:spLocks noChangeArrowheads="1"/>
          </p:cNvSpPr>
          <p:nvPr/>
        </p:nvSpPr>
        <p:spPr bwMode="auto">
          <a:xfrm>
            <a:off x="3949700" y="5570538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25040" name="Rectangle 80"/>
          <p:cNvSpPr>
            <a:spLocks noChangeArrowheads="1"/>
          </p:cNvSpPr>
          <p:nvPr/>
        </p:nvSpPr>
        <p:spPr bwMode="auto">
          <a:xfrm>
            <a:off x="6516688" y="4292600"/>
            <a:ext cx="6096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49321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47F34EE-4B00-41E0-887F-751CEEB03625}" type="slidenum">
              <a:rPr lang="tr-TR" altLang="tr-TR" sz="1400" b="1">
                <a:latin typeface="Arial" panose="020B0604020202020204" pitchFamily="34" charset="0"/>
              </a:rPr>
              <a:pPr algn="r"/>
              <a:t>47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0"/>
            <a:ext cx="91440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smtClean="0">
                <a:ln>
                  <a:noFill/>
                </a:ln>
                <a:effectLst/>
              </a:rPr>
              <a:t>Selective Testing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143000"/>
            <a:ext cx="8458200" cy="773113"/>
          </a:xfrm>
          <a:noFill/>
        </p:spPr>
        <p:txBody>
          <a:bodyPr lIns="0" tIns="0" rIns="0" bIns="0"/>
          <a:lstStyle/>
          <a:p>
            <a:pPr marL="0" indent="0"/>
            <a:r>
              <a:rPr lang="tr-TR" altLang="tr-TR" smtClean="0"/>
              <a:t> Instead of exhausting testing, a selective testing is more feasible.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3554413" y="5041900"/>
            <a:ext cx="0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5278438" y="2651125"/>
            <a:ext cx="0" cy="233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995863" y="2946400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grpSp>
        <p:nvGrpSpPr>
          <p:cNvPr id="31752" name="Group 7"/>
          <p:cNvGrpSpPr>
            <a:grpSpLocks/>
          </p:cNvGrpSpPr>
          <p:nvPr/>
        </p:nvGrpSpPr>
        <p:grpSpPr bwMode="auto">
          <a:xfrm>
            <a:off x="5554663" y="3009900"/>
            <a:ext cx="1524000" cy="65088"/>
            <a:chOff x="2976" y="1152"/>
            <a:chExt cx="960" cy="41"/>
          </a:xfrm>
        </p:grpSpPr>
        <p:sp>
          <p:nvSpPr>
            <p:cNvPr id="31753" name="Freeform 8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268913" y="3213100"/>
            <a:ext cx="0" cy="127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5097463" y="33655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>
            <a:off x="5097463" y="33655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4386263" y="3536950"/>
            <a:ext cx="6731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4208463" y="37084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4208463" y="3708400"/>
            <a:ext cx="344487" cy="166688"/>
          </a:xfrm>
          <a:custGeom>
            <a:avLst/>
            <a:gdLst>
              <a:gd name="T0" fmla="*/ 0 w 217"/>
              <a:gd name="T1" fmla="*/ 2147483647 h 105"/>
              <a:gd name="T2" fmla="*/ 2147483647 w 217"/>
              <a:gd name="T3" fmla="*/ 0 h 105"/>
              <a:gd name="T4" fmla="*/ 2147483647 w 217"/>
              <a:gd name="T5" fmla="*/ 2147483647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3611563" y="3879850"/>
            <a:ext cx="5969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5453063" y="35369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4379913" y="3530600"/>
            <a:ext cx="0" cy="17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6189663" y="3810000"/>
            <a:ext cx="5461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V="1">
            <a:off x="6475413" y="35306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3617913" y="3898900"/>
            <a:ext cx="0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34337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3433763" y="4076700"/>
            <a:ext cx="522287" cy="179388"/>
          </a:xfrm>
          <a:custGeom>
            <a:avLst/>
            <a:gdLst>
              <a:gd name="T0" fmla="*/ 0 w 329"/>
              <a:gd name="T1" fmla="*/ 2147483647 h 113"/>
              <a:gd name="T2" fmla="*/ 2147483647 w 329"/>
              <a:gd name="T3" fmla="*/ 0 h 113"/>
              <a:gd name="T4" fmla="*/ 2147483647 w 329"/>
              <a:gd name="T5" fmla="*/ 2147483647 h 113"/>
              <a:gd name="T6" fmla="*/ 2147483647 w 32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3179763" y="4254500"/>
            <a:ext cx="230187" cy="280988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960813" y="42672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36750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2913063" y="4572000"/>
            <a:ext cx="5334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3186113" y="4838700"/>
            <a:ext cx="0" cy="165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39608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4564063" y="38798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76" name="Freeform 31"/>
          <p:cNvSpPr>
            <a:spLocks/>
          </p:cNvSpPr>
          <p:nvPr/>
        </p:nvSpPr>
        <p:spPr bwMode="auto">
          <a:xfrm>
            <a:off x="49831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7" name="Freeform 32"/>
          <p:cNvSpPr>
            <a:spLocks/>
          </p:cNvSpPr>
          <p:nvPr/>
        </p:nvSpPr>
        <p:spPr bwMode="auto">
          <a:xfrm>
            <a:off x="4983163" y="40767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8" name="Freeform 33"/>
          <p:cNvSpPr>
            <a:spLocks/>
          </p:cNvSpPr>
          <p:nvPr/>
        </p:nvSpPr>
        <p:spPr bwMode="auto">
          <a:xfrm>
            <a:off x="4716463" y="4254500"/>
            <a:ext cx="230187" cy="280988"/>
          </a:xfrm>
          <a:custGeom>
            <a:avLst/>
            <a:gdLst>
              <a:gd name="T0" fmla="*/ 2147483647 w 145"/>
              <a:gd name="T1" fmla="*/ 0 h 177"/>
              <a:gd name="T2" fmla="*/ 0 w 145"/>
              <a:gd name="T3" fmla="*/ 0 h 177"/>
              <a:gd name="T4" fmla="*/ 0 w 145"/>
              <a:gd name="T5" fmla="*/ 2147483647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>
            <a:off x="5497513" y="42672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0" name="Rectangle 35"/>
          <p:cNvSpPr>
            <a:spLocks noChangeArrowheads="1"/>
          </p:cNvSpPr>
          <p:nvPr/>
        </p:nvSpPr>
        <p:spPr bwMode="auto">
          <a:xfrm>
            <a:off x="52244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1" name="Rectangle 36"/>
          <p:cNvSpPr>
            <a:spLocks noChangeArrowheads="1"/>
          </p:cNvSpPr>
          <p:nvPr/>
        </p:nvSpPr>
        <p:spPr bwMode="auto">
          <a:xfrm>
            <a:off x="4449763" y="4572000"/>
            <a:ext cx="546100" cy="24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47228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97513" y="48387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5135563" y="50228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5" name="Line 40"/>
          <p:cNvSpPr>
            <a:spLocks noChangeShapeType="1"/>
          </p:cNvSpPr>
          <p:nvPr/>
        </p:nvSpPr>
        <p:spPr bwMode="auto">
          <a:xfrm>
            <a:off x="5154613" y="38862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6" name="Line 41"/>
          <p:cNvSpPr>
            <a:spLocks noChangeShapeType="1"/>
          </p:cNvSpPr>
          <p:nvPr/>
        </p:nvSpPr>
        <p:spPr bwMode="auto">
          <a:xfrm>
            <a:off x="4729163" y="50228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87" name="Oval 42"/>
          <p:cNvSpPr>
            <a:spLocks noChangeArrowheads="1"/>
          </p:cNvSpPr>
          <p:nvPr/>
        </p:nvSpPr>
        <p:spPr bwMode="auto">
          <a:xfrm>
            <a:off x="5072063" y="50038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8" name="Oval 43"/>
          <p:cNvSpPr>
            <a:spLocks noChangeArrowheads="1"/>
          </p:cNvSpPr>
          <p:nvPr/>
        </p:nvSpPr>
        <p:spPr bwMode="auto">
          <a:xfrm>
            <a:off x="3535363" y="50038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89" name="Line 44"/>
          <p:cNvSpPr>
            <a:spLocks noChangeShapeType="1"/>
          </p:cNvSpPr>
          <p:nvPr/>
        </p:nvSpPr>
        <p:spPr bwMode="auto">
          <a:xfrm>
            <a:off x="5103813" y="50292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0" name="Line 45"/>
          <p:cNvSpPr>
            <a:spLocks noChangeShapeType="1"/>
          </p:cNvSpPr>
          <p:nvPr/>
        </p:nvSpPr>
        <p:spPr bwMode="auto">
          <a:xfrm flipH="1">
            <a:off x="4437063" y="52260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3573463" y="5226050"/>
            <a:ext cx="812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2" name="Oval 47"/>
          <p:cNvSpPr>
            <a:spLocks noChangeArrowheads="1"/>
          </p:cNvSpPr>
          <p:nvPr/>
        </p:nvSpPr>
        <p:spPr bwMode="auto">
          <a:xfrm>
            <a:off x="4386263" y="52070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93" name="Freeform 48"/>
          <p:cNvSpPr>
            <a:spLocks/>
          </p:cNvSpPr>
          <p:nvPr/>
        </p:nvSpPr>
        <p:spPr bwMode="auto">
          <a:xfrm>
            <a:off x="4411663" y="5245100"/>
            <a:ext cx="534987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7 h 129"/>
              <a:gd name="T4" fmla="*/ 2147483647 w 337"/>
              <a:gd name="T5" fmla="*/ 2147483647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4" name="Oval 49"/>
          <p:cNvSpPr>
            <a:spLocks noChangeArrowheads="1"/>
          </p:cNvSpPr>
          <p:nvPr/>
        </p:nvSpPr>
        <p:spPr bwMode="auto">
          <a:xfrm>
            <a:off x="4932363" y="54356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795" name="Line 50"/>
          <p:cNvSpPr>
            <a:spLocks noChangeShapeType="1"/>
          </p:cNvSpPr>
          <p:nvPr/>
        </p:nvSpPr>
        <p:spPr bwMode="auto">
          <a:xfrm>
            <a:off x="6475413" y="4064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6" name="Line 51"/>
          <p:cNvSpPr>
            <a:spLocks noChangeShapeType="1"/>
          </p:cNvSpPr>
          <p:nvPr/>
        </p:nvSpPr>
        <p:spPr bwMode="auto">
          <a:xfrm>
            <a:off x="4995863" y="54546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97" name="Freeform 52"/>
          <p:cNvSpPr>
            <a:spLocks/>
          </p:cNvSpPr>
          <p:nvPr/>
        </p:nvSpPr>
        <p:spPr bwMode="auto">
          <a:xfrm>
            <a:off x="4779963" y="56769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8" name="Freeform 53"/>
          <p:cNvSpPr>
            <a:spLocks/>
          </p:cNvSpPr>
          <p:nvPr/>
        </p:nvSpPr>
        <p:spPr bwMode="auto">
          <a:xfrm>
            <a:off x="4779963" y="5676900"/>
            <a:ext cx="344487" cy="179388"/>
          </a:xfrm>
          <a:custGeom>
            <a:avLst/>
            <a:gdLst>
              <a:gd name="T0" fmla="*/ 0 w 217"/>
              <a:gd name="T1" fmla="*/ 2147483647 h 113"/>
              <a:gd name="T2" fmla="*/ 2147483647 w 217"/>
              <a:gd name="T3" fmla="*/ 0 h 113"/>
              <a:gd name="T4" fmla="*/ 2147483647 w 217"/>
              <a:gd name="T5" fmla="*/ 2147483647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99" name="Line 54"/>
          <p:cNvSpPr>
            <a:spLocks noChangeShapeType="1"/>
          </p:cNvSpPr>
          <p:nvPr/>
        </p:nvSpPr>
        <p:spPr bwMode="auto">
          <a:xfrm flipV="1">
            <a:off x="4951413" y="5448300"/>
            <a:ext cx="0" cy="2286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00" name="Freeform 55"/>
          <p:cNvSpPr>
            <a:spLocks/>
          </p:cNvSpPr>
          <p:nvPr/>
        </p:nvSpPr>
        <p:spPr bwMode="auto">
          <a:xfrm>
            <a:off x="5122863" y="3048000"/>
            <a:ext cx="1970087" cy="2808288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31801" name="Group 56"/>
          <p:cNvGrpSpPr>
            <a:grpSpLocks/>
          </p:cNvGrpSpPr>
          <p:nvPr/>
        </p:nvGrpSpPr>
        <p:grpSpPr bwMode="auto">
          <a:xfrm>
            <a:off x="4906963" y="6032500"/>
            <a:ext cx="65087" cy="204788"/>
            <a:chOff x="2568" y="3056"/>
            <a:chExt cx="41" cy="129"/>
          </a:xfrm>
        </p:grpSpPr>
        <p:sp>
          <p:nvSpPr>
            <p:cNvPr id="31802" name="Freeform 57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803" name="Line 58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1804" name="Line 59"/>
          <p:cNvSpPr>
            <a:spLocks noChangeShapeType="1"/>
          </p:cNvSpPr>
          <p:nvPr/>
        </p:nvSpPr>
        <p:spPr bwMode="auto">
          <a:xfrm flipV="1">
            <a:off x="4951413" y="6019800"/>
            <a:ext cx="0" cy="114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05" name="Freeform 60"/>
          <p:cNvSpPr>
            <a:spLocks/>
          </p:cNvSpPr>
          <p:nvPr/>
        </p:nvSpPr>
        <p:spPr bwMode="auto">
          <a:xfrm>
            <a:off x="5097463" y="35306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6" name="Freeform 61"/>
          <p:cNvSpPr>
            <a:spLocks/>
          </p:cNvSpPr>
          <p:nvPr/>
        </p:nvSpPr>
        <p:spPr bwMode="auto">
          <a:xfrm>
            <a:off x="5097463" y="35306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7" name="Freeform 62"/>
          <p:cNvSpPr>
            <a:spLocks/>
          </p:cNvSpPr>
          <p:nvPr/>
        </p:nvSpPr>
        <p:spPr bwMode="auto">
          <a:xfrm>
            <a:off x="4208463" y="38735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8" name="Freeform 63"/>
          <p:cNvSpPr>
            <a:spLocks/>
          </p:cNvSpPr>
          <p:nvPr/>
        </p:nvSpPr>
        <p:spPr bwMode="auto">
          <a:xfrm>
            <a:off x="4208463" y="3873500"/>
            <a:ext cx="344487" cy="179388"/>
          </a:xfrm>
          <a:custGeom>
            <a:avLst/>
            <a:gdLst>
              <a:gd name="T0" fmla="*/ 0 w 217"/>
              <a:gd name="T1" fmla="*/ 0 h 113"/>
              <a:gd name="T2" fmla="*/ 2147483647 w 217"/>
              <a:gd name="T3" fmla="*/ 2147483647 h 113"/>
              <a:gd name="T4" fmla="*/ 2147483647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09" name="Freeform 64"/>
          <p:cNvSpPr>
            <a:spLocks/>
          </p:cNvSpPr>
          <p:nvPr/>
        </p:nvSpPr>
        <p:spPr bwMode="auto">
          <a:xfrm>
            <a:off x="34337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0" name="Freeform 65"/>
          <p:cNvSpPr>
            <a:spLocks/>
          </p:cNvSpPr>
          <p:nvPr/>
        </p:nvSpPr>
        <p:spPr bwMode="auto">
          <a:xfrm>
            <a:off x="34337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1" name="Freeform 66"/>
          <p:cNvSpPr>
            <a:spLocks/>
          </p:cNvSpPr>
          <p:nvPr/>
        </p:nvSpPr>
        <p:spPr bwMode="auto">
          <a:xfrm>
            <a:off x="49831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2" name="Freeform 67"/>
          <p:cNvSpPr>
            <a:spLocks/>
          </p:cNvSpPr>
          <p:nvPr/>
        </p:nvSpPr>
        <p:spPr bwMode="auto">
          <a:xfrm>
            <a:off x="4983163" y="42545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3" name="Freeform 68"/>
          <p:cNvSpPr>
            <a:spLocks/>
          </p:cNvSpPr>
          <p:nvPr/>
        </p:nvSpPr>
        <p:spPr bwMode="auto">
          <a:xfrm>
            <a:off x="4779963" y="58547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4" name="Freeform 69"/>
          <p:cNvSpPr>
            <a:spLocks/>
          </p:cNvSpPr>
          <p:nvPr/>
        </p:nvSpPr>
        <p:spPr bwMode="auto">
          <a:xfrm>
            <a:off x="4779963" y="5854700"/>
            <a:ext cx="344487" cy="166688"/>
          </a:xfrm>
          <a:custGeom>
            <a:avLst/>
            <a:gdLst>
              <a:gd name="T0" fmla="*/ 0 w 217"/>
              <a:gd name="T1" fmla="*/ 0 h 105"/>
              <a:gd name="T2" fmla="*/ 2147483647 w 217"/>
              <a:gd name="T3" fmla="*/ 2147483647 h 105"/>
              <a:gd name="T4" fmla="*/ 2147483647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815" name="Line 70"/>
          <p:cNvSpPr>
            <a:spLocks noChangeShapeType="1"/>
          </p:cNvSpPr>
          <p:nvPr/>
        </p:nvSpPr>
        <p:spPr bwMode="auto">
          <a:xfrm>
            <a:off x="5338763" y="42608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16" name="AutoShape 71"/>
          <p:cNvSpPr>
            <a:spLocks noChangeArrowheads="1"/>
          </p:cNvSpPr>
          <p:nvPr/>
        </p:nvSpPr>
        <p:spPr bwMode="auto">
          <a:xfrm>
            <a:off x="5046663" y="33274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7" name="AutoShape 72"/>
          <p:cNvSpPr>
            <a:spLocks noChangeArrowheads="1"/>
          </p:cNvSpPr>
          <p:nvPr/>
        </p:nvSpPr>
        <p:spPr bwMode="auto">
          <a:xfrm>
            <a:off x="4157663" y="36830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8" name="AutoShape 73"/>
          <p:cNvSpPr>
            <a:spLocks noChangeArrowheads="1"/>
          </p:cNvSpPr>
          <p:nvPr/>
        </p:nvSpPr>
        <p:spPr bwMode="auto">
          <a:xfrm>
            <a:off x="3382963" y="40513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19" name="AutoShape 74"/>
          <p:cNvSpPr>
            <a:spLocks noChangeArrowheads="1"/>
          </p:cNvSpPr>
          <p:nvPr/>
        </p:nvSpPr>
        <p:spPr bwMode="auto">
          <a:xfrm>
            <a:off x="4932363" y="40513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20" name="AutoShape 75"/>
          <p:cNvSpPr>
            <a:spLocks noChangeArrowheads="1"/>
          </p:cNvSpPr>
          <p:nvPr/>
        </p:nvSpPr>
        <p:spPr bwMode="auto">
          <a:xfrm>
            <a:off x="4716463" y="5651500"/>
            <a:ext cx="419100" cy="381000"/>
          </a:xfrm>
          <a:prstGeom prst="diamond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31821" name="Line 76"/>
          <p:cNvSpPr>
            <a:spLocks noChangeShapeType="1"/>
          </p:cNvSpPr>
          <p:nvPr/>
        </p:nvSpPr>
        <p:spPr bwMode="auto">
          <a:xfrm>
            <a:off x="3205163" y="50292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22" name="Line 77"/>
          <p:cNvSpPr>
            <a:spLocks noChangeShapeType="1"/>
          </p:cNvSpPr>
          <p:nvPr/>
        </p:nvSpPr>
        <p:spPr bwMode="auto">
          <a:xfrm>
            <a:off x="3598863" y="502920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823" name="Rectangle 78"/>
          <p:cNvSpPr>
            <a:spLocks noChangeArrowheads="1"/>
          </p:cNvSpPr>
          <p:nvPr/>
        </p:nvSpPr>
        <p:spPr bwMode="auto">
          <a:xfrm>
            <a:off x="2403475" y="2817813"/>
            <a:ext cx="1831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000" b="1">
                <a:latin typeface="Helvetica" panose="020B0604020202020204" pitchFamily="34" charset="0"/>
              </a:rPr>
              <a:t>Selected path</a:t>
            </a:r>
            <a:endParaRPr lang="en-US" altLang="tr-TR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1824" name="Line 79"/>
          <p:cNvSpPr>
            <a:spLocks noChangeShapeType="1"/>
          </p:cNvSpPr>
          <p:nvPr/>
        </p:nvSpPr>
        <p:spPr bwMode="auto">
          <a:xfrm>
            <a:off x="3282950" y="3268663"/>
            <a:ext cx="568325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6064" name="Rectangle 80"/>
          <p:cNvSpPr>
            <a:spLocks noChangeArrowheads="1"/>
          </p:cNvSpPr>
          <p:nvPr/>
        </p:nvSpPr>
        <p:spPr bwMode="auto">
          <a:xfrm>
            <a:off x="7380288" y="4076700"/>
            <a:ext cx="6096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5806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Grp="1" noChangeArrowheads="1"/>
          </p:cNvSpPr>
          <p:nvPr>
            <p:ph type="title"/>
          </p:nvPr>
        </p:nvSpPr>
        <p:spPr>
          <a:xfrm>
            <a:off x="-14137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600" dirty="0" smtClean="0">
                <a:ea typeface="ＭＳ Ｐゴシック" charset="-128"/>
              </a:rPr>
              <a:t>Testing to Specifications versus Testing to Code</a:t>
            </a:r>
            <a:endParaRPr lang="en-US" altLang="tr-TR" sz="7200" dirty="0" smtClean="0">
              <a:ea typeface="ＭＳ Ｐゴシック" charset="-128"/>
            </a:endParaRPr>
          </a:p>
        </p:txBody>
      </p:sp>
      <p:sp>
        <p:nvSpPr>
          <p:cNvPr id="150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There are two extremes to testing</a:t>
            </a:r>
            <a:endParaRPr lang="tr-TR" altLang="tr-TR" dirty="0" smtClean="0">
              <a:ea typeface="ＭＳ Ｐゴシック" charset="-128"/>
            </a:endParaRP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r>
              <a:rPr lang="en-US" altLang="tr-TR" i="1" dirty="0">
                <a:ea typeface="ＭＳ Ｐゴシック" charset="-128"/>
              </a:rPr>
              <a:t>Test to code</a:t>
            </a:r>
            <a:r>
              <a:rPr lang="en-US" altLang="tr-TR" dirty="0">
                <a:ea typeface="ＭＳ Ｐゴシック" charset="-128"/>
              </a:rPr>
              <a:t> (also called glass-box, logic-driven, structured, or path-oriented testing)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Ignore the specifications —  use the code to select test cases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i="1" dirty="0" smtClean="0">
                <a:ea typeface="ＭＳ Ｐゴシック" charset="-128"/>
              </a:rPr>
              <a:t>Test to specifications</a:t>
            </a:r>
            <a:r>
              <a:rPr lang="en-US" altLang="tr-TR" dirty="0" smtClean="0">
                <a:ea typeface="ＭＳ Ｐゴシック" charset="-128"/>
              </a:rPr>
              <a:t> (also called black-box, data-driven, functional, or input/output driven testing)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Ignore the code —  use the specifications to select test cases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C3CE549-F29C-4254-9F80-BF0291ADFD51}" type="slidenum">
              <a:rPr lang="tr-TR" altLang="tr-TR" sz="1400" b="1">
                <a:latin typeface="Arial" panose="020B0604020202020204" pitchFamily="34" charset="0"/>
              </a:rPr>
              <a:pPr algn="r"/>
              <a:t>49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4800" smtClean="0">
                <a:ln>
                  <a:noFill/>
                </a:ln>
                <a:effectLst/>
              </a:rPr>
              <a:t>Example: Script for Unit</a:t>
            </a:r>
            <a:r>
              <a:rPr lang="en-US" altLang="tr-TR" sz="4800" smtClean="0">
                <a:ln>
                  <a:noFill/>
                </a:ln>
                <a:effectLst/>
              </a:rPr>
              <a:t> Test</a:t>
            </a:r>
            <a:r>
              <a:rPr lang="tr-TR" altLang="tr-TR" sz="4800" smtClean="0">
                <a:ln>
                  <a:noFill/>
                </a:ln>
                <a:effectLst/>
              </a:rPr>
              <a:t>ing</a:t>
            </a:r>
            <a:endParaRPr lang="en-US" altLang="tr-TR" sz="4800" smtClean="0">
              <a:ln>
                <a:noFill/>
              </a:ln>
              <a:effectLst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914400"/>
          </a:xfrm>
        </p:spPr>
        <p:txBody>
          <a:bodyPr/>
          <a:lstStyle/>
          <a:p>
            <a:r>
              <a:rPr lang="en-US" altLang="tr-TR" sz="2000" smtClean="0"/>
              <a:t>This is the format for a test plan to show what you’re planning to do.</a:t>
            </a:r>
            <a:endParaRPr lang="tr-TR" altLang="tr-TR" sz="2000" smtClean="0"/>
          </a:p>
          <a:p>
            <a:r>
              <a:rPr lang="tr-TR" altLang="tr-TR" sz="2000" smtClean="0"/>
              <a:t>It</a:t>
            </a:r>
            <a:r>
              <a:rPr lang="en-US" altLang="tr-TR" sz="2000" smtClean="0"/>
              <a:t> </a:t>
            </a:r>
            <a:r>
              <a:rPr lang="tr-TR" altLang="tr-TR" sz="2000" smtClean="0"/>
              <a:t>should </a:t>
            </a:r>
            <a:r>
              <a:rPr lang="en-US" altLang="tr-TR" sz="2000" smtClean="0"/>
              <a:t>to be filled to show what happened when you r</a:t>
            </a:r>
            <a:r>
              <a:rPr lang="tr-TR" altLang="tr-TR" sz="2000" smtClean="0"/>
              <a:t>u</a:t>
            </a:r>
            <a:r>
              <a:rPr lang="en-US" altLang="tr-TR" sz="2000" smtClean="0"/>
              <a:t>n tests.</a:t>
            </a:r>
          </a:p>
        </p:txBody>
      </p:sp>
      <p:graphicFrame>
        <p:nvGraphicFramePr>
          <p:cNvPr id="450612" name="Group 52"/>
          <p:cNvGraphicFramePr>
            <a:graphicFrameLocks noGrp="1"/>
          </p:cNvGraphicFramePr>
          <p:nvPr/>
        </p:nvGraphicFramePr>
        <p:xfrm>
          <a:off x="563563" y="1989138"/>
          <a:ext cx="8112125" cy="432085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563948594"/>
                    </a:ext>
                  </a:extLst>
                </a:gridCol>
                <a:gridCol w="2420937">
                  <a:extLst>
                    <a:ext uri="{9D8B030D-6E8A-4147-A177-3AD203B41FA5}">
                      <a16:colId xmlns:a16="http://schemas.microsoft.com/office/drawing/2014/main" val="1588423285"/>
                    </a:ext>
                  </a:extLst>
                </a:gridCol>
                <a:gridCol w="1617663">
                  <a:extLst>
                    <a:ext uri="{9D8B030D-6E8A-4147-A177-3AD203B41FA5}">
                      <a16:colId xmlns:a16="http://schemas.microsoft.com/office/drawing/2014/main" val="12259388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07869312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277842293"/>
                    </a:ext>
                  </a:extLst>
                </a:gridCol>
              </a:tblGrid>
              <a:tr h="4794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Scenario # : 1         Tester: AAA  BBB                  Date of Test:  01/01/2010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918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Number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Description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/ Input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Result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Actual Result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Fix Action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7896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Invalid file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“Error: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ile does not exist”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1541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Valid filename,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but 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file is binary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“Error: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ile is not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 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text file”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9912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Valid filename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“Average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=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/>
                      </a:r>
                      <a:b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</a:b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 99.00</a:t>
                      </a: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”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08904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431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9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97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2800" dirty="0" smtClean="0">
                <a:ea typeface="ＭＳ Ｐゴシック" charset="-128"/>
              </a:rPr>
              <a:t>Use of Consistent and Meaningful Variable Names</a:t>
            </a:r>
            <a:endParaRPr lang="en-US" altLang="tr-TR" sz="6000" dirty="0" smtClean="0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6800"/>
            <a:ext cx="8532812" cy="5180013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A code artifact includes the variable names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freqAverage, frequencyMaximum, minFr, frqncyTotl</a:t>
            </a:r>
          </a:p>
          <a:p>
            <a:pPr eaLnBrk="1" hangingPunct="1"/>
            <a:endParaRPr lang="en-US" altLang="tr-TR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A maintenance programmer has to know if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freq, frequency, fr, frqncy </a:t>
            </a:r>
            <a:r>
              <a:rPr lang="en-US" altLang="tr-TR" smtClean="0">
                <a:ea typeface="ＭＳ Ｐゴシック" charset="-128"/>
              </a:rPr>
              <a:t>all refer to the same thing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If so, use the identical word, preferably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frequency</a:t>
            </a:r>
            <a:r>
              <a:rPr lang="en-US" altLang="tr-TR" sz="1800" smtClean="0">
                <a:ea typeface="ＭＳ Ｐゴシック" charset="-128"/>
              </a:rPr>
              <a:t>,</a:t>
            </a:r>
            <a:r>
              <a:rPr lang="en-US" altLang="tr-TR" smtClean="0">
                <a:ea typeface="ＭＳ Ｐゴシック" charset="-128"/>
              </a:rPr>
              <a:t> perhaps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freq </a:t>
            </a:r>
            <a:r>
              <a:rPr lang="en-US" altLang="tr-TR" smtClean="0">
                <a:ea typeface="ＭＳ Ｐゴシック" charset="-128"/>
              </a:rPr>
              <a:t>or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frqncy, </a:t>
            </a:r>
            <a:r>
              <a:rPr lang="en-US" altLang="tr-TR" smtClean="0">
                <a:ea typeface="ＭＳ Ｐゴシック" charset="-128"/>
              </a:rPr>
              <a:t>but </a:t>
            </a:r>
            <a:r>
              <a:rPr lang="en-US" altLang="tr-TR" i="1" smtClean="0">
                <a:ea typeface="ＭＳ Ｐゴシック" charset="-128"/>
              </a:rPr>
              <a:t>not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fr</a:t>
            </a:r>
          </a:p>
          <a:p>
            <a:pPr lvl="1" eaLnBrk="1" hangingPunct="1"/>
            <a:r>
              <a:rPr lang="en-US" altLang="tr-TR" smtClean="0">
                <a:ea typeface="ＭＳ Ｐゴシック" charset="-128"/>
              </a:rPr>
              <a:t>If not, use a different word (e.g.,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 rate</a:t>
            </a:r>
            <a:r>
              <a:rPr lang="en-US" altLang="tr-TR" smtClean="0">
                <a:ea typeface="ＭＳ Ｐゴシック" charset="-128"/>
              </a:rPr>
              <a:t>) for a different quantity</a:t>
            </a:r>
          </a:p>
        </p:txBody>
      </p:sp>
    </p:spTree>
    <p:extLst>
      <p:ext uri="{BB962C8B-B14F-4D97-AF65-F5344CB8AC3E}">
        <p14:creationId xmlns:p14="http://schemas.microsoft.com/office/powerpoint/2010/main" val="125007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White-Box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9.5.1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7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05FF16E-5707-496B-95B9-003D6A5CBB82}" type="slidenum">
              <a:rPr lang="tr-TR" altLang="tr-TR" sz="1400" b="1">
                <a:latin typeface="Arial" panose="020B0604020202020204" pitchFamily="34" charset="0"/>
              </a:rPr>
              <a:pPr algn="r"/>
              <a:t>51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0513"/>
            <a:ext cx="9144000" cy="45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dirty="0" smtClean="0">
                <a:ln>
                  <a:noFill/>
                </a:ln>
                <a:effectLst/>
              </a:rPr>
              <a:t>White-Box Testing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524000"/>
            <a:ext cx="8229600" cy="1328936"/>
          </a:xfrm>
        </p:spPr>
        <p:txBody>
          <a:bodyPr>
            <a:normAutofit fontScale="92500" lnSpcReduction="20000"/>
          </a:bodyPr>
          <a:lstStyle/>
          <a:p>
            <a:r>
              <a:rPr lang="en-AU" altLang="tr-TR" dirty="0" smtClean="0"/>
              <a:t>Our goal is to ensure that all statements and conditions have been executed </a:t>
            </a:r>
            <a:r>
              <a:rPr lang="en-AU" altLang="tr-TR" u="sng" dirty="0" smtClean="0"/>
              <a:t>at least once</a:t>
            </a:r>
            <a:r>
              <a:rPr lang="en-AU" altLang="tr-TR" dirty="0" smtClean="0"/>
              <a:t>. </a:t>
            </a:r>
          </a:p>
          <a:p>
            <a:r>
              <a:rPr lang="en-US" altLang="tr-TR" b="1" dirty="0"/>
              <a:t>Code coverage</a:t>
            </a:r>
            <a:r>
              <a:rPr lang="tr-TR" altLang="tr-TR" b="1" dirty="0"/>
              <a:t>:</a:t>
            </a:r>
            <a:r>
              <a:rPr lang="tr-TR" altLang="tr-TR" dirty="0"/>
              <a:t> </a:t>
            </a:r>
            <a:r>
              <a:rPr lang="en-US" altLang="tr-TR" dirty="0"/>
              <a:t>At a minimum, every line of code should be executed by at least one test case</a:t>
            </a:r>
            <a:r>
              <a:rPr lang="tr-TR" altLang="tr-TR" dirty="0"/>
              <a:t>.</a:t>
            </a:r>
          </a:p>
          <a:p>
            <a:endParaRPr lang="en-AU" altLang="tr-TR" dirty="0" smtClean="0"/>
          </a:p>
        </p:txBody>
      </p:sp>
      <p:pic>
        <p:nvPicPr>
          <p:cNvPr id="52229" name="Picture 4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124200"/>
            <a:ext cx="5638800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1792782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39A51EB-A7C7-4B29-B8B5-12B32A422730}" type="slidenum">
              <a:rPr lang="en-US" altLang="tr-TR" sz="1400" b="1">
                <a:latin typeface="Arial" panose="020B0604020202020204" pitchFamily="34" charset="0"/>
              </a:rPr>
              <a:pPr algn="r"/>
              <a:t>52</a:t>
            </a:fld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>
                <a:ln>
                  <a:noFill/>
                </a:ln>
                <a:effectLst/>
              </a:rPr>
              <a:t>Flow graph for </a:t>
            </a:r>
            <a:r>
              <a:rPr lang="tr-TR" altLang="tr-TR">
                <a:ln>
                  <a:noFill/>
                </a:ln>
                <a:effectLst/>
              </a:rPr>
              <a:t>White </a:t>
            </a:r>
            <a:r>
              <a:rPr lang="en-US" altLang="tr-TR">
                <a:ln>
                  <a:noFill/>
                </a:ln>
                <a:effectLst/>
              </a:rPr>
              <a:t>box testing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GB" altLang="tr-TR" dirty="0" smtClean="0"/>
              <a:t>To help the programmer systematically test the code</a:t>
            </a:r>
          </a:p>
          <a:p>
            <a:pPr lvl="1"/>
            <a:r>
              <a:rPr lang="en-GB" altLang="tr-TR" sz="2400" dirty="0" smtClean="0">
                <a:cs typeface="Times" panose="02020603050405020304" pitchFamily="18" charset="0"/>
              </a:rPr>
              <a:t>Each branch in the code (such as if and while statements) creates a node in the graph</a:t>
            </a:r>
            <a:endParaRPr lang="tr-TR" altLang="tr-TR" sz="2400" dirty="0" smtClean="0">
              <a:cs typeface="Times" panose="02020603050405020304" pitchFamily="18" charset="0"/>
            </a:endParaRPr>
          </a:p>
          <a:p>
            <a:pPr lvl="1"/>
            <a:endParaRPr lang="en-GB" altLang="tr-TR" sz="2400" dirty="0" smtClean="0">
              <a:cs typeface="Times" panose="02020603050405020304" pitchFamily="18" charset="0"/>
            </a:endParaRPr>
          </a:p>
          <a:p>
            <a:pPr lvl="1"/>
            <a:r>
              <a:rPr lang="en-GB" altLang="tr-TR" sz="2400" dirty="0" smtClean="0">
                <a:cs typeface="Times" panose="02020603050405020304" pitchFamily="18" charset="0"/>
              </a:rPr>
              <a:t>The testing strategy has to reach a targeted coverage of </a:t>
            </a:r>
            <a:r>
              <a:rPr lang="tr-TR" altLang="tr-TR" sz="2400" dirty="0" err="1" smtClean="0">
                <a:cs typeface="Times" panose="02020603050405020304" pitchFamily="18" charset="0"/>
              </a:rPr>
              <a:t>source</a:t>
            </a:r>
            <a:r>
              <a:rPr lang="tr-TR" altLang="tr-TR" sz="2400" dirty="0" smtClean="0">
                <a:cs typeface="Times" panose="02020603050405020304" pitchFamily="18" charset="0"/>
              </a:rPr>
              <a:t> </a:t>
            </a:r>
            <a:r>
              <a:rPr lang="tr-TR" altLang="tr-TR" sz="2400" dirty="0" err="1" smtClean="0">
                <a:cs typeface="Times" panose="02020603050405020304" pitchFamily="18" charset="0"/>
              </a:rPr>
              <a:t>code</a:t>
            </a:r>
            <a:r>
              <a:rPr lang="en-GB" altLang="tr-TR" sz="2400" dirty="0" smtClean="0">
                <a:cs typeface="Times" panose="02020603050405020304" pitchFamily="18" charset="0"/>
              </a:rPr>
              <a:t>; the objective can be 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paths (often infeasible)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nodes</a:t>
            </a:r>
            <a:r>
              <a:rPr lang="tr-TR" altLang="tr-TR" dirty="0" smtClean="0">
                <a:cs typeface="Times" panose="02020603050405020304" pitchFamily="18" charset="0"/>
              </a:rPr>
              <a:t>/</a:t>
            </a:r>
            <a:r>
              <a:rPr lang="tr-TR" altLang="tr-TR" dirty="0" err="1" smtClean="0">
                <a:cs typeface="Times" panose="02020603050405020304" pitchFamily="18" charset="0"/>
              </a:rPr>
              <a:t>statements</a:t>
            </a:r>
            <a:r>
              <a:rPr lang="en-GB" altLang="tr-TR" dirty="0" smtClean="0">
                <a:cs typeface="Times" panose="02020603050405020304" pitchFamily="18" charset="0"/>
              </a:rPr>
              <a:t> (simpler) </a:t>
            </a:r>
            <a:endParaRPr lang="tr-TR" altLang="tr-TR" dirty="0" smtClean="0">
              <a:cs typeface="Times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altLang="tr-TR" dirty="0" smtClean="0">
                <a:cs typeface="Times" panose="02020603050405020304" pitchFamily="18" charset="0"/>
              </a:rPr>
              <a:t>cover all possible edges</a:t>
            </a:r>
            <a:r>
              <a:rPr lang="tr-TR" altLang="tr-TR" dirty="0" smtClean="0">
                <a:cs typeface="Times" panose="02020603050405020304" pitchFamily="18" charset="0"/>
              </a:rPr>
              <a:t>/</a:t>
            </a:r>
            <a:r>
              <a:rPr lang="tr-TR" altLang="tr-TR" dirty="0" err="1" smtClean="0">
                <a:cs typeface="Times" panose="02020603050405020304" pitchFamily="18" charset="0"/>
              </a:rPr>
              <a:t>branches</a:t>
            </a:r>
            <a:r>
              <a:rPr lang="en-GB" altLang="tr-TR" dirty="0" smtClean="0">
                <a:cs typeface="Times" panose="02020603050405020304" pitchFamily="18" charset="0"/>
              </a:rPr>
              <a:t> (most efficient)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altLang="tr-TR" dirty="0" smtClean="0">
              <a:cs typeface="Times" panose="02020603050405020304" pitchFamily="18" charset="0"/>
            </a:endParaRPr>
          </a:p>
          <a:p>
            <a:pPr lvl="2"/>
            <a:endParaRPr lang="en-GB" altLang="tr-TR" dirty="0" smtClean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93CA194-295F-4C8A-9E7A-E85C0577E0A7}" type="slidenum">
              <a:rPr lang="tr-TR" altLang="tr-TR" sz="1400" b="1">
                <a:latin typeface="Arial" panose="020B0604020202020204" pitchFamily="34" charset="0"/>
              </a:rPr>
              <a:pPr algn="r"/>
              <a:t>53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981075"/>
            <a:ext cx="2073275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tr-TR" altLang="tr-TR" sz="3600" b="1" smtClean="0">
                <a:ln>
                  <a:noFill/>
                </a:ln>
                <a:solidFill>
                  <a:srgbClr val="FF3300"/>
                </a:solidFill>
                <a:effectLst/>
              </a:rPr>
              <a:t>Flow chart</a:t>
            </a:r>
            <a:endParaRPr lang="en-US" altLang="tr-TR" sz="36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1905000" y="1905000"/>
            <a:ext cx="228600" cy="2286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1752600" y="30480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1676400" y="36576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762000" y="4267200"/>
            <a:ext cx="762000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2971800" y="4114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4572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5" name="AutoShape 10"/>
          <p:cNvSpPr>
            <a:spLocks noChangeArrowheads="1"/>
          </p:cNvSpPr>
          <p:nvPr/>
        </p:nvSpPr>
        <p:spPr bwMode="auto">
          <a:xfrm>
            <a:off x="1295400" y="48768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476" name="AutoShape 11"/>
          <p:cNvSpPr>
            <a:spLocks noChangeArrowheads="1"/>
          </p:cNvSpPr>
          <p:nvPr/>
        </p:nvSpPr>
        <p:spPr bwMode="auto">
          <a:xfrm>
            <a:off x="2971800" y="4800600"/>
            <a:ext cx="533400" cy="304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cxnSp>
        <p:nvCxnSpPr>
          <p:cNvPr id="62477" name="AutoShape 12"/>
          <p:cNvCxnSpPr>
            <a:cxnSpLocks noChangeShapeType="1"/>
            <a:stCxn id="62468" idx="4"/>
            <a:endCxn id="62469" idx="0"/>
          </p:cNvCxnSpPr>
          <p:nvPr/>
        </p:nvCxnSpPr>
        <p:spPr bwMode="auto">
          <a:xfrm>
            <a:off x="2019300" y="2133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8" name="AutoShape 13"/>
          <p:cNvCxnSpPr>
            <a:cxnSpLocks noChangeShapeType="1"/>
            <a:stCxn id="62469" idx="2"/>
            <a:endCxn id="62470" idx="0"/>
          </p:cNvCxnSpPr>
          <p:nvPr/>
        </p:nvCxnSpPr>
        <p:spPr bwMode="auto">
          <a:xfrm>
            <a:off x="2019300" y="2819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0" name="AutoShape 15"/>
          <p:cNvCxnSpPr>
            <a:cxnSpLocks noChangeShapeType="1"/>
            <a:stCxn id="62471" idx="1"/>
            <a:endCxn id="62472" idx="0"/>
          </p:cNvCxnSpPr>
          <p:nvPr/>
        </p:nvCxnSpPr>
        <p:spPr bwMode="auto">
          <a:xfrm rot="10800000" flipV="1">
            <a:off x="1143000" y="3886200"/>
            <a:ext cx="5334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6"/>
          <p:cNvCxnSpPr>
            <a:cxnSpLocks noChangeShapeType="1"/>
            <a:stCxn id="62471" idx="3"/>
            <a:endCxn id="62473" idx="0"/>
          </p:cNvCxnSpPr>
          <p:nvPr/>
        </p:nvCxnSpPr>
        <p:spPr bwMode="auto">
          <a:xfrm>
            <a:off x="2438400" y="3886200"/>
            <a:ext cx="800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7"/>
          <p:cNvCxnSpPr>
            <a:cxnSpLocks noChangeShapeType="1"/>
            <a:stCxn id="62472" idx="1"/>
            <a:endCxn id="62474" idx="0"/>
          </p:cNvCxnSpPr>
          <p:nvPr/>
        </p:nvCxnSpPr>
        <p:spPr bwMode="auto">
          <a:xfrm rot="10800000" flipV="1">
            <a:off x="7239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8"/>
          <p:cNvCxnSpPr>
            <a:cxnSpLocks noChangeShapeType="1"/>
            <a:stCxn id="62472" idx="3"/>
            <a:endCxn id="62475" idx="0"/>
          </p:cNvCxnSpPr>
          <p:nvPr/>
        </p:nvCxnSpPr>
        <p:spPr bwMode="auto">
          <a:xfrm>
            <a:off x="1524000" y="4495800"/>
            <a:ext cx="38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19"/>
          <p:cNvCxnSpPr>
            <a:cxnSpLocks noChangeShapeType="1"/>
            <a:stCxn id="62474" idx="2"/>
          </p:cNvCxnSpPr>
          <p:nvPr/>
        </p:nvCxnSpPr>
        <p:spPr bwMode="auto">
          <a:xfrm rot="16200000" flipH="1">
            <a:off x="8191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0"/>
          <p:cNvCxnSpPr>
            <a:cxnSpLocks noChangeShapeType="1"/>
            <a:stCxn id="62475" idx="2"/>
          </p:cNvCxnSpPr>
          <p:nvPr/>
        </p:nvCxnSpPr>
        <p:spPr bwMode="auto">
          <a:xfrm rot="5400000">
            <a:off x="1238250" y="5086350"/>
            <a:ext cx="228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1"/>
          <p:cNvCxnSpPr>
            <a:cxnSpLocks noChangeShapeType="1"/>
            <a:stCxn id="62476" idx="2"/>
          </p:cNvCxnSpPr>
          <p:nvPr/>
        </p:nvCxnSpPr>
        <p:spPr bwMode="auto">
          <a:xfrm rot="5400000">
            <a:off x="2609850" y="4857750"/>
            <a:ext cx="381000" cy="876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7" name="Line 22"/>
          <p:cNvSpPr>
            <a:spLocks noChangeShapeType="1"/>
          </p:cNvSpPr>
          <p:nvPr/>
        </p:nvSpPr>
        <p:spPr bwMode="auto">
          <a:xfrm>
            <a:off x="2438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62488" name="AutoShape 23"/>
          <p:cNvCxnSpPr>
            <a:cxnSpLocks noChangeShapeType="1"/>
          </p:cNvCxnSpPr>
          <p:nvPr/>
        </p:nvCxnSpPr>
        <p:spPr bwMode="auto">
          <a:xfrm rot="5400000">
            <a:off x="2171700" y="3924300"/>
            <a:ext cx="2133600" cy="1600200"/>
          </a:xfrm>
          <a:prstGeom prst="bentConnector3">
            <a:avLst>
              <a:gd name="adj1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9" name="Line 24"/>
          <p:cNvSpPr>
            <a:spLocks noChangeShapeType="1"/>
          </p:cNvSpPr>
          <p:nvPr/>
        </p:nvSpPr>
        <p:spPr bwMode="auto">
          <a:xfrm>
            <a:off x="1143000" y="541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0" name="Line 25"/>
          <p:cNvSpPr>
            <a:spLocks noChangeShapeType="1"/>
          </p:cNvSpPr>
          <p:nvPr/>
        </p:nvSpPr>
        <p:spPr bwMode="auto">
          <a:xfrm>
            <a:off x="1143000" y="5486400"/>
            <a:ext cx="1295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1" name="Line 26"/>
          <p:cNvSpPr>
            <a:spLocks noChangeShapeType="1"/>
          </p:cNvSpPr>
          <p:nvPr/>
        </p:nvSpPr>
        <p:spPr bwMode="auto">
          <a:xfrm>
            <a:off x="3276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2" name="Line 27"/>
          <p:cNvSpPr>
            <a:spLocks noChangeShapeType="1"/>
          </p:cNvSpPr>
          <p:nvPr/>
        </p:nvSpPr>
        <p:spPr bwMode="auto">
          <a:xfrm flipH="1">
            <a:off x="381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3" name="Line 28"/>
          <p:cNvSpPr>
            <a:spLocks noChangeShapeType="1"/>
          </p:cNvSpPr>
          <p:nvPr/>
        </p:nvSpPr>
        <p:spPr bwMode="auto">
          <a:xfrm>
            <a:off x="381000" y="2590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4" name="Line 29"/>
          <p:cNvSpPr>
            <a:spLocks noChangeShapeType="1"/>
          </p:cNvSpPr>
          <p:nvPr/>
        </p:nvSpPr>
        <p:spPr bwMode="auto">
          <a:xfrm flipV="1">
            <a:off x="40386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 flipH="1">
            <a:off x="1981200" y="220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5181600" y="3429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 sz="1200">
              <a:latin typeface="Times New Roman" panose="02020603050405020304" pitchFamily="18" charset="0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828800" y="3048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1828800" y="2438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3048000" y="4114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1905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1" name="Text Box 36"/>
          <p:cNvSpPr txBox="1">
            <a:spLocks noChangeArrowheads="1"/>
          </p:cNvSpPr>
          <p:nvPr/>
        </p:nvSpPr>
        <p:spPr bwMode="auto">
          <a:xfrm>
            <a:off x="3048000" y="4800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2" name="Text Box 37"/>
          <p:cNvSpPr txBox="1">
            <a:spLocks noChangeArrowheads="1"/>
          </p:cNvSpPr>
          <p:nvPr/>
        </p:nvSpPr>
        <p:spPr bwMode="auto">
          <a:xfrm>
            <a:off x="914400" y="4343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02" name="Text Box 38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4" name="Text Box 39"/>
          <p:cNvSpPr txBox="1">
            <a:spLocks noChangeArrowheads="1"/>
          </p:cNvSpPr>
          <p:nvPr/>
        </p:nvSpPr>
        <p:spPr bwMode="auto">
          <a:xfrm>
            <a:off x="381000" y="5638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5" name="Text Box 40"/>
          <p:cNvSpPr txBox="1">
            <a:spLocks noChangeArrowheads="1"/>
          </p:cNvSpPr>
          <p:nvPr/>
        </p:nvSpPr>
        <p:spPr bwMode="auto">
          <a:xfrm>
            <a:off x="990600" y="5105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6" name="Text Box 41"/>
          <p:cNvSpPr txBox="1">
            <a:spLocks noChangeArrowheads="1"/>
          </p:cNvSpPr>
          <p:nvPr/>
        </p:nvSpPr>
        <p:spPr bwMode="auto">
          <a:xfrm>
            <a:off x="2286000" y="5181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7" name="Text Box 42"/>
          <p:cNvSpPr txBox="1">
            <a:spLocks noChangeArrowheads="1"/>
          </p:cNvSpPr>
          <p:nvPr/>
        </p:nvSpPr>
        <p:spPr bwMode="auto">
          <a:xfrm>
            <a:off x="13716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8" name="Text Box 43"/>
          <p:cNvSpPr txBox="1">
            <a:spLocks noChangeArrowheads="1"/>
          </p:cNvSpPr>
          <p:nvPr/>
        </p:nvSpPr>
        <p:spPr bwMode="auto">
          <a:xfrm>
            <a:off x="533400" y="4876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62509" name="Oval 44"/>
          <p:cNvSpPr>
            <a:spLocks noChangeArrowheads="1"/>
          </p:cNvSpPr>
          <p:nvPr/>
        </p:nvSpPr>
        <p:spPr bwMode="auto">
          <a:xfrm>
            <a:off x="228600" y="579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62510" name="Line 45"/>
          <p:cNvSpPr>
            <a:spLocks noChangeShapeType="1"/>
          </p:cNvSpPr>
          <p:nvPr/>
        </p:nvSpPr>
        <p:spPr bwMode="auto">
          <a:xfrm>
            <a:off x="11430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10" name="AutoShape 46"/>
          <p:cNvSpPr>
            <a:spLocks noChangeArrowheads="1"/>
          </p:cNvSpPr>
          <p:nvPr/>
        </p:nvSpPr>
        <p:spPr bwMode="auto">
          <a:xfrm>
            <a:off x="6172200" y="1905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1" name="AutoShape 47"/>
          <p:cNvSpPr>
            <a:spLocks noChangeArrowheads="1"/>
          </p:cNvSpPr>
          <p:nvPr/>
        </p:nvSpPr>
        <p:spPr bwMode="auto">
          <a:xfrm>
            <a:off x="6172200" y="24384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2" name="AutoShape 48"/>
          <p:cNvSpPr>
            <a:spLocks noChangeArrowheads="1"/>
          </p:cNvSpPr>
          <p:nvPr/>
        </p:nvSpPr>
        <p:spPr bwMode="auto">
          <a:xfrm>
            <a:off x="6324600" y="60960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3" name="AutoShape 49"/>
          <p:cNvSpPr>
            <a:spLocks noChangeArrowheads="1"/>
          </p:cNvSpPr>
          <p:nvPr/>
        </p:nvSpPr>
        <p:spPr bwMode="auto">
          <a:xfrm>
            <a:off x="6324600" y="5257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4" name="AutoShape 50"/>
          <p:cNvSpPr>
            <a:spLocks noChangeArrowheads="1"/>
          </p:cNvSpPr>
          <p:nvPr/>
        </p:nvSpPr>
        <p:spPr bwMode="auto">
          <a:xfrm>
            <a:off x="5334000" y="4495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5" name="AutoShape 51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6" name="AutoShape 52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7" name="AutoShape 53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8" name="AutoShape 54"/>
          <p:cNvSpPr>
            <a:spLocks noChangeArrowheads="1"/>
          </p:cNvSpPr>
          <p:nvPr/>
        </p:nvSpPr>
        <p:spPr bwMode="auto">
          <a:xfrm>
            <a:off x="7391400" y="3657600"/>
            <a:ext cx="381000" cy="3810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  <p:sp>
        <p:nvSpPr>
          <p:cNvPr id="446519" name="Line 55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0" name="Line 56"/>
          <p:cNvSpPr>
            <a:spLocks noChangeShapeType="1"/>
          </p:cNvSpPr>
          <p:nvPr/>
        </p:nvSpPr>
        <p:spPr bwMode="auto">
          <a:xfrm flipH="1">
            <a:off x="5715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51054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2" name="Line 58"/>
          <p:cNvSpPr>
            <a:spLocks noChangeShapeType="1"/>
          </p:cNvSpPr>
          <p:nvPr/>
        </p:nvSpPr>
        <p:spPr bwMode="auto">
          <a:xfrm>
            <a:off x="5105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57150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H="1">
            <a:off x="5638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>
            <a:off x="56388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H="1">
            <a:off x="6629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>
            <a:off x="6477000" y="27432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H="1">
            <a:off x="4267200" y="21336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4267200" y="40386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 flipV="1">
            <a:off x="6705600" y="38100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 flipH="1" flipV="1">
            <a:off x="6553200" y="21336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32" name="Text Box 68"/>
          <p:cNvSpPr txBox="1">
            <a:spLocks noChangeArrowheads="1"/>
          </p:cNvSpPr>
          <p:nvPr/>
        </p:nvSpPr>
        <p:spPr bwMode="auto">
          <a:xfrm>
            <a:off x="6172200" y="1905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3" name="Text Box 69"/>
          <p:cNvSpPr txBox="1">
            <a:spLocks noChangeArrowheads="1"/>
          </p:cNvSpPr>
          <p:nvPr/>
        </p:nvSpPr>
        <p:spPr bwMode="auto">
          <a:xfrm>
            <a:off x="6172200" y="2514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2,3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4" name="Text Box 70"/>
          <p:cNvSpPr txBox="1">
            <a:spLocks noChangeArrowheads="1"/>
          </p:cNvSpPr>
          <p:nvPr/>
        </p:nvSpPr>
        <p:spPr bwMode="auto">
          <a:xfrm>
            <a:off x="48006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7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5" name="Text Box 71"/>
          <p:cNvSpPr txBox="1">
            <a:spLocks noChangeArrowheads="1"/>
          </p:cNvSpPr>
          <p:nvPr/>
        </p:nvSpPr>
        <p:spPr bwMode="auto">
          <a:xfrm>
            <a:off x="73914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4,5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6" name="Text Box 72"/>
          <p:cNvSpPr txBox="1">
            <a:spLocks noChangeArrowheads="1"/>
          </p:cNvSpPr>
          <p:nvPr/>
        </p:nvSpPr>
        <p:spPr bwMode="auto">
          <a:xfrm>
            <a:off x="6324600" y="5334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10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7" name="Text Box 73"/>
          <p:cNvSpPr txBox="1">
            <a:spLocks noChangeArrowheads="1"/>
          </p:cNvSpPr>
          <p:nvPr/>
        </p:nvSpPr>
        <p:spPr bwMode="auto">
          <a:xfrm>
            <a:off x="5334000" y="4572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9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8" name="Text Box 74"/>
          <p:cNvSpPr txBox="1">
            <a:spLocks noChangeArrowheads="1"/>
          </p:cNvSpPr>
          <p:nvPr/>
        </p:nvSpPr>
        <p:spPr bwMode="auto">
          <a:xfrm>
            <a:off x="5410200" y="3200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6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39" name="Text Box 75"/>
          <p:cNvSpPr txBox="1">
            <a:spLocks noChangeArrowheads="1"/>
          </p:cNvSpPr>
          <p:nvPr/>
        </p:nvSpPr>
        <p:spPr bwMode="auto">
          <a:xfrm>
            <a:off x="8027988" y="1773238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Edge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0" name="Text Box 76"/>
          <p:cNvSpPr txBox="1">
            <a:spLocks noChangeArrowheads="1"/>
          </p:cNvSpPr>
          <p:nvPr/>
        </p:nvSpPr>
        <p:spPr bwMode="auto">
          <a:xfrm>
            <a:off x="7696200" y="40386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R1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1" name="Text Box 77"/>
          <p:cNvSpPr txBox="1">
            <a:spLocks noChangeArrowheads="1"/>
          </p:cNvSpPr>
          <p:nvPr/>
        </p:nvSpPr>
        <p:spPr bwMode="auto">
          <a:xfrm>
            <a:off x="6324600" y="6172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11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2" name="Text Box 78"/>
          <p:cNvSpPr txBox="1">
            <a:spLocks noChangeArrowheads="1"/>
          </p:cNvSpPr>
          <p:nvPr/>
        </p:nvSpPr>
        <p:spPr bwMode="auto">
          <a:xfrm>
            <a:off x="5867400" y="3810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latin typeface="Times New Roman" panose="02020603050405020304" pitchFamily="18" charset="0"/>
              </a:rPr>
              <a:t>8</a:t>
            </a:r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446543" name="Text Box 79"/>
          <p:cNvSpPr txBox="1">
            <a:spLocks noChangeArrowheads="1"/>
          </p:cNvSpPr>
          <p:nvPr/>
        </p:nvSpPr>
        <p:spPr bwMode="auto">
          <a:xfrm>
            <a:off x="7696200" y="495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R4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5334000" y="3886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R3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6477000" y="3733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1200">
                <a:solidFill>
                  <a:schemeClr val="accent2"/>
                </a:solidFill>
                <a:latin typeface="Times New Roman" panose="02020603050405020304" pitchFamily="18" charset="0"/>
              </a:rPr>
              <a:t>R2</a:t>
            </a:r>
            <a:endParaRPr lang="en-US" altLang="tr-T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6546" name="Line 82"/>
          <p:cNvSpPr>
            <a:spLocks noChangeShapeType="1"/>
          </p:cNvSpPr>
          <p:nvPr/>
        </p:nvSpPr>
        <p:spPr bwMode="auto">
          <a:xfrm flipV="1">
            <a:off x="7543800" y="2209800"/>
            <a:ext cx="762000" cy="6096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8027988" y="43434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2000">
                <a:latin typeface="Arial" panose="020B0604020202020204" pitchFamily="34" charset="0"/>
              </a:rPr>
              <a:t>Region</a:t>
            </a:r>
            <a:endParaRPr lang="en-US" altLang="tr-TR" sz="2000">
              <a:latin typeface="Arial" panose="020B0604020202020204" pitchFamily="34" charset="0"/>
            </a:endParaRPr>
          </a:p>
        </p:txBody>
      </p:sp>
      <p:sp>
        <p:nvSpPr>
          <p:cNvPr id="446548" name="Line 84"/>
          <p:cNvSpPr>
            <a:spLocks noChangeShapeType="1"/>
          </p:cNvSpPr>
          <p:nvPr/>
        </p:nvSpPr>
        <p:spPr bwMode="auto">
          <a:xfrm flipH="1" flipV="1">
            <a:off x="8070850" y="3933825"/>
            <a:ext cx="533400" cy="304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550" name="Text Box 85"/>
          <p:cNvSpPr txBox="1">
            <a:spLocks noChangeArrowheads="1"/>
          </p:cNvSpPr>
          <p:nvPr/>
        </p:nvSpPr>
        <p:spPr bwMode="auto">
          <a:xfrm>
            <a:off x="0" y="41275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Example-1</a:t>
            </a:r>
            <a:endParaRPr lang="en-US" altLang="tr-TR" dirty="0"/>
          </a:p>
        </p:txBody>
      </p:sp>
      <p:sp>
        <p:nvSpPr>
          <p:cNvPr id="446550" name="Rectangle 86"/>
          <p:cNvSpPr>
            <a:spLocks noChangeArrowheads="1"/>
          </p:cNvSpPr>
          <p:nvPr/>
        </p:nvSpPr>
        <p:spPr bwMode="auto">
          <a:xfrm>
            <a:off x="5651500" y="981075"/>
            <a:ext cx="21605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400" b="1">
                <a:solidFill>
                  <a:srgbClr val="FF3300"/>
                </a:solidFill>
                <a:latin typeface="Arial" panose="020B0604020202020204" pitchFamily="34" charset="0"/>
              </a:rPr>
              <a:t>Flow graph</a:t>
            </a:r>
            <a:endParaRPr lang="en-US" altLang="tr-TR" sz="2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6551" name="AutoShape 87"/>
          <p:cNvSpPr>
            <a:spLocks noChangeArrowheads="1"/>
          </p:cNvSpPr>
          <p:nvPr/>
        </p:nvSpPr>
        <p:spPr bwMode="auto">
          <a:xfrm>
            <a:off x="3924300" y="1557338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endParaRPr lang="tr-TR" altLang="tr-TR" sz="9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5" grpId="0"/>
      <p:bldP spid="446502" grpId="0"/>
      <p:bldP spid="446510" grpId="0" animBg="1"/>
      <p:bldP spid="446511" grpId="0" animBg="1"/>
      <p:bldP spid="446512" grpId="0" animBg="1"/>
      <p:bldP spid="446513" grpId="0" animBg="1"/>
      <p:bldP spid="446514" grpId="0" animBg="1"/>
      <p:bldP spid="446515" grpId="0" animBg="1"/>
      <p:bldP spid="446516" grpId="0" animBg="1"/>
      <p:bldP spid="446517" grpId="0" animBg="1"/>
      <p:bldP spid="446518" grpId="0" animBg="1"/>
      <p:bldP spid="446532" grpId="0"/>
      <p:bldP spid="446533" grpId="0"/>
      <p:bldP spid="446534" grpId="0"/>
      <p:bldP spid="446535" grpId="0"/>
      <p:bldP spid="446536" grpId="0"/>
      <p:bldP spid="446537" grpId="0"/>
      <p:bldP spid="446538" grpId="0"/>
      <p:bldP spid="446539" grpId="0"/>
      <p:bldP spid="446540" grpId="0"/>
      <p:bldP spid="446541" grpId="0"/>
      <p:bldP spid="446542" grpId="0"/>
      <p:bldP spid="446543" grpId="0"/>
      <p:bldP spid="446544" grpId="0"/>
      <p:bldP spid="446545" grpId="0"/>
      <p:bldP spid="446547" grpId="0"/>
      <p:bldP spid="446550" grpId="0"/>
      <p:bldP spid="44655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Coverage</a:t>
            </a:r>
            <a:r>
              <a:rPr lang="tr-TR" dirty="0" smtClean="0"/>
              <a:t> in White-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100% coverage is an admirable goal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100</a:t>
            </a:r>
            <a:r>
              <a:rPr lang="en-US" dirty="0"/>
              <a:t>% of the wrong type of coverage can lead to problems.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9517"/>
            <a:ext cx="4720619" cy="4544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846" y="3284984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T,T,T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satisfy</a:t>
            </a:r>
            <a:r>
              <a:rPr lang="tr-TR" dirty="0" smtClean="0"/>
              <a:t> %100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r>
              <a:rPr lang="tr-TR" dirty="0" smtClean="0"/>
              <a:t> but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cover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branches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9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Coverage</a:t>
            </a:r>
            <a:r>
              <a:rPr lang="tr-TR" dirty="0"/>
              <a:t> in White-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63011"/>
            <a:ext cx="3816424" cy="54006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Write test </a:t>
            </a:r>
            <a:r>
              <a:rPr lang="tr-TR" dirty="0" err="1" smtClean="0"/>
              <a:t>inputs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%100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endParaRPr lang="tr-TR" dirty="0" smtClean="0"/>
          </a:p>
          <a:p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%100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coverage</a:t>
            </a:r>
            <a:endParaRPr lang="tr-TR" dirty="0" smtClean="0"/>
          </a:p>
          <a:p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inputs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defects</a:t>
            </a:r>
            <a:r>
              <a:rPr lang="tr-TR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634099"/>
            <a:ext cx="4543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3200" dirty="0" smtClean="0">
                <a:ea typeface="ＭＳ Ｐゴシック" charset="-128"/>
              </a:rPr>
              <a:t>Consistent and Meaningful Variable Names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20788"/>
            <a:ext cx="8532812" cy="5180012"/>
          </a:xfrm>
        </p:spPr>
        <p:txBody>
          <a:bodyPr/>
          <a:lstStyle/>
          <a:p>
            <a:pPr eaLnBrk="1" hangingPunct="1"/>
            <a:r>
              <a:rPr lang="en-US" altLang="tr-TR" smtClean="0">
                <a:ea typeface="ＭＳ Ｐゴシック" charset="-128"/>
              </a:rPr>
              <a:t>We can use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frequencyAverage, frequencyMaximum, frequencyMinimum, frequencyTotal</a:t>
            </a:r>
          </a:p>
          <a:p>
            <a:pPr eaLnBrk="1" hangingPunct="1"/>
            <a:endParaRPr lang="en-US" altLang="tr-TR" sz="1800" smtClean="0">
              <a:latin typeface="Courier New" panose="02070309020205020404" pitchFamily="49" charset="0"/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We can also use </a:t>
            </a:r>
            <a:r>
              <a:rPr lang="en-US" altLang="tr-TR" sz="1800" smtClean="0">
                <a:latin typeface="Courier New" panose="02070309020205020404" pitchFamily="49" charset="0"/>
                <a:ea typeface="ＭＳ Ｐゴシック" charset="-128"/>
              </a:rPr>
              <a:t>averageFrequency, maximumFrequency, minimumFrequency, totalFrequency</a:t>
            </a:r>
          </a:p>
          <a:p>
            <a:pPr eaLnBrk="1" hangingPunct="1"/>
            <a:endParaRPr lang="en-US" altLang="tr-TR" smtClean="0">
              <a:ea typeface="ＭＳ Ｐゴシック" charset="-128"/>
            </a:endParaRPr>
          </a:p>
          <a:p>
            <a:pPr eaLnBrk="1" hangingPunct="1"/>
            <a:r>
              <a:rPr lang="en-US" altLang="tr-TR" smtClean="0">
                <a:ea typeface="ＭＳ Ｐゴシック" charset="-128"/>
              </a:rPr>
              <a:t>But all four names must come from the same set</a:t>
            </a:r>
          </a:p>
        </p:txBody>
      </p:sp>
    </p:spTree>
    <p:extLst>
      <p:ext uri="{BB962C8B-B14F-4D97-AF65-F5344CB8AC3E}">
        <p14:creationId xmlns:p14="http://schemas.microsoft.com/office/powerpoint/2010/main" val="14634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B785-BE74-4D7B-8DF3-1F29269BF58A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695" y="260648"/>
            <a:ext cx="7793038" cy="4445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Tags in doc comments 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09" y="1196752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tr-TR" dirty="0" smtClean="0"/>
              <a:t>Establish </a:t>
            </a:r>
            <a:r>
              <a:rPr lang="en-US" altLang="tr-TR" dirty="0"/>
              <a:t>and use a fixed ordering for </a:t>
            </a:r>
            <a:r>
              <a:rPr lang="en-US" altLang="tr-TR" dirty="0" err="1"/>
              <a:t>javadoc</a:t>
            </a:r>
            <a:r>
              <a:rPr lang="en-US" altLang="tr-TR" dirty="0"/>
              <a:t> tags.</a:t>
            </a:r>
          </a:p>
          <a:p>
            <a:r>
              <a:rPr lang="en-US" altLang="tr-TR" dirty="0"/>
              <a:t>In class and interface descriptions, use: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@author  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your name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@version  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a version number or </a:t>
            </a:r>
            <a:r>
              <a:rPr lang="en-US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date</a:t>
            </a:r>
            <a:endParaRPr lang="en-US" altLang="tr-T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en-US" altLang="tr-TR" b="1" i="1" dirty="0" smtClean="0"/>
          </a:p>
          <a:p>
            <a:r>
              <a:rPr lang="en-US" altLang="tr-TR" dirty="0" smtClean="0"/>
              <a:t>In method descriptions, use: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tr-TR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p   A description of parameter p.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@return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</a:t>
            </a:r>
            <a:r>
              <a:rPr lang="tr-TR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 </a:t>
            </a:r>
            <a:r>
              <a:rPr lang="en-US" altLang="tr-TR" i="1" dirty="0" smtClean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description of the value returned</a:t>
            </a:r>
            <a:b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         (unless it’s void).</a:t>
            </a: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altLang="tr-TR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@exception </a:t>
            </a:r>
            <a:r>
              <a:rPr lang="en-US" altLang="tr-TR" i="1" dirty="0"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rPr>
              <a:t>e  Describe any thrown exception.</a:t>
            </a:r>
            <a:endParaRPr lang="en-US" altLang="tr-T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A9311-82C4-4794-B2DE-7CAAE343E7A6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Tags in doc comments II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153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tr-TR" dirty="0" smtClean="0"/>
              <a:t>Fully </a:t>
            </a:r>
            <a:r>
              <a:rPr lang="en-US" altLang="tr-TR" dirty="0"/>
              <a:t>describe the signature of each method.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The </a:t>
            </a:r>
            <a:r>
              <a:rPr lang="en-US" altLang="tr-TR" dirty="0">
                <a:solidFill>
                  <a:schemeClr val="tx2"/>
                </a:solidFill>
              </a:rPr>
              <a:t>signature</a:t>
            </a:r>
            <a:r>
              <a:rPr lang="en-US" altLang="tr-TR" dirty="0"/>
              <a:t> is what distinguishes one method from another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the signature includes the number, order, and types of the parameters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Use a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 to describe each parameter</a:t>
            </a:r>
          </a:p>
          <a:p>
            <a:pPr lvl="1">
              <a:lnSpc>
                <a:spcPct val="90000"/>
              </a:lnSpc>
            </a:pP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en-US" altLang="tr-TR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param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tags should be in the correct order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Don’t mention the parameter </a:t>
            </a:r>
            <a:r>
              <a:rPr lang="en-US" altLang="tr-TR" i="1" dirty="0"/>
              <a:t>type;</a:t>
            </a:r>
            <a:r>
              <a:rPr lang="en-US" altLang="tr-TR" dirty="0"/>
              <a:t> </a:t>
            </a:r>
            <a:r>
              <a:rPr lang="en-US" altLang="tr-TR" dirty="0" err="1"/>
              <a:t>javadoc</a:t>
            </a:r>
            <a:r>
              <a:rPr lang="en-US" altLang="tr-TR" dirty="0"/>
              <a:t> does that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Use a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@return</a:t>
            </a:r>
            <a:r>
              <a:rPr lang="en-US" altLang="tr-TR" dirty="0">
                <a:solidFill>
                  <a:schemeClr val="accent1"/>
                </a:solidFill>
              </a:rPr>
              <a:t> </a:t>
            </a:r>
            <a:r>
              <a:rPr lang="en-US" altLang="tr-TR" dirty="0"/>
              <a:t>tag to describe the result (unless it’s </a:t>
            </a:r>
            <a:r>
              <a:rPr lang="en-US" altLang="tr-TR" dirty="0">
                <a:solidFill>
                  <a:schemeClr val="accent1"/>
                </a:solidFill>
                <a:latin typeface="Trebuchet MS" panose="020B0603020202020204" pitchFamily="34" charset="0"/>
              </a:rPr>
              <a:t>void</a:t>
            </a:r>
            <a:r>
              <a:rPr lang="en-US" alt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14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Use of Parameters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532812" cy="3351212"/>
          </a:xfrm>
        </p:spPr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There are almost no genuine constants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One solution: 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Use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err="1" smtClean="0">
                <a:latin typeface="Courier New" panose="02070309020205020404" pitchFamily="49" charset="0"/>
                <a:ea typeface="ＭＳ Ｐゴシック" charset="-128"/>
              </a:rPr>
              <a:t>const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(C++), or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Use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sz="1800" b="1" dirty="0" smtClean="0">
                <a:latin typeface="Courier New" panose="02070309020205020404" pitchFamily="49" charset="0"/>
                <a:ea typeface="ＭＳ Ｐゴシック" charset="-128"/>
              </a:rPr>
              <a:t>public static final</a:t>
            </a:r>
            <a:r>
              <a:rPr lang="en-US" altLang="tr-TR" sz="1800" dirty="0" smtClean="0">
                <a:latin typeface="Courier New" panose="02070309020205020404" pitchFamily="49" charset="0"/>
                <a:ea typeface="ＭＳ Ｐゴシック" charset="-128"/>
              </a:rPr>
              <a:t> </a:t>
            </a:r>
            <a:r>
              <a:rPr lang="en-US" altLang="tr-TR" dirty="0" smtClean="0">
                <a:ea typeface="ＭＳ Ｐゴシック" charset="-128"/>
              </a:rPr>
              <a:t>statements (Java)</a:t>
            </a:r>
          </a:p>
          <a:p>
            <a:pPr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A better solution: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Read the values of “constants” from a parameter file</a:t>
            </a:r>
          </a:p>
        </p:txBody>
      </p:sp>
    </p:spTree>
    <p:extLst>
      <p:ext uri="{BB962C8B-B14F-4D97-AF65-F5344CB8AC3E}">
        <p14:creationId xmlns:p14="http://schemas.microsoft.com/office/powerpoint/2010/main" val="84888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2225</Words>
  <Application>Microsoft Office PowerPoint</Application>
  <PresentationFormat>On-screen Show (4:3)</PresentationFormat>
  <Paragraphs>555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ＭＳ Ｐゴシック</vt:lpstr>
      <vt:lpstr>Arial</vt:lpstr>
      <vt:lpstr>Bodoni MT Condensed</vt:lpstr>
      <vt:lpstr>Calibri</vt:lpstr>
      <vt:lpstr>Courier</vt:lpstr>
      <vt:lpstr>Courier New</vt:lpstr>
      <vt:lpstr>Franklin Gothic Book</vt:lpstr>
      <vt:lpstr>Helvetica</vt:lpstr>
      <vt:lpstr>新細明體</vt:lpstr>
      <vt:lpstr>Times</vt:lpstr>
      <vt:lpstr>Times New Roman</vt:lpstr>
      <vt:lpstr>Trebuchet MS</vt:lpstr>
      <vt:lpstr>Webdings</vt:lpstr>
      <vt:lpstr>Wingdings</vt:lpstr>
      <vt:lpstr>Decatur</vt:lpstr>
      <vt:lpstr>SOFTWARE ENGINEERING</vt:lpstr>
      <vt:lpstr>Agenda</vt:lpstr>
      <vt:lpstr>Implementation/Programming Guidelines</vt:lpstr>
      <vt:lpstr>Good Programming Practice</vt:lpstr>
      <vt:lpstr>Use of Consistent and Meaningful Variable Names</vt:lpstr>
      <vt:lpstr>Consistent and Meaningful Variable Names</vt:lpstr>
      <vt:lpstr>Tags in doc comments I</vt:lpstr>
      <vt:lpstr>Tags in doc comments II</vt:lpstr>
      <vt:lpstr>Use of Parameters</vt:lpstr>
      <vt:lpstr>Input and output conditions</vt:lpstr>
      <vt:lpstr>Nested if Statements (contd)</vt:lpstr>
      <vt:lpstr>Programming Standards</vt:lpstr>
      <vt:lpstr>Examples of Good Programming Standards</vt:lpstr>
      <vt:lpstr>Cyclomatic Complexity</vt:lpstr>
      <vt:lpstr>Flow chart</vt:lpstr>
      <vt:lpstr>Flow Graph Notation</vt:lpstr>
      <vt:lpstr>Compound Logic</vt:lpstr>
      <vt:lpstr>Example-1 (Cyclomatic Complexity)</vt:lpstr>
      <vt:lpstr>Flow chart</vt:lpstr>
      <vt:lpstr>Example-2 (Cyclomatic Complexity)</vt:lpstr>
      <vt:lpstr>Software Testing Concepts</vt:lpstr>
      <vt:lpstr>Software Testing</vt:lpstr>
      <vt:lpstr>Principles</vt:lpstr>
      <vt:lpstr>Verification and Validation</vt:lpstr>
      <vt:lpstr>Phases of Testing</vt:lpstr>
      <vt:lpstr>Levels of Testing</vt:lpstr>
      <vt:lpstr>Levels of testing in Agile</vt:lpstr>
      <vt:lpstr>Unit Testing</vt:lpstr>
      <vt:lpstr>Unit Testing</vt:lpstr>
      <vt:lpstr>Unit testing</vt:lpstr>
      <vt:lpstr>Test Environment</vt:lpstr>
      <vt:lpstr>Stub modules and driver modules</vt:lpstr>
      <vt:lpstr>Example: Stubs and driver (1)</vt:lpstr>
      <vt:lpstr>Example: Stubs and driver (2)</vt:lpstr>
      <vt:lpstr>Module Integration Testing and Strategies</vt:lpstr>
      <vt:lpstr>A strategic approach to Testing</vt:lpstr>
      <vt:lpstr>Strategies for Integration Testing</vt:lpstr>
      <vt:lpstr>PowerPoint Presentation</vt:lpstr>
      <vt:lpstr>Top-down Integration</vt:lpstr>
      <vt:lpstr>Top-down Integration (contd)</vt:lpstr>
      <vt:lpstr>Bottom-up Integration</vt:lpstr>
      <vt:lpstr>Bottom-up Integration</vt:lpstr>
      <vt:lpstr>Sandwich Integration</vt:lpstr>
      <vt:lpstr>Testing Approaches</vt:lpstr>
      <vt:lpstr>Testing Approaches</vt:lpstr>
      <vt:lpstr>Exhaustive Testing</vt:lpstr>
      <vt:lpstr>Selective Testing</vt:lpstr>
      <vt:lpstr>Testing to Specifications versus Testing to Code</vt:lpstr>
      <vt:lpstr>Example: Script for Unit Testing</vt:lpstr>
      <vt:lpstr>White-Box Testing</vt:lpstr>
      <vt:lpstr>White-Box Testing</vt:lpstr>
      <vt:lpstr>Flow graph for White box testing</vt:lpstr>
      <vt:lpstr>Flow chart</vt:lpstr>
      <vt:lpstr>Coverage in White-box testing</vt:lpstr>
      <vt:lpstr>Coverage in White-box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ayse t</cp:lastModifiedBy>
  <cp:revision>148</cp:revision>
  <dcterms:created xsi:type="dcterms:W3CDTF">2010-08-26T12:42:06Z</dcterms:created>
  <dcterms:modified xsi:type="dcterms:W3CDTF">2018-12-04T09:52:53Z</dcterms:modified>
</cp:coreProperties>
</file>