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43"/>
  </p:notesMasterIdLst>
  <p:sldIdLst>
    <p:sldId id="256" r:id="rId2"/>
    <p:sldId id="410" r:id="rId3"/>
    <p:sldId id="411" r:id="rId4"/>
    <p:sldId id="412" r:id="rId5"/>
    <p:sldId id="414" r:id="rId6"/>
    <p:sldId id="416" r:id="rId7"/>
    <p:sldId id="418" r:id="rId8"/>
    <p:sldId id="419" r:id="rId9"/>
    <p:sldId id="420" r:id="rId10"/>
    <p:sldId id="421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383" r:id="rId29"/>
    <p:sldId id="371" r:id="rId30"/>
    <p:sldId id="372" r:id="rId31"/>
    <p:sldId id="440" r:id="rId32"/>
    <p:sldId id="373" r:id="rId33"/>
    <p:sldId id="375" r:id="rId34"/>
    <p:sldId id="376" r:id="rId35"/>
    <p:sldId id="377" r:id="rId36"/>
    <p:sldId id="378" r:id="rId37"/>
    <p:sldId id="449" r:id="rId38"/>
    <p:sldId id="451" r:id="rId39"/>
    <p:sldId id="381" r:id="rId40"/>
    <p:sldId id="387" r:id="rId41"/>
    <p:sldId id="450" r:id="rId4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646"/>
  </p:normalViewPr>
  <p:slideViewPr>
    <p:cSldViewPr>
      <p:cViewPr varScale="1">
        <p:scale>
          <a:sx n="61" d="100"/>
          <a:sy n="61" d="100"/>
        </p:scale>
        <p:origin x="173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EF266-CD00-4E8E-A907-69C40E0A6D2C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0938D-1E5C-4A3F-BAE0-89C218C353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30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75235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B4666689-296E-4223-AEAD-39D5B27E9D4E}" type="slidenum">
              <a:rPr lang="en-US" altLang="tr-TR" sz="1200">
                <a:latin typeface="Times New Roman" panose="02020603050405020304" pitchFamily="18" charset="0"/>
              </a:rPr>
              <a:pPr/>
              <a:t>31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452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47EB4ADA-458D-4B42-B0C5-8D2D9EBBC685}" type="slidenum">
              <a:rPr lang="en-US" altLang="tr-TR" sz="1200">
                <a:latin typeface="Times New Roman" panose="02020603050405020304" pitchFamily="18" charset="0"/>
              </a:rPr>
              <a:pPr/>
              <a:t>37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85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17550" indent="-276225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03313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544638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985963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4431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003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3575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147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6E0F245-6BD4-42BC-A5A9-DC5CB38E0962}" type="slidenum">
              <a:rPr lang="tr-TR" altLang="tr-TR" sz="1300">
                <a:latin typeface="Arial" panose="020B0604020202020204" pitchFamily="34" charset="0"/>
              </a:rPr>
              <a:pPr algn="r"/>
              <a:t>39</a:t>
            </a:fld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0081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" name="Subtitle 2"/>
          <p:cNvSpPr txBox="1">
            <a:spLocks/>
          </p:cNvSpPr>
          <p:nvPr userDrawn="1"/>
        </p:nvSpPr>
        <p:spPr>
          <a:xfrm>
            <a:off x="179512" y="5829572"/>
            <a:ext cx="8568952" cy="911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Assoc</a:t>
            </a:r>
            <a:r>
              <a:rPr lang="tr-TR" dirty="0" smtClean="0"/>
              <a:t>. Prof. </a:t>
            </a:r>
            <a:r>
              <a:rPr lang="tr-TR" dirty="0" smtClean="0"/>
              <a:t>A. Cüneyd TANTUĞ            </a:t>
            </a:r>
            <a:r>
              <a:rPr lang="tr-TR" dirty="0" err="1" smtClean="0"/>
              <a:t>Assist</a:t>
            </a:r>
            <a:r>
              <a:rPr lang="tr-TR" dirty="0" smtClean="0"/>
              <a:t>. Prof. </a:t>
            </a:r>
            <a:r>
              <a:rPr lang="tr-TR" dirty="0" smtClean="0"/>
              <a:t>Ayşe TOSUN</a:t>
            </a:r>
          </a:p>
          <a:p>
            <a:r>
              <a:rPr lang="tr-TR" sz="1400" dirty="0" smtClean="0"/>
              <a:t>Istanbul Technical University</a:t>
            </a:r>
            <a:br>
              <a:rPr lang="tr-TR" sz="1400" dirty="0" smtClean="0"/>
            </a:br>
            <a:r>
              <a:rPr lang="tr-TR" sz="1400" dirty="0" smtClean="0"/>
              <a:t>Computer Engineering Department</a:t>
            </a:r>
            <a:endParaRPr lang="tr-TR" sz="1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0889" y="6453336"/>
            <a:ext cx="195283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453336"/>
            <a:ext cx="4824536" cy="365125"/>
          </a:xfrm>
        </p:spPr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/>
            </a:lvl1pPr>
          </a:lstStyle>
          <a:p>
            <a:r>
              <a:rPr lang="tr-TR" dirty="0" smtClean="0"/>
              <a:t>1.</a:t>
            </a:r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76056" y="6356350"/>
            <a:ext cx="388843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0889" y="6453336"/>
            <a:ext cx="15207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3688" y="6453336"/>
            <a:ext cx="5616624" cy="365125"/>
          </a:xfrm>
        </p:spPr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0889" y="6453336"/>
            <a:ext cx="180882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712" y="6453336"/>
            <a:ext cx="5184576" cy="365125"/>
          </a:xfrm>
        </p:spPr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0"/>
            <a:ext cx="2971800" cy="1313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0"/>
            <a:ext cx="2971800" cy="1313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8719"/>
            <a:ext cx="9144000" cy="222766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65989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323"/>
            <a:ext cx="9144000" cy="56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892899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889" y="6453336"/>
            <a:ext cx="2706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53336"/>
            <a:ext cx="1584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</a:t>
            </a:r>
            <a:r>
              <a:rPr lang="tr-TR" dirty="0" smtClean="0"/>
              <a:t>.</a:t>
            </a:r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835928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SOFTWARE ENGINEERING</a:t>
            </a:r>
            <a:endParaRPr lang="tr-TR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dirty="0" smtClean="0"/>
              <a:t>Software </a:t>
            </a:r>
            <a:r>
              <a:rPr lang="tr-TR" dirty="0" err="1" smtClean="0"/>
              <a:t>Testing</a:t>
            </a:r>
            <a:r>
              <a:rPr lang="tr-TR" dirty="0" smtClean="0"/>
              <a:t> II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65" y="203498"/>
            <a:ext cx="2518203" cy="14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7A53342-F292-4E53-8A48-727F1D076F91}" type="slidenum">
              <a:rPr lang="tr-TR" altLang="tr-TR" sz="1400" b="1">
                <a:latin typeface="Arial" panose="020B0604020202020204" pitchFamily="34" charset="0"/>
              </a:rPr>
              <a:pPr algn="r"/>
              <a:t>10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tr-TR" sz="3600" dirty="0" err="1" smtClean="0">
                <a:ln>
                  <a:noFill/>
                </a:ln>
                <a:effectLst/>
              </a:rPr>
              <a:t>Equivalence</a:t>
            </a:r>
            <a:r>
              <a:rPr lang="tr-TR" altLang="tr-TR" sz="3600" dirty="0" smtClean="0">
                <a:ln>
                  <a:noFill/>
                </a:ln>
                <a:effectLst/>
              </a:rPr>
              <a:t>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Partitioning</a:t>
            </a:r>
            <a:r>
              <a:rPr lang="tr-TR" altLang="tr-TR" sz="3600" dirty="0" smtClean="0">
                <a:ln>
                  <a:noFill/>
                </a:ln>
                <a:effectLst/>
              </a:rPr>
              <a:t> -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Examples</a:t>
            </a:r>
            <a:endParaRPr lang="tr-TR" altLang="tr-TR" sz="3600" dirty="0" smtClean="0">
              <a:ln>
                <a:noFill/>
              </a:ln>
              <a:effectLst/>
            </a:endParaRPr>
          </a:p>
        </p:txBody>
      </p:sp>
      <p:pic>
        <p:nvPicPr>
          <p:cNvPr id="809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88201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577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B1AEC99D-D720-436D-9472-EC2D2F827942}" type="slidenum">
              <a:rPr lang="tr-TR" altLang="tr-TR" sz="1400" b="1">
                <a:latin typeface="Arial" panose="020B0604020202020204" pitchFamily="34" charset="0"/>
              </a:rPr>
              <a:pPr algn="r"/>
              <a:t>11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392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Boundary Value Analysis (2)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1075"/>
            <a:ext cx="8351837" cy="5543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000" smtClean="0"/>
              <a:t>When choosing values to test, use the values that are most likely to cause the program to fail</a:t>
            </a:r>
            <a:endParaRPr lang="tr-TR" altLang="tr-TR" sz="2000" smtClean="0"/>
          </a:p>
          <a:p>
            <a:pPr>
              <a:lnSpc>
                <a:spcPct val="80000"/>
              </a:lnSpc>
            </a:pPr>
            <a:endParaRPr lang="en-US" altLang="tr-TR" sz="2000" smtClean="0"/>
          </a:p>
          <a:p>
            <a:pPr>
              <a:lnSpc>
                <a:spcPct val="80000"/>
              </a:lnSpc>
            </a:pPr>
            <a:r>
              <a:rPr lang="en-US" altLang="tr-TR" sz="2000" smtClean="0">
                <a:solidFill>
                  <a:srgbClr val="FF0000"/>
                </a:solidFill>
              </a:rPr>
              <a:t>If (200 &lt; areaCode</a:t>
            </a:r>
            <a:r>
              <a:rPr lang="tr-TR" altLang="tr-TR" sz="2000" smtClean="0">
                <a:solidFill>
                  <a:srgbClr val="FF0000"/>
                </a:solidFill>
              </a:rPr>
              <a:t> </a:t>
            </a:r>
            <a:r>
              <a:rPr lang="en-US" altLang="tr-TR" sz="2000" smtClean="0">
                <a:solidFill>
                  <a:srgbClr val="FF0000"/>
                </a:solidFill>
              </a:rPr>
              <a:t>&amp;&amp; areaCode</a:t>
            </a:r>
            <a:r>
              <a:rPr lang="tr-TR" altLang="tr-TR" sz="2000" smtClean="0">
                <a:solidFill>
                  <a:srgbClr val="FF0000"/>
                </a:solidFill>
              </a:rPr>
              <a:t> </a:t>
            </a:r>
            <a:r>
              <a:rPr lang="en-US" altLang="tr-TR" sz="2000" smtClean="0">
                <a:solidFill>
                  <a:srgbClr val="FF0000"/>
                </a:solidFill>
              </a:rPr>
              <a:t>&lt; 999)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None/>
            </a:pPr>
            <a:endParaRPr lang="tr-TR" altLang="tr-TR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tr-TR" smtClean="0"/>
              <a:t>Testing area codes 200 and 999 would catch </a:t>
            </a:r>
            <a:r>
              <a:rPr lang="tr-TR" altLang="tr-TR" smtClean="0"/>
              <a:t>the coding</a:t>
            </a:r>
            <a:r>
              <a:rPr lang="en-US" altLang="tr-TR" smtClean="0"/>
              <a:t> error</a:t>
            </a:r>
            <a:endParaRPr lang="tr-TR" altLang="tr-TR" smtClean="0"/>
          </a:p>
          <a:p>
            <a:pPr lvl="1">
              <a:lnSpc>
                <a:spcPct val="80000"/>
              </a:lnSpc>
            </a:pPr>
            <a:endParaRPr lang="en-US" altLang="tr-TR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In addition to testing center values, we should also test boundary values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Right on a boundary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Very close to a boundary on either side</a:t>
            </a:r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541771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9FA5A173-F9D7-49B5-9A28-95613DDAF411}" type="slidenum">
              <a:rPr lang="tr-TR" altLang="tr-TR" sz="1400" b="1">
                <a:latin typeface="Arial" panose="020B0604020202020204" pitchFamily="34" charset="0"/>
              </a:rPr>
              <a:pPr algn="r"/>
              <a:t>12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Boundary Value Analysis (3)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52513"/>
            <a:ext cx="8928100" cy="955675"/>
          </a:xfrm>
        </p:spPr>
        <p:txBody>
          <a:bodyPr/>
          <a:lstStyle/>
          <a:p>
            <a:r>
              <a:rPr lang="en-US" altLang="tr-TR" smtClean="0"/>
              <a:t>Create test cases to test boundaries between equivalence classes.</a:t>
            </a:r>
            <a:endParaRPr lang="tr-TR" altLang="tr-TR" smtClean="0"/>
          </a:p>
        </p:txBody>
      </p:sp>
      <p:pic>
        <p:nvPicPr>
          <p:cNvPr id="839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08275"/>
            <a:ext cx="41243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978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9D79C9E3-2D1B-4FA4-9709-7F496A905184}" type="slidenum">
              <a:rPr lang="tr-TR" altLang="tr-TR" sz="1400" b="1">
                <a:latin typeface="Arial" panose="020B0604020202020204" pitchFamily="34" charset="0"/>
              </a:rPr>
              <a:pPr algn="r"/>
              <a:t>13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tr-TR" altLang="tr-TR" sz="3600" smtClean="0">
                <a:ln>
                  <a:noFill/>
                </a:ln>
                <a:effectLst/>
              </a:rPr>
              <a:t>Boundary</a:t>
            </a:r>
            <a:r>
              <a:rPr lang="tr-TR" altLang="tr-TR" sz="3600" dirty="0" smtClean="0">
                <a:ln>
                  <a:noFill/>
                </a:ln>
                <a:effectLst/>
              </a:rPr>
              <a:t> Value Analysis -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Examples</a:t>
            </a:r>
            <a:endParaRPr lang="tr-TR" altLang="tr-TR" sz="3600" dirty="0" smtClean="0">
              <a:ln>
                <a:noFill/>
              </a:ln>
              <a:effectLst/>
            </a:endParaRPr>
          </a:p>
        </p:txBody>
      </p:sp>
      <p:pic>
        <p:nvPicPr>
          <p:cNvPr id="849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7310438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22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0FE4C9C-E20E-45C0-999F-50779492A81E}" type="slidenum">
              <a:rPr lang="tr-TR" altLang="tr-TR" sz="1400" b="1">
                <a:latin typeface="Arial" panose="020B0604020202020204" pitchFamily="34" charset="0"/>
              </a:rPr>
              <a:pPr algn="r"/>
              <a:t>14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tr-TR" altLang="tr-TR" sz="3600" smtClean="0">
                <a:ln>
                  <a:noFill/>
                </a:ln>
                <a:effectLst/>
              </a:rPr>
              <a:t>Boundary</a:t>
            </a:r>
            <a:r>
              <a:rPr lang="tr-TR" altLang="tr-TR" sz="3600" dirty="0" smtClean="0">
                <a:ln>
                  <a:noFill/>
                </a:ln>
                <a:effectLst/>
              </a:rPr>
              <a:t> Value Analysis -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Examples</a:t>
            </a:r>
            <a:endParaRPr lang="tr-TR" altLang="tr-TR" sz="3600" dirty="0" smtClean="0">
              <a:ln>
                <a:noFill/>
              </a:ln>
              <a:effectLst/>
            </a:endParaRPr>
          </a:p>
        </p:txBody>
      </p:sp>
      <p:pic>
        <p:nvPicPr>
          <p:cNvPr id="860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96975"/>
            <a:ext cx="7561262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487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33F87C3A-80AC-40E1-939B-54A69184D9B3}" type="slidenum">
              <a:rPr lang="tr-TR" altLang="tr-TR" sz="1400" b="1">
                <a:latin typeface="Arial" panose="020B0604020202020204" pitchFamily="34" charset="0"/>
              </a:rPr>
              <a:pPr algn="r"/>
              <a:t>15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tr-TR" altLang="tr-TR" sz="6000" b="1" smtClean="0">
                <a:ln>
                  <a:noFill/>
                </a:ln>
                <a:solidFill>
                  <a:srgbClr val="FF3300"/>
                </a:solidFill>
                <a:effectLst/>
              </a:rPr>
              <a:t>Example:</a:t>
            </a:r>
            <a:endParaRPr lang="en-US" altLang="tr-TR" sz="6000" b="1" smtClean="0">
              <a:ln>
                <a:noFill/>
              </a:ln>
              <a:solidFill>
                <a:srgbClr val="FF3300"/>
              </a:solidFill>
              <a:effectLst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01738" y="3355975"/>
            <a:ext cx="6943725" cy="1344613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tr-TR" altLang="tr-TR" sz="3600" smtClean="0">
                <a:solidFill>
                  <a:srgbClr val="000099"/>
                </a:solidFill>
              </a:rPr>
              <a:t>Function Calculating Average</a:t>
            </a:r>
            <a:endParaRPr lang="en-US" altLang="tr-TR" sz="360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47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7C1398A-AD34-4D1C-BF11-79C042EABFD6}" type="slidenum">
              <a:rPr lang="tr-TR" altLang="tr-TR" sz="1400" b="1">
                <a:latin typeface="Arial" panose="020B0604020202020204" pitchFamily="34" charset="0"/>
              </a:rPr>
              <a:pPr algn="r"/>
              <a:t>16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Function Calculating Average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608263" y="258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547813" y="1341438"/>
            <a:ext cx="6337300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200">
                <a:latin typeface="Arial" panose="020B0604020202020204" pitchFamily="34" charset="0"/>
              </a:rPr>
              <a:t>// The minimum value is excluded from average.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float  Average (float scores [ ] , int length)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{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float  min = 99999;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float  total = 0;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for (int  i = 0; i &lt; length; i++)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{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  if (scores[i] &lt; min)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       min = scores[i];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  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  total += scores[i];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}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total = total – min;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return total / (length – 1);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499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C8B213D8-7AA2-4FAD-B5B9-0B72935A335D}" type="slidenum">
              <a:rPr lang="tr-TR" altLang="tr-TR" sz="1400" b="1">
                <a:latin typeface="Arial" panose="020B0604020202020204" pitchFamily="34" charset="0"/>
              </a:rPr>
              <a:pPr algn="r"/>
              <a:t>17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z="4800" smtClean="0">
                <a:ln>
                  <a:noFill/>
                </a:ln>
                <a:effectLst/>
              </a:rPr>
              <a:t>Test Cases (Basis: </a:t>
            </a:r>
            <a:r>
              <a:rPr lang="tr-TR" altLang="tr-TR" sz="4800" smtClean="0">
                <a:ln>
                  <a:noFill/>
                </a:ln>
                <a:solidFill>
                  <a:srgbClr val="FF0000"/>
                </a:solidFill>
                <a:effectLst/>
              </a:rPr>
              <a:t>Array Length</a:t>
            </a:r>
            <a:r>
              <a:rPr lang="tr-TR" altLang="tr-TR" sz="4800" smtClean="0">
                <a:ln>
                  <a:noFill/>
                </a:ln>
                <a:effectLst/>
              </a:rPr>
              <a:t>)</a:t>
            </a:r>
          </a:p>
        </p:txBody>
      </p:sp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28775"/>
            <a:ext cx="7751762" cy="4302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221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D5AA9E86-D597-441B-BFD1-9BF138B28AF7}" type="slidenum">
              <a:rPr lang="tr-TR" altLang="tr-TR" sz="1400" b="1">
                <a:latin typeface="Arial" panose="020B0604020202020204" pitchFamily="34" charset="0"/>
              </a:rPr>
              <a:pPr algn="r"/>
              <a:t>18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0082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tr-TR" sz="3200" dirty="0" smtClean="0">
                <a:ln>
                  <a:noFill/>
                </a:ln>
                <a:effectLst/>
              </a:rPr>
              <a:t>Test </a:t>
            </a:r>
            <a:r>
              <a:rPr lang="tr-TR" altLang="tr-TR" sz="3200" dirty="0" err="1" smtClean="0">
                <a:ln>
                  <a:noFill/>
                </a:ln>
                <a:effectLst/>
              </a:rPr>
              <a:t>Cases</a:t>
            </a:r>
            <a:r>
              <a:rPr lang="tr-TR" altLang="tr-TR" sz="3200" dirty="0" smtClean="0">
                <a:ln>
                  <a:noFill/>
                </a:ln>
                <a:effectLst/>
              </a:rPr>
              <a:t> (</a:t>
            </a:r>
            <a:r>
              <a:rPr lang="tr-TR" altLang="tr-TR" sz="3200" dirty="0" err="1" smtClean="0">
                <a:ln>
                  <a:noFill/>
                </a:ln>
                <a:effectLst/>
              </a:rPr>
              <a:t>Basis</a:t>
            </a:r>
            <a:r>
              <a:rPr lang="tr-TR" altLang="tr-TR" sz="3200" dirty="0" smtClean="0">
                <a:ln>
                  <a:noFill/>
                </a:ln>
                <a:effectLst/>
              </a:rPr>
              <a:t>: </a:t>
            </a:r>
            <a:r>
              <a:rPr lang="tr-TR" altLang="tr-TR" sz="320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Position</a:t>
            </a:r>
            <a:r>
              <a:rPr lang="tr-TR" altLang="tr-TR" sz="320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of Minimum</a:t>
            </a:r>
            <a:r>
              <a:rPr lang="tr-TR" altLang="tr-TR" sz="3200" dirty="0" smtClean="0">
                <a:ln>
                  <a:noFill/>
                </a:ln>
                <a:effectLst/>
              </a:rPr>
              <a:t>)</a:t>
            </a:r>
          </a:p>
        </p:txBody>
      </p:sp>
      <p:pic>
        <p:nvPicPr>
          <p:cNvPr id="901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7900987" cy="417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58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F37152A-8290-48AC-B10A-C91405055CAC}" type="slidenum">
              <a:rPr lang="tr-TR" altLang="tr-TR" sz="1400" b="1">
                <a:latin typeface="Arial" panose="020B0604020202020204" pitchFamily="34" charset="0"/>
              </a:rPr>
              <a:pPr algn="r"/>
              <a:t>19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0802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tr-TR" sz="4800" dirty="0">
                <a:ln>
                  <a:noFill/>
                </a:ln>
                <a:effectLst/>
              </a:rPr>
              <a:t>Test </a:t>
            </a:r>
            <a:r>
              <a:rPr lang="tr-TR" altLang="tr-TR" sz="4800" dirty="0" err="1">
                <a:ln>
                  <a:noFill/>
                </a:ln>
                <a:effectLst/>
              </a:rPr>
              <a:t>Cases</a:t>
            </a:r>
            <a:r>
              <a:rPr lang="tr-TR" altLang="tr-TR" sz="4800" dirty="0">
                <a:ln>
                  <a:noFill/>
                </a:ln>
                <a:effectLst/>
              </a:rPr>
              <a:t> (</a:t>
            </a:r>
            <a:r>
              <a:rPr lang="tr-TR" altLang="tr-TR" sz="4800" dirty="0" err="1">
                <a:ln>
                  <a:noFill/>
                </a:ln>
                <a:effectLst/>
              </a:rPr>
              <a:t>Basis</a:t>
            </a:r>
            <a:r>
              <a:rPr lang="tr-TR" altLang="tr-TR" sz="4800" dirty="0">
                <a:ln>
                  <a:noFill/>
                </a:ln>
                <a:effectLst/>
              </a:rPr>
              <a:t>: </a:t>
            </a:r>
            <a:r>
              <a:rPr lang="tr-TR" altLang="tr-TR" sz="4800" dirty="0" err="1">
                <a:ln>
                  <a:noFill/>
                </a:ln>
                <a:solidFill>
                  <a:srgbClr val="FF0000"/>
                </a:solidFill>
                <a:effectLst/>
              </a:rPr>
              <a:t>Number</a:t>
            </a:r>
            <a:r>
              <a:rPr lang="tr-TR" altLang="tr-TR" sz="4800" dirty="0">
                <a:ln>
                  <a:noFill/>
                </a:ln>
                <a:solidFill>
                  <a:srgbClr val="FF0000"/>
                </a:solidFill>
                <a:effectLst/>
              </a:rPr>
              <a:t> of </a:t>
            </a:r>
            <a:r>
              <a:rPr lang="tr-TR" altLang="tr-TR" sz="4800" dirty="0" err="1">
                <a:ln>
                  <a:noFill/>
                </a:ln>
                <a:solidFill>
                  <a:srgbClr val="FF0000"/>
                </a:solidFill>
                <a:effectLst/>
              </a:rPr>
              <a:t>Minima</a:t>
            </a:r>
            <a:r>
              <a:rPr lang="tr-TR" altLang="tr-TR" sz="4800" dirty="0">
                <a:ln>
                  <a:noFill/>
                </a:ln>
                <a:effectLst/>
              </a:rPr>
              <a:t>)</a:t>
            </a:r>
          </a:p>
        </p:txBody>
      </p:sp>
      <p:pic>
        <p:nvPicPr>
          <p:cNvPr id="911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7726363" cy="40624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81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Strategies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Black-Box </a:t>
            </a:r>
            <a:r>
              <a:rPr lang="tr-TR" sz="6000" dirty="0" err="1" smtClean="0"/>
              <a:t>Testing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16832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9.5.2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19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DD54CD60-99E6-4317-AAE4-54778A724A5B}" type="slidenum">
              <a:rPr lang="tr-TR" altLang="tr-TR" sz="1400" b="1">
                <a:latin typeface="Arial" panose="020B0604020202020204" pitchFamily="34" charset="0"/>
              </a:rPr>
              <a:pPr algn="r"/>
              <a:t>20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tr-TR" altLang="tr-TR" sz="6000" b="1" smtClean="0">
                <a:ln>
                  <a:noFill/>
                </a:ln>
                <a:solidFill>
                  <a:srgbClr val="FF3300"/>
                </a:solidFill>
                <a:effectLst/>
              </a:rPr>
              <a:t>Example:</a:t>
            </a:r>
            <a:endParaRPr lang="en-US" altLang="tr-TR" sz="6000" b="1" smtClean="0">
              <a:ln>
                <a:noFill/>
              </a:ln>
              <a:solidFill>
                <a:srgbClr val="FF3300"/>
              </a:solidFill>
              <a:effectLst/>
            </a:endParaRP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23950" y="3594100"/>
            <a:ext cx="7456488" cy="1344613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tr-TR" altLang="tr-TR" sz="3600" smtClean="0">
                <a:solidFill>
                  <a:srgbClr val="000099"/>
                </a:solidFill>
              </a:rPr>
              <a:t>Function Normalizing an Array</a:t>
            </a:r>
            <a:endParaRPr lang="en-US" altLang="tr-TR" sz="360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97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1B85409C-9365-4F14-AE6A-78DE5F5DC006}" type="slidenum">
              <a:rPr lang="tr-TR" altLang="tr-TR" sz="1400" b="1">
                <a:latin typeface="Arial" panose="020B0604020202020204" pitchFamily="34" charset="0"/>
              </a:rPr>
              <a:pPr algn="r"/>
              <a:t>21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17550" y="1417638"/>
            <a:ext cx="8175625" cy="4819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dirty="0" smtClean="0"/>
              <a:t>The </a:t>
            </a:r>
            <a:r>
              <a:rPr lang="tr-TR" altLang="tr-TR" dirty="0" err="1" smtClean="0"/>
              <a:t>following</a:t>
            </a:r>
            <a:r>
              <a:rPr lang="tr-TR" altLang="tr-TR" dirty="0" smtClean="0"/>
              <a:t> C </a:t>
            </a:r>
            <a:r>
              <a:rPr lang="en-US" altLang="tr-TR" dirty="0" smtClean="0"/>
              <a:t>function </a:t>
            </a:r>
            <a:r>
              <a:rPr lang="tr-TR" altLang="tr-TR" dirty="0" smtClean="0"/>
              <a:t>is </a:t>
            </a:r>
            <a:r>
              <a:rPr lang="tr-TR" altLang="tr-TR" dirty="0" err="1" smtClean="0"/>
              <a:t>intended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to</a:t>
            </a:r>
            <a:r>
              <a:rPr lang="tr-TR" altLang="tr-TR" dirty="0" smtClean="0"/>
              <a:t> </a:t>
            </a:r>
            <a:r>
              <a:rPr lang="en-US" altLang="tr-TR" dirty="0" err="1" smtClean="0"/>
              <a:t>normaliz</a:t>
            </a:r>
            <a:r>
              <a:rPr lang="tr-TR" altLang="tr-TR" dirty="0" smtClean="0"/>
              <a:t>e </a:t>
            </a:r>
            <a:r>
              <a:rPr lang="en-US" altLang="tr-TR" dirty="0" smtClean="0"/>
              <a:t>a</a:t>
            </a:r>
            <a:r>
              <a:rPr lang="tr-TR" altLang="tr-TR" dirty="0" smtClean="0"/>
              <a:t>n </a:t>
            </a:r>
            <a:r>
              <a:rPr lang="tr-TR" altLang="tr-TR" dirty="0" err="1" smtClean="0"/>
              <a:t>array</a:t>
            </a:r>
            <a:r>
              <a:rPr lang="tr-TR" altLang="tr-TR" dirty="0" smtClean="0"/>
              <a:t>. </a:t>
            </a:r>
          </a:p>
          <a:p>
            <a:pPr>
              <a:lnSpc>
                <a:spcPct val="90000"/>
              </a:lnSpc>
            </a:pPr>
            <a:endParaRPr lang="tr-TR" altLang="tr-TR" dirty="0" smtClean="0"/>
          </a:p>
          <a:p>
            <a:pPr>
              <a:lnSpc>
                <a:spcPct val="90000"/>
              </a:lnSpc>
            </a:pPr>
            <a:r>
              <a:rPr lang="tr-TR" altLang="tr-TR" dirty="0" err="1" smtClean="0"/>
              <a:t>Normalization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Algorithm</a:t>
            </a:r>
            <a:r>
              <a:rPr lang="tr-TR" altLang="tr-TR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tr-TR" altLang="tr-TR" dirty="0" smtClean="0"/>
              <a:t>First, </a:t>
            </a:r>
            <a:r>
              <a:rPr lang="tr-TR" altLang="tr-TR" dirty="0" err="1" smtClean="0"/>
              <a:t>the</a:t>
            </a:r>
            <a:r>
              <a:rPr lang="en-US" altLang="tr-TR" dirty="0" smtClean="0"/>
              <a:t> array of N elements is searched for the smallest and largest non-negative elements</a:t>
            </a:r>
            <a:r>
              <a:rPr lang="tr-TR" altLang="tr-TR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tr-TR" altLang="tr-TR" dirty="0" err="1" smtClean="0"/>
              <a:t>Secondly</a:t>
            </a:r>
            <a:r>
              <a:rPr lang="tr-TR" altLang="tr-TR" dirty="0" smtClean="0"/>
              <a:t>,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range</a:t>
            </a:r>
            <a:r>
              <a:rPr lang="tr-TR" altLang="tr-TR" dirty="0" smtClean="0"/>
              <a:t> is </a:t>
            </a:r>
            <a:r>
              <a:rPr lang="tr-TR" altLang="tr-TR" dirty="0" err="1" smtClean="0"/>
              <a:t>calculated</a:t>
            </a:r>
            <a:r>
              <a:rPr lang="tr-TR" altLang="tr-TR" dirty="0" smtClean="0"/>
              <a:t> as </a:t>
            </a:r>
            <a:r>
              <a:rPr lang="tr-TR" altLang="tr-TR" dirty="0" err="1" smtClean="0"/>
              <a:t>max</a:t>
            </a:r>
            <a:r>
              <a:rPr lang="tr-TR" altLang="tr-TR" dirty="0" smtClean="0"/>
              <a:t> - min.</a:t>
            </a:r>
          </a:p>
          <a:p>
            <a:pPr lvl="1">
              <a:lnSpc>
                <a:spcPct val="90000"/>
              </a:lnSpc>
            </a:pPr>
            <a:r>
              <a:rPr lang="tr-TR" altLang="tr-TR" dirty="0" err="1" smtClean="0"/>
              <a:t>Finally</a:t>
            </a:r>
            <a:r>
              <a:rPr lang="tr-TR" altLang="tr-TR" dirty="0" smtClean="0"/>
              <a:t>, </a:t>
            </a:r>
            <a:r>
              <a:rPr lang="en-US" altLang="tr-TR" dirty="0" smtClean="0"/>
              <a:t>all non-negative elements </a:t>
            </a:r>
            <a:r>
              <a:rPr lang="tr-TR" altLang="tr-TR" dirty="0" err="1" smtClean="0"/>
              <a:t>that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bigger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than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range</a:t>
            </a:r>
            <a:r>
              <a:rPr lang="tr-TR" altLang="tr-TR" dirty="0" smtClean="0"/>
              <a:t> </a:t>
            </a:r>
            <a:r>
              <a:rPr lang="en-US" altLang="tr-TR" dirty="0" smtClean="0"/>
              <a:t>are normalized to </a:t>
            </a:r>
            <a:r>
              <a:rPr lang="tr-TR" altLang="tr-TR" dirty="0" smtClean="0"/>
              <a:t>1, </a:t>
            </a:r>
            <a:r>
              <a:rPr lang="tr-TR" altLang="tr-TR" dirty="0" err="1" smtClean="0"/>
              <a:t>or</a:t>
            </a:r>
            <a:r>
              <a:rPr lang="tr-TR" altLang="tr-TR" dirty="0" smtClean="0"/>
              <a:t> else </a:t>
            </a:r>
            <a:r>
              <a:rPr lang="tr-TR" altLang="tr-TR" dirty="0" err="1" smtClean="0"/>
              <a:t>to</a:t>
            </a:r>
            <a:r>
              <a:rPr lang="tr-TR" altLang="tr-TR" dirty="0" smtClean="0"/>
              <a:t> </a:t>
            </a:r>
            <a:r>
              <a:rPr lang="en-US" altLang="tr-TR" dirty="0" smtClean="0"/>
              <a:t>0.</a:t>
            </a:r>
            <a:r>
              <a:rPr lang="tr-TR" altLang="tr-TR" dirty="0" smtClean="0"/>
              <a:t/>
            </a:r>
            <a:br>
              <a:rPr lang="tr-TR" altLang="tr-TR" dirty="0" smtClean="0"/>
            </a:br>
            <a:endParaRPr lang="tr-TR" altLang="tr-TR" dirty="0" smtClean="0"/>
          </a:p>
          <a:p>
            <a:pPr>
              <a:lnSpc>
                <a:spcPct val="90000"/>
              </a:lnSpc>
            </a:pPr>
            <a:r>
              <a:rPr lang="en-US" altLang="tr-TR" dirty="0" smtClean="0"/>
              <a:t>There are no syntax errors</a:t>
            </a:r>
            <a:r>
              <a:rPr lang="tr-TR" altLang="tr-TR" dirty="0" smtClean="0"/>
              <a:t>, b</a:t>
            </a:r>
            <a:r>
              <a:rPr lang="en-US" altLang="tr-TR" dirty="0" err="1" smtClean="0"/>
              <a:t>ut</a:t>
            </a:r>
            <a:r>
              <a:rPr lang="en-US" altLang="tr-TR" dirty="0" smtClean="0"/>
              <a:t> there may be logic errors in </a:t>
            </a:r>
            <a:r>
              <a:rPr lang="en-US" altLang="tr-TR" dirty="0" err="1" smtClean="0"/>
              <a:t>th</a:t>
            </a:r>
            <a:r>
              <a:rPr lang="tr-TR" altLang="tr-TR" dirty="0" smtClean="0"/>
              <a:t>e </a:t>
            </a:r>
            <a:r>
              <a:rPr lang="tr-TR" altLang="tr-TR" dirty="0" err="1" smtClean="0"/>
              <a:t>following</a:t>
            </a:r>
            <a:r>
              <a:rPr lang="tr-TR" altLang="tr-TR" dirty="0" smtClean="0"/>
              <a:t> </a:t>
            </a:r>
            <a:r>
              <a:rPr lang="en-US" altLang="tr-TR" dirty="0" smtClean="0"/>
              <a:t>implementation.</a:t>
            </a:r>
            <a:r>
              <a:rPr lang="tr-TR" altLang="tr-TR" dirty="0" smtClean="0"/>
              <a:t> 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0" y="152400"/>
            <a:ext cx="9144000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</a:pPr>
            <a:r>
              <a:rPr lang="tr-TR" altLang="tr-TR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</a:t>
            </a:r>
            <a:r>
              <a:rPr lang="tr-TR" altLang="tr-TR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altLang="tr-TR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Normalizing</a:t>
            </a:r>
            <a:r>
              <a:rPr lang="tr-TR" altLang="tr-TR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 </a:t>
            </a:r>
            <a:r>
              <a:rPr lang="tr-TR" altLang="tr-TR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</a:t>
            </a:r>
            <a:endParaRPr lang="tr-TR" altLang="tr-TR" sz="4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8993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1CE5376A-3858-44E0-A67F-A32CFAA2BE32}" type="slidenum">
              <a:rPr lang="tr-TR" altLang="tr-TR" sz="1400" b="1">
                <a:latin typeface="Arial" panose="020B0604020202020204" pitchFamily="34" charset="0"/>
              </a:rPr>
              <a:pPr algn="r"/>
              <a:t>22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dirty="0"/>
              <a:t>C </a:t>
            </a:r>
            <a:r>
              <a:rPr lang="tr-TR" altLang="tr-TR" dirty="0" err="1"/>
              <a:t>function</a:t>
            </a:r>
            <a:endParaRPr lang="tr-TR" altLang="tr-TR" dirty="0"/>
          </a:p>
        </p:txBody>
      </p:sp>
      <p:graphicFrame>
        <p:nvGraphicFramePr>
          <p:cNvPr id="478221" name="Group 13"/>
          <p:cNvGraphicFramePr>
            <a:graphicFrameLocks noGrp="1"/>
          </p:cNvGraphicFramePr>
          <p:nvPr/>
        </p:nvGraphicFramePr>
        <p:xfrm>
          <a:off x="250825" y="981075"/>
          <a:ext cx="8393113" cy="5616575"/>
        </p:xfrm>
        <a:graphic>
          <a:graphicData uri="http://schemas.openxmlformats.org/drawingml/2006/table">
            <a:tbl>
              <a:tblPr/>
              <a:tblGrid>
                <a:gridCol w="4519613">
                  <a:extLst>
                    <a:ext uri="{9D8B030D-6E8A-4147-A177-3AD203B41FA5}">
                      <a16:colId xmlns:a16="http://schemas.microsoft.com/office/drawing/2014/main" val="965822618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949671082"/>
                    </a:ext>
                  </a:extLst>
                </a:gridCol>
              </a:tblGrid>
              <a:tr h="561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1. int normalize (int A[], 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2.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3. int range, max, min, i, valid;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4. range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5. max = -1;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6. min = -1;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7. valid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8. for (i = 0; i &lt; N; i++)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9.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10.  if (A[i] &gt;= 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11.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12.    if (A[i] &gt; max)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13.       max = A[i];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14.    else if (A[i] &lt; min)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15.            min = A[i];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16.    valid++;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17.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18.}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19. range = max - min;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20. for (i = 0; i &lt; N; i++)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21.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22.   if (A[i] &gt;= 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23.      if (A[i] &gt;= range)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24.         A[i]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25.      else A[i]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26.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27. return valid;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28. }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4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311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26C3F2E8-08D7-424A-B37F-4263412CF5DB}" type="slidenum">
              <a:rPr lang="tr-TR" altLang="tr-TR" sz="1400" b="1">
                <a:latin typeface="Arial" panose="020B0604020202020204" pitchFamily="34" charset="0"/>
              </a:rPr>
              <a:pPr algn="r"/>
              <a:t>23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46263"/>
            <a:ext cx="8007350" cy="408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mtClean="0"/>
              <a:t>Draw the corresponding flow graph and calculate the cyclomatic complexity  V(g).</a:t>
            </a:r>
            <a:endParaRPr lang="tr-TR" altLang="tr-TR" smtClean="0"/>
          </a:p>
          <a:p>
            <a:pPr>
              <a:lnSpc>
                <a:spcPct val="90000"/>
              </a:lnSpc>
            </a:pPr>
            <a:endParaRPr lang="tr-TR" altLang="tr-TR" smtClean="0"/>
          </a:p>
          <a:p>
            <a:pPr>
              <a:lnSpc>
                <a:spcPct val="90000"/>
              </a:lnSpc>
            </a:pPr>
            <a:r>
              <a:rPr lang="en-US" altLang="tr-TR" smtClean="0"/>
              <a:t>Find linearly independent paths for basis path testing. </a:t>
            </a:r>
            <a:endParaRPr lang="tr-TR" altLang="tr-TR" smtClean="0"/>
          </a:p>
          <a:p>
            <a:pPr>
              <a:lnSpc>
                <a:spcPct val="90000"/>
              </a:lnSpc>
            </a:pPr>
            <a:endParaRPr lang="tr-TR" altLang="tr-TR" smtClean="0"/>
          </a:p>
          <a:p>
            <a:pPr>
              <a:lnSpc>
                <a:spcPct val="90000"/>
              </a:lnSpc>
            </a:pPr>
            <a:r>
              <a:rPr lang="en-US" altLang="tr-TR" smtClean="0"/>
              <a:t>Give test cases for boundary value analysis.</a:t>
            </a:r>
            <a:r>
              <a:rPr lang="tr-TR" altLang="tr-TR" smtClean="0"/>
              <a:t/>
            </a:r>
            <a:br>
              <a:rPr lang="tr-TR" altLang="tr-TR" smtClean="0"/>
            </a:br>
            <a:endParaRPr lang="tr-TR" altLang="tr-TR" smtClean="0"/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0" y="269875"/>
            <a:ext cx="8964613" cy="49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sz="5400" dirty="0" err="1"/>
              <a:t>Tasks</a:t>
            </a:r>
            <a:endParaRPr lang="en-US" altLang="tr-TR" sz="5400" dirty="0"/>
          </a:p>
        </p:txBody>
      </p:sp>
    </p:spTree>
    <p:extLst>
      <p:ext uri="{BB962C8B-B14F-4D97-AF65-F5344CB8AC3E}">
        <p14:creationId xmlns:p14="http://schemas.microsoft.com/office/powerpoint/2010/main" val="3502288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E6FDF4B-0C68-47F5-969C-A66923AC26EF}" type="slidenum">
              <a:rPr lang="tr-TR" altLang="tr-TR" sz="1400" b="1">
                <a:latin typeface="Arial" panose="020B0604020202020204" pitchFamily="34" charset="0"/>
              </a:rPr>
              <a:pPr algn="r"/>
              <a:t>24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6259" name="Oval 2"/>
          <p:cNvSpPr>
            <a:spLocks noChangeArrowheads="1"/>
          </p:cNvSpPr>
          <p:nvPr/>
        </p:nvSpPr>
        <p:spPr bwMode="auto">
          <a:xfrm>
            <a:off x="2428875" y="1630363"/>
            <a:ext cx="7493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1-7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0" name="Oval 3"/>
          <p:cNvSpPr>
            <a:spLocks noChangeArrowheads="1"/>
          </p:cNvSpPr>
          <p:nvPr/>
        </p:nvSpPr>
        <p:spPr bwMode="auto">
          <a:xfrm>
            <a:off x="2606675" y="2303463"/>
            <a:ext cx="6858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8-9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1" name="Oval 4"/>
          <p:cNvSpPr>
            <a:spLocks noChangeArrowheads="1"/>
          </p:cNvSpPr>
          <p:nvPr/>
        </p:nvSpPr>
        <p:spPr bwMode="auto">
          <a:xfrm>
            <a:off x="2214563" y="3084513"/>
            <a:ext cx="1077912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10-11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2" name="Oval 5"/>
          <p:cNvSpPr>
            <a:spLocks noChangeArrowheads="1"/>
          </p:cNvSpPr>
          <p:nvPr/>
        </p:nvSpPr>
        <p:spPr bwMode="auto">
          <a:xfrm>
            <a:off x="2590800" y="3754438"/>
            <a:ext cx="58737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12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3" name="Oval 6"/>
          <p:cNvSpPr>
            <a:spLocks noChangeArrowheads="1"/>
          </p:cNvSpPr>
          <p:nvPr/>
        </p:nvSpPr>
        <p:spPr bwMode="auto">
          <a:xfrm>
            <a:off x="1943100" y="4427538"/>
            <a:ext cx="54927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13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2735263" y="4986338"/>
            <a:ext cx="557212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15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2949575" y="1966913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2949575" y="263683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2949575" y="3421063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H="1">
            <a:off x="2263775" y="4090988"/>
            <a:ext cx="5715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>
            <a:off x="3063875" y="4090988"/>
            <a:ext cx="2286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3063875" y="4760913"/>
            <a:ext cx="1143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3178175" y="5319713"/>
            <a:ext cx="11430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>
            <a:off x="3406775" y="4760913"/>
            <a:ext cx="114300" cy="958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>
            <a:off x="2263775" y="4760913"/>
            <a:ext cx="8001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4" name="Freeform 19"/>
          <p:cNvSpPr>
            <a:spLocks/>
          </p:cNvSpPr>
          <p:nvPr/>
        </p:nvSpPr>
        <p:spPr bwMode="auto">
          <a:xfrm>
            <a:off x="3311525" y="2525713"/>
            <a:ext cx="857250" cy="3314700"/>
          </a:xfrm>
          <a:custGeom>
            <a:avLst/>
            <a:gdLst>
              <a:gd name="T0" fmla="*/ 2147483647 w 1350"/>
              <a:gd name="T1" fmla="*/ 2147483647 h 5220"/>
              <a:gd name="T2" fmla="*/ 2147483647 w 1350"/>
              <a:gd name="T3" fmla="*/ 2147483647 h 5220"/>
              <a:gd name="T4" fmla="*/ 0 w 1350"/>
              <a:gd name="T5" fmla="*/ 0 h 5220"/>
              <a:gd name="T6" fmla="*/ 0 60000 65536"/>
              <a:gd name="T7" fmla="*/ 0 60000 65536"/>
              <a:gd name="T8" fmla="*/ 0 60000 65536"/>
              <a:gd name="T9" fmla="*/ 0 w 1350"/>
              <a:gd name="T10" fmla="*/ 0 h 5220"/>
              <a:gd name="T11" fmla="*/ 1350 w 1350"/>
              <a:gd name="T12" fmla="*/ 5220 h 5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0" h="5220">
                <a:moveTo>
                  <a:pt x="540" y="5220"/>
                </a:moveTo>
                <a:cubicBezTo>
                  <a:pt x="945" y="4035"/>
                  <a:pt x="1350" y="2850"/>
                  <a:pt x="1260" y="1980"/>
                </a:cubicBezTo>
                <a:cubicBezTo>
                  <a:pt x="1170" y="1110"/>
                  <a:pt x="90" y="27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5" name="Line 20"/>
          <p:cNvSpPr>
            <a:spLocks noChangeShapeType="1"/>
          </p:cNvSpPr>
          <p:nvPr/>
        </p:nvSpPr>
        <p:spPr bwMode="auto">
          <a:xfrm flipH="1">
            <a:off x="5464175" y="192246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6" name="Oval 21"/>
          <p:cNvSpPr>
            <a:spLocks noChangeArrowheads="1"/>
          </p:cNvSpPr>
          <p:nvPr/>
        </p:nvSpPr>
        <p:spPr bwMode="auto">
          <a:xfrm>
            <a:off x="5235575" y="3084513"/>
            <a:ext cx="5969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22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77" name="Oval 22"/>
          <p:cNvSpPr>
            <a:spLocks noChangeArrowheads="1"/>
          </p:cNvSpPr>
          <p:nvPr/>
        </p:nvSpPr>
        <p:spPr bwMode="auto">
          <a:xfrm>
            <a:off x="5543550" y="4494213"/>
            <a:ext cx="60642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25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78" name="Oval 23"/>
          <p:cNvSpPr>
            <a:spLocks noChangeArrowheads="1"/>
          </p:cNvSpPr>
          <p:nvPr/>
        </p:nvSpPr>
        <p:spPr bwMode="auto">
          <a:xfrm>
            <a:off x="6607175" y="2525713"/>
            <a:ext cx="1179513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27-28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79" name="Line 24"/>
          <p:cNvSpPr>
            <a:spLocks noChangeShapeType="1"/>
          </p:cNvSpPr>
          <p:nvPr/>
        </p:nvSpPr>
        <p:spPr bwMode="auto">
          <a:xfrm>
            <a:off x="5807075" y="2636838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0" name="Line 25"/>
          <p:cNvSpPr>
            <a:spLocks noChangeShapeType="1"/>
          </p:cNvSpPr>
          <p:nvPr/>
        </p:nvSpPr>
        <p:spPr bwMode="auto">
          <a:xfrm>
            <a:off x="5464175" y="2751138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1" name="Line 26"/>
          <p:cNvSpPr>
            <a:spLocks noChangeShapeType="1"/>
          </p:cNvSpPr>
          <p:nvPr/>
        </p:nvSpPr>
        <p:spPr bwMode="auto">
          <a:xfrm flipH="1">
            <a:off x="5349875" y="3421063"/>
            <a:ext cx="1143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2" name="Line 27"/>
          <p:cNvSpPr>
            <a:spLocks noChangeShapeType="1"/>
          </p:cNvSpPr>
          <p:nvPr/>
        </p:nvSpPr>
        <p:spPr bwMode="auto">
          <a:xfrm>
            <a:off x="5464175" y="4090988"/>
            <a:ext cx="342900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3" name="Line 28"/>
          <p:cNvSpPr>
            <a:spLocks noChangeShapeType="1"/>
          </p:cNvSpPr>
          <p:nvPr/>
        </p:nvSpPr>
        <p:spPr bwMode="auto">
          <a:xfrm>
            <a:off x="5578475" y="3421063"/>
            <a:ext cx="914400" cy="155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4" name="Freeform 29"/>
          <p:cNvSpPr>
            <a:spLocks/>
          </p:cNvSpPr>
          <p:nvPr/>
        </p:nvSpPr>
        <p:spPr bwMode="auto">
          <a:xfrm>
            <a:off x="5688013" y="2706688"/>
            <a:ext cx="1714500" cy="2514600"/>
          </a:xfrm>
          <a:custGeom>
            <a:avLst/>
            <a:gdLst>
              <a:gd name="T0" fmla="*/ 2147483647 w 1350"/>
              <a:gd name="T1" fmla="*/ 2147483647 h 5220"/>
              <a:gd name="T2" fmla="*/ 2147483647 w 1350"/>
              <a:gd name="T3" fmla="*/ 2147483647 h 5220"/>
              <a:gd name="T4" fmla="*/ 0 w 1350"/>
              <a:gd name="T5" fmla="*/ 0 h 5220"/>
              <a:gd name="T6" fmla="*/ 0 60000 65536"/>
              <a:gd name="T7" fmla="*/ 0 60000 65536"/>
              <a:gd name="T8" fmla="*/ 0 60000 65536"/>
              <a:gd name="T9" fmla="*/ 0 w 1350"/>
              <a:gd name="T10" fmla="*/ 0 h 5220"/>
              <a:gd name="T11" fmla="*/ 1350 w 1350"/>
              <a:gd name="T12" fmla="*/ 5220 h 5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0" h="5220">
                <a:moveTo>
                  <a:pt x="540" y="5220"/>
                </a:moveTo>
                <a:cubicBezTo>
                  <a:pt x="945" y="4035"/>
                  <a:pt x="1350" y="2850"/>
                  <a:pt x="1260" y="1980"/>
                </a:cubicBezTo>
                <a:cubicBezTo>
                  <a:pt x="1170" y="1110"/>
                  <a:pt x="90" y="27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5" name="Oval 31"/>
          <p:cNvSpPr>
            <a:spLocks noChangeArrowheads="1"/>
          </p:cNvSpPr>
          <p:nvPr/>
        </p:nvSpPr>
        <p:spPr bwMode="auto">
          <a:xfrm>
            <a:off x="4786313" y="2414588"/>
            <a:ext cx="1020762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20-21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86" name="Line 32"/>
          <p:cNvSpPr>
            <a:spLocks noChangeShapeType="1"/>
          </p:cNvSpPr>
          <p:nvPr/>
        </p:nvSpPr>
        <p:spPr bwMode="auto">
          <a:xfrm flipV="1">
            <a:off x="3292475" y="1700213"/>
            <a:ext cx="19431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7" name="Oval 33"/>
          <p:cNvSpPr>
            <a:spLocks noChangeArrowheads="1"/>
          </p:cNvSpPr>
          <p:nvPr/>
        </p:nvSpPr>
        <p:spPr bwMode="auto">
          <a:xfrm>
            <a:off x="5245100" y="1550988"/>
            <a:ext cx="58737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19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88" name="Oval 34"/>
          <p:cNvSpPr>
            <a:spLocks noChangeArrowheads="1"/>
          </p:cNvSpPr>
          <p:nvPr/>
        </p:nvSpPr>
        <p:spPr bwMode="auto">
          <a:xfrm>
            <a:off x="4895850" y="4494213"/>
            <a:ext cx="56832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89" name="Line 35"/>
          <p:cNvSpPr>
            <a:spLocks noChangeShapeType="1"/>
          </p:cNvSpPr>
          <p:nvPr/>
        </p:nvSpPr>
        <p:spPr bwMode="auto">
          <a:xfrm flipH="1">
            <a:off x="5235575" y="4046538"/>
            <a:ext cx="1143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90" name="Oval 36"/>
          <p:cNvSpPr>
            <a:spLocks noChangeArrowheads="1"/>
          </p:cNvSpPr>
          <p:nvPr/>
        </p:nvSpPr>
        <p:spPr bwMode="auto">
          <a:xfrm>
            <a:off x="4967288" y="3754438"/>
            <a:ext cx="611187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23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91" name="Oval 37"/>
          <p:cNvSpPr>
            <a:spLocks noChangeArrowheads="1"/>
          </p:cNvSpPr>
          <p:nvPr/>
        </p:nvSpPr>
        <p:spPr bwMode="auto">
          <a:xfrm>
            <a:off x="6264275" y="4941888"/>
            <a:ext cx="576263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26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92" name="Line 38"/>
          <p:cNvSpPr>
            <a:spLocks noChangeShapeType="1"/>
          </p:cNvSpPr>
          <p:nvPr/>
        </p:nvSpPr>
        <p:spPr bwMode="auto">
          <a:xfrm>
            <a:off x="5235575" y="4830763"/>
            <a:ext cx="10287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93" name="Line 39"/>
          <p:cNvSpPr>
            <a:spLocks noChangeShapeType="1"/>
          </p:cNvSpPr>
          <p:nvPr/>
        </p:nvSpPr>
        <p:spPr bwMode="auto">
          <a:xfrm>
            <a:off x="6035675" y="4830763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94" name="Oval 40"/>
          <p:cNvSpPr>
            <a:spLocks noChangeArrowheads="1"/>
          </p:cNvSpPr>
          <p:nvPr/>
        </p:nvSpPr>
        <p:spPr bwMode="auto">
          <a:xfrm>
            <a:off x="3063875" y="5707063"/>
            <a:ext cx="96837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16-18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95" name="Rectangle 4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212725"/>
            <a:ext cx="8686800" cy="414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Flow Graph </a:t>
            </a:r>
          </a:p>
        </p:txBody>
      </p:sp>
      <p:sp>
        <p:nvSpPr>
          <p:cNvPr id="96296" name="Freeform 45"/>
          <p:cNvSpPr>
            <a:spLocks/>
          </p:cNvSpPr>
          <p:nvPr/>
        </p:nvSpPr>
        <p:spPr bwMode="auto">
          <a:xfrm>
            <a:off x="3240088" y="3357563"/>
            <a:ext cx="473075" cy="2376487"/>
          </a:xfrm>
          <a:custGeom>
            <a:avLst/>
            <a:gdLst>
              <a:gd name="T0" fmla="*/ 0 w 298"/>
              <a:gd name="T1" fmla="*/ 0 h 1406"/>
              <a:gd name="T2" fmla="*/ 2147483647 w 298"/>
              <a:gd name="T3" fmla="*/ 2147483647 h 1406"/>
              <a:gd name="T4" fmla="*/ 2147483647 w 298"/>
              <a:gd name="T5" fmla="*/ 2147483647 h 1406"/>
              <a:gd name="T6" fmla="*/ 0 60000 65536"/>
              <a:gd name="T7" fmla="*/ 0 60000 65536"/>
              <a:gd name="T8" fmla="*/ 0 60000 65536"/>
              <a:gd name="T9" fmla="*/ 0 w 298"/>
              <a:gd name="T10" fmla="*/ 0 h 1406"/>
              <a:gd name="T11" fmla="*/ 298 w 298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8" h="1406">
                <a:moveTo>
                  <a:pt x="0" y="0"/>
                </a:moveTo>
                <a:lnTo>
                  <a:pt x="298" y="565"/>
                </a:lnTo>
                <a:lnTo>
                  <a:pt x="227" y="1406"/>
                </a:lnTo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6297" name="Oval 7"/>
          <p:cNvSpPr>
            <a:spLocks noChangeArrowheads="1"/>
          </p:cNvSpPr>
          <p:nvPr/>
        </p:nvSpPr>
        <p:spPr bwMode="auto">
          <a:xfrm>
            <a:off x="2928938" y="4429125"/>
            <a:ext cx="642937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14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6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6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AC97AA2-D89D-4961-BA92-2151BC401062}" type="slidenum">
              <a:rPr lang="tr-TR" altLang="tr-TR" sz="1400" b="1">
                <a:latin typeface="Arial" panose="020B0604020202020204" pitchFamily="34" charset="0"/>
              </a:rPr>
              <a:pPr algn="r"/>
              <a:t>25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graphicFrame>
        <p:nvGraphicFramePr>
          <p:cNvPr id="487426" name="Group 2"/>
          <p:cNvGraphicFramePr>
            <a:graphicFrameLocks noGrp="1"/>
          </p:cNvGraphicFramePr>
          <p:nvPr>
            <p:ph sz="half" idx="4294967295"/>
          </p:nvPr>
        </p:nvGraphicFramePr>
        <p:xfrm>
          <a:off x="360363" y="3200400"/>
          <a:ext cx="8604250" cy="3036888"/>
        </p:xfrm>
        <a:graphic>
          <a:graphicData uri="http://schemas.openxmlformats.org/drawingml/2006/table">
            <a:tbl>
              <a:tblPr/>
              <a:tblGrid>
                <a:gridCol w="8604250">
                  <a:extLst>
                    <a:ext uri="{9D8B030D-6E8A-4147-A177-3AD203B41FA5}">
                      <a16:colId xmlns:a16="http://schemas.microsoft.com/office/drawing/2014/main" val="2746135214"/>
                    </a:ext>
                  </a:extLst>
                </a:gridCol>
              </a:tblGrid>
              <a:tr h="303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Path1: 1-7, 8-9, 10-11, 12, 13, 16-18, 19, 20-21, 22, 23, 24,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Path2: 1-7, 8-9, 10-11, 12, 14, 15, 16-18, 19, 20-21, 22, 23, 24,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Path3: 1-7, 8-9, 10-11, 12, 14, 16-18, 19, 20-21, 22, 23, 24,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Path4: 1-7, 8-9, 19, 20-21, 22, 23, 24,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Path5: 1-7, 8-9, 10-11, 12, 13, 16-18, 19, 20-21, 22, 23, 25,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Path6: 1-7, 8-9, 10-11, 12, 13, 16-18, 19, 20-21, 22,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Path7: 1-7, 8-9, 10-11, 12, 13, 16-18, 19, 20-21,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541740"/>
                  </a:ext>
                </a:extLst>
              </a:tr>
            </a:tbl>
          </a:graphicData>
        </a:graphic>
      </p:graphicFrame>
      <p:graphicFrame>
        <p:nvGraphicFramePr>
          <p:cNvPr id="487432" name="Group 8"/>
          <p:cNvGraphicFramePr>
            <a:graphicFrameLocks noGrp="1"/>
          </p:cNvGraphicFramePr>
          <p:nvPr>
            <p:ph sz="half" idx="4294967295"/>
          </p:nvPr>
        </p:nvGraphicFramePr>
        <p:xfrm>
          <a:off x="395288" y="1295400"/>
          <a:ext cx="8569325" cy="1511300"/>
        </p:xfrm>
        <a:graphic>
          <a:graphicData uri="http://schemas.openxmlformats.org/drawingml/2006/table">
            <a:tbl>
              <a:tblPr/>
              <a:tblGrid>
                <a:gridCol w="8569325">
                  <a:extLst>
                    <a:ext uri="{9D8B030D-6E8A-4147-A177-3AD203B41FA5}">
                      <a16:colId xmlns:a16="http://schemas.microsoft.com/office/drawing/2014/main" val="3852710613"/>
                    </a:ext>
                  </a:extLst>
                </a:gridCol>
              </a:tblGrid>
              <a:tr h="151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Number of edges = E = 21</a:t>
                      </a: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Number of nodes = N = 16</a:t>
                      </a: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Cyclomatic complexity  = V(g) = E – N + 2 = 21 – 16 + 2 = 7</a:t>
                      </a: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764842"/>
                  </a:ext>
                </a:extLst>
              </a:tr>
            </a:tbl>
          </a:graphicData>
        </a:graphic>
      </p:graphicFrame>
      <p:sp>
        <p:nvSpPr>
          <p:cNvPr id="97287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33363"/>
            <a:ext cx="9144000" cy="5313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tr-TR" sz="3600" dirty="0" err="1" smtClean="0">
                <a:ln>
                  <a:noFill/>
                </a:ln>
                <a:effectLst/>
              </a:rPr>
              <a:t>Cyclomatic</a:t>
            </a:r>
            <a:r>
              <a:rPr lang="en-US" altLang="tr-TR" sz="3600" dirty="0" smtClean="0">
                <a:ln>
                  <a:noFill/>
                </a:ln>
                <a:effectLst/>
              </a:rPr>
              <a:t> </a:t>
            </a:r>
            <a:r>
              <a:rPr lang="tr-TR" altLang="tr-TR" sz="3600" dirty="0" smtClean="0">
                <a:ln>
                  <a:noFill/>
                </a:ln>
                <a:effectLst/>
              </a:rPr>
              <a:t>C</a:t>
            </a:r>
            <a:r>
              <a:rPr lang="en-US" altLang="tr-TR" sz="3600" dirty="0" err="1" smtClean="0">
                <a:ln>
                  <a:noFill/>
                </a:ln>
                <a:effectLst/>
              </a:rPr>
              <a:t>omplexity</a:t>
            </a:r>
            <a:r>
              <a:rPr lang="tr-TR" altLang="tr-TR" sz="3600" dirty="0" smtClean="0">
                <a:ln>
                  <a:noFill/>
                </a:ln>
                <a:effectLst/>
              </a:rPr>
              <a:t>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and</a:t>
            </a:r>
            <a:r>
              <a:rPr lang="tr-TR" altLang="tr-TR" sz="3600" dirty="0" smtClean="0">
                <a:ln>
                  <a:noFill/>
                </a:ln>
                <a:effectLst/>
              </a:rPr>
              <a:t> Test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Paths</a:t>
            </a:r>
            <a:endParaRPr lang="tr-TR" altLang="tr-TR" sz="360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5091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37428F10-ED3B-4881-893F-42F6544BD743}" type="slidenum">
              <a:rPr lang="tr-TR" altLang="tr-TR" sz="1400" b="1">
                <a:latin typeface="Arial" panose="020B0604020202020204" pitchFamily="34" charset="0"/>
              </a:rPr>
              <a:pPr algn="r"/>
              <a:t>26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33363"/>
            <a:ext cx="9144000" cy="6033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tr-TR" sz="3600" dirty="0" smtClean="0">
                <a:ln>
                  <a:noFill/>
                </a:ln>
                <a:effectLst/>
              </a:rPr>
              <a:t>Test cases for boundary value analysis</a:t>
            </a:r>
            <a:r>
              <a:rPr lang="tr-TR" altLang="tr-TR" sz="3600" dirty="0" smtClean="0">
                <a:ln>
                  <a:noFill/>
                </a:ln>
                <a:effectLst/>
              </a:rPr>
              <a:t> </a:t>
            </a:r>
          </a:p>
        </p:txBody>
      </p:sp>
      <p:graphicFrame>
        <p:nvGraphicFramePr>
          <p:cNvPr id="488458" name="Group 10"/>
          <p:cNvGraphicFramePr>
            <a:graphicFrameLocks noGrp="1"/>
          </p:cNvGraphicFramePr>
          <p:nvPr>
            <p:ph idx="4294967295"/>
          </p:nvPr>
        </p:nvGraphicFramePr>
        <p:xfrm>
          <a:off x="823913" y="1371600"/>
          <a:ext cx="7924800" cy="484632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3310250027"/>
                    </a:ext>
                  </a:extLst>
                </a:gridCol>
              </a:tblGrid>
              <a:tr h="4525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N=0, A[ ] = {10, 20, 30, 40, 50}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=0 (Due to 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invalid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N value)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N=4, A[ ] = {10, 20, 30, 40, 50}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4  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A[ ] = {0, 0, 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, 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, 50}</a:t>
                      </a: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N=5, A[ ] = {10, 20, 30, 40, 50}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=5, A[ ] = {0, 0, 0, 1, 1}</a:t>
                      </a: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77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CAC239D-0F62-4C3B-AA2B-04BCBE52CF17}" type="slidenum">
              <a:rPr lang="tr-TR" altLang="tr-TR" sz="1400" b="1">
                <a:latin typeface="Arial" panose="020B0604020202020204" pitchFamily="34" charset="0"/>
              </a:rPr>
              <a:pPr algn="r"/>
              <a:t>27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graphicFrame>
        <p:nvGraphicFramePr>
          <p:cNvPr id="489480" name="Group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73038732"/>
              </p:ext>
            </p:extLst>
          </p:nvPr>
        </p:nvGraphicFramePr>
        <p:xfrm>
          <a:off x="754063" y="1052736"/>
          <a:ext cx="7461250" cy="4970240"/>
        </p:xfrm>
        <a:graphic>
          <a:graphicData uri="http://schemas.openxmlformats.org/drawingml/2006/table">
            <a:tbl>
              <a:tblPr/>
              <a:tblGrid>
                <a:gridCol w="7461250">
                  <a:extLst>
                    <a:ext uri="{9D8B030D-6E8A-4147-A177-3AD203B41FA5}">
                      <a16:colId xmlns:a16="http://schemas.microsoft.com/office/drawing/2014/main" val="1436415381"/>
                    </a:ext>
                  </a:extLst>
                </a:gridCol>
              </a:tblGrid>
              <a:tr h="497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N=5, A[ ] = {-10,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-20,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-30, -40, -50}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N=5, A[ ] = {0,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0, 0, 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=5, A[ ] = {1, 1, 1, 1, 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N=5, A[ ] = {10,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10,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10, 10, 10}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=5, A[ ] = {1, 1, 1, 1, 1}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546559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33363"/>
            <a:ext cx="9144000" cy="6033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tr-TR" sz="3600" dirty="0" smtClean="0">
                <a:ln>
                  <a:noFill/>
                </a:ln>
                <a:effectLst/>
              </a:rPr>
              <a:t>Test cases for boundary value analysis</a:t>
            </a:r>
            <a:r>
              <a:rPr lang="tr-TR" altLang="tr-TR" sz="3600" dirty="0" smtClean="0">
                <a:ln>
                  <a:noFill/>
                </a:ln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239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Strategies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Other</a:t>
            </a:r>
            <a:r>
              <a:rPr lang="tr-TR" sz="6000" dirty="0" smtClean="0"/>
              <a:t> </a:t>
            </a:r>
            <a:r>
              <a:rPr lang="tr-TR" sz="6000" dirty="0" err="1" smtClean="0"/>
              <a:t>Types</a:t>
            </a:r>
            <a:r>
              <a:rPr lang="tr-TR" sz="6000" dirty="0" smtClean="0"/>
              <a:t> of </a:t>
            </a:r>
            <a:r>
              <a:rPr lang="tr-TR" sz="6000" dirty="0" err="1" smtClean="0"/>
              <a:t>Testing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8375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9.6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045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0BF6A29-56D8-48D3-A6DF-DEADE0F80FAD}" type="slidenum">
              <a:rPr lang="tr-TR" altLang="tr-TR" sz="1400" b="1">
                <a:latin typeface="Arial" panose="020B0604020202020204" pitchFamily="34" charset="0"/>
              </a:rPr>
              <a:pPr algn="r"/>
              <a:t>29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28613"/>
            <a:ext cx="9144000" cy="377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Special Tests</a:t>
            </a:r>
            <a:endParaRPr lang="en-AU" altLang="tr-TR" smtClean="0">
              <a:ln>
                <a:noFill/>
              </a:ln>
              <a:effectLst/>
            </a:endParaRPr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1835150" y="1557338"/>
            <a:ext cx="5827713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Regression testing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A</a:t>
            </a:r>
            <a:r>
              <a:rPr lang="en-AU" altLang="tr-TR" sz="2400">
                <a:latin typeface="Arial" panose="020B0604020202020204" pitchFamily="34" charset="0"/>
              </a:rPr>
              <a:t>lpha </a:t>
            </a:r>
            <a:r>
              <a:rPr lang="tr-TR" altLang="tr-TR" sz="2400">
                <a:latin typeface="Arial" panose="020B0604020202020204" pitchFamily="34" charset="0"/>
              </a:rPr>
              <a:t>test </a:t>
            </a:r>
            <a:r>
              <a:rPr lang="en-AU" altLang="tr-TR" sz="2400">
                <a:latin typeface="Arial" panose="020B0604020202020204" pitchFamily="34" charset="0"/>
              </a:rPr>
              <a:t>and beta test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</a:t>
            </a:r>
            <a:r>
              <a:rPr lang="en-AU" altLang="tr-TR" sz="2400">
                <a:latin typeface="Arial" panose="020B0604020202020204" pitchFamily="34" charset="0"/>
              </a:rPr>
              <a:t>Performance testing</a:t>
            </a:r>
            <a:endParaRPr lang="tr-TR" altLang="tr-TR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Volume</a:t>
            </a:r>
            <a:r>
              <a:rPr lang="en-AU" altLang="tr-TR" sz="2400">
                <a:latin typeface="Arial" panose="020B0604020202020204" pitchFamily="34" charset="0"/>
              </a:rPr>
              <a:t> testing</a:t>
            </a:r>
            <a:endParaRPr lang="tr-TR" altLang="tr-TR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Stress testing</a:t>
            </a:r>
            <a:endParaRPr lang="en-AU" altLang="tr-TR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</a:t>
            </a:r>
            <a:r>
              <a:rPr lang="en-AU" altLang="tr-TR" sz="2400">
                <a:latin typeface="Arial" panose="020B0604020202020204" pitchFamily="34" charset="0"/>
              </a:rPr>
              <a:t>Security testing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Usability </a:t>
            </a:r>
            <a:r>
              <a:rPr lang="en-AU" altLang="tr-TR" sz="2400">
                <a:latin typeface="Arial" panose="020B0604020202020204" pitchFamily="34" charset="0"/>
              </a:rPr>
              <a:t>testing</a:t>
            </a:r>
            <a:endParaRPr lang="tr-TR" altLang="tr-TR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</a:t>
            </a:r>
            <a:r>
              <a:rPr lang="en-AU" altLang="tr-TR" sz="2400">
                <a:latin typeface="Arial" panose="020B0604020202020204" pitchFamily="34" charset="0"/>
              </a:rPr>
              <a:t>Recovery testing</a:t>
            </a:r>
            <a:endParaRPr lang="tr-TR" altLang="tr-TR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</a:t>
            </a:r>
            <a:r>
              <a:rPr lang="en-US" altLang="tr-TR" sz="2400">
                <a:latin typeface="Arial" panose="020B0604020202020204" pitchFamily="34" charset="0"/>
              </a:rPr>
              <a:t>Testing </a:t>
            </a:r>
            <a:r>
              <a:rPr lang="tr-TR" altLang="tr-TR" sz="2400">
                <a:latin typeface="Arial" panose="020B0604020202020204" pitchFamily="34" charset="0"/>
              </a:rPr>
              <a:t>w</a:t>
            </a:r>
            <a:r>
              <a:rPr lang="en-US" altLang="tr-TR" sz="2400">
                <a:latin typeface="Arial" panose="020B0604020202020204" pitchFamily="34" charset="0"/>
              </a:rPr>
              <a:t>eb-based </a:t>
            </a:r>
            <a:r>
              <a:rPr lang="tr-TR" altLang="tr-TR" sz="2400">
                <a:latin typeface="Arial" panose="020B0604020202020204" pitchFamily="34" charset="0"/>
              </a:rPr>
              <a:t>s</a:t>
            </a:r>
            <a:r>
              <a:rPr lang="en-US" altLang="tr-TR" sz="2400">
                <a:latin typeface="Arial" panose="020B0604020202020204" pitchFamily="34" charset="0"/>
              </a:rPr>
              <a:t>ystems</a:t>
            </a:r>
            <a:endParaRPr lang="en-AU" altLang="tr-TR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92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3B31189-26CC-4DE5-969E-51071DC37BD8}" type="slidenum">
              <a:rPr lang="tr-TR" altLang="tr-TR" sz="1400" b="1">
                <a:latin typeface="Arial" panose="020B0604020202020204" pitchFamily="34" charset="0"/>
              </a:rPr>
              <a:pPr algn="r"/>
              <a:t>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6045200" y="2076450"/>
            <a:ext cx="1206500" cy="1304925"/>
            <a:chOff x="3808" y="1163"/>
            <a:chExt cx="760" cy="730"/>
          </a:xfrm>
        </p:grpSpPr>
        <p:sp>
          <p:nvSpPr>
            <p:cNvPr id="70660" name="Freeform 3"/>
            <p:cNvSpPr>
              <a:spLocks/>
            </p:cNvSpPr>
            <p:nvPr/>
          </p:nvSpPr>
          <p:spPr bwMode="auto">
            <a:xfrm>
              <a:off x="4340" y="1598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1" name="Freeform 4"/>
            <p:cNvSpPr>
              <a:spLocks/>
            </p:cNvSpPr>
            <p:nvPr/>
          </p:nvSpPr>
          <p:spPr bwMode="auto">
            <a:xfrm>
              <a:off x="3907" y="1230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2" name="Freeform 5"/>
            <p:cNvSpPr>
              <a:spLocks/>
            </p:cNvSpPr>
            <p:nvPr/>
          </p:nvSpPr>
          <p:spPr bwMode="auto">
            <a:xfrm>
              <a:off x="3808" y="1531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3" name="Freeform 6"/>
            <p:cNvSpPr>
              <a:spLocks/>
            </p:cNvSpPr>
            <p:nvPr/>
          </p:nvSpPr>
          <p:spPr bwMode="auto">
            <a:xfrm>
              <a:off x="3808" y="1330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4" name="Freeform 7"/>
            <p:cNvSpPr>
              <a:spLocks/>
            </p:cNvSpPr>
            <p:nvPr/>
          </p:nvSpPr>
          <p:spPr bwMode="auto">
            <a:xfrm>
              <a:off x="4340" y="1163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0665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31888" y="331788"/>
            <a:ext cx="7145337" cy="147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tr-TR" smtClean="0">
                <a:ln>
                  <a:noFill/>
                </a:ln>
                <a:effectLst/>
              </a:rPr>
              <a:t>Black-Box Testing</a:t>
            </a:r>
          </a:p>
        </p:txBody>
      </p:sp>
      <p:grpSp>
        <p:nvGrpSpPr>
          <p:cNvPr id="70666" name="Group 9"/>
          <p:cNvGrpSpPr>
            <a:grpSpLocks/>
          </p:cNvGrpSpPr>
          <p:nvPr/>
        </p:nvGrpSpPr>
        <p:grpSpPr bwMode="auto">
          <a:xfrm>
            <a:off x="4565650" y="4343400"/>
            <a:ext cx="889000" cy="1425575"/>
            <a:chOff x="2876" y="2432"/>
            <a:chExt cx="560" cy="798"/>
          </a:xfrm>
        </p:grpSpPr>
        <p:sp>
          <p:nvSpPr>
            <p:cNvPr id="70667" name="Freeform 10"/>
            <p:cNvSpPr>
              <a:spLocks/>
            </p:cNvSpPr>
            <p:nvPr/>
          </p:nvSpPr>
          <p:spPr bwMode="auto">
            <a:xfrm>
              <a:off x="3010" y="2734"/>
              <a:ext cx="60" cy="496"/>
            </a:xfrm>
            <a:custGeom>
              <a:avLst/>
              <a:gdLst>
                <a:gd name="T0" fmla="*/ 59 w 60"/>
                <a:gd name="T1" fmla="*/ 495 h 496"/>
                <a:gd name="T2" fmla="*/ 59 w 60"/>
                <a:gd name="T3" fmla="*/ 33 h 496"/>
                <a:gd name="T4" fmla="*/ 0 w 60"/>
                <a:gd name="T5" fmla="*/ 0 h 496"/>
                <a:gd name="T6" fmla="*/ 0 w 60"/>
                <a:gd name="T7" fmla="*/ 429 h 496"/>
                <a:gd name="T8" fmla="*/ 59 w 60"/>
                <a:gd name="T9" fmla="*/ 495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96"/>
                <a:gd name="T17" fmla="*/ 60 w 60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96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8" name="Freeform 11"/>
            <p:cNvSpPr>
              <a:spLocks/>
            </p:cNvSpPr>
            <p:nvPr/>
          </p:nvSpPr>
          <p:spPr bwMode="auto">
            <a:xfrm>
              <a:off x="2943" y="2466"/>
              <a:ext cx="493" cy="764"/>
            </a:xfrm>
            <a:custGeom>
              <a:avLst/>
              <a:gdLst>
                <a:gd name="T0" fmla="*/ 230 w 493"/>
                <a:gd name="T1" fmla="*/ 0 h 764"/>
                <a:gd name="T2" fmla="*/ 492 w 493"/>
                <a:gd name="T3" fmla="*/ 133 h 764"/>
                <a:gd name="T4" fmla="*/ 362 w 493"/>
                <a:gd name="T5" fmla="*/ 198 h 764"/>
                <a:gd name="T6" fmla="*/ 362 w 493"/>
                <a:gd name="T7" fmla="*/ 663 h 764"/>
                <a:gd name="T8" fmla="*/ 132 w 493"/>
                <a:gd name="T9" fmla="*/ 763 h 764"/>
                <a:gd name="T10" fmla="*/ 132 w 493"/>
                <a:gd name="T11" fmla="*/ 299 h 764"/>
                <a:gd name="T12" fmla="*/ 0 w 493"/>
                <a:gd name="T13" fmla="*/ 365 h 764"/>
                <a:gd name="T14" fmla="*/ 230 w 493"/>
                <a:gd name="T15" fmla="*/ 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3"/>
                <a:gd name="T25" fmla="*/ 0 h 764"/>
                <a:gd name="T26" fmla="*/ 493 w 493"/>
                <a:gd name="T27" fmla="*/ 764 h 7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3" h="764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9" name="Freeform 12"/>
            <p:cNvSpPr>
              <a:spLocks/>
            </p:cNvSpPr>
            <p:nvPr/>
          </p:nvSpPr>
          <p:spPr bwMode="auto">
            <a:xfrm>
              <a:off x="2876" y="2432"/>
              <a:ext cx="294" cy="396"/>
            </a:xfrm>
            <a:custGeom>
              <a:avLst/>
              <a:gdLst>
                <a:gd name="T0" fmla="*/ 65 w 294"/>
                <a:gd name="T1" fmla="*/ 395 h 396"/>
                <a:gd name="T2" fmla="*/ 0 w 294"/>
                <a:gd name="T3" fmla="*/ 362 h 396"/>
                <a:gd name="T4" fmla="*/ 228 w 294"/>
                <a:gd name="T5" fmla="*/ 0 h 396"/>
                <a:gd name="T6" fmla="*/ 293 w 294"/>
                <a:gd name="T7" fmla="*/ 33 h 396"/>
                <a:gd name="T8" fmla="*/ 65 w 294"/>
                <a:gd name="T9" fmla="*/ 395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4"/>
                <a:gd name="T16" fmla="*/ 0 h 396"/>
                <a:gd name="T17" fmla="*/ 294 w 294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4" h="396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0670" name="Group 13"/>
          <p:cNvGrpSpPr>
            <a:grpSpLocks/>
          </p:cNvGrpSpPr>
          <p:nvPr/>
        </p:nvGrpSpPr>
        <p:grpSpPr bwMode="auto">
          <a:xfrm>
            <a:off x="3165475" y="2300288"/>
            <a:ext cx="3062288" cy="2622550"/>
            <a:chOff x="1994" y="1288"/>
            <a:chExt cx="1929" cy="1468"/>
          </a:xfrm>
        </p:grpSpPr>
        <p:sp>
          <p:nvSpPr>
            <p:cNvPr id="70671" name="Freeform 14"/>
            <p:cNvSpPr>
              <a:spLocks/>
            </p:cNvSpPr>
            <p:nvPr/>
          </p:nvSpPr>
          <p:spPr bwMode="auto">
            <a:xfrm>
              <a:off x="1994" y="1858"/>
              <a:ext cx="394" cy="898"/>
            </a:xfrm>
            <a:custGeom>
              <a:avLst/>
              <a:gdLst>
                <a:gd name="T0" fmla="*/ 0 w 394"/>
                <a:gd name="T1" fmla="*/ 0 h 898"/>
                <a:gd name="T2" fmla="*/ 393 w 394"/>
                <a:gd name="T3" fmla="*/ 232 h 898"/>
                <a:gd name="T4" fmla="*/ 393 w 394"/>
                <a:gd name="T5" fmla="*/ 897 h 898"/>
                <a:gd name="T6" fmla="*/ 0 w 394"/>
                <a:gd name="T7" fmla="*/ 664 h 898"/>
                <a:gd name="T8" fmla="*/ 0 w 394"/>
                <a:gd name="T9" fmla="*/ 0 h 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4"/>
                <a:gd name="T16" fmla="*/ 0 h 898"/>
                <a:gd name="T17" fmla="*/ 394 w 394"/>
                <a:gd name="T18" fmla="*/ 898 h 8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4" h="898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72" name="Freeform 15"/>
            <p:cNvSpPr>
              <a:spLocks/>
            </p:cNvSpPr>
            <p:nvPr/>
          </p:nvSpPr>
          <p:spPr bwMode="auto">
            <a:xfrm>
              <a:off x="1994" y="1288"/>
              <a:ext cx="1929" cy="797"/>
            </a:xfrm>
            <a:custGeom>
              <a:avLst/>
              <a:gdLst>
                <a:gd name="T0" fmla="*/ 0 w 1929"/>
                <a:gd name="T1" fmla="*/ 564 h 797"/>
                <a:gd name="T2" fmla="*/ 399 w 1929"/>
                <a:gd name="T3" fmla="*/ 796 h 797"/>
                <a:gd name="T4" fmla="*/ 1928 w 1929"/>
                <a:gd name="T5" fmla="*/ 200 h 797"/>
                <a:gd name="T6" fmla="*/ 1594 w 1929"/>
                <a:gd name="T7" fmla="*/ 0 h 797"/>
                <a:gd name="T8" fmla="*/ 0 w 1929"/>
                <a:gd name="T9" fmla="*/ 564 h 7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9"/>
                <a:gd name="T16" fmla="*/ 0 h 797"/>
                <a:gd name="T17" fmla="*/ 1929 w 1929"/>
                <a:gd name="T18" fmla="*/ 797 h 7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9" h="797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73" name="Freeform 16"/>
            <p:cNvSpPr>
              <a:spLocks/>
            </p:cNvSpPr>
            <p:nvPr/>
          </p:nvSpPr>
          <p:spPr bwMode="auto">
            <a:xfrm>
              <a:off x="2395" y="1490"/>
              <a:ext cx="1528" cy="1266"/>
            </a:xfrm>
            <a:custGeom>
              <a:avLst/>
              <a:gdLst>
                <a:gd name="T0" fmla="*/ 0 w 1528"/>
                <a:gd name="T1" fmla="*/ 598 h 1266"/>
                <a:gd name="T2" fmla="*/ 0 w 1528"/>
                <a:gd name="T3" fmla="*/ 1265 h 1266"/>
                <a:gd name="T4" fmla="*/ 1527 w 1528"/>
                <a:gd name="T5" fmla="*/ 565 h 1266"/>
                <a:gd name="T6" fmla="*/ 1527 w 1528"/>
                <a:gd name="T7" fmla="*/ 0 h 1266"/>
                <a:gd name="T8" fmla="*/ 0 w 1528"/>
                <a:gd name="T9" fmla="*/ 598 h 1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8"/>
                <a:gd name="T16" fmla="*/ 0 h 1266"/>
                <a:gd name="T17" fmla="*/ 1528 w 1528"/>
                <a:gd name="T18" fmla="*/ 1266 h 1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8" h="1266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0674" name="Freeform 17"/>
          <p:cNvSpPr>
            <a:spLocks/>
          </p:cNvSpPr>
          <p:nvPr/>
        </p:nvSpPr>
        <p:spPr bwMode="auto">
          <a:xfrm>
            <a:off x="4489450" y="1584325"/>
            <a:ext cx="466725" cy="166688"/>
          </a:xfrm>
          <a:custGeom>
            <a:avLst/>
            <a:gdLst>
              <a:gd name="T0" fmla="*/ 0 w 294"/>
              <a:gd name="T1" fmla="*/ 2147483647 h 93"/>
              <a:gd name="T2" fmla="*/ 2147483647 w 294"/>
              <a:gd name="T3" fmla="*/ 2147483647 h 93"/>
              <a:gd name="T4" fmla="*/ 2147483647 w 294"/>
              <a:gd name="T5" fmla="*/ 2147483647 h 93"/>
              <a:gd name="T6" fmla="*/ 2147483647 w 294"/>
              <a:gd name="T7" fmla="*/ 0 h 93"/>
              <a:gd name="T8" fmla="*/ 0 w 294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93"/>
              <a:gd name="T17" fmla="*/ 294 w 294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93">
                <a:moveTo>
                  <a:pt x="0" y="61"/>
                </a:moveTo>
                <a:lnTo>
                  <a:pt x="65" y="92"/>
                </a:lnTo>
                <a:lnTo>
                  <a:pt x="293" y="30"/>
                </a:lnTo>
                <a:lnTo>
                  <a:pt x="228" y="0"/>
                </a:lnTo>
                <a:lnTo>
                  <a:pt x="0" y="61"/>
                </a:lnTo>
              </a:path>
            </a:pathLst>
          </a:custGeom>
          <a:solidFill>
            <a:srgbClr val="7FFFD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70675" name="Group 18"/>
          <p:cNvGrpSpPr>
            <a:grpSpLocks/>
          </p:cNvGrpSpPr>
          <p:nvPr/>
        </p:nvGrpSpPr>
        <p:grpSpPr bwMode="auto">
          <a:xfrm>
            <a:off x="4198938" y="1643063"/>
            <a:ext cx="1030287" cy="1184275"/>
            <a:chOff x="2645" y="920"/>
            <a:chExt cx="649" cy="663"/>
          </a:xfrm>
        </p:grpSpPr>
        <p:sp>
          <p:nvSpPr>
            <p:cNvPr id="70676" name="Freeform 19"/>
            <p:cNvSpPr>
              <a:spLocks/>
            </p:cNvSpPr>
            <p:nvPr/>
          </p:nvSpPr>
          <p:spPr bwMode="auto">
            <a:xfrm>
              <a:off x="3066" y="1246"/>
              <a:ext cx="228" cy="86"/>
            </a:xfrm>
            <a:custGeom>
              <a:avLst/>
              <a:gdLst>
                <a:gd name="T0" fmla="*/ 64 w 228"/>
                <a:gd name="T1" fmla="*/ 85 h 86"/>
                <a:gd name="T2" fmla="*/ 227 w 228"/>
                <a:gd name="T3" fmla="*/ 27 h 86"/>
                <a:gd name="T4" fmla="*/ 156 w 228"/>
                <a:gd name="T5" fmla="*/ 0 h 86"/>
                <a:gd name="T6" fmla="*/ 0 w 228"/>
                <a:gd name="T7" fmla="*/ 58 h 86"/>
                <a:gd name="T8" fmla="*/ 64 w 228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8"/>
                <a:gd name="T16" fmla="*/ 0 h 86"/>
                <a:gd name="T17" fmla="*/ 228 w 22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8" h="86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77" name="Freeform 20"/>
            <p:cNvSpPr>
              <a:spLocks/>
            </p:cNvSpPr>
            <p:nvPr/>
          </p:nvSpPr>
          <p:spPr bwMode="auto">
            <a:xfrm>
              <a:off x="2717" y="920"/>
              <a:ext cx="577" cy="663"/>
            </a:xfrm>
            <a:custGeom>
              <a:avLst/>
              <a:gdLst>
                <a:gd name="T0" fmla="*/ 183 w 577"/>
                <a:gd name="T1" fmla="*/ 66 h 663"/>
                <a:gd name="T2" fmla="*/ 414 w 577"/>
                <a:gd name="T3" fmla="*/ 0 h 663"/>
                <a:gd name="T4" fmla="*/ 414 w 577"/>
                <a:gd name="T5" fmla="*/ 411 h 663"/>
                <a:gd name="T6" fmla="*/ 576 w 577"/>
                <a:gd name="T7" fmla="*/ 351 h 663"/>
                <a:gd name="T8" fmla="*/ 316 w 577"/>
                <a:gd name="T9" fmla="*/ 662 h 663"/>
                <a:gd name="T10" fmla="*/ 0 w 577"/>
                <a:gd name="T11" fmla="*/ 562 h 663"/>
                <a:gd name="T12" fmla="*/ 183 w 577"/>
                <a:gd name="T13" fmla="*/ 496 h 663"/>
                <a:gd name="T14" fmla="*/ 183 w 577"/>
                <a:gd name="T15" fmla="*/ 66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7"/>
                <a:gd name="T25" fmla="*/ 0 h 663"/>
                <a:gd name="T26" fmla="*/ 577 w 577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7" h="663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78" name="Freeform 21"/>
            <p:cNvSpPr>
              <a:spLocks/>
            </p:cNvSpPr>
            <p:nvPr/>
          </p:nvSpPr>
          <p:spPr bwMode="auto">
            <a:xfrm>
              <a:off x="2645" y="1389"/>
              <a:ext cx="251" cy="93"/>
            </a:xfrm>
            <a:custGeom>
              <a:avLst/>
              <a:gdLst>
                <a:gd name="T0" fmla="*/ 70 w 251"/>
                <a:gd name="T1" fmla="*/ 92 h 93"/>
                <a:gd name="T2" fmla="*/ 0 w 251"/>
                <a:gd name="T3" fmla="*/ 59 h 93"/>
                <a:gd name="T4" fmla="*/ 185 w 251"/>
                <a:gd name="T5" fmla="*/ 0 h 93"/>
                <a:gd name="T6" fmla="*/ 250 w 251"/>
                <a:gd name="T7" fmla="*/ 30 h 93"/>
                <a:gd name="T8" fmla="*/ 70 w 251"/>
                <a:gd name="T9" fmla="*/ 92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93"/>
                <a:gd name="T17" fmla="*/ 251 w 251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93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79" name="Freeform 22"/>
            <p:cNvSpPr>
              <a:spLocks/>
            </p:cNvSpPr>
            <p:nvPr/>
          </p:nvSpPr>
          <p:spPr bwMode="auto">
            <a:xfrm>
              <a:off x="2836" y="953"/>
              <a:ext cx="60" cy="462"/>
            </a:xfrm>
            <a:custGeom>
              <a:avLst/>
              <a:gdLst>
                <a:gd name="T0" fmla="*/ 0 w 60"/>
                <a:gd name="T1" fmla="*/ 429 h 462"/>
                <a:gd name="T2" fmla="*/ 59 w 60"/>
                <a:gd name="T3" fmla="*/ 461 h 462"/>
                <a:gd name="T4" fmla="*/ 59 w 60"/>
                <a:gd name="T5" fmla="*/ 33 h 462"/>
                <a:gd name="T6" fmla="*/ 0 w 60"/>
                <a:gd name="T7" fmla="*/ 0 h 462"/>
                <a:gd name="T8" fmla="*/ 0 w 60"/>
                <a:gd name="T9" fmla="*/ 429 h 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62"/>
                <a:gd name="T17" fmla="*/ 60 w 60"/>
                <a:gd name="T18" fmla="*/ 462 h 4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62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0680" name="Group 23"/>
          <p:cNvGrpSpPr>
            <a:grpSpLocks/>
          </p:cNvGrpSpPr>
          <p:nvPr/>
        </p:nvGrpSpPr>
        <p:grpSpPr bwMode="auto">
          <a:xfrm>
            <a:off x="2425700" y="3676650"/>
            <a:ext cx="1206500" cy="1304925"/>
            <a:chOff x="1528" y="2059"/>
            <a:chExt cx="760" cy="730"/>
          </a:xfrm>
        </p:grpSpPr>
        <p:sp>
          <p:nvSpPr>
            <p:cNvPr id="70681" name="Freeform 24"/>
            <p:cNvSpPr>
              <a:spLocks/>
            </p:cNvSpPr>
            <p:nvPr/>
          </p:nvSpPr>
          <p:spPr bwMode="auto">
            <a:xfrm>
              <a:off x="2060" y="2494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82" name="Freeform 25"/>
            <p:cNvSpPr>
              <a:spLocks/>
            </p:cNvSpPr>
            <p:nvPr/>
          </p:nvSpPr>
          <p:spPr bwMode="auto">
            <a:xfrm>
              <a:off x="1627" y="2126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83" name="Freeform 26"/>
            <p:cNvSpPr>
              <a:spLocks/>
            </p:cNvSpPr>
            <p:nvPr/>
          </p:nvSpPr>
          <p:spPr bwMode="auto">
            <a:xfrm>
              <a:off x="1528" y="2427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84" name="Freeform 27"/>
            <p:cNvSpPr>
              <a:spLocks/>
            </p:cNvSpPr>
            <p:nvPr/>
          </p:nvSpPr>
          <p:spPr bwMode="auto">
            <a:xfrm>
              <a:off x="1528" y="2226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85" name="Freeform 28"/>
            <p:cNvSpPr>
              <a:spLocks/>
            </p:cNvSpPr>
            <p:nvPr/>
          </p:nvSpPr>
          <p:spPr bwMode="auto">
            <a:xfrm>
              <a:off x="2060" y="2059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55709" name="Rectangle 29"/>
          <p:cNvSpPr>
            <a:spLocks noChangeArrowheads="1"/>
          </p:cNvSpPr>
          <p:nvPr/>
        </p:nvSpPr>
        <p:spPr bwMode="auto">
          <a:xfrm>
            <a:off x="2347913" y="1770063"/>
            <a:ext cx="1962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requirements</a:t>
            </a:r>
          </a:p>
        </p:txBody>
      </p:sp>
      <p:sp>
        <p:nvSpPr>
          <p:cNvPr id="455710" name="Rectangle 30"/>
          <p:cNvSpPr>
            <a:spLocks noChangeArrowheads="1"/>
          </p:cNvSpPr>
          <p:nvPr/>
        </p:nvSpPr>
        <p:spPr bwMode="auto">
          <a:xfrm>
            <a:off x="5243513" y="5027613"/>
            <a:ext cx="1079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events</a:t>
            </a:r>
          </a:p>
        </p:txBody>
      </p:sp>
      <p:sp>
        <p:nvSpPr>
          <p:cNvPr id="455711" name="Rectangle 31"/>
          <p:cNvSpPr>
            <a:spLocks noChangeArrowheads="1"/>
          </p:cNvSpPr>
          <p:nvPr/>
        </p:nvSpPr>
        <p:spPr bwMode="auto">
          <a:xfrm>
            <a:off x="2538413" y="4956175"/>
            <a:ext cx="8429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input</a:t>
            </a:r>
          </a:p>
        </p:txBody>
      </p:sp>
      <p:sp>
        <p:nvSpPr>
          <p:cNvPr id="455712" name="Rectangle 32"/>
          <p:cNvSpPr>
            <a:spLocks noChangeArrowheads="1"/>
          </p:cNvSpPr>
          <p:nvPr/>
        </p:nvSpPr>
        <p:spPr bwMode="auto">
          <a:xfrm>
            <a:off x="6538913" y="3355975"/>
            <a:ext cx="1028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7139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tr-TR" smtClean="0">
                <a:ln>
                  <a:noFill/>
                </a:ln>
                <a:effectLst/>
              </a:rPr>
              <a:t>System Testing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14475" y="2163763"/>
            <a:ext cx="6796088" cy="3017837"/>
          </a:xfrm>
          <a:noFill/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tr-TR" sz="2800" dirty="0" smtClean="0"/>
              <a:t>Functional Testing </a:t>
            </a:r>
          </a:p>
          <a:p>
            <a:pPr marL="457200" indent="-457200">
              <a:buFontTx/>
              <a:buAutoNum type="arabicPeriod"/>
            </a:pPr>
            <a:r>
              <a:rPr lang="en-US" altLang="tr-TR" sz="2800" dirty="0" smtClean="0"/>
              <a:t>Performance Testing</a:t>
            </a:r>
          </a:p>
          <a:p>
            <a:pPr marL="457200" indent="-457200">
              <a:buFontTx/>
              <a:buAutoNum type="arabicPeriod"/>
            </a:pPr>
            <a:r>
              <a:rPr lang="en-US" altLang="tr-TR" sz="2800" dirty="0" smtClean="0"/>
              <a:t>Installation Testing</a:t>
            </a:r>
            <a:br>
              <a:rPr lang="en-US" altLang="tr-TR" sz="2800" dirty="0" smtClean="0"/>
            </a:br>
            <a:endParaRPr lang="en-US" altLang="tr-TR" sz="2800" dirty="0" smtClean="0"/>
          </a:p>
        </p:txBody>
      </p:sp>
      <p:sp>
        <p:nvSpPr>
          <p:cNvPr id="126980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0574F872-26EF-4F48-964F-150D30D5DC0E}" type="slidenum">
              <a:rPr lang="tr-TR" altLang="tr-TR" sz="1400" b="1">
                <a:latin typeface="Arial" panose="020B0604020202020204" pitchFamily="34" charset="0"/>
              </a:rPr>
              <a:pPr algn="r"/>
              <a:t>30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5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Functional Testing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An alternative form of black-box testing for classical software</a:t>
            </a:r>
          </a:p>
          <a:p>
            <a:pPr lvl="1" eaLnBrk="1" hangingPunct="1"/>
            <a:r>
              <a:rPr lang="en-US" altLang="tr-TR" dirty="0" smtClean="0">
                <a:ea typeface="ＭＳ Ｐゴシック" charset="-128"/>
              </a:rPr>
              <a:t>We base the test data on the functionality of the code artifacts</a:t>
            </a:r>
          </a:p>
          <a:p>
            <a:pPr lvl="1"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Each item of functionality or function is identified</a:t>
            </a:r>
          </a:p>
          <a:p>
            <a:pPr lvl="1"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Test data are devised to test each (lower-level) function separately</a:t>
            </a:r>
          </a:p>
          <a:p>
            <a:pPr lvl="1"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Then, higher-level functions composed of these lower-level functions are tested</a:t>
            </a:r>
          </a:p>
        </p:txBody>
      </p:sp>
    </p:spTree>
    <p:extLst>
      <p:ext uri="{BB962C8B-B14F-4D97-AF65-F5344CB8AC3E}">
        <p14:creationId xmlns:p14="http://schemas.microsoft.com/office/powerpoint/2010/main" val="2067066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31D85B43-4686-451C-ADFA-6892EC9DF5DA}" type="slidenum">
              <a:rPr lang="tr-TR" altLang="tr-TR" sz="1400" b="1">
                <a:latin typeface="Arial" panose="020B0604020202020204" pitchFamily="34" charset="0"/>
              </a:rPr>
              <a:pPr algn="r"/>
              <a:t>32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29027" name="Rectangle 2"/>
          <p:cNvSpPr>
            <a:spLocks noChangeArrowheads="1"/>
          </p:cNvSpPr>
          <p:nvPr/>
        </p:nvSpPr>
        <p:spPr bwMode="auto">
          <a:xfrm>
            <a:off x="611188" y="1093788"/>
            <a:ext cx="7848600" cy="533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Each</a:t>
            </a:r>
            <a:r>
              <a:rPr lang="tr-TR" altLang="tr-TR" sz="2200" dirty="0">
                <a:latin typeface="Arial" panose="020B0604020202020204" pitchFamily="34" charset="0"/>
              </a:rPr>
              <a:t> time a </a:t>
            </a:r>
            <a:r>
              <a:rPr lang="tr-TR" altLang="tr-TR" sz="2200" dirty="0" err="1">
                <a:latin typeface="Arial" panose="020B0604020202020204" pitchFamily="34" charset="0"/>
              </a:rPr>
              <a:t>new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module</a:t>
            </a:r>
            <a:r>
              <a:rPr lang="tr-TR" altLang="tr-TR" sz="2200" dirty="0">
                <a:latin typeface="Arial" panose="020B0604020202020204" pitchFamily="34" charset="0"/>
              </a:rPr>
              <a:t> is </a:t>
            </a:r>
            <a:r>
              <a:rPr lang="tr-TR" altLang="tr-TR" sz="2200" dirty="0" err="1">
                <a:latin typeface="Arial" panose="020B0604020202020204" pitchFamily="34" charset="0"/>
              </a:rPr>
              <a:t>added</a:t>
            </a:r>
            <a:r>
              <a:rPr lang="tr-TR" altLang="tr-TR" sz="2200" dirty="0">
                <a:latin typeface="Arial" panose="020B0604020202020204" pitchFamily="34" charset="0"/>
              </a:rPr>
              <a:t> as </a:t>
            </a:r>
            <a:r>
              <a:rPr lang="tr-TR" altLang="tr-TR" sz="2200" dirty="0" err="1">
                <a:latin typeface="Arial" panose="020B0604020202020204" pitchFamily="34" charset="0"/>
              </a:rPr>
              <a:t>part</a:t>
            </a:r>
            <a:r>
              <a:rPr lang="tr-TR" altLang="tr-TR" sz="2200" dirty="0">
                <a:latin typeface="Arial" panose="020B0604020202020204" pitchFamily="34" charset="0"/>
              </a:rPr>
              <a:t> of </a:t>
            </a:r>
            <a:r>
              <a:rPr lang="tr-TR" altLang="tr-TR" sz="2200" dirty="0" err="1">
                <a:latin typeface="Arial" panose="020B0604020202020204" pitchFamily="34" charset="0"/>
              </a:rPr>
              <a:t>integration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testing</a:t>
            </a:r>
            <a:r>
              <a:rPr lang="tr-TR" altLang="tr-TR" sz="2200" dirty="0">
                <a:latin typeface="Arial" panose="020B0604020202020204" pitchFamily="34" charset="0"/>
              </a:rPr>
              <a:t>, </a:t>
            </a:r>
            <a:r>
              <a:rPr lang="tr-TR" altLang="tr-TR" sz="2200" dirty="0" err="1">
                <a:latin typeface="Arial" panose="020B0604020202020204" pitchFamily="34" charset="0"/>
              </a:rPr>
              <a:t>the</a:t>
            </a:r>
            <a:r>
              <a:rPr lang="tr-TR" altLang="tr-TR" sz="2200" dirty="0">
                <a:latin typeface="Arial" panose="020B0604020202020204" pitchFamily="34" charset="0"/>
              </a:rPr>
              <a:t> software </a:t>
            </a:r>
            <a:r>
              <a:rPr lang="tr-TR" altLang="tr-TR" sz="2200" dirty="0" err="1">
                <a:latin typeface="Arial" panose="020B0604020202020204" pitchFamily="34" charset="0"/>
              </a:rPr>
              <a:t>changes</a:t>
            </a:r>
            <a:r>
              <a:rPr lang="en-US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and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needs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to</a:t>
            </a:r>
            <a:r>
              <a:rPr lang="tr-TR" altLang="tr-TR" sz="2200" dirty="0">
                <a:latin typeface="Arial" panose="020B0604020202020204" pitchFamily="34" charset="0"/>
              </a:rPr>
              <a:t> re-</a:t>
            </a:r>
            <a:r>
              <a:rPr lang="tr-TR" altLang="tr-TR" sz="2200" dirty="0" err="1">
                <a:latin typeface="Arial" panose="020B0604020202020204" pitchFamily="34" charset="0"/>
              </a:rPr>
              <a:t>tested</a:t>
            </a:r>
            <a:r>
              <a:rPr lang="tr-TR" altLang="tr-TR" sz="2200" dirty="0">
                <a:latin typeface="Arial" panose="020B0604020202020204" pitchFamily="34" charset="0"/>
              </a:rPr>
              <a:t>.</a:t>
            </a:r>
            <a:br>
              <a:rPr lang="tr-TR" altLang="tr-TR" sz="2200" dirty="0">
                <a:latin typeface="Arial" panose="020B0604020202020204" pitchFamily="34" charset="0"/>
              </a:rPr>
            </a:br>
            <a:endParaRPr lang="en-US" altLang="tr-TR" sz="22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Regression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testing</a:t>
            </a:r>
            <a:r>
              <a:rPr lang="tr-TR" altLang="tr-TR" sz="2200" dirty="0">
                <a:latin typeface="Arial" panose="020B0604020202020204" pitchFamily="34" charset="0"/>
              </a:rPr>
              <a:t> is </a:t>
            </a:r>
            <a:r>
              <a:rPr lang="tr-TR" altLang="tr-TR" sz="2200" dirty="0" err="1">
                <a:latin typeface="Arial" panose="020B0604020202020204" pitchFamily="34" charset="0"/>
              </a:rPr>
              <a:t>the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u="sng" dirty="0">
                <a:latin typeface="Arial" panose="020B0604020202020204" pitchFamily="34" charset="0"/>
              </a:rPr>
              <a:t>re-</a:t>
            </a:r>
            <a:r>
              <a:rPr lang="tr-TR" altLang="tr-TR" sz="2200" u="sng" dirty="0" err="1">
                <a:latin typeface="Arial" panose="020B0604020202020204" pitchFamily="34" charset="0"/>
              </a:rPr>
              <a:t>execution</a:t>
            </a:r>
            <a:r>
              <a:rPr lang="tr-TR" altLang="tr-TR" sz="2200" dirty="0">
                <a:latin typeface="Arial" panose="020B0604020202020204" pitchFamily="34" charset="0"/>
              </a:rPr>
              <a:t> of </a:t>
            </a:r>
            <a:r>
              <a:rPr lang="tr-TR" altLang="tr-TR" sz="2200" dirty="0" err="1">
                <a:latin typeface="Arial" panose="020B0604020202020204" pitchFamily="34" charset="0"/>
              </a:rPr>
              <a:t>some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subset</a:t>
            </a:r>
            <a:r>
              <a:rPr lang="tr-TR" altLang="tr-TR" sz="2200" dirty="0">
                <a:latin typeface="Arial" panose="020B0604020202020204" pitchFamily="34" charset="0"/>
              </a:rPr>
              <a:t> of </a:t>
            </a:r>
            <a:r>
              <a:rPr lang="tr-TR" altLang="tr-TR" sz="2200" dirty="0" err="1">
                <a:latin typeface="Arial" panose="020B0604020202020204" pitchFamily="34" charset="0"/>
              </a:rPr>
              <a:t>tests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that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have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already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been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conducted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to</a:t>
            </a:r>
            <a:r>
              <a:rPr lang="en-US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ensure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that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changes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have</a:t>
            </a:r>
            <a:r>
              <a:rPr lang="tr-TR" altLang="tr-TR" sz="2200" dirty="0">
                <a:latin typeface="Arial" panose="020B0604020202020204" pitchFamily="34" charset="0"/>
              </a:rPr>
              <a:t> not </a:t>
            </a:r>
            <a:r>
              <a:rPr lang="tr-TR" altLang="tr-TR" sz="2200" dirty="0" err="1">
                <a:latin typeface="Arial" panose="020B0604020202020204" pitchFamily="34" charset="0"/>
              </a:rPr>
              <a:t>propagated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unintended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side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effects</a:t>
            </a:r>
            <a:r>
              <a:rPr lang="tr-TR" altLang="tr-TR" sz="2200" dirty="0">
                <a:latin typeface="Arial" panose="020B0604020202020204" pitchFamily="34" charset="0"/>
              </a:rPr>
              <a:t>.</a:t>
            </a:r>
            <a:br>
              <a:rPr lang="tr-TR" altLang="tr-TR" sz="2200" dirty="0">
                <a:latin typeface="Arial" panose="020B0604020202020204" pitchFamily="34" charset="0"/>
              </a:rPr>
            </a:br>
            <a:endParaRPr lang="en-US" altLang="tr-TR" sz="22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In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broader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context</a:t>
            </a:r>
            <a:r>
              <a:rPr lang="tr-TR" altLang="tr-TR" sz="2200" dirty="0">
                <a:latin typeface="Arial" panose="020B0604020202020204" pitchFamily="34" charset="0"/>
              </a:rPr>
              <a:t>,</a:t>
            </a:r>
            <a:r>
              <a:rPr lang="en-US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regression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testing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ensures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that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changes</a:t>
            </a:r>
            <a:r>
              <a:rPr lang="tr-TR" altLang="tr-TR" sz="2200" dirty="0">
                <a:latin typeface="Arial" panose="020B0604020202020204" pitchFamily="34" charset="0"/>
              </a:rPr>
              <a:t> (</a:t>
            </a:r>
            <a:r>
              <a:rPr lang="tr-TR" altLang="tr-TR" sz="2200" dirty="0" err="1">
                <a:latin typeface="Arial" panose="020B0604020202020204" pitchFamily="34" charset="0"/>
              </a:rPr>
              <a:t>enhancement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or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correction</a:t>
            </a:r>
            <a:r>
              <a:rPr lang="tr-TR" altLang="tr-TR" sz="2200" dirty="0">
                <a:latin typeface="Arial" panose="020B0604020202020204" pitchFamily="34" charset="0"/>
              </a:rPr>
              <a:t>)</a:t>
            </a:r>
            <a:r>
              <a:rPr lang="en-US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>
                <a:latin typeface="Arial" panose="020B0604020202020204" pitchFamily="34" charset="0"/>
              </a:rPr>
              <a:t>do not </a:t>
            </a:r>
            <a:r>
              <a:rPr lang="tr-TR" altLang="tr-TR" sz="2200" dirty="0" err="1">
                <a:latin typeface="Arial" panose="020B0604020202020204" pitchFamily="34" charset="0"/>
              </a:rPr>
              <a:t>introduce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unintended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new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errors</a:t>
            </a:r>
            <a:r>
              <a:rPr lang="tr-TR" altLang="tr-TR" sz="220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200" dirty="0" err="1">
                <a:latin typeface="Arial" panose="020B0604020202020204" pitchFamily="34" charset="0"/>
              </a:rPr>
              <a:t>When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used</a:t>
            </a:r>
            <a:r>
              <a:rPr lang="tr-TR" altLang="tr-TR" sz="2200" dirty="0">
                <a:latin typeface="Arial" panose="020B0604020202020204" pitchFamily="34" charset="0"/>
              </a:rPr>
              <a:t>?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tr-TR" altLang="tr-TR" sz="2200" dirty="0" err="1" smtClean="0">
                <a:latin typeface="Arial" panose="020B0604020202020204" pitchFamily="34" charset="0"/>
              </a:rPr>
              <a:t>After</a:t>
            </a:r>
            <a:r>
              <a:rPr lang="tr-TR" altLang="tr-TR" sz="2200" dirty="0" smtClean="0">
                <a:latin typeface="Arial" panose="020B0604020202020204" pitchFamily="34" charset="0"/>
              </a:rPr>
              <a:t> </a:t>
            </a:r>
            <a:r>
              <a:rPr lang="tr-TR" altLang="tr-TR" sz="2200" dirty="0" err="1" smtClean="0">
                <a:latin typeface="Arial" panose="020B0604020202020204" pitchFamily="34" charset="0"/>
              </a:rPr>
              <a:t>integration</a:t>
            </a:r>
            <a:r>
              <a:rPr lang="tr-TR" altLang="tr-TR" sz="2200" dirty="0" smtClean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testing</a:t>
            </a:r>
            <a:endParaRPr lang="tr-TR" altLang="tr-TR" sz="2200" dirty="0">
              <a:latin typeface="Arial" panose="020B0604020202020204" pitchFamily="34" charset="0"/>
            </a:endParaRP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tr-TR" altLang="tr-TR" sz="2200" dirty="0" err="1">
                <a:latin typeface="Arial" panose="020B0604020202020204" pitchFamily="34" charset="0"/>
              </a:rPr>
              <a:t>Testing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after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module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modification</a:t>
            </a:r>
            <a:endParaRPr lang="tr-TR" altLang="tr-TR" sz="2200" dirty="0">
              <a:latin typeface="Arial" panose="020B0604020202020204" pitchFamily="34" charset="0"/>
            </a:endParaRPr>
          </a:p>
        </p:txBody>
      </p:sp>
      <p:sp>
        <p:nvSpPr>
          <p:cNvPr id="129028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ctr">
              <a:spcBef>
                <a:spcPct val="0"/>
              </a:spcBef>
              <a:buNone/>
              <a:defRPr sz="5400" b="0" cap="none" spc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dirty="0" err="1"/>
              <a:t>Regression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893564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F78D4339-74D8-4A95-8CC7-D5C4F1DB2ACD}" type="slidenum">
              <a:rPr lang="tr-TR" altLang="tr-TR" sz="1400" b="1">
                <a:latin typeface="Arial" panose="020B0604020202020204" pitchFamily="34" charset="0"/>
              </a:rPr>
              <a:pPr algn="r"/>
              <a:t>33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Performance Testing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tr-TR" smtClean="0"/>
              <a:t>Measure the system's performance</a:t>
            </a:r>
          </a:p>
          <a:p>
            <a:pPr lvl="1"/>
            <a:r>
              <a:rPr lang="en-US" altLang="tr-TR" sz="2400" smtClean="0"/>
              <a:t>Running times of various tasks</a:t>
            </a:r>
          </a:p>
          <a:p>
            <a:pPr lvl="1"/>
            <a:r>
              <a:rPr lang="en-US" altLang="tr-TR" sz="2400" smtClean="0"/>
              <a:t>Memory usage, including memory leaks</a:t>
            </a:r>
          </a:p>
          <a:p>
            <a:pPr lvl="1"/>
            <a:r>
              <a:rPr lang="en-US" altLang="tr-TR" sz="2400" smtClean="0"/>
              <a:t>Network usage (Does it consume too much bandwidth? Does it open too many connections?)</a:t>
            </a:r>
          </a:p>
          <a:p>
            <a:pPr lvl="1"/>
            <a:r>
              <a:rPr lang="en-US" altLang="tr-TR" sz="2400" smtClean="0"/>
              <a:t>Disk usage (Does it clean up temporary files properly?)</a:t>
            </a:r>
          </a:p>
          <a:p>
            <a:pPr lvl="1"/>
            <a:r>
              <a:rPr lang="en-US" altLang="tr-TR" sz="2400" smtClean="0"/>
              <a:t>Process/thread priorities (Does it </a:t>
            </a:r>
            <a:r>
              <a:rPr lang="tr-TR" altLang="tr-TR" sz="2400" smtClean="0"/>
              <a:t>run</a:t>
            </a:r>
            <a:r>
              <a:rPr lang="en-US" altLang="tr-TR" sz="2400" smtClean="0"/>
              <a:t> well with other applications, or does it </a:t>
            </a:r>
            <a:r>
              <a:rPr lang="tr-TR" altLang="tr-TR" sz="2400" smtClean="0"/>
              <a:t>block</a:t>
            </a:r>
            <a:r>
              <a:rPr lang="en-US" altLang="tr-TR" sz="2400" smtClean="0"/>
              <a:t> the whole machine?)</a:t>
            </a:r>
            <a:endParaRPr lang="tr-TR" altLang="tr-TR" sz="2400" smtClean="0"/>
          </a:p>
        </p:txBody>
      </p:sp>
    </p:spTree>
    <p:extLst>
      <p:ext uri="{BB962C8B-B14F-4D97-AF65-F5344CB8AC3E}">
        <p14:creationId xmlns:p14="http://schemas.microsoft.com/office/powerpoint/2010/main" val="4163083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803E1DB-7405-4AEE-BEA2-B92D9C3D449E}" type="slidenum">
              <a:rPr lang="tr-TR" altLang="tr-TR" sz="1400" b="1">
                <a:latin typeface="Arial" panose="020B0604020202020204" pitchFamily="34" charset="0"/>
              </a:rPr>
              <a:pPr algn="r"/>
              <a:t>34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Volume Testing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mtClean="0"/>
              <a:t>Volume testing: System behavior when handling large amounts of data (e.g. large files)</a:t>
            </a:r>
            <a:endParaRPr lang="tr-TR" altLang="tr-TR" smtClean="0"/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altLang="tr-TR" sz="2400" smtClean="0"/>
              <a:t>Test what happens if large amounts of data are handled</a:t>
            </a:r>
          </a:p>
          <a:p>
            <a:pPr>
              <a:lnSpc>
                <a:spcPct val="90000"/>
              </a:lnSpc>
            </a:pPr>
            <a:endParaRPr lang="en-US" altLang="tr-TR" smtClean="0"/>
          </a:p>
          <a:p>
            <a:pPr>
              <a:lnSpc>
                <a:spcPct val="90000"/>
              </a:lnSpc>
            </a:pPr>
            <a:r>
              <a:rPr lang="en-US" altLang="tr-TR" smtClean="0"/>
              <a:t>Load testing: System behavior under increasing loads (e.g. number of users)</a:t>
            </a:r>
          </a:p>
          <a:p>
            <a:pPr>
              <a:lnSpc>
                <a:spcPct val="90000"/>
              </a:lnSpc>
            </a:pPr>
            <a:endParaRPr lang="tr-TR" altLang="tr-TR" smtClean="0"/>
          </a:p>
          <a:p>
            <a:pPr>
              <a:lnSpc>
                <a:spcPct val="90000"/>
              </a:lnSpc>
            </a:pPr>
            <a:r>
              <a:rPr lang="en-US" altLang="tr-TR" smtClean="0"/>
              <a:t>Test the system at the limits of normal use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tr-TR" sz="2400" smtClean="0"/>
              <a:t>Test every limit on the program's behavior defined in the requirements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tr-TR" sz="2400" smtClean="0"/>
              <a:t>Maximum number of concurrent users or connections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tr-TR" sz="2400" smtClean="0"/>
              <a:t>Maximum number of open files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tr-TR" sz="2400" smtClean="0"/>
              <a:t>Maximum request or file size</a:t>
            </a:r>
          </a:p>
        </p:txBody>
      </p:sp>
    </p:spTree>
    <p:extLst>
      <p:ext uri="{BB962C8B-B14F-4D97-AF65-F5344CB8AC3E}">
        <p14:creationId xmlns:p14="http://schemas.microsoft.com/office/powerpoint/2010/main" val="4191299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ACC56F69-FE35-4A5C-8867-8273056DE115}" type="slidenum">
              <a:rPr lang="tr-TR" altLang="tr-TR" sz="1400" b="1">
                <a:latin typeface="Arial" panose="020B0604020202020204" pitchFamily="34" charset="0"/>
              </a:rPr>
              <a:pPr algn="r"/>
              <a:t>35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Stress Testing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000" smtClean="0"/>
              <a:t>Stress testing: System behavior when it is </a:t>
            </a:r>
            <a:r>
              <a:rPr lang="en-US" altLang="tr-TR" sz="2000" u="sng" smtClean="0"/>
              <a:t>overloaded</a:t>
            </a:r>
            <a:endParaRPr lang="tr-TR" altLang="tr-TR" sz="2000" u="sng" smtClean="0"/>
          </a:p>
          <a:p>
            <a:pPr>
              <a:lnSpc>
                <a:spcPct val="80000"/>
              </a:lnSpc>
            </a:pPr>
            <a:r>
              <a:rPr lang="tr-TR" altLang="tr-TR" sz="2000" smtClean="0"/>
              <a:t>Test the l</a:t>
            </a:r>
            <a:r>
              <a:rPr lang="en-US" altLang="tr-TR" sz="2000" smtClean="0"/>
              <a:t>imits of system (maximum # of users, peak </a:t>
            </a:r>
            <a:r>
              <a:rPr lang="en-US" altLang="tr-TR" sz="2000" smtClean="0">
                <a:solidFill>
                  <a:srgbClr val="000000"/>
                </a:solidFill>
              </a:rPr>
              <a:t>demands, extended operation</a:t>
            </a:r>
            <a:r>
              <a:rPr lang="tr-TR" altLang="tr-TR" sz="2000" smtClean="0">
                <a:solidFill>
                  <a:srgbClr val="000000"/>
                </a:solidFill>
              </a:rPr>
              <a:t> hours</a:t>
            </a:r>
            <a:r>
              <a:rPr lang="en-US" altLang="tr-TR" sz="2000" smtClean="0">
                <a:solidFill>
                  <a:srgbClr val="000000"/>
                </a:solidFill>
              </a:rPr>
              <a:t>)</a:t>
            </a:r>
            <a:endParaRPr lang="tr-TR" altLang="tr-TR" sz="2000" u="sng" smtClean="0"/>
          </a:p>
          <a:p>
            <a:pPr>
              <a:lnSpc>
                <a:spcPct val="80000"/>
              </a:lnSpc>
            </a:pPr>
            <a:endParaRPr lang="tr-TR" altLang="tr-TR" sz="2000" u="sng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Test the system under extreme conditions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Create test cases that demand resources in abnormal quantity, frequency, or volume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Low memory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Disk faults (read/write failures, full disk, file corruption, etc.)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Network faults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Power failure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Unusually high number of requests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Unusually large requests or files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Unusually high data rates</a:t>
            </a:r>
            <a:endParaRPr lang="tr-TR" altLang="tr-TR" smtClean="0"/>
          </a:p>
          <a:p>
            <a:pPr lvl="1">
              <a:lnSpc>
                <a:spcPct val="80000"/>
              </a:lnSpc>
            </a:pPr>
            <a:endParaRPr lang="en-US" altLang="tr-TR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Even if the system doesn't need to work in such extreme conditions, stress testing is an excellent way to find bugs</a:t>
            </a:r>
          </a:p>
          <a:p>
            <a:pPr>
              <a:lnSpc>
                <a:spcPct val="80000"/>
              </a:lnSpc>
            </a:pPr>
            <a:endParaRPr lang="en-US" altLang="tr-TR" sz="2000" smtClean="0"/>
          </a:p>
          <a:p>
            <a:pPr>
              <a:lnSpc>
                <a:spcPct val="80000"/>
              </a:lnSpc>
            </a:pPr>
            <a:endParaRPr lang="tr-TR" altLang="tr-TR" sz="2000" smtClean="0"/>
          </a:p>
        </p:txBody>
      </p:sp>
    </p:spTree>
    <p:extLst>
      <p:ext uri="{BB962C8B-B14F-4D97-AF65-F5344CB8AC3E}">
        <p14:creationId xmlns:p14="http://schemas.microsoft.com/office/powerpoint/2010/main" val="2083259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9B1CC4A1-0B88-4CEF-939B-A08777CFBCBE}" type="slidenum">
              <a:rPr lang="tr-TR" altLang="tr-TR" sz="1400" b="1">
                <a:latin typeface="Arial" panose="020B0604020202020204" pitchFamily="34" charset="0"/>
              </a:rPr>
              <a:pPr algn="r"/>
              <a:t>36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Security Testing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mtClean="0"/>
              <a:t>Try to violate security requirements</a:t>
            </a:r>
            <a:endParaRPr lang="tr-TR" altLang="tr-TR" smtClean="0"/>
          </a:p>
          <a:p>
            <a:pPr>
              <a:lnSpc>
                <a:spcPct val="80000"/>
              </a:lnSpc>
            </a:pPr>
            <a:r>
              <a:rPr lang="en-US" altLang="tr-TR" smtClean="0"/>
              <a:t>Any system that manages sensitive information or performs sensitive functions may become a target for illegal intrusion</a:t>
            </a:r>
          </a:p>
          <a:p>
            <a:pPr>
              <a:lnSpc>
                <a:spcPct val="80000"/>
              </a:lnSpc>
            </a:pPr>
            <a:r>
              <a:rPr lang="en-US" altLang="tr-TR" smtClean="0"/>
              <a:t>How easy is it to break into the system?</a:t>
            </a:r>
          </a:p>
          <a:p>
            <a:pPr>
              <a:lnSpc>
                <a:spcPct val="80000"/>
              </a:lnSpc>
            </a:pPr>
            <a:r>
              <a:rPr lang="en-US" altLang="tr-TR" smtClean="0"/>
              <a:t>Password usage</a:t>
            </a:r>
          </a:p>
          <a:p>
            <a:pPr>
              <a:lnSpc>
                <a:spcPct val="80000"/>
              </a:lnSpc>
            </a:pPr>
            <a:r>
              <a:rPr lang="en-US" altLang="tr-TR" smtClean="0"/>
              <a:t>Security against unauthorized access</a:t>
            </a:r>
          </a:p>
          <a:p>
            <a:pPr>
              <a:lnSpc>
                <a:spcPct val="80000"/>
              </a:lnSpc>
            </a:pPr>
            <a:r>
              <a:rPr lang="en-US" altLang="tr-TR" smtClean="0"/>
              <a:t>Protection of data</a:t>
            </a:r>
          </a:p>
          <a:p>
            <a:pPr>
              <a:lnSpc>
                <a:spcPct val="80000"/>
              </a:lnSpc>
            </a:pPr>
            <a:r>
              <a:rPr lang="en-US" altLang="tr-TR" smtClean="0"/>
              <a:t>Encryption</a:t>
            </a:r>
          </a:p>
          <a:p>
            <a:pPr>
              <a:lnSpc>
                <a:spcPct val="80000"/>
              </a:lnSpc>
            </a:pPr>
            <a:endParaRPr lang="tr-TR" altLang="tr-TR" smtClean="0"/>
          </a:p>
          <a:p>
            <a:pPr>
              <a:lnSpc>
                <a:spcPct val="80000"/>
              </a:lnSpc>
            </a:pP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091753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Acceptance Testing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49514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The client determines whether the product satisfies its specifications</a:t>
            </a:r>
          </a:p>
          <a:p>
            <a:pPr eaLnBrk="1" hangingPunct="1">
              <a:lnSpc>
                <a:spcPct val="90000"/>
              </a:lnSpc>
            </a:pPr>
            <a:endParaRPr lang="en-US" altLang="tr-TR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Acceptance testing is performed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The client organization,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The SQA team in the presence of client representatives,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An independent SQA team hired by the client</a:t>
            </a:r>
            <a:endParaRPr lang="tr-TR" altLang="tr-TR" dirty="0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tr-TR" altLang="tr-TR" dirty="0" smtClean="0">
              <a:ea typeface="ＭＳ Ｐゴシック" charset="-128"/>
            </a:endParaRPr>
          </a:p>
          <a:p>
            <a:r>
              <a:rPr lang="en-US" altLang="tr-TR" dirty="0">
                <a:ea typeface="ＭＳ Ｐゴシック" charset="-128"/>
              </a:rPr>
              <a:t>The key difference between product testing and acceptance testing is</a:t>
            </a:r>
          </a:p>
          <a:p>
            <a:pPr lvl="1"/>
            <a:r>
              <a:rPr lang="en-US" altLang="tr-TR" dirty="0">
                <a:ea typeface="ＭＳ Ｐゴシック" charset="-128"/>
              </a:rPr>
              <a:t>Acceptance testing is performed on actual data</a:t>
            </a:r>
          </a:p>
          <a:p>
            <a:pPr lvl="1"/>
            <a:r>
              <a:rPr lang="en-US" altLang="tr-TR" dirty="0">
                <a:ea typeface="ＭＳ Ｐゴシック" charset="-128"/>
              </a:rPr>
              <a:t>Product testing is preformed on test data, which can never be real, by definition</a:t>
            </a:r>
          </a:p>
          <a:p>
            <a:pPr lvl="1" eaLnBrk="1" hangingPunct="1">
              <a:lnSpc>
                <a:spcPct val="90000"/>
              </a:lnSpc>
            </a:pPr>
            <a:endParaRPr lang="en-US" altLang="tr-TR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9305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C4E36D1-0FE1-4636-8C90-9926707D689B}" type="slidenum">
              <a:rPr lang="tr-TR" altLang="tr-TR" sz="1400" b="1">
                <a:latin typeface="Arial" panose="020B0604020202020204" pitchFamily="34" charset="0"/>
              </a:rPr>
              <a:pPr algn="r"/>
              <a:t>38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1747838" y="2060575"/>
            <a:ext cx="181610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software</a:t>
            </a:r>
            <a:endParaRPr lang="tr-TR" altLang="tr-TR" sz="2000">
              <a:latin typeface="Arial" panose="020B0604020202020204" pitchFamily="34" charset="0"/>
            </a:endParaRP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254000"/>
            <a:ext cx="8458200" cy="377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AU" altLang="tr-TR" dirty="0" smtClean="0">
                <a:ln>
                  <a:noFill/>
                </a:ln>
                <a:effectLst/>
              </a:rPr>
              <a:t>Alpha </a:t>
            </a:r>
            <a:r>
              <a:rPr lang="tr-TR" altLang="tr-TR" dirty="0" smtClean="0">
                <a:ln>
                  <a:noFill/>
                </a:ln>
                <a:effectLst/>
              </a:rPr>
              <a:t>Test </a:t>
            </a:r>
            <a:r>
              <a:rPr lang="en-AU" altLang="tr-TR" dirty="0" smtClean="0">
                <a:ln>
                  <a:noFill/>
                </a:ln>
                <a:effectLst/>
              </a:rPr>
              <a:t>&amp; Beta Test</a:t>
            </a:r>
            <a:endParaRPr lang="en-AU" altLang="tr-TR" sz="360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685800" y="1270000"/>
            <a:ext cx="164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AU" altLang="tr-TR" sz="2400" u="sng">
                <a:solidFill>
                  <a:srgbClr val="FF0000"/>
                </a:solidFill>
                <a:latin typeface="Arial" panose="020B0604020202020204" pitchFamily="34" charset="0"/>
              </a:rPr>
              <a:t>Alpha Test</a:t>
            </a:r>
          </a:p>
        </p:txBody>
      </p:sp>
      <p:sp>
        <p:nvSpPr>
          <p:cNvPr id="510982" name="Text Box 6"/>
          <p:cNvSpPr txBox="1">
            <a:spLocks noChangeArrowheads="1"/>
          </p:cNvSpPr>
          <p:nvPr/>
        </p:nvSpPr>
        <p:spPr bwMode="auto">
          <a:xfrm>
            <a:off x="762000" y="4013200"/>
            <a:ext cx="148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AU" altLang="tr-TR" sz="2400" u="sng">
                <a:solidFill>
                  <a:srgbClr val="FF0000"/>
                </a:solidFill>
                <a:latin typeface="Arial" panose="020B0604020202020204" pitchFamily="34" charset="0"/>
              </a:rPr>
              <a:t>Beta Test</a:t>
            </a:r>
          </a:p>
        </p:txBody>
      </p:sp>
      <p:sp>
        <p:nvSpPr>
          <p:cNvPr id="130055" name="Text Box 8"/>
          <p:cNvSpPr txBox="1">
            <a:spLocks noChangeArrowheads="1"/>
          </p:cNvSpPr>
          <p:nvPr/>
        </p:nvSpPr>
        <p:spPr bwMode="auto">
          <a:xfrm>
            <a:off x="1447800" y="2820988"/>
            <a:ext cx="26670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developer site</a:t>
            </a:r>
          </a:p>
        </p:txBody>
      </p:sp>
      <p:sp>
        <p:nvSpPr>
          <p:cNvPr id="130056" name="Text Box 9"/>
          <p:cNvSpPr txBox="1">
            <a:spLocks noChangeArrowheads="1"/>
          </p:cNvSpPr>
          <p:nvPr/>
        </p:nvSpPr>
        <p:spPr bwMode="auto">
          <a:xfrm>
            <a:off x="5257800" y="2820988"/>
            <a:ext cx="26670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customer site</a:t>
            </a:r>
          </a:p>
        </p:txBody>
      </p:sp>
      <p:sp>
        <p:nvSpPr>
          <p:cNvPr id="130057" name="Text Box 10"/>
          <p:cNvSpPr txBox="1">
            <a:spLocks noChangeArrowheads="1"/>
          </p:cNvSpPr>
          <p:nvPr/>
        </p:nvSpPr>
        <p:spPr bwMode="auto">
          <a:xfrm>
            <a:off x="3635375" y="1808163"/>
            <a:ext cx="183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AU" altLang="tr-TR" sz="2000">
                <a:latin typeface="Arial" panose="020B0604020202020204" pitchFamily="34" charset="0"/>
              </a:rPr>
              <a:t>customer tests</a:t>
            </a:r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5562600" y="5716588"/>
            <a:ext cx="26670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customer site</a:t>
            </a:r>
          </a:p>
        </p:txBody>
      </p:sp>
      <p:sp>
        <p:nvSpPr>
          <p:cNvPr id="510990" name="Text Box 14"/>
          <p:cNvSpPr txBox="1">
            <a:spLocks noChangeArrowheads="1"/>
          </p:cNvSpPr>
          <p:nvPr/>
        </p:nvSpPr>
        <p:spPr bwMode="auto">
          <a:xfrm>
            <a:off x="1066800" y="5564188"/>
            <a:ext cx="26670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developer site</a:t>
            </a:r>
          </a:p>
        </p:txBody>
      </p:sp>
      <p:sp>
        <p:nvSpPr>
          <p:cNvPr id="510991" name="Text Box 15"/>
          <p:cNvSpPr txBox="1">
            <a:spLocks noChangeArrowheads="1"/>
          </p:cNvSpPr>
          <p:nvPr/>
        </p:nvSpPr>
        <p:spPr bwMode="auto">
          <a:xfrm>
            <a:off x="1295400" y="4814888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developer reviews</a:t>
            </a:r>
          </a:p>
        </p:txBody>
      </p:sp>
      <p:sp>
        <p:nvSpPr>
          <p:cNvPr id="510992" name="Text Box 16"/>
          <p:cNvSpPr txBox="1">
            <a:spLocks noChangeArrowheads="1"/>
          </p:cNvSpPr>
          <p:nvPr/>
        </p:nvSpPr>
        <p:spPr bwMode="auto">
          <a:xfrm>
            <a:off x="3851275" y="4832350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customer tests</a:t>
            </a:r>
          </a:p>
        </p:txBody>
      </p:sp>
      <p:sp>
        <p:nvSpPr>
          <p:cNvPr id="510993" name="Line 17"/>
          <p:cNvSpPr>
            <a:spLocks noChangeShapeType="1"/>
          </p:cNvSpPr>
          <p:nvPr/>
        </p:nvSpPr>
        <p:spPr bwMode="auto">
          <a:xfrm flipV="1">
            <a:off x="4067175" y="5229225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0063" name="Line 18"/>
          <p:cNvSpPr>
            <a:spLocks noChangeShapeType="1"/>
          </p:cNvSpPr>
          <p:nvPr/>
        </p:nvSpPr>
        <p:spPr bwMode="auto">
          <a:xfrm flipV="1">
            <a:off x="3706813" y="2276475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0995" name="Rectangle 19"/>
          <p:cNvSpPr>
            <a:spLocks noChangeArrowheads="1"/>
          </p:cNvSpPr>
          <p:nvPr/>
        </p:nvSpPr>
        <p:spPr bwMode="auto">
          <a:xfrm>
            <a:off x="5867400" y="4941888"/>
            <a:ext cx="1816100" cy="611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software</a:t>
            </a:r>
            <a:endParaRPr lang="tr-TR" altLang="tr-TR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0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/>
      <p:bldP spid="510989" grpId="0" animBg="1"/>
      <p:bldP spid="510990" grpId="0" animBg="1"/>
      <p:bldP spid="510991" grpId="0"/>
      <p:bldP spid="510992" grpId="0"/>
      <p:bldP spid="51099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39C7D7FB-83F7-4DF1-94F3-1946FF93725B}" type="slidenum">
              <a:rPr lang="tr-TR" altLang="tr-TR" sz="1400" b="1">
                <a:latin typeface="Arial" panose="020B0604020202020204" pitchFamily="34" charset="0"/>
              </a:rPr>
              <a:pPr algn="r"/>
              <a:t>39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tr-TR" smtClean="0">
                <a:ln>
                  <a:noFill/>
                </a:ln>
                <a:effectLst/>
              </a:rPr>
              <a:t>Testing Web-based Systems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1268413"/>
            <a:ext cx="6119812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tr-TR" sz="2600" b="1" smtClean="0"/>
              <a:t>C</a:t>
            </a:r>
            <a:r>
              <a:rPr lang="en-US" altLang="tr-TR" sz="2600" b="1" smtClean="0"/>
              <a:t>oncerns of Web-based Systems</a:t>
            </a:r>
            <a:r>
              <a:rPr lang="tr-TR" altLang="tr-TR" sz="2600" b="1" smtClean="0"/>
              <a:t>:</a:t>
            </a:r>
            <a:endParaRPr lang="tr-TR" altLang="tr-TR" sz="2600" smtClean="0"/>
          </a:p>
          <a:p>
            <a:pPr lvl="1">
              <a:buFontTx/>
              <a:buChar char="•"/>
            </a:pPr>
            <a:r>
              <a:rPr lang="en-US" altLang="tr-TR" sz="2600" smtClean="0"/>
              <a:t>Browser compatibility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Functional correctness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Usability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Security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Reliability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Performance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3768665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CEA70F41-2BF1-4DDD-B752-D733A3D1A8FF}" type="slidenum">
              <a:rPr lang="tr-TR" altLang="tr-TR" sz="1400" b="1">
                <a:latin typeface="Arial" panose="020B0604020202020204" pitchFamily="34" charset="0"/>
              </a:rPr>
              <a:pPr algn="r"/>
              <a:t>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48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Black Box Testing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90625"/>
            <a:ext cx="7923212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 sz="2000" smtClean="0"/>
              <a:t>Black-box testing is conducted at the software interface to demonstrate that correct inputs results in correct outputs.</a:t>
            </a:r>
          </a:p>
          <a:p>
            <a:pPr>
              <a:lnSpc>
                <a:spcPct val="90000"/>
              </a:lnSpc>
            </a:pPr>
            <a:endParaRPr lang="tr-TR" altLang="tr-TR" sz="2000" smtClean="0"/>
          </a:p>
          <a:p>
            <a:pPr>
              <a:lnSpc>
                <a:spcPct val="90000"/>
              </a:lnSpc>
            </a:pPr>
            <a:r>
              <a:rPr lang="en-US" altLang="tr-TR" sz="2000" smtClean="0"/>
              <a:t>Testing software against a specification of its external behavior without knowledge of internal implementation details</a:t>
            </a:r>
          </a:p>
          <a:p>
            <a:pPr>
              <a:lnSpc>
                <a:spcPct val="90000"/>
              </a:lnSpc>
            </a:pPr>
            <a:endParaRPr lang="tr-TR" altLang="tr-TR" sz="2000" smtClean="0"/>
          </a:p>
          <a:p>
            <a:pPr>
              <a:lnSpc>
                <a:spcPct val="90000"/>
              </a:lnSpc>
            </a:pPr>
            <a:r>
              <a:rPr lang="tr-TR" altLang="tr-TR" sz="2000" smtClean="0"/>
              <a:t>It is not an alternative to White Box testing, but complements it.</a:t>
            </a:r>
          </a:p>
          <a:p>
            <a:pPr>
              <a:lnSpc>
                <a:spcPct val="90000"/>
              </a:lnSpc>
            </a:pPr>
            <a:endParaRPr lang="tr-TR" altLang="tr-TR" sz="2000" smtClean="0"/>
          </a:p>
          <a:p>
            <a:pPr>
              <a:lnSpc>
                <a:spcPct val="90000"/>
              </a:lnSpc>
            </a:pPr>
            <a:r>
              <a:rPr lang="tr-TR" altLang="tr-TR" sz="2000" smtClean="0"/>
              <a:t>Focuses on the functional requirements.</a:t>
            </a:r>
          </a:p>
          <a:p>
            <a:pPr>
              <a:lnSpc>
                <a:spcPct val="90000"/>
              </a:lnSpc>
            </a:pPr>
            <a:endParaRPr lang="tr-TR" altLang="tr-TR" sz="2000" smtClean="0"/>
          </a:p>
          <a:p>
            <a:pPr>
              <a:lnSpc>
                <a:spcPct val="90000"/>
              </a:lnSpc>
            </a:pPr>
            <a:r>
              <a:rPr lang="tr-TR" altLang="tr-TR" sz="2000" smtClean="0"/>
              <a:t>Attempts to find errors on</a:t>
            </a:r>
          </a:p>
          <a:p>
            <a:pPr lvl="1">
              <a:lnSpc>
                <a:spcPct val="90000"/>
              </a:lnSpc>
            </a:pPr>
            <a:r>
              <a:rPr lang="tr-TR" altLang="tr-TR" smtClean="0"/>
              <a:t>Incorrect or missing functions</a:t>
            </a:r>
          </a:p>
          <a:p>
            <a:pPr lvl="1">
              <a:lnSpc>
                <a:spcPct val="90000"/>
              </a:lnSpc>
            </a:pPr>
            <a:r>
              <a:rPr lang="tr-TR" altLang="tr-TR" smtClean="0"/>
              <a:t>Interface errors</a:t>
            </a:r>
          </a:p>
          <a:p>
            <a:pPr lvl="1">
              <a:lnSpc>
                <a:spcPct val="90000"/>
              </a:lnSpc>
            </a:pPr>
            <a:r>
              <a:rPr lang="tr-TR" altLang="tr-TR" smtClean="0"/>
              <a:t>Errors in data structures or external database access</a:t>
            </a:r>
          </a:p>
          <a:p>
            <a:pPr lvl="1">
              <a:lnSpc>
                <a:spcPct val="90000"/>
              </a:lnSpc>
            </a:pPr>
            <a:r>
              <a:rPr lang="tr-TR" altLang="tr-TR" smtClean="0"/>
              <a:t>Performance errors</a:t>
            </a:r>
          </a:p>
          <a:p>
            <a:pPr lvl="1">
              <a:lnSpc>
                <a:spcPct val="90000"/>
              </a:lnSpc>
            </a:pPr>
            <a:r>
              <a:rPr lang="tr-TR" altLang="tr-TR" smtClean="0"/>
              <a:t>Initialization and termination errors</a:t>
            </a: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421870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tr-TR" altLang="tr-TR" sz="4400" dirty="0" err="1">
                <a:ln>
                  <a:noFill/>
                </a:ln>
                <a:effectLst/>
              </a:rPr>
              <a:t>Examples</a:t>
            </a:r>
            <a:r>
              <a:rPr lang="tr-TR" altLang="tr-TR" sz="4400" dirty="0">
                <a:ln>
                  <a:noFill/>
                </a:ln>
                <a:effectLst/>
              </a:rPr>
              <a:t> of </a:t>
            </a:r>
            <a:r>
              <a:rPr lang="tr-TR" altLang="tr-TR" sz="4400" dirty="0" smtClean="0">
                <a:ln>
                  <a:noFill/>
                </a:ln>
                <a:effectLst/>
              </a:rPr>
              <a:t>Test </a:t>
            </a:r>
            <a:r>
              <a:rPr lang="tr-TR" altLang="tr-TR" sz="4400" dirty="0" err="1">
                <a:ln>
                  <a:noFill/>
                </a:ln>
                <a:effectLst/>
              </a:rPr>
              <a:t>Automation</a:t>
            </a:r>
            <a:r>
              <a:rPr lang="tr-TR" altLang="tr-TR" sz="4400" dirty="0">
                <a:ln>
                  <a:noFill/>
                </a:ln>
                <a:effectLst/>
              </a:rPr>
              <a:t> Tools</a:t>
            </a:r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1071563" y="2400300"/>
          <a:ext cx="7429500" cy="2743200"/>
        </p:xfrm>
        <a:graphic>
          <a:graphicData uri="http://schemas.openxmlformats.org/drawingml/2006/table">
            <a:tbl>
              <a:tblPr/>
              <a:tblGrid>
                <a:gridCol w="3000375">
                  <a:extLst>
                    <a:ext uri="{9D8B030D-6E8A-4147-A177-3AD203B41FA5}">
                      <a16:colId xmlns:a16="http://schemas.microsoft.com/office/drawing/2014/main" val="3336593118"/>
                    </a:ext>
                  </a:extLst>
                </a:gridCol>
                <a:gridCol w="4429125">
                  <a:extLst>
                    <a:ext uri="{9D8B030D-6E8A-4147-A177-3AD203B41FA5}">
                      <a16:colId xmlns:a16="http://schemas.microsoft.com/office/drawing/2014/main" val="288826006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panose="020B0503020102020204" pitchFamily="34" charset="0"/>
                        </a:rPr>
                        <a:t>Vendor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panose="020B0503020102020204" pitchFamily="34" charset="0"/>
                        </a:rPr>
                        <a:t>Tool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994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Hewlet Packard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QuickTest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6412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IBM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Rational Functional Tester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9887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Selenium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Selenium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5353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Microfocus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SilkTest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7387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AutomatedQA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607402"/>
                  </a:ext>
                </a:extLst>
              </a:tr>
            </a:tbl>
          </a:graphicData>
        </a:graphic>
      </p:graphicFrame>
      <p:sp>
        <p:nvSpPr>
          <p:cNvPr id="105498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FAC9FD27-D034-459E-A172-5CD4240340AF}" type="slidenum">
              <a:rPr lang="tr-TR" altLang="tr-TR" sz="1400" b="1">
                <a:latin typeface="Arial" panose="020B0604020202020204" pitchFamily="34" charset="0"/>
              </a:rPr>
              <a:pPr algn="r"/>
              <a:t>40</a:t>
            </a:fld>
            <a:endParaRPr lang="tr-TR" altLang="tr-TR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x-none" dirty="0" smtClean="0">
                <a:ea typeface="ＭＳ Ｐゴシック" charset="-128"/>
              </a:rPr>
              <a:t>This week we present</a:t>
            </a:r>
          </a:p>
          <a:p>
            <a:r>
              <a:rPr lang="tr-TR" altLang="x-none" dirty="0" err="1" smtClean="0">
                <a:ea typeface="ＭＳ Ｐゴシック" charset="-128"/>
              </a:rPr>
              <a:t>Good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en-US" altLang="x-none" dirty="0" smtClean="0">
                <a:ea typeface="ＭＳ Ｐゴシック" charset="-128"/>
              </a:rPr>
              <a:t>Software </a:t>
            </a:r>
            <a:r>
              <a:rPr lang="tr-TR" altLang="x-none" dirty="0" err="1" smtClean="0">
                <a:ea typeface="ＭＳ Ｐゴシック" charset="-128"/>
              </a:rPr>
              <a:t>Implementation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Principles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Variable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naming</a:t>
            </a:r>
            <a:r>
              <a:rPr lang="tr-TR" altLang="x-none" dirty="0" smtClean="0">
                <a:ea typeface="ＭＳ Ｐゴシック" charset="-128"/>
              </a:rPr>
              <a:t>, </a:t>
            </a:r>
            <a:r>
              <a:rPr lang="tr-TR" altLang="x-none" dirty="0" err="1" smtClean="0">
                <a:ea typeface="ＭＳ Ｐゴシック" charset="-128"/>
              </a:rPr>
              <a:t>commenting</a:t>
            </a:r>
            <a:r>
              <a:rPr lang="tr-TR" altLang="x-none" dirty="0" smtClean="0">
                <a:ea typeface="ＭＳ Ｐゴシック" charset="-128"/>
              </a:rPr>
              <a:t>, </a:t>
            </a:r>
            <a:r>
              <a:rPr lang="tr-TR" altLang="x-none" dirty="0" err="1" smtClean="0">
                <a:ea typeface="ＭＳ Ｐゴシック" charset="-128"/>
              </a:rPr>
              <a:t>debugging</a:t>
            </a:r>
            <a:r>
              <a:rPr lang="tr-TR" altLang="x-none" dirty="0" smtClean="0">
                <a:ea typeface="ＭＳ Ｐゴシック" charset="-128"/>
              </a:rPr>
              <a:t>, </a:t>
            </a:r>
            <a:r>
              <a:rPr lang="tr-TR" altLang="x-none" dirty="0" err="1" smtClean="0">
                <a:ea typeface="ＭＳ Ｐゴシック" charset="-128"/>
              </a:rPr>
              <a:t>etc</a:t>
            </a:r>
            <a:r>
              <a:rPr lang="tr-TR" altLang="x-none" dirty="0" smtClean="0">
                <a:ea typeface="ＭＳ Ｐゴシック" charset="-128"/>
              </a:rPr>
              <a:t>.</a:t>
            </a:r>
          </a:p>
          <a:p>
            <a:pPr lvl="1"/>
            <a:endParaRPr lang="tr-TR" altLang="x-none" dirty="0" smtClean="0">
              <a:ea typeface="ＭＳ Ｐゴシック" charset="-128"/>
            </a:endParaRPr>
          </a:p>
          <a:p>
            <a:r>
              <a:rPr lang="tr-TR" altLang="x-none" dirty="0" err="1" smtClean="0">
                <a:ea typeface="ＭＳ Ｐゴシック" charset="-128"/>
              </a:rPr>
              <a:t>Low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>
                <a:ea typeface="ＭＳ Ｐゴシック" charset="-128"/>
              </a:rPr>
              <a:t>L</a:t>
            </a:r>
            <a:r>
              <a:rPr lang="tr-TR" altLang="x-none" dirty="0" smtClean="0">
                <a:ea typeface="ＭＳ Ｐゴシック" charset="-128"/>
              </a:rPr>
              <a:t>evel </a:t>
            </a:r>
            <a:r>
              <a:rPr lang="tr-TR" altLang="x-none" dirty="0" err="1" smtClean="0">
                <a:ea typeface="ＭＳ Ｐゴシック" charset="-128"/>
              </a:rPr>
              <a:t>Testing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Applying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Unit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Testing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The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concept</a:t>
            </a:r>
            <a:r>
              <a:rPr lang="tr-TR" altLang="x-none" dirty="0" smtClean="0">
                <a:ea typeface="ＭＳ Ｐゴシック" charset="-128"/>
              </a:rPr>
              <a:t> of </a:t>
            </a:r>
            <a:r>
              <a:rPr lang="tr-TR" altLang="x-none" dirty="0" err="1" smtClean="0">
                <a:ea typeface="ＭＳ Ｐゴシック" charset="-128"/>
              </a:rPr>
              <a:t>drivers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stubs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smtClean="0">
                <a:ea typeface="ＭＳ Ｐゴシック" charset="-128"/>
              </a:rPr>
              <a:t>How </a:t>
            </a:r>
            <a:r>
              <a:rPr lang="tr-TR" altLang="x-none" dirty="0" err="1" smtClean="0">
                <a:ea typeface="ＭＳ Ｐゴシック" charset="-128"/>
              </a:rPr>
              <a:t>to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integrate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the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system</a:t>
            </a:r>
            <a:r>
              <a:rPr lang="tr-TR" altLang="x-none" dirty="0" smtClean="0">
                <a:ea typeface="ＭＳ Ｐゴシック" charset="-128"/>
              </a:rPr>
              <a:t> at </a:t>
            </a:r>
            <a:r>
              <a:rPr lang="tr-TR" altLang="x-none" dirty="0" err="1" smtClean="0">
                <a:ea typeface="ＭＳ Ｐゴシック" charset="-128"/>
              </a:rPr>
              <a:t>overall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endParaRPr lang="tr-TR" altLang="x-none" dirty="0" smtClean="0">
              <a:ea typeface="ＭＳ Ｐゴシック" charset="-128"/>
            </a:endParaRPr>
          </a:p>
          <a:p>
            <a:r>
              <a:rPr lang="tr-TR" altLang="x-none" dirty="0" err="1" smtClean="0">
                <a:ea typeface="ＭＳ Ｐゴシック" charset="-128"/>
              </a:rPr>
              <a:t>Testing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Strategies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Approaches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smtClean="0">
                <a:ea typeface="ＭＳ Ｐゴシック" charset="-128"/>
              </a:rPr>
              <a:t>White-</a:t>
            </a:r>
            <a:r>
              <a:rPr lang="tr-TR" altLang="x-none" dirty="0" err="1" smtClean="0">
                <a:ea typeface="ＭＳ Ｐゴシック" charset="-128"/>
              </a:rPr>
              <a:t>box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testing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black-box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testing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Input</a:t>
            </a:r>
            <a:r>
              <a:rPr lang="tr-TR" altLang="x-none" dirty="0" smtClean="0">
                <a:ea typeface="ＭＳ Ｐゴシック" charset="-128"/>
              </a:rPr>
              <a:t> domain </a:t>
            </a:r>
            <a:r>
              <a:rPr lang="tr-TR" altLang="x-none" dirty="0" err="1" smtClean="0">
                <a:ea typeface="ＭＳ Ｐゴシック" charset="-128"/>
              </a:rPr>
              <a:t>partitioning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Higher</a:t>
            </a:r>
            <a:r>
              <a:rPr lang="tr-TR" altLang="x-none" dirty="0" smtClean="0">
                <a:ea typeface="ＭＳ Ｐゴシック" charset="-128"/>
              </a:rPr>
              <a:t> Level </a:t>
            </a:r>
            <a:r>
              <a:rPr lang="tr-TR" altLang="x-none" dirty="0" err="1" smtClean="0">
                <a:ea typeface="ＭＳ Ｐゴシック" charset="-128"/>
              </a:rPr>
              <a:t>Testing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A35262FB-53EA-4C7E-81B2-C8DE90C95CB5}" type="slidenum">
              <a:rPr lang="tr-TR" altLang="tr-TR" sz="1400" b="1">
                <a:latin typeface="Arial" panose="020B0604020202020204" pitchFamily="34" charset="0"/>
              </a:rPr>
              <a:pPr algn="r"/>
              <a:t>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95275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Examples: Input Data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73732" name="Text Box 8"/>
          <p:cNvSpPr txBox="1">
            <a:spLocks noChangeArrowheads="1"/>
          </p:cNvSpPr>
          <p:nvPr/>
        </p:nvSpPr>
        <p:spPr bwMode="auto">
          <a:xfrm>
            <a:off x="2124075" y="1268413"/>
            <a:ext cx="5400675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tr-TR" sz="2400" b="1" u="sng">
                <a:latin typeface="Arial" panose="020B0604020202020204" pitchFamily="34" charset="0"/>
              </a:rPr>
              <a:t>Valid data</a:t>
            </a:r>
            <a:r>
              <a:rPr lang="tr-TR" altLang="tr-TR" sz="2400" b="1" u="sng">
                <a:latin typeface="Arial" panose="020B0604020202020204" pitchFamily="34" charset="0"/>
              </a:rPr>
              <a:t>:</a:t>
            </a:r>
            <a:endParaRPr lang="en-US" altLang="tr-TR" sz="2400" b="1" u="sng">
              <a:latin typeface="Arial" panose="020B0604020202020204" pitchFamily="34" charset="0"/>
            </a:endParaRP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user supplied commands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responses to system prompts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file names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computational data</a:t>
            </a:r>
          </a:p>
          <a:p>
            <a:pPr lvl="1" eaLnBrk="0" hangingPunct="0">
              <a:buFont typeface="Arial" panose="020B0604020202020204" pitchFamily="34" charset="0"/>
              <a:buChar char="–"/>
            </a:pPr>
            <a:r>
              <a:rPr lang="en-US" altLang="tr-TR" sz="2200">
                <a:latin typeface="Arial" panose="020B0604020202020204" pitchFamily="34" charset="0"/>
              </a:rPr>
              <a:t> physical parameters    </a:t>
            </a:r>
          </a:p>
          <a:p>
            <a:pPr lvl="1" eaLnBrk="0" hangingPunct="0">
              <a:buFont typeface="Arial" panose="020B0604020202020204" pitchFamily="34" charset="0"/>
              <a:buChar char="–"/>
            </a:pPr>
            <a:r>
              <a:rPr lang="en-US" altLang="tr-TR" sz="2200">
                <a:latin typeface="Arial" panose="020B0604020202020204" pitchFamily="34" charset="0"/>
              </a:rPr>
              <a:t> bounding values</a:t>
            </a:r>
          </a:p>
          <a:p>
            <a:pPr lvl="1" eaLnBrk="0" hangingPunct="0">
              <a:buFont typeface="Arial" panose="020B0604020202020204" pitchFamily="34" charset="0"/>
              <a:buChar char="–"/>
            </a:pPr>
            <a:r>
              <a:rPr lang="en-US" altLang="tr-TR" sz="2200">
                <a:latin typeface="Arial" panose="020B0604020202020204" pitchFamily="34" charset="0"/>
              </a:rPr>
              <a:t> initiation values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responses to error messages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mouse picks</a:t>
            </a:r>
          </a:p>
          <a:p>
            <a:pPr eaLnBrk="0" hangingPunct="0"/>
            <a:endParaRPr lang="en-US" altLang="tr-TR" sz="2200">
              <a:latin typeface="Arial" panose="020B0604020202020204" pitchFamily="34" charset="0"/>
            </a:endParaRPr>
          </a:p>
          <a:p>
            <a:pPr eaLnBrk="0" hangingPunct="0"/>
            <a:r>
              <a:rPr lang="en-US" altLang="tr-TR" sz="2200" b="1" u="sng">
                <a:latin typeface="Arial" panose="020B0604020202020204" pitchFamily="34" charset="0"/>
              </a:rPr>
              <a:t>Invalid data</a:t>
            </a:r>
            <a:r>
              <a:rPr lang="tr-TR" altLang="tr-TR" sz="2200" b="1" u="sng">
                <a:latin typeface="Arial" panose="020B0604020202020204" pitchFamily="34" charset="0"/>
              </a:rPr>
              <a:t>:</a:t>
            </a:r>
            <a:endParaRPr lang="en-US" altLang="tr-TR" sz="2200" b="1" u="sng">
              <a:latin typeface="Arial" panose="020B0604020202020204" pitchFamily="34" charset="0"/>
            </a:endParaRP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data outside bounds of the program 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physically impossible data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proper value supplied in wrong place</a:t>
            </a:r>
            <a:endParaRPr lang="tr-TR" altLang="tr-TR" sz="2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3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EF3F37CB-CA77-41FB-B182-CFC52EAF1ADC}" type="slidenum">
              <a:rPr lang="tr-TR" altLang="tr-TR" sz="1400" b="1">
                <a:latin typeface="Arial" panose="020B0604020202020204" pitchFamily="34" charset="0"/>
              </a:rPr>
              <a:pPr algn="r"/>
              <a:t>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Examples of I</a:t>
            </a:r>
            <a:r>
              <a:rPr lang="en-US" altLang="tr-TR" smtClean="0">
                <a:ln>
                  <a:noFill/>
                </a:ln>
                <a:effectLst/>
              </a:rPr>
              <a:t>nput </a:t>
            </a:r>
            <a:r>
              <a:rPr lang="tr-TR" altLang="tr-TR" smtClean="0">
                <a:ln>
                  <a:noFill/>
                </a:ln>
                <a:effectLst/>
              </a:rPr>
              <a:t>D</a:t>
            </a:r>
            <a:r>
              <a:rPr lang="en-US" altLang="tr-TR" smtClean="0">
                <a:ln>
                  <a:noFill/>
                </a:ln>
                <a:effectLst/>
              </a:rPr>
              <a:t>omain</a:t>
            </a:r>
            <a:endParaRPr lang="tr-TR" altLang="tr-TR" smtClean="0">
              <a:ln>
                <a:noFill/>
              </a:ln>
              <a:effectLst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0" y="1125538"/>
            <a:ext cx="6985000" cy="52562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000" smtClean="0"/>
              <a:t>Boolean value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T</a:t>
            </a:r>
            <a:r>
              <a:rPr lang="tr-TR" altLang="tr-TR" smtClean="0"/>
              <a:t>rue</a:t>
            </a:r>
            <a:r>
              <a:rPr lang="en-US" altLang="tr-TR" smtClean="0"/>
              <a:t> or F</a:t>
            </a:r>
            <a:r>
              <a:rPr lang="tr-TR" altLang="tr-TR" smtClean="0"/>
              <a:t>alse</a:t>
            </a:r>
            <a:endParaRPr lang="en-US" altLang="tr-TR" smtClean="0"/>
          </a:p>
          <a:p>
            <a:pPr>
              <a:lnSpc>
                <a:spcPct val="80000"/>
              </a:lnSpc>
            </a:pPr>
            <a:endParaRPr lang="tr-TR" altLang="tr-TR" sz="2000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Numeric value in a particular range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99 &lt;= N &lt;= 99</a:t>
            </a:r>
            <a:r>
              <a:rPr lang="tr-TR" altLang="tr-TR" smtClean="0"/>
              <a:t>9</a:t>
            </a:r>
            <a:endParaRPr lang="en-US" altLang="tr-TR" smtClean="0"/>
          </a:p>
          <a:p>
            <a:pPr lvl="1">
              <a:lnSpc>
                <a:spcPct val="80000"/>
              </a:lnSpc>
            </a:pPr>
            <a:r>
              <a:rPr lang="en-US" altLang="tr-TR" smtClean="0"/>
              <a:t>Integer, Floating point</a:t>
            </a:r>
          </a:p>
          <a:p>
            <a:pPr>
              <a:lnSpc>
                <a:spcPct val="80000"/>
              </a:lnSpc>
            </a:pPr>
            <a:endParaRPr lang="tr-TR" altLang="tr-TR" sz="2000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One of a fixed set of enumerated values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{Jan, Feb, Mar, …}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{Visa</a:t>
            </a:r>
            <a:r>
              <a:rPr lang="tr-TR" altLang="tr-TR" smtClean="0"/>
              <a:t>Card</a:t>
            </a:r>
            <a:r>
              <a:rPr lang="en-US" altLang="tr-TR" smtClean="0"/>
              <a:t>, MasterCard, Discover</a:t>
            </a:r>
            <a:r>
              <a:rPr lang="tr-TR" altLang="tr-TR" smtClean="0"/>
              <a:t>Card</a:t>
            </a:r>
            <a:r>
              <a:rPr lang="en-US" altLang="tr-TR" smtClean="0"/>
              <a:t>, …}</a:t>
            </a:r>
          </a:p>
          <a:p>
            <a:pPr>
              <a:lnSpc>
                <a:spcPct val="80000"/>
              </a:lnSpc>
            </a:pPr>
            <a:endParaRPr lang="tr-TR" altLang="tr-TR" sz="2000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Formatted strings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Phone numbers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File names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URLs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Credit card numbers</a:t>
            </a:r>
            <a:endParaRPr lang="tr-TR" altLang="tr-TR" sz="1800" smtClean="0"/>
          </a:p>
        </p:txBody>
      </p:sp>
    </p:spTree>
    <p:extLst>
      <p:ext uri="{BB962C8B-B14F-4D97-AF65-F5344CB8AC3E}">
        <p14:creationId xmlns:p14="http://schemas.microsoft.com/office/powerpoint/2010/main" val="24817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EEA56407-854F-4368-B7C2-00784CA211B4}" type="slidenum">
              <a:rPr lang="tr-TR" altLang="tr-TR" sz="1400" b="1">
                <a:latin typeface="Arial" panose="020B0604020202020204" pitchFamily="34" charset="0"/>
              </a:rPr>
              <a:pPr algn="r"/>
              <a:t>7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Equivalence Partitioning (1)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52513"/>
            <a:ext cx="8928100" cy="1116012"/>
          </a:xfrm>
        </p:spPr>
        <p:txBody>
          <a:bodyPr/>
          <a:lstStyle/>
          <a:p>
            <a:r>
              <a:rPr lang="en-US" altLang="tr-TR" smtClean="0"/>
              <a:t>First-level partitioning: Valid vs. Invalid </a:t>
            </a:r>
            <a:r>
              <a:rPr lang="tr-TR" altLang="tr-TR" smtClean="0"/>
              <a:t>input </a:t>
            </a:r>
            <a:r>
              <a:rPr lang="en-US" altLang="tr-TR" smtClean="0"/>
              <a:t>values</a:t>
            </a:r>
            <a:endParaRPr lang="tr-TR" altLang="tr-TR" smtClean="0"/>
          </a:p>
        </p:txBody>
      </p:sp>
      <p:pic>
        <p:nvPicPr>
          <p:cNvPr id="778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636838"/>
            <a:ext cx="40290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19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07BCC5D-8059-4631-A25C-1FAE519E4803}" type="slidenum">
              <a:rPr lang="tr-TR" altLang="tr-TR" sz="1400" b="1">
                <a:latin typeface="Arial" panose="020B0604020202020204" pitchFamily="34" charset="0"/>
              </a:rPr>
              <a:pPr algn="r"/>
              <a:t>8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Equivalence Partitioning (2)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52513"/>
            <a:ext cx="8928100" cy="1433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mtClean="0"/>
              <a:t>Partition valid and invalid values into equivalence classes</a:t>
            </a:r>
          </a:p>
          <a:p>
            <a:pPr>
              <a:lnSpc>
                <a:spcPct val="90000"/>
              </a:lnSpc>
            </a:pPr>
            <a:r>
              <a:rPr lang="en-US" altLang="tr-TR" smtClean="0"/>
              <a:t>Create a test case for at least one value from each equivalence class</a:t>
            </a:r>
            <a:endParaRPr lang="tr-TR" altLang="tr-TR" smtClean="0"/>
          </a:p>
        </p:txBody>
      </p:sp>
      <p:pic>
        <p:nvPicPr>
          <p:cNvPr id="788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781300"/>
            <a:ext cx="41338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021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DAD5AEB-F6D1-47A1-8266-F69CDD20FC40}" type="slidenum">
              <a:rPr lang="tr-TR" altLang="tr-TR" sz="1400" b="1">
                <a:latin typeface="Arial" panose="020B0604020202020204" pitchFamily="34" charset="0"/>
              </a:rPr>
              <a:pPr algn="r"/>
              <a:t>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tr-TR" sz="3600" smtClean="0">
                <a:ln>
                  <a:noFill/>
                </a:ln>
                <a:effectLst/>
              </a:rPr>
              <a:t>Equivalence</a:t>
            </a:r>
            <a:r>
              <a:rPr lang="tr-TR" altLang="tr-TR" sz="3600" dirty="0" smtClean="0">
                <a:ln>
                  <a:noFill/>
                </a:ln>
                <a:effectLst/>
              </a:rPr>
              <a:t>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Partitioning</a:t>
            </a:r>
            <a:r>
              <a:rPr lang="tr-TR" altLang="tr-TR" sz="3600" dirty="0" smtClean="0">
                <a:ln>
                  <a:noFill/>
                </a:ln>
                <a:effectLst/>
              </a:rPr>
              <a:t> -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Examples</a:t>
            </a:r>
            <a:endParaRPr lang="tr-TR" altLang="tr-TR" sz="3600" dirty="0" smtClean="0">
              <a:ln>
                <a:noFill/>
              </a:ln>
              <a:effectLst/>
            </a:endParaRPr>
          </a:p>
        </p:txBody>
      </p:sp>
      <p:pic>
        <p:nvPicPr>
          <p:cNvPr id="798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89138"/>
            <a:ext cx="893762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12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3486</TotalTime>
  <Words>1971</Words>
  <Application>Microsoft Office PowerPoint</Application>
  <PresentationFormat>On-screen Show (4:3)</PresentationFormat>
  <Paragraphs>385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ＭＳ Ｐゴシック</vt:lpstr>
      <vt:lpstr>Arial</vt:lpstr>
      <vt:lpstr>Bodoni MT Condensed</vt:lpstr>
      <vt:lpstr>Calibri</vt:lpstr>
      <vt:lpstr>Courier</vt:lpstr>
      <vt:lpstr>Courier New</vt:lpstr>
      <vt:lpstr>Franklin Gothic Book</vt:lpstr>
      <vt:lpstr>Helvetica</vt:lpstr>
      <vt:lpstr>Times New Roman</vt:lpstr>
      <vt:lpstr>Wingdings</vt:lpstr>
      <vt:lpstr>Decatur</vt:lpstr>
      <vt:lpstr>SOFTWARE ENGINEERING</vt:lpstr>
      <vt:lpstr>Black-Box Testing</vt:lpstr>
      <vt:lpstr>Black-Box Testing</vt:lpstr>
      <vt:lpstr>Black Box Testing</vt:lpstr>
      <vt:lpstr>Examples: Input Data</vt:lpstr>
      <vt:lpstr>Examples of Input Domain</vt:lpstr>
      <vt:lpstr>Equivalence Partitioning (1)</vt:lpstr>
      <vt:lpstr>Equivalence Partitioning (2)</vt:lpstr>
      <vt:lpstr>Equivalence Partitioning - Examples</vt:lpstr>
      <vt:lpstr>Equivalence Partitioning - Examples</vt:lpstr>
      <vt:lpstr>Boundary Value Analysis (2)</vt:lpstr>
      <vt:lpstr>Boundary Value Analysis (3)</vt:lpstr>
      <vt:lpstr>Boundary Value Analysis - Examples</vt:lpstr>
      <vt:lpstr>Boundary Value Analysis - Examples</vt:lpstr>
      <vt:lpstr>Example:</vt:lpstr>
      <vt:lpstr>Function Calculating Average</vt:lpstr>
      <vt:lpstr>Test Cases (Basis: Array Length)</vt:lpstr>
      <vt:lpstr>Test Cases (Basis: Position of Minimum)</vt:lpstr>
      <vt:lpstr>Test Cases (Basis: Number of Minima)</vt:lpstr>
      <vt:lpstr>Example:</vt:lpstr>
      <vt:lpstr>PowerPoint Presentation</vt:lpstr>
      <vt:lpstr>PowerPoint Presentation</vt:lpstr>
      <vt:lpstr>PowerPoint Presentation</vt:lpstr>
      <vt:lpstr>Flow Graph </vt:lpstr>
      <vt:lpstr>Cyclomatic Complexity and Test Paths</vt:lpstr>
      <vt:lpstr>Test cases for boundary value analysis </vt:lpstr>
      <vt:lpstr>Test cases for boundary value analysis </vt:lpstr>
      <vt:lpstr>Other Types of Testing</vt:lpstr>
      <vt:lpstr>Special Tests</vt:lpstr>
      <vt:lpstr>System Testing</vt:lpstr>
      <vt:lpstr>Functional Testing</vt:lpstr>
      <vt:lpstr>PowerPoint Presentation</vt:lpstr>
      <vt:lpstr>Performance Testing</vt:lpstr>
      <vt:lpstr>Volume Testing</vt:lpstr>
      <vt:lpstr>Stress Testing</vt:lpstr>
      <vt:lpstr>Security Testing</vt:lpstr>
      <vt:lpstr>Acceptance Testing</vt:lpstr>
      <vt:lpstr>Alpha Test &amp; Beta Test</vt:lpstr>
      <vt:lpstr>Testing Web-based Systems</vt:lpstr>
      <vt:lpstr>Examples of Test Automation Tools</vt:lpstr>
      <vt:lpstr>Wrap-up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tantug</dc:creator>
  <cp:lastModifiedBy>ayse t</cp:lastModifiedBy>
  <cp:revision>126</cp:revision>
  <dcterms:created xsi:type="dcterms:W3CDTF">2010-08-26T12:42:06Z</dcterms:created>
  <dcterms:modified xsi:type="dcterms:W3CDTF">2018-12-11T10:17:13Z</dcterms:modified>
</cp:coreProperties>
</file>