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385" autoAdjust="0"/>
  </p:normalViewPr>
  <p:slideViewPr>
    <p:cSldViewPr snapToGrid="0">
      <p:cViewPr varScale="1">
        <p:scale>
          <a:sx n="70" d="100"/>
          <a:sy n="70" d="100"/>
        </p:scale>
        <p:origin x="92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B1F52-0313-4EC2-91F2-78D8BD2FE9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AF3F9-4685-4EB9-A368-20580A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9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F3F9-4685-4EB9-A368-20580A9911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2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F3F9-4685-4EB9-A368-20580A9911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4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F3F9-4685-4EB9-A368-20580A9911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F3F9-4685-4EB9-A368-20580A9911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9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F3F9-4685-4EB9-A368-20580A9911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9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F3F9-4685-4EB9-A368-20580A9911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2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F3F9-4685-4EB9-A368-20580A9911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52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F3F9-4685-4EB9-A368-20580A9911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AF3F9-4685-4EB9-A368-20580A9911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AA19-E44B-4346-9847-7828D9429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1C43A-97FB-4623-9752-BFB96D6CA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C640-373C-4AA8-8228-B8B9B249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503E-FC73-4EB2-91DC-EA14F82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1FD5-02FC-4F9E-B24E-FC4A3B74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AA43-9AC8-44F1-B983-9CF8C955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AD543-5318-4217-B6CD-46E055285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9F0DB-03F0-41EA-91D6-09673526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1B6A-F626-4A51-908B-CCDE1998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309E-A17D-46E2-926C-B5D5160B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848E0-6456-42D1-9E00-C09EA968F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5EDC7-3F56-4F9B-9A76-BDB4DB6E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3C7E-8E20-4445-B5BA-A6A56217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BF1B-B0E6-441C-A9C9-A6DCC87D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65FD-7E3E-4F44-BC06-FCFE477C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45F5-7ABF-4E99-9303-5B1A830F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AB72-CCB0-4574-8C55-D7DAAA75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7671-8B75-45E8-BCF0-F3F366B6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43B3-AAE9-4E6C-80D7-D89473D1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58BA-E959-48EC-A43F-5BF216C6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1C75-F93A-42E1-9A61-E13E7BEC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FEC9-1B2F-41AB-8694-76E0208E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6CCD-9B2B-4FC4-AC97-5A6CBE6E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BAFC-5B95-40EE-8690-0CFB689E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A243F-4DF8-41B6-9543-57BE3D04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47E-0332-4836-A8CB-60A879D1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2223-8680-4E56-9235-598A9868D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AFBBA-E2C2-4B10-BFCD-3920F9C6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C8F-CEAC-448F-8092-03D8B18F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90B37-35B9-445D-ABCE-6CE7122C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6FC7-64A3-43F0-87DC-78321473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9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A36-24D2-4C55-9494-5F740BFF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9561-02B2-4C41-9D56-8200B8AE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FDAB8-7452-47A6-8796-6E27AF7D4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18B86-0FB4-4D05-A5D8-446553992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F0D21-866A-401C-AB1F-B11C02F35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17C3A-0FD2-47EB-8EAE-0DEDF14F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2CC43-119C-4766-A781-FC403D15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7936E-89BA-4172-AA6D-F5CEBE81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32F7-9E8B-4CBE-A45B-5A29DD18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3EE8C-C4A0-4C07-A4C6-E7008447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51751-834C-46CE-A81A-AD9B5130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711D8-B0FB-4FBB-A63A-425A84F6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EE37C-F9F2-4FDD-BE1A-C3EAA5EF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40CFE-EE08-40EE-8571-50F865FF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3601-98A0-4B54-8E52-FB756A43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8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8190-5A7D-4D18-A9D6-E73E10A4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7359-DFAF-41EB-8B83-8021D442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48F94-094B-44B6-8053-ADD36549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560B-893C-4F4C-8FCA-1FEE4CB2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0879C-CD11-46D3-8F26-0027288F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1E9B-F638-4B4D-A23D-9C48911C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0B71-DB6E-45C5-80F3-3820363A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1186A-5493-4E3B-B787-7116242CE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6B42E-F89B-4BB3-8776-CFF979A3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0F13A-EEE4-4A2F-A786-65900E71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EB65B-60F0-4300-A1AA-9ED87F04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74E17-4F0B-43D3-BCE7-FC0CBF0D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F5227-8F3F-40B9-911E-A2CCF83B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6852-5713-42E4-96CB-07462D85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4543-1270-41E2-A0CF-C15E40B9D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1B72-EACA-49D7-9999-17BC373134E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5ADA-C62A-4F26-89CD-607B8BE9A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FFA62-D2A1-4A12-ACE7-C756F6F79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8F812-9252-4999-B441-BB5E9367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.microsoft.com/en-us/sql/ssms/download-sql-server-management-studio-ssms?view=sql-server-ver16&amp;viewFallbackFrom=ssql-server-ver19" TargetMode="External"/><Relationship Id="rId4" Type="http://schemas.openxmlformats.org/officeDocument/2006/relationships/hyperlink" Target="https://www.microsoft.com/en-us/sql-server/sql-server-downloa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learn.microsoft.com/en-us/sql/t-sql/lesson-1-creating-database-objects?view=sql-server-ver1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sql/index.htm" TargetMode="External"/><Relationship Id="rId5" Type="http://schemas.openxmlformats.org/officeDocument/2006/relationships/hyperlink" Target="https://dataintegrationinfo.com/hierarchical-vs-relational-database/" TargetMode="External"/><Relationship Id="rId4" Type="http://schemas.openxmlformats.org/officeDocument/2006/relationships/hyperlink" Target="https://www.tutorialspoint.com/ms_sql_server/index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5991D-F5C3-4C49-B6D3-2B0DC4728C8C}"/>
              </a:ext>
            </a:extLst>
          </p:cNvPr>
          <p:cNvSpPr/>
          <p:nvPr/>
        </p:nvSpPr>
        <p:spPr>
          <a:xfrm>
            <a:off x="0" y="0"/>
            <a:ext cx="12192000" cy="733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 Venkat Gandhi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E2DA-6E48-4ACE-ACE4-39A8C919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88" y="46656"/>
            <a:ext cx="1079187" cy="733426"/>
          </a:xfrm>
          <a:prstGeom prst="rect">
            <a:avLst/>
          </a:prstGeom>
        </p:spPr>
      </p:pic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399C4268-6560-4269-B56A-83F7A4143A4B}"/>
              </a:ext>
            </a:extLst>
          </p:cNvPr>
          <p:cNvSpPr txBox="1">
            <a:spLocks/>
          </p:cNvSpPr>
          <p:nvPr/>
        </p:nvSpPr>
        <p:spPr>
          <a:xfrm>
            <a:off x="0" y="-6773"/>
            <a:ext cx="12192000" cy="733426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4000" b="1" dirty="0">
                <a:solidFill>
                  <a:srgbClr val="FFC000"/>
                </a:solidFill>
                <a:latin typeface="PT Sans Narrow" panose="020B05060202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SSMS – MSSQL Server</a:t>
            </a:r>
            <a:endParaRPr lang="en-US" sz="4000" b="1" dirty="0">
              <a:solidFill>
                <a:srgbClr val="FFC000"/>
              </a:solidFill>
              <a:latin typeface="PT Sans Narrow" panose="020B05060202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0A3C3278-601B-499A-B4D7-927615444660}"/>
              </a:ext>
            </a:extLst>
          </p:cNvPr>
          <p:cNvSpPr txBox="1">
            <a:spLocks/>
          </p:cNvSpPr>
          <p:nvPr/>
        </p:nvSpPr>
        <p:spPr>
          <a:xfrm>
            <a:off x="0" y="726653"/>
            <a:ext cx="12192000" cy="61313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SQL Server Relational Database Management System is platform independent (runs on Linux and Windows) was developed by Microsoft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To Create and Maintain databases.  (SQL Server Database Engine).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It also has SQL Server Analysis Services, SQL Server Reporting Services, SQL Server Integration Services.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Downloads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200" dirty="0">
                <a:hlinkClick r:id="rId4"/>
              </a:rPr>
              <a:t>SQL Server</a:t>
            </a:r>
            <a:endParaRPr lang="en-US" sz="1200" dirty="0"/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200" dirty="0">
                <a:hlinkClick r:id="rId5"/>
              </a:rPr>
              <a:t>SQL Server Management Studio</a:t>
            </a:r>
            <a:endParaRPr lang="en-US" sz="1200" dirty="0"/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SQL Server version 6.0 released in 1995 was the first version.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7576CA-44D6-E46B-E830-B76D26B95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60184"/>
              </p:ext>
            </p:extLst>
          </p:nvPr>
        </p:nvGraphicFramePr>
        <p:xfrm>
          <a:off x="8933339" y="1460079"/>
          <a:ext cx="3148414" cy="5274806"/>
        </p:xfrm>
        <a:graphic>
          <a:graphicData uri="http://schemas.openxmlformats.org/drawingml/2006/table">
            <a:tbl>
              <a:tblPr/>
              <a:tblGrid>
                <a:gridCol w="1574207">
                  <a:extLst>
                    <a:ext uri="{9D8B030D-6E8A-4147-A177-3AD203B41FA5}">
                      <a16:colId xmlns:a16="http://schemas.microsoft.com/office/drawing/2014/main" val="173810797"/>
                    </a:ext>
                  </a:extLst>
                </a:gridCol>
                <a:gridCol w="1574207">
                  <a:extLst>
                    <a:ext uri="{9D8B030D-6E8A-4147-A177-3AD203B41FA5}">
                      <a16:colId xmlns:a16="http://schemas.microsoft.com/office/drawing/2014/main" val="2138391592"/>
                    </a:ext>
                  </a:extLst>
                </a:gridCol>
              </a:tblGrid>
              <a:tr h="3043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Version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Year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764082"/>
                  </a:ext>
                </a:extLst>
              </a:tr>
              <a:tr h="30433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6.0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1995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10108"/>
                  </a:ext>
                </a:extLst>
              </a:tr>
              <a:tr h="30433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6.5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1996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890379"/>
                  </a:ext>
                </a:extLst>
              </a:tr>
              <a:tr h="30433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7.0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1998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417869"/>
                  </a:ext>
                </a:extLst>
              </a:tr>
              <a:tr h="30433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8.0 (2000)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2000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53557"/>
                  </a:ext>
                </a:extLst>
              </a:tr>
              <a:tr h="30433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9.0 (2005)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2005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3743"/>
                  </a:ext>
                </a:extLst>
              </a:tr>
              <a:tr h="30433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10.0 (2008)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2008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654474"/>
                  </a:ext>
                </a:extLst>
              </a:tr>
              <a:tr h="30433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10.5 (2008 R2)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2010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6106"/>
                  </a:ext>
                </a:extLst>
              </a:tr>
              <a:tr h="304338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11.0 (2012)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2012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395421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12 (2014)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2014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645189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13 (2016)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2016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96152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14 (2019)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2019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894169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15 (2022)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2022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5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8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5991D-F5C3-4C49-B6D3-2B0DC4728C8C}"/>
              </a:ext>
            </a:extLst>
          </p:cNvPr>
          <p:cNvSpPr/>
          <p:nvPr/>
        </p:nvSpPr>
        <p:spPr>
          <a:xfrm>
            <a:off x="0" y="0"/>
            <a:ext cx="12192000" cy="733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 Venkat Gandhi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E2DA-6E48-4ACE-ACE4-39A8C919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88" y="46656"/>
            <a:ext cx="1079187" cy="733426"/>
          </a:xfrm>
          <a:prstGeom prst="rect">
            <a:avLst/>
          </a:prstGeom>
        </p:spPr>
      </p:pic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399C4268-6560-4269-B56A-83F7A4143A4B}"/>
              </a:ext>
            </a:extLst>
          </p:cNvPr>
          <p:cNvSpPr txBox="1">
            <a:spLocks/>
          </p:cNvSpPr>
          <p:nvPr/>
        </p:nvSpPr>
        <p:spPr>
          <a:xfrm>
            <a:off x="0" y="-6773"/>
            <a:ext cx="12192000" cy="733426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4000" b="1" dirty="0">
                <a:solidFill>
                  <a:srgbClr val="FFC000"/>
                </a:solidFill>
                <a:latin typeface="PT Sans Narrow" panose="020B05060202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AWS RDS – MSSQL Server</a:t>
            </a:r>
            <a:endParaRPr lang="en-US" sz="4000" b="1" dirty="0">
              <a:solidFill>
                <a:srgbClr val="FFC000"/>
              </a:solidFill>
              <a:latin typeface="PT Sans Narrow" panose="020B05060202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0A3C3278-601B-499A-B4D7-927615444660}"/>
              </a:ext>
            </a:extLst>
          </p:cNvPr>
          <p:cNvSpPr txBox="1">
            <a:spLocks/>
          </p:cNvSpPr>
          <p:nvPr/>
        </p:nvSpPr>
        <p:spPr>
          <a:xfrm>
            <a:off x="0" y="726653"/>
            <a:ext cx="12192000" cy="61313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Steps to Setup a Database in AWS</a:t>
            </a:r>
          </a:p>
          <a:p>
            <a:pPr marL="7429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Search RDS in </a:t>
            </a:r>
            <a:r>
              <a:rPr lang="en-US" sz="1500" dirty="0" err="1">
                <a:solidFill>
                  <a:srgbClr val="000000"/>
                </a:solidFill>
              </a:rPr>
              <a:t>aws</a:t>
            </a:r>
            <a:r>
              <a:rPr lang="en-US" sz="1500" dirty="0">
                <a:solidFill>
                  <a:srgbClr val="000000"/>
                </a:solidFill>
              </a:rPr>
              <a:t> console.</a:t>
            </a:r>
          </a:p>
          <a:p>
            <a:pPr marL="7429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Click Create Database</a:t>
            </a:r>
          </a:p>
          <a:p>
            <a:pPr marL="7429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Select SQL Server as database Engine</a:t>
            </a:r>
          </a:p>
          <a:p>
            <a:pPr marL="7429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Provide Server Master Password for SQL Server.</a:t>
            </a:r>
          </a:p>
          <a:p>
            <a:pPr marL="7429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Select Public Access = Yes</a:t>
            </a:r>
          </a:p>
          <a:p>
            <a:pPr marL="7429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Click create Database</a:t>
            </a:r>
          </a:p>
          <a:p>
            <a:pPr marL="7429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Wait for the DB server to be created. </a:t>
            </a:r>
          </a:p>
          <a:p>
            <a:pPr marL="7429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Once created, Edit inbound rules to allow your </a:t>
            </a:r>
            <a:r>
              <a:rPr lang="en-US" sz="1500" dirty="0" err="1">
                <a:solidFill>
                  <a:srgbClr val="000000"/>
                </a:solidFill>
              </a:rPr>
              <a:t>ip</a:t>
            </a:r>
            <a:r>
              <a:rPr lang="en-US" sz="1500" dirty="0">
                <a:solidFill>
                  <a:srgbClr val="000000"/>
                </a:solidFill>
              </a:rPr>
              <a:t> address to  MSSQL.</a:t>
            </a:r>
          </a:p>
          <a:p>
            <a:pPr marL="742950" indent="-28575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4AD91-60FD-1012-D1B9-7CE938582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94" y="4464996"/>
            <a:ext cx="5778230" cy="21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0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5991D-F5C3-4C49-B6D3-2B0DC4728C8C}"/>
              </a:ext>
            </a:extLst>
          </p:cNvPr>
          <p:cNvSpPr/>
          <p:nvPr/>
        </p:nvSpPr>
        <p:spPr>
          <a:xfrm>
            <a:off x="0" y="0"/>
            <a:ext cx="12192000" cy="733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 Venkat Gandhi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E2DA-6E48-4ACE-ACE4-39A8C919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88" y="46656"/>
            <a:ext cx="1079187" cy="733426"/>
          </a:xfrm>
          <a:prstGeom prst="rect">
            <a:avLst/>
          </a:prstGeom>
        </p:spPr>
      </p:pic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399C4268-6560-4269-B56A-83F7A4143A4B}"/>
              </a:ext>
            </a:extLst>
          </p:cNvPr>
          <p:cNvSpPr txBox="1">
            <a:spLocks/>
          </p:cNvSpPr>
          <p:nvPr/>
        </p:nvSpPr>
        <p:spPr>
          <a:xfrm>
            <a:off x="0" y="-6773"/>
            <a:ext cx="12192000" cy="733426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4000" b="1" dirty="0">
                <a:solidFill>
                  <a:srgbClr val="FFC000"/>
                </a:solidFill>
                <a:latin typeface="PT Sans Narrow" panose="020B05060202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Management Studio</a:t>
            </a:r>
            <a:endParaRPr lang="en-US" sz="4000" b="1" dirty="0">
              <a:solidFill>
                <a:srgbClr val="FFC000"/>
              </a:solidFill>
              <a:latin typeface="PT Sans Narrow" panose="020B05060202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0A3C3278-601B-499A-B4D7-927615444660}"/>
              </a:ext>
            </a:extLst>
          </p:cNvPr>
          <p:cNvSpPr txBox="1">
            <a:spLocks/>
          </p:cNvSpPr>
          <p:nvPr/>
        </p:nvSpPr>
        <p:spPr>
          <a:xfrm>
            <a:off x="0" y="726653"/>
            <a:ext cx="12192000" cy="61313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Steps to Connect to RDS using SQLS Server Management Studio</a:t>
            </a:r>
          </a:p>
          <a:p>
            <a:pPr marL="800100" indent="-342900" algn="l">
              <a:lnSpc>
                <a:spcPct val="100000"/>
              </a:lnSpc>
              <a:spcBef>
                <a:spcPts val="1200"/>
              </a:spcBef>
              <a:buAutoNum type="arabicParenR"/>
            </a:pPr>
            <a:r>
              <a:rPr lang="en-US" sz="1500" dirty="0">
                <a:solidFill>
                  <a:srgbClr val="000000"/>
                </a:solidFill>
              </a:rPr>
              <a:t>Enter the server URL  followed by , and port example.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 Server Type: Database Engine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 </a:t>
            </a:r>
            <a:r>
              <a:rPr lang="en-US" sz="1500" dirty="0" err="1">
                <a:solidFill>
                  <a:srgbClr val="000000"/>
                </a:solidFill>
              </a:rPr>
              <a:t>ServerName</a:t>
            </a:r>
            <a:r>
              <a:rPr lang="en-US" sz="1500" dirty="0">
                <a:solidFill>
                  <a:srgbClr val="000000"/>
                </a:solidFill>
              </a:rPr>
              <a:t>:   venkatgandhi.xxxxxxxxxxxx.us-east-1-rds.amazonaws.com,1443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 Login Id:      (Id that was created during creation of Database).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 Login Password: (Password that was created during creation of Database).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2F3CB-E5BD-FBC5-39EA-1E20410AF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403" y="3347420"/>
            <a:ext cx="45910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7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5991D-F5C3-4C49-B6D3-2B0DC4728C8C}"/>
              </a:ext>
            </a:extLst>
          </p:cNvPr>
          <p:cNvSpPr/>
          <p:nvPr/>
        </p:nvSpPr>
        <p:spPr>
          <a:xfrm>
            <a:off x="0" y="0"/>
            <a:ext cx="12192000" cy="733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 Venkat Gandhi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E2DA-6E48-4ACE-ACE4-39A8C919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88" y="46656"/>
            <a:ext cx="1079187" cy="733426"/>
          </a:xfrm>
          <a:prstGeom prst="rect">
            <a:avLst/>
          </a:prstGeom>
        </p:spPr>
      </p:pic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399C4268-6560-4269-B56A-83F7A4143A4B}"/>
              </a:ext>
            </a:extLst>
          </p:cNvPr>
          <p:cNvSpPr txBox="1">
            <a:spLocks/>
          </p:cNvSpPr>
          <p:nvPr/>
        </p:nvSpPr>
        <p:spPr>
          <a:xfrm>
            <a:off x="0" y="-6773"/>
            <a:ext cx="12192000" cy="733426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4000" b="1" dirty="0">
                <a:solidFill>
                  <a:srgbClr val="FFC000"/>
                </a:solidFill>
                <a:latin typeface="PT Sans Narrow" panose="020B05060202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Management Studio</a:t>
            </a:r>
            <a:endParaRPr lang="en-US" sz="4000" b="1" dirty="0">
              <a:solidFill>
                <a:srgbClr val="FFC000"/>
              </a:solidFill>
              <a:latin typeface="PT Sans Narrow" panose="020B05060202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0A3C3278-601B-499A-B4D7-927615444660}"/>
              </a:ext>
            </a:extLst>
          </p:cNvPr>
          <p:cNvSpPr txBox="1">
            <a:spLocks/>
          </p:cNvSpPr>
          <p:nvPr/>
        </p:nvSpPr>
        <p:spPr>
          <a:xfrm>
            <a:off x="0" y="726653"/>
            <a:ext cx="12192000" cy="61313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Steps to Connect to RDS using SQLS Server Management Studio</a:t>
            </a:r>
          </a:p>
          <a:p>
            <a:pPr marL="800100" indent="-342900" algn="l">
              <a:lnSpc>
                <a:spcPct val="100000"/>
              </a:lnSpc>
              <a:spcBef>
                <a:spcPts val="1200"/>
              </a:spcBef>
              <a:buAutoNum type="arabicParenR"/>
            </a:pPr>
            <a:r>
              <a:rPr lang="en-US" sz="1500" dirty="0">
                <a:solidFill>
                  <a:srgbClr val="000000"/>
                </a:solidFill>
              </a:rPr>
              <a:t>Enter the server URL  followed by , and port example.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 Server Type: Database Engine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 </a:t>
            </a:r>
            <a:r>
              <a:rPr lang="en-US" sz="1500" dirty="0" err="1">
                <a:solidFill>
                  <a:srgbClr val="000000"/>
                </a:solidFill>
              </a:rPr>
              <a:t>ServerName</a:t>
            </a:r>
            <a:r>
              <a:rPr lang="en-US" sz="1500" dirty="0">
                <a:solidFill>
                  <a:srgbClr val="000000"/>
                </a:solidFill>
              </a:rPr>
              <a:t>:   venkatgandhi.xxxxxxxxxxxx.us-east-1-rds.amazonaws.com,1443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 Login Id:      (Id that was created during creation of Database).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 Login Password: (Password that was created during creation of Database).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2F3CB-E5BD-FBC5-39EA-1E20410AF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403" y="3347420"/>
            <a:ext cx="45910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5991D-F5C3-4C49-B6D3-2B0DC4728C8C}"/>
              </a:ext>
            </a:extLst>
          </p:cNvPr>
          <p:cNvSpPr/>
          <p:nvPr/>
        </p:nvSpPr>
        <p:spPr>
          <a:xfrm>
            <a:off x="0" y="0"/>
            <a:ext cx="12192000" cy="733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 Venkat Gandhi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E2DA-6E48-4ACE-ACE4-39A8C919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88" y="46656"/>
            <a:ext cx="1079187" cy="733426"/>
          </a:xfrm>
          <a:prstGeom prst="rect">
            <a:avLst/>
          </a:prstGeom>
        </p:spPr>
      </p:pic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399C4268-6560-4269-B56A-83F7A4143A4B}"/>
              </a:ext>
            </a:extLst>
          </p:cNvPr>
          <p:cNvSpPr txBox="1">
            <a:spLocks/>
          </p:cNvSpPr>
          <p:nvPr/>
        </p:nvSpPr>
        <p:spPr>
          <a:xfrm>
            <a:off x="0" y="-6773"/>
            <a:ext cx="12192000" cy="733426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4000" b="1" dirty="0">
                <a:solidFill>
                  <a:srgbClr val="FFC000"/>
                </a:solidFill>
                <a:latin typeface="PT Sans Narrow" panose="020B05060202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Links</a:t>
            </a:r>
            <a:endParaRPr lang="en-US" sz="4000" b="1" dirty="0">
              <a:solidFill>
                <a:srgbClr val="FFC000"/>
              </a:solidFill>
              <a:latin typeface="PT Sans Narrow" panose="020B05060202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0A3C3278-601B-499A-B4D7-927615444660}"/>
              </a:ext>
            </a:extLst>
          </p:cNvPr>
          <p:cNvSpPr txBox="1">
            <a:spLocks/>
          </p:cNvSpPr>
          <p:nvPr/>
        </p:nvSpPr>
        <p:spPr>
          <a:xfrm>
            <a:off x="0" y="726653"/>
            <a:ext cx="12192000" cy="61313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45E1F-66C8-AA0A-C747-ADC5CAA52D4C}"/>
              </a:ext>
            </a:extLst>
          </p:cNvPr>
          <p:cNvSpPr txBox="1"/>
          <p:nvPr/>
        </p:nvSpPr>
        <p:spPr>
          <a:xfrm>
            <a:off x="768485" y="2228678"/>
            <a:ext cx="4357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MS SQL Server Tutorial - tutorialspoint.com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3160D-7413-105C-F963-25995619A963}"/>
              </a:ext>
            </a:extLst>
          </p:cNvPr>
          <p:cNvSpPr txBox="1"/>
          <p:nvPr/>
        </p:nvSpPr>
        <p:spPr>
          <a:xfrm>
            <a:off x="827075" y="4508868"/>
            <a:ext cx="10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Hierarchical vs Relational Database: How Each Model Helps in Data Integration? (dataintegrationinfo.com)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E5F48-34B4-BDAD-D06C-73E47CF470E3}"/>
              </a:ext>
            </a:extLst>
          </p:cNvPr>
          <p:cNvSpPr txBox="1"/>
          <p:nvPr/>
        </p:nvSpPr>
        <p:spPr>
          <a:xfrm>
            <a:off x="768485" y="1784467"/>
            <a:ext cx="6206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SQL Tutorial (tutorialspoint.com)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56CED-BD62-4A11-6DA8-97CB14336D3E}"/>
              </a:ext>
            </a:extLst>
          </p:cNvPr>
          <p:cNvSpPr txBox="1"/>
          <p:nvPr/>
        </p:nvSpPr>
        <p:spPr>
          <a:xfrm>
            <a:off x="768485" y="2933759"/>
            <a:ext cx="8365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T-SQL Tutorial: Create and query database objects -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8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5991D-F5C3-4C49-B6D3-2B0DC4728C8C}"/>
              </a:ext>
            </a:extLst>
          </p:cNvPr>
          <p:cNvSpPr/>
          <p:nvPr/>
        </p:nvSpPr>
        <p:spPr>
          <a:xfrm>
            <a:off x="0" y="0"/>
            <a:ext cx="12192000" cy="733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 Venkat Gandhi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E2DA-6E48-4ACE-ACE4-39A8C919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88" y="46656"/>
            <a:ext cx="1079187" cy="733426"/>
          </a:xfrm>
          <a:prstGeom prst="rect">
            <a:avLst/>
          </a:prstGeom>
        </p:spPr>
      </p:pic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399C4268-6560-4269-B56A-83F7A4143A4B}"/>
              </a:ext>
            </a:extLst>
          </p:cNvPr>
          <p:cNvSpPr txBox="1">
            <a:spLocks/>
          </p:cNvSpPr>
          <p:nvPr/>
        </p:nvSpPr>
        <p:spPr>
          <a:xfrm>
            <a:off x="0" y="-6773"/>
            <a:ext cx="12192000" cy="733426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4000" b="1" dirty="0">
                <a:solidFill>
                  <a:srgbClr val="FFC000"/>
                </a:solidFill>
                <a:latin typeface="PT Sans Narrow" panose="020B05060202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TSQL - DataTypes</a:t>
            </a:r>
            <a:endParaRPr lang="en-US" sz="4000" b="1" dirty="0">
              <a:solidFill>
                <a:srgbClr val="FFC000"/>
              </a:solidFill>
              <a:latin typeface="PT Sans Narrow" panose="020B05060202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0A3C3278-601B-499A-B4D7-927615444660}"/>
              </a:ext>
            </a:extLst>
          </p:cNvPr>
          <p:cNvSpPr txBox="1">
            <a:spLocks/>
          </p:cNvSpPr>
          <p:nvPr/>
        </p:nvSpPr>
        <p:spPr>
          <a:xfrm>
            <a:off x="0" y="726653"/>
            <a:ext cx="12192000" cy="61313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00101-B263-BE0A-A78D-DCB00D61411D}"/>
              </a:ext>
            </a:extLst>
          </p:cNvPr>
          <p:cNvSpPr txBox="1"/>
          <p:nvPr/>
        </p:nvSpPr>
        <p:spPr>
          <a:xfrm>
            <a:off x="4317527" y="828846"/>
            <a:ext cx="1217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Data Types</a:t>
            </a:r>
            <a:endParaRPr lang="en-US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52D3204F-C456-5DB1-A599-D99637D36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97569"/>
              </p:ext>
            </p:extLst>
          </p:nvPr>
        </p:nvGraphicFramePr>
        <p:xfrm>
          <a:off x="447471" y="1293598"/>
          <a:ext cx="11128443" cy="472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493">
                  <a:extLst>
                    <a:ext uri="{9D8B030D-6E8A-4147-A177-3AD203B41FA5}">
                      <a16:colId xmlns:a16="http://schemas.microsoft.com/office/drawing/2014/main" val="2596856457"/>
                    </a:ext>
                  </a:extLst>
                </a:gridCol>
                <a:gridCol w="2886080">
                  <a:extLst>
                    <a:ext uri="{9D8B030D-6E8A-4147-A177-3AD203B41FA5}">
                      <a16:colId xmlns:a16="http://schemas.microsoft.com/office/drawing/2014/main" val="3251177599"/>
                    </a:ext>
                  </a:extLst>
                </a:gridCol>
                <a:gridCol w="1552004">
                  <a:extLst>
                    <a:ext uri="{9D8B030D-6E8A-4147-A177-3AD203B41FA5}">
                      <a16:colId xmlns:a16="http://schemas.microsoft.com/office/drawing/2014/main" val="1838178023"/>
                    </a:ext>
                  </a:extLst>
                </a:gridCol>
                <a:gridCol w="5115866">
                  <a:extLst>
                    <a:ext uri="{9D8B030D-6E8A-4147-A177-3AD203B41FA5}">
                      <a16:colId xmlns:a16="http://schemas.microsoft.com/office/drawing/2014/main" val="3475690342"/>
                    </a:ext>
                  </a:extLst>
                </a:gridCol>
              </a:tblGrid>
              <a:tr h="518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928180"/>
                  </a:ext>
                </a:extLst>
              </a:tr>
              <a:tr h="361426">
                <a:tc>
                  <a:txBody>
                    <a:bodyPr/>
                    <a:lstStyle/>
                    <a:p>
                      <a:r>
                        <a:rPr lang="en-US" dirty="0"/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15548"/>
                  </a:ext>
                </a:extLst>
              </a:tr>
              <a:tr h="36142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1587"/>
                  </a:ext>
                </a:extLst>
              </a:tr>
              <a:tr h="361426"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56080"/>
                  </a:ext>
                </a:extLst>
              </a:tr>
              <a:tr h="518524">
                <a:tc>
                  <a:txBody>
                    <a:bodyPr/>
                    <a:lstStyle/>
                    <a:p>
                      <a:r>
                        <a:rPr lang="en-US" dirty="0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Dateoftimeoffset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24786"/>
                  </a:ext>
                </a:extLst>
              </a:tr>
              <a:tr h="397187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82276"/>
                  </a:ext>
                </a:extLst>
              </a:tr>
              <a:tr h="361426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92540"/>
                  </a:ext>
                </a:extLst>
              </a:tr>
              <a:tr h="361426"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57841"/>
                  </a:ext>
                </a:extLst>
              </a:tr>
              <a:tr h="361426">
                <a:tc>
                  <a:txBody>
                    <a:bodyPr/>
                    <a:lstStyle/>
                    <a:p>
                      <a:r>
                        <a:rPr lang="en-US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54770"/>
                  </a:ext>
                </a:extLst>
              </a:tr>
              <a:tr h="361426">
                <a:tc>
                  <a:txBody>
                    <a:bodyPr/>
                    <a:lstStyle/>
                    <a:p>
                      <a:r>
                        <a:rPr lang="en-US" dirty="0"/>
                        <a:t>smallmoney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82753"/>
                  </a:ext>
                </a:extLst>
              </a:tr>
              <a:tr h="361426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48003"/>
                  </a:ext>
                </a:extLst>
              </a:tr>
              <a:tr h="361426"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79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61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5991D-F5C3-4C49-B6D3-2B0DC4728C8C}"/>
              </a:ext>
            </a:extLst>
          </p:cNvPr>
          <p:cNvSpPr/>
          <p:nvPr/>
        </p:nvSpPr>
        <p:spPr>
          <a:xfrm>
            <a:off x="0" y="0"/>
            <a:ext cx="12192000" cy="733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 Venkat Gandhi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E2DA-6E48-4ACE-ACE4-39A8C919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88" y="46656"/>
            <a:ext cx="1079187" cy="733426"/>
          </a:xfrm>
          <a:prstGeom prst="rect">
            <a:avLst/>
          </a:prstGeom>
        </p:spPr>
      </p:pic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399C4268-6560-4269-B56A-83F7A4143A4B}"/>
              </a:ext>
            </a:extLst>
          </p:cNvPr>
          <p:cNvSpPr txBox="1">
            <a:spLocks/>
          </p:cNvSpPr>
          <p:nvPr/>
        </p:nvSpPr>
        <p:spPr>
          <a:xfrm>
            <a:off x="0" y="-6773"/>
            <a:ext cx="12192000" cy="733426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4000" b="1" dirty="0">
                <a:solidFill>
                  <a:srgbClr val="FFC000"/>
                </a:solidFill>
                <a:latin typeface="PT Sans Narrow" panose="020B05060202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endParaRPr lang="en-US" sz="4000" b="1" dirty="0">
              <a:solidFill>
                <a:srgbClr val="FFC000"/>
              </a:solidFill>
              <a:latin typeface="PT Sans Narrow" panose="020B05060202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0A3C3278-601B-499A-B4D7-927615444660}"/>
              </a:ext>
            </a:extLst>
          </p:cNvPr>
          <p:cNvSpPr txBox="1">
            <a:spLocks/>
          </p:cNvSpPr>
          <p:nvPr/>
        </p:nvSpPr>
        <p:spPr>
          <a:xfrm>
            <a:off x="0" y="726653"/>
            <a:ext cx="12192000" cy="61313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6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5991D-F5C3-4C49-B6D3-2B0DC4728C8C}"/>
              </a:ext>
            </a:extLst>
          </p:cNvPr>
          <p:cNvSpPr/>
          <p:nvPr/>
        </p:nvSpPr>
        <p:spPr>
          <a:xfrm>
            <a:off x="0" y="0"/>
            <a:ext cx="12192000" cy="733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 Venkat Gandhi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E2DA-6E48-4ACE-ACE4-39A8C919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88" y="46656"/>
            <a:ext cx="1079187" cy="733426"/>
          </a:xfrm>
          <a:prstGeom prst="rect">
            <a:avLst/>
          </a:prstGeom>
        </p:spPr>
      </p:pic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399C4268-6560-4269-B56A-83F7A4143A4B}"/>
              </a:ext>
            </a:extLst>
          </p:cNvPr>
          <p:cNvSpPr txBox="1">
            <a:spLocks/>
          </p:cNvSpPr>
          <p:nvPr/>
        </p:nvSpPr>
        <p:spPr>
          <a:xfrm>
            <a:off x="0" y="-6773"/>
            <a:ext cx="12192000" cy="733426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4000" b="1" dirty="0">
                <a:solidFill>
                  <a:srgbClr val="FFC000"/>
                </a:solidFill>
                <a:latin typeface="PT Sans Narrow" panose="020B05060202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endParaRPr lang="en-US" sz="4000" b="1" dirty="0">
              <a:solidFill>
                <a:srgbClr val="FFC000"/>
              </a:solidFill>
              <a:latin typeface="PT Sans Narrow" panose="020B05060202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0A3C3278-601B-499A-B4D7-927615444660}"/>
              </a:ext>
            </a:extLst>
          </p:cNvPr>
          <p:cNvSpPr txBox="1">
            <a:spLocks/>
          </p:cNvSpPr>
          <p:nvPr/>
        </p:nvSpPr>
        <p:spPr>
          <a:xfrm>
            <a:off x="0" y="726653"/>
            <a:ext cx="12192000" cy="61313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Create database =&gt;    CREATE DATABASE VenkatDB                       Select * from Customers;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Create Table =&gt;                                                                                     Select * from Customers where state = ‘Texas’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CREATE TABLE CUSTOMERS(                                                                                                      </a:t>
            </a:r>
            <a:r>
              <a:rPr lang="en-US" sz="1600" dirty="0">
                <a:solidFill>
                  <a:srgbClr val="000000"/>
                </a:solidFill>
              </a:rPr>
              <a:t>Update customers set State = ‘Michigan’ where id = 7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ID   INT              NOT NULL,                                                                                                         </a:t>
            </a:r>
            <a:r>
              <a:rPr lang="en-US" sz="1600" dirty="0">
                <a:solidFill>
                  <a:srgbClr val="000000"/>
                </a:solidFill>
              </a:rPr>
              <a:t> Delete from customers where id = 7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NAME VARCHAR (20)     NOT NULL,                                                                                           select * FROM CUSTOMERS WHERE STATE LIKE ‘%</a:t>
            </a:r>
            <a:r>
              <a:rPr lang="en-US" sz="1100" dirty="0" err="1">
                <a:solidFill>
                  <a:srgbClr val="000000"/>
                </a:solidFill>
              </a:rPr>
              <a:t>Tex</a:t>
            </a:r>
            <a:r>
              <a:rPr lang="en-US" sz="1100" dirty="0">
                <a:solidFill>
                  <a:srgbClr val="000000"/>
                </a:solidFill>
              </a:rPr>
              <a:t>%’           Select * from customers order by name desc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AGE  INT              NOT NULL,                                                                                                         select name, sum(salary) as [sum of salary] from customers group by name.   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STATE  CHAR (25) ,                                                                                                                          select distinct salary from customers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SALARY   DECIMAL (18, 2),       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PRIMARY KEY (ID));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</a:rPr>
              <a:t>Drop Table =&gt; Drop Table VenkatDB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</a:rPr>
              <a:t>List Table </a:t>
            </a:r>
            <a:r>
              <a:rPr lang="en-US" sz="1600" dirty="0" err="1">
                <a:solidFill>
                  <a:srgbClr val="000000"/>
                </a:solidFill>
              </a:rPr>
              <a:t>coloumns</a:t>
            </a:r>
            <a:r>
              <a:rPr lang="en-US" sz="1600" dirty="0">
                <a:solidFill>
                  <a:srgbClr val="000000"/>
                </a:solidFill>
              </a:rPr>
              <a:t> =&gt;  Exec </a:t>
            </a:r>
            <a:r>
              <a:rPr lang="en-US" sz="1600" dirty="0" err="1">
                <a:solidFill>
                  <a:srgbClr val="000000"/>
                </a:solidFill>
              </a:rPr>
              <a:t>sp_colomns</a:t>
            </a:r>
            <a:r>
              <a:rPr lang="en-US" sz="1600" dirty="0">
                <a:solidFill>
                  <a:srgbClr val="000000"/>
                </a:solidFill>
              </a:rPr>
              <a:t> Customers;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 marL="91440"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</a:rPr>
              <a:t>INSERT INTO CUSTOMERS (ID,NAME,AGE,STATE,SALARY) VALUES (1, 'Fahad', 32, 'Ohio', 2000.00 ); </a:t>
            </a:r>
          </a:p>
          <a:p>
            <a:pPr marL="91440"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</a:rPr>
              <a:t>INSERT INTO CUSTOMERS (ID,NAME,AGE,STATE,SALARY) VALUES (2, 'Rubal', 25, 'Texas', 1500.00 );  </a:t>
            </a:r>
          </a:p>
          <a:p>
            <a:pPr marL="91440"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</a:rPr>
              <a:t>INSERT INTO CUSTOMERS (ID,NAME,AGE,STATE,SALARY) VALUES (3, 'Ian', 23, 'Texas', 2000.00 );  </a:t>
            </a:r>
          </a:p>
          <a:p>
            <a:pPr marL="91440"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</a:rPr>
              <a:t>INSERT INTO CUSTOMERS (ID,NAME,AGE,STATE,SALARY) VALUES (4, '</a:t>
            </a:r>
            <a:r>
              <a:rPr lang="en-US" sz="1600" dirty="0" err="1">
                <a:solidFill>
                  <a:srgbClr val="000000"/>
                </a:solidFill>
              </a:rPr>
              <a:t>Pourna</a:t>
            </a:r>
            <a:r>
              <a:rPr lang="en-US" sz="1600" dirty="0">
                <a:solidFill>
                  <a:srgbClr val="000000"/>
                </a:solidFill>
              </a:rPr>
              <a:t>', 25, 'Texas', 6500.00 ); </a:t>
            </a:r>
          </a:p>
          <a:p>
            <a:pPr marL="91440"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</a:rPr>
              <a:t>INSERT INTO CUSTOMERS (ID,NAME,AGE,STATE,SALARY) VALUES (6, 'Kelton', 22, 'Texas', 4500.00 );</a:t>
            </a:r>
          </a:p>
          <a:p>
            <a:pPr marL="91440" algn="l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</a:rPr>
              <a:t>INSERT INTO CUSTOMERS (ID,NAME,AGE,STATE,SALARY) VALUES (7, 'Venkat', 16, 'Texas', 4500.00 );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9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5991D-F5C3-4C49-B6D3-2B0DC4728C8C}"/>
              </a:ext>
            </a:extLst>
          </p:cNvPr>
          <p:cNvSpPr/>
          <p:nvPr/>
        </p:nvSpPr>
        <p:spPr>
          <a:xfrm>
            <a:off x="0" y="0"/>
            <a:ext cx="12192000" cy="7334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                                                              Venkat Gandhi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E2DA-6E48-4ACE-ACE4-39A8C919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88" y="46656"/>
            <a:ext cx="1079187" cy="733426"/>
          </a:xfrm>
          <a:prstGeom prst="rect">
            <a:avLst/>
          </a:prstGeom>
        </p:spPr>
      </p:pic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399C4268-6560-4269-B56A-83F7A4143A4B}"/>
              </a:ext>
            </a:extLst>
          </p:cNvPr>
          <p:cNvSpPr txBox="1">
            <a:spLocks/>
          </p:cNvSpPr>
          <p:nvPr/>
        </p:nvSpPr>
        <p:spPr>
          <a:xfrm>
            <a:off x="0" y="-6773"/>
            <a:ext cx="12192000" cy="733426"/>
          </a:xfrm>
          <a:prstGeom prst="rect">
            <a:avLst/>
          </a:prstGeom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" sz="4000" b="1" dirty="0">
                <a:solidFill>
                  <a:srgbClr val="FFC000"/>
                </a:solidFill>
                <a:latin typeface="PT Sans Narrow" panose="020B0506020203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</a:t>
            </a:r>
            <a:endParaRPr lang="en-US" sz="4000" b="1" dirty="0">
              <a:solidFill>
                <a:srgbClr val="FFC000"/>
              </a:solidFill>
              <a:latin typeface="PT Sans Narrow" panose="020B0506020203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88;p15">
            <a:extLst>
              <a:ext uri="{FF2B5EF4-FFF2-40B4-BE49-F238E27FC236}">
                <a16:creationId xmlns:a16="http://schemas.microsoft.com/office/drawing/2014/main" id="{0A3C3278-601B-499A-B4D7-927615444660}"/>
              </a:ext>
            </a:extLst>
          </p:cNvPr>
          <p:cNvSpPr txBox="1">
            <a:spLocks/>
          </p:cNvSpPr>
          <p:nvPr/>
        </p:nvSpPr>
        <p:spPr>
          <a:xfrm>
            <a:off x="0" y="726653"/>
            <a:ext cx="12192000" cy="613134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Orders table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1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SELECT ID, NAME, AGE, AMOUNT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   FROM CUSTOMERS, ORDERS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   WHERE  CUSTOMERS.ID = ORDERS.CUSTOMER_ID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OR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SELECT A.ID, A.NAME, A.AGE, B.AMOUNT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</a:rPr>
              <a:t>   FROM CUSTOMERS A inner join  ORDERS B on A.ID = </a:t>
            </a:r>
            <a:r>
              <a:rPr lang="en-US" sz="1100" dirty="0" err="1">
                <a:solidFill>
                  <a:srgbClr val="000000"/>
                </a:solidFill>
              </a:rPr>
              <a:t>B.Customer_ID</a:t>
            </a:r>
            <a:endParaRPr lang="en-US" sz="11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r>
              <a:rPr lang="en-US" sz="1500" dirty="0">
                <a:solidFill>
                  <a:srgbClr val="000000"/>
                </a:solidFill>
              </a:rPr>
              <a:t>     </a:t>
            </a: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457200" algn="l">
              <a:lnSpc>
                <a:spcPct val="100000"/>
              </a:lnSpc>
              <a:spcBef>
                <a:spcPts val="1200"/>
              </a:spcBef>
            </a:pP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C7004-5FC6-CAF7-C9DD-6983F860C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74" y="1266926"/>
            <a:ext cx="45339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13647</TotalTime>
  <Words>825</Words>
  <Application>Microsoft Office PowerPoint</Application>
  <PresentationFormat>Widescreen</PresentationFormat>
  <Paragraphs>214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PT Sans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Gandhi</dc:creator>
  <cp:lastModifiedBy>Venkatesh Gandhi</cp:lastModifiedBy>
  <cp:revision>28</cp:revision>
  <dcterms:created xsi:type="dcterms:W3CDTF">2022-04-22T03:00:06Z</dcterms:created>
  <dcterms:modified xsi:type="dcterms:W3CDTF">2023-06-08T20:39:38Z</dcterms:modified>
</cp:coreProperties>
</file>