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7" r:id="rId2"/>
    <p:sldId id="278" r:id="rId3"/>
    <p:sldId id="276" r:id="rId4"/>
    <p:sldId id="274" r:id="rId5"/>
    <p:sldId id="273" r:id="rId6"/>
    <p:sldId id="275" r:id="rId7"/>
    <p:sldId id="257" r:id="rId8"/>
    <p:sldId id="264" r:id="rId9"/>
    <p:sldId id="258" r:id="rId10"/>
    <p:sldId id="259" r:id="rId11"/>
    <p:sldId id="260" r:id="rId12"/>
    <p:sldId id="261" r:id="rId13"/>
    <p:sldId id="262" r:id="rId14"/>
    <p:sldId id="263"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65" d="100"/>
          <a:sy n="65" d="100"/>
        </p:scale>
        <p:origin x="1122" y="78"/>
      </p:cViewPr>
      <p:guideLst/>
    </p:cSldViewPr>
  </p:slideViewPr>
  <p:notesTextViewPr>
    <p:cViewPr>
      <p:scale>
        <a:sx n="3" d="2"/>
        <a:sy n="3" d="2"/>
      </p:scale>
      <p:origin x="0" y="0"/>
    </p:cViewPr>
  </p:notesTextViewPr>
  <p:notesViewPr>
    <p:cSldViewPr snapToGrid="0">
      <p:cViewPr varScale="1">
        <p:scale>
          <a:sx n="85" d="100"/>
          <a:sy n="85" d="100"/>
        </p:scale>
        <p:origin x="388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2B8C1-5842-4657-8EB4-CB0A58707CF2}" type="datetimeFigureOut">
              <a:rPr lang="en-US" smtClean="0"/>
              <a:t>10/24/2024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31617F-597D-4847-9AFF-04864DD5087B}" type="slidenum">
              <a:rPr lang="en-US" smtClean="0"/>
              <a:t>‹#›</a:t>
            </a:fld>
            <a:endParaRPr lang="en-US"/>
          </a:p>
        </p:txBody>
      </p:sp>
    </p:spTree>
    <p:extLst>
      <p:ext uri="{BB962C8B-B14F-4D97-AF65-F5344CB8AC3E}">
        <p14:creationId xmlns:p14="http://schemas.microsoft.com/office/powerpoint/2010/main" val="329513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31617F-597D-4847-9AFF-04864DD5087B}" type="slidenum">
              <a:rPr lang="en-US" smtClean="0"/>
              <a:t>3</a:t>
            </a:fld>
            <a:endParaRPr lang="en-US"/>
          </a:p>
        </p:txBody>
      </p:sp>
    </p:spTree>
    <p:extLst>
      <p:ext uri="{BB962C8B-B14F-4D97-AF65-F5344CB8AC3E}">
        <p14:creationId xmlns:p14="http://schemas.microsoft.com/office/powerpoint/2010/main" val="4079722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31617F-597D-4847-9AFF-04864DD5087B}" type="slidenum">
              <a:rPr lang="en-US" smtClean="0"/>
              <a:t>18</a:t>
            </a:fld>
            <a:endParaRPr lang="en-US"/>
          </a:p>
        </p:txBody>
      </p:sp>
    </p:spTree>
    <p:extLst>
      <p:ext uri="{BB962C8B-B14F-4D97-AF65-F5344CB8AC3E}">
        <p14:creationId xmlns:p14="http://schemas.microsoft.com/office/powerpoint/2010/main" val="84469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31617F-597D-4847-9AFF-04864DD5087B}" type="slidenum">
              <a:rPr lang="en-US" smtClean="0"/>
              <a:t>4</a:t>
            </a:fld>
            <a:endParaRPr lang="en-US"/>
          </a:p>
        </p:txBody>
      </p:sp>
    </p:spTree>
    <p:extLst>
      <p:ext uri="{BB962C8B-B14F-4D97-AF65-F5344CB8AC3E}">
        <p14:creationId xmlns:p14="http://schemas.microsoft.com/office/powerpoint/2010/main" val="4241655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31617F-597D-4847-9AFF-04864DD5087B}" type="slidenum">
              <a:rPr lang="en-US" smtClean="0"/>
              <a:t>5</a:t>
            </a:fld>
            <a:endParaRPr lang="en-US"/>
          </a:p>
        </p:txBody>
      </p:sp>
    </p:spTree>
    <p:extLst>
      <p:ext uri="{BB962C8B-B14F-4D97-AF65-F5344CB8AC3E}">
        <p14:creationId xmlns:p14="http://schemas.microsoft.com/office/powerpoint/2010/main" val="2141361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31617F-597D-4847-9AFF-04864DD5087B}" type="slidenum">
              <a:rPr lang="en-US" smtClean="0"/>
              <a:t>6</a:t>
            </a:fld>
            <a:endParaRPr lang="en-US"/>
          </a:p>
        </p:txBody>
      </p:sp>
    </p:spTree>
    <p:extLst>
      <p:ext uri="{BB962C8B-B14F-4D97-AF65-F5344CB8AC3E}">
        <p14:creationId xmlns:p14="http://schemas.microsoft.com/office/powerpoint/2010/main" val="266467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31617F-597D-4847-9AFF-04864DD5087B}" type="slidenum">
              <a:rPr lang="en-US" smtClean="0"/>
              <a:t>7</a:t>
            </a:fld>
            <a:endParaRPr lang="en-US"/>
          </a:p>
        </p:txBody>
      </p:sp>
    </p:spTree>
    <p:extLst>
      <p:ext uri="{BB962C8B-B14F-4D97-AF65-F5344CB8AC3E}">
        <p14:creationId xmlns:p14="http://schemas.microsoft.com/office/powerpoint/2010/main" val="3275248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31617F-597D-4847-9AFF-04864DD5087B}" type="slidenum">
              <a:rPr lang="en-US" smtClean="0"/>
              <a:t>8</a:t>
            </a:fld>
            <a:endParaRPr lang="en-US"/>
          </a:p>
        </p:txBody>
      </p:sp>
    </p:spTree>
    <p:extLst>
      <p:ext uri="{BB962C8B-B14F-4D97-AF65-F5344CB8AC3E}">
        <p14:creationId xmlns:p14="http://schemas.microsoft.com/office/powerpoint/2010/main" val="2743792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31617F-597D-4847-9AFF-04864DD5087B}" type="slidenum">
              <a:rPr lang="en-US" smtClean="0"/>
              <a:t>10</a:t>
            </a:fld>
            <a:endParaRPr lang="en-US"/>
          </a:p>
        </p:txBody>
      </p:sp>
    </p:spTree>
    <p:extLst>
      <p:ext uri="{BB962C8B-B14F-4D97-AF65-F5344CB8AC3E}">
        <p14:creationId xmlns:p14="http://schemas.microsoft.com/office/powerpoint/2010/main" val="2577806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31617F-597D-4847-9AFF-04864DD5087B}" type="slidenum">
              <a:rPr lang="en-US" smtClean="0"/>
              <a:t>15</a:t>
            </a:fld>
            <a:endParaRPr lang="en-US"/>
          </a:p>
        </p:txBody>
      </p:sp>
    </p:spTree>
    <p:extLst>
      <p:ext uri="{BB962C8B-B14F-4D97-AF65-F5344CB8AC3E}">
        <p14:creationId xmlns:p14="http://schemas.microsoft.com/office/powerpoint/2010/main" val="3963223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31617F-597D-4847-9AFF-04864DD5087B}" type="slidenum">
              <a:rPr lang="en-US" smtClean="0"/>
              <a:t>16</a:t>
            </a:fld>
            <a:endParaRPr lang="en-US"/>
          </a:p>
        </p:txBody>
      </p:sp>
    </p:spTree>
    <p:extLst>
      <p:ext uri="{BB962C8B-B14F-4D97-AF65-F5344CB8AC3E}">
        <p14:creationId xmlns:p14="http://schemas.microsoft.com/office/powerpoint/2010/main" val="2592635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4BB46-E859-CBEC-685F-4627FDE863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3A1CD9-D578-9B2C-1E49-7600E06198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56D385-3B3A-9984-DDCC-8167F70AD109}"/>
              </a:ext>
            </a:extLst>
          </p:cNvPr>
          <p:cNvSpPr>
            <a:spLocks noGrp="1"/>
          </p:cNvSpPr>
          <p:nvPr>
            <p:ph type="dt" sz="half" idx="10"/>
          </p:nvPr>
        </p:nvSpPr>
        <p:spPr/>
        <p:txBody>
          <a:bodyPr/>
          <a:lstStyle/>
          <a:p>
            <a:fld id="{EAFF62B6-097F-4DEE-80F3-803F58443662}" type="datetimeFigureOut">
              <a:rPr lang="en-US" smtClean="0"/>
              <a:t>10/24/2024</a:t>
            </a:fld>
            <a:endParaRPr lang="en-US"/>
          </a:p>
        </p:txBody>
      </p:sp>
      <p:sp>
        <p:nvSpPr>
          <p:cNvPr id="5" name="Footer Placeholder 4">
            <a:extLst>
              <a:ext uri="{FF2B5EF4-FFF2-40B4-BE49-F238E27FC236}">
                <a16:creationId xmlns:a16="http://schemas.microsoft.com/office/drawing/2014/main" id="{13C8D8CC-7521-D019-2CC1-33EAB5FE6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C0B2C-4FE7-5F99-1FA6-73E7CF589209}"/>
              </a:ext>
            </a:extLst>
          </p:cNvPr>
          <p:cNvSpPr>
            <a:spLocks noGrp="1"/>
          </p:cNvSpPr>
          <p:nvPr>
            <p:ph type="sldNum" sz="quarter" idx="12"/>
          </p:nvPr>
        </p:nvSpPr>
        <p:spPr/>
        <p:txBody>
          <a:bodyPr/>
          <a:lstStyle/>
          <a:p>
            <a:fld id="{BB23C4A0-81CD-484A-8AFE-CA1FA7C065B5}" type="slidenum">
              <a:rPr lang="en-US" smtClean="0"/>
              <a:t>‹#›</a:t>
            </a:fld>
            <a:endParaRPr lang="en-US"/>
          </a:p>
        </p:txBody>
      </p:sp>
    </p:spTree>
    <p:extLst>
      <p:ext uri="{BB962C8B-B14F-4D97-AF65-F5344CB8AC3E}">
        <p14:creationId xmlns:p14="http://schemas.microsoft.com/office/powerpoint/2010/main" val="2978206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F982-C716-D30A-D944-49FD1095B9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9D9D4-630F-C0E8-01C4-8676FEECF4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40FCF-793F-31B1-AE92-3853548982F0}"/>
              </a:ext>
            </a:extLst>
          </p:cNvPr>
          <p:cNvSpPr>
            <a:spLocks noGrp="1"/>
          </p:cNvSpPr>
          <p:nvPr>
            <p:ph type="dt" sz="half" idx="10"/>
          </p:nvPr>
        </p:nvSpPr>
        <p:spPr/>
        <p:txBody>
          <a:bodyPr/>
          <a:lstStyle/>
          <a:p>
            <a:fld id="{EAFF62B6-097F-4DEE-80F3-803F58443662}" type="datetimeFigureOut">
              <a:rPr lang="en-US" smtClean="0"/>
              <a:t>10/24/2024</a:t>
            </a:fld>
            <a:endParaRPr lang="en-US"/>
          </a:p>
        </p:txBody>
      </p:sp>
      <p:sp>
        <p:nvSpPr>
          <p:cNvPr id="5" name="Footer Placeholder 4">
            <a:extLst>
              <a:ext uri="{FF2B5EF4-FFF2-40B4-BE49-F238E27FC236}">
                <a16:creationId xmlns:a16="http://schemas.microsoft.com/office/drawing/2014/main" id="{F2DB890A-8A67-BF17-CCDC-EFFDB3572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233FB-2D9B-D93C-8B6B-C23D5F8DF672}"/>
              </a:ext>
            </a:extLst>
          </p:cNvPr>
          <p:cNvSpPr>
            <a:spLocks noGrp="1"/>
          </p:cNvSpPr>
          <p:nvPr>
            <p:ph type="sldNum" sz="quarter" idx="12"/>
          </p:nvPr>
        </p:nvSpPr>
        <p:spPr/>
        <p:txBody>
          <a:bodyPr/>
          <a:lstStyle/>
          <a:p>
            <a:fld id="{BB23C4A0-81CD-484A-8AFE-CA1FA7C065B5}" type="slidenum">
              <a:rPr lang="en-US" smtClean="0"/>
              <a:t>‹#›</a:t>
            </a:fld>
            <a:endParaRPr lang="en-US"/>
          </a:p>
        </p:txBody>
      </p:sp>
    </p:spTree>
    <p:extLst>
      <p:ext uri="{BB962C8B-B14F-4D97-AF65-F5344CB8AC3E}">
        <p14:creationId xmlns:p14="http://schemas.microsoft.com/office/powerpoint/2010/main" val="2145755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75F871-5652-C36F-D68A-C55744491B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1956FE-6223-3600-B00D-11EB97656C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80108-A78A-1CE1-6F8F-813B9139640D}"/>
              </a:ext>
            </a:extLst>
          </p:cNvPr>
          <p:cNvSpPr>
            <a:spLocks noGrp="1"/>
          </p:cNvSpPr>
          <p:nvPr>
            <p:ph type="dt" sz="half" idx="10"/>
          </p:nvPr>
        </p:nvSpPr>
        <p:spPr/>
        <p:txBody>
          <a:bodyPr/>
          <a:lstStyle/>
          <a:p>
            <a:fld id="{EAFF62B6-097F-4DEE-80F3-803F58443662}" type="datetimeFigureOut">
              <a:rPr lang="en-US" smtClean="0"/>
              <a:t>10/24/2024</a:t>
            </a:fld>
            <a:endParaRPr lang="en-US"/>
          </a:p>
        </p:txBody>
      </p:sp>
      <p:sp>
        <p:nvSpPr>
          <p:cNvPr id="5" name="Footer Placeholder 4">
            <a:extLst>
              <a:ext uri="{FF2B5EF4-FFF2-40B4-BE49-F238E27FC236}">
                <a16:creationId xmlns:a16="http://schemas.microsoft.com/office/drawing/2014/main" id="{3BC6D89A-8DDE-F8BC-8DDB-6577FB0176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F57A5D-0AF7-9690-3B30-00F9B310AF43}"/>
              </a:ext>
            </a:extLst>
          </p:cNvPr>
          <p:cNvSpPr>
            <a:spLocks noGrp="1"/>
          </p:cNvSpPr>
          <p:nvPr>
            <p:ph type="sldNum" sz="quarter" idx="12"/>
          </p:nvPr>
        </p:nvSpPr>
        <p:spPr/>
        <p:txBody>
          <a:bodyPr/>
          <a:lstStyle/>
          <a:p>
            <a:fld id="{BB23C4A0-81CD-484A-8AFE-CA1FA7C065B5}" type="slidenum">
              <a:rPr lang="en-US" smtClean="0"/>
              <a:t>‹#›</a:t>
            </a:fld>
            <a:endParaRPr lang="en-US"/>
          </a:p>
        </p:txBody>
      </p:sp>
    </p:spTree>
    <p:extLst>
      <p:ext uri="{BB962C8B-B14F-4D97-AF65-F5344CB8AC3E}">
        <p14:creationId xmlns:p14="http://schemas.microsoft.com/office/powerpoint/2010/main" val="186828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C69FA-9771-65EA-99C2-9EDCDF4236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B14E6E-6557-F715-16ED-D27300A1F9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DDE12-B22F-1199-479A-8F19164B3739}"/>
              </a:ext>
            </a:extLst>
          </p:cNvPr>
          <p:cNvSpPr>
            <a:spLocks noGrp="1"/>
          </p:cNvSpPr>
          <p:nvPr>
            <p:ph type="dt" sz="half" idx="10"/>
          </p:nvPr>
        </p:nvSpPr>
        <p:spPr/>
        <p:txBody>
          <a:bodyPr/>
          <a:lstStyle/>
          <a:p>
            <a:fld id="{EAFF62B6-097F-4DEE-80F3-803F58443662}" type="datetimeFigureOut">
              <a:rPr lang="en-US" smtClean="0"/>
              <a:t>10/24/2024</a:t>
            </a:fld>
            <a:endParaRPr lang="en-US"/>
          </a:p>
        </p:txBody>
      </p:sp>
      <p:sp>
        <p:nvSpPr>
          <p:cNvPr id="5" name="Footer Placeholder 4">
            <a:extLst>
              <a:ext uri="{FF2B5EF4-FFF2-40B4-BE49-F238E27FC236}">
                <a16:creationId xmlns:a16="http://schemas.microsoft.com/office/drawing/2014/main" id="{BE051DAC-68E1-6052-8EB4-1F11C8E6D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FFDA91-9FCD-E12F-A20B-080954DB668F}"/>
              </a:ext>
            </a:extLst>
          </p:cNvPr>
          <p:cNvSpPr>
            <a:spLocks noGrp="1"/>
          </p:cNvSpPr>
          <p:nvPr>
            <p:ph type="sldNum" sz="quarter" idx="12"/>
          </p:nvPr>
        </p:nvSpPr>
        <p:spPr/>
        <p:txBody>
          <a:bodyPr/>
          <a:lstStyle/>
          <a:p>
            <a:fld id="{BB23C4A0-81CD-484A-8AFE-CA1FA7C065B5}" type="slidenum">
              <a:rPr lang="en-US" smtClean="0"/>
              <a:t>‹#›</a:t>
            </a:fld>
            <a:endParaRPr lang="en-US"/>
          </a:p>
        </p:txBody>
      </p:sp>
    </p:spTree>
    <p:extLst>
      <p:ext uri="{BB962C8B-B14F-4D97-AF65-F5344CB8AC3E}">
        <p14:creationId xmlns:p14="http://schemas.microsoft.com/office/powerpoint/2010/main" val="1789593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B50C-CC36-4035-1E36-6120DF8CFF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624455-9CBF-EBA9-98AB-893D480FE0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4C5AAD-2CF3-B803-32D9-90CB9D1DCF87}"/>
              </a:ext>
            </a:extLst>
          </p:cNvPr>
          <p:cNvSpPr>
            <a:spLocks noGrp="1"/>
          </p:cNvSpPr>
          <p:nvPr>
            <p:ph type="dt" sz="half" idx="10"/>
          </p:nvPr>
        </p:nvSpPr>
        <p:spPr/>
        <p:txBody>
          <a:bodyPr/>
          <a:lstStyle/>
          <a:p>
            <a:fld id="{EAFF62B6-097F-4DEE-80F3-803F58443662}" type="datetimeFigureOut">
              <a:rPr lang="en-US" smtClean="0"/>
              <a:t>10/24/2024</a:t>
            </a:fld>
            <a:endParaRPr lang="en-US"/>
          </a:p>
        </p:txBody>
      </p:sp>
      <p:sp>
        <p:nvSpPr>
          <p:cNvPr id="5" name="Footer Placeholder 4">
            <a:extLst>
              <a:ext uri="{FF2B5EF4-FFF2-40B4-BE49-F238E27FC236}">
                <a16:creationId xmlns:a16="http://schemas.microsoft.com/office/drawing/2014/main" id="{8D84170D-6E6E-C043-9FD3-936BBBE41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A5627-7C71-B607-8E8C-64D727DB7A15}"/>
              </a:ext>
            </a:extLst>
          </p:cNvPr>
          <p:cNvSpPr>
            <a:spLocks noGrp="1"/>
          </p:cNvSpPr>
          <p:nvPr>
            <p:ph type="sldNum" sz="quarter" idx="12"/>
          </p:nvPr>
        </p:nvSpPr>
        <p:spPr/>
        <p:txBody>
          <a:bodyPr/>
          <a:lstStyle/>
          <a:p>
            <a:fld id="{BB23C4A0-81CD-484A-8AFE-CA1FA7C065B5}" type="slidenum">
              <a:rPr lang="en-US" smtClean="0"/>
              <a:t>‹#›</a:t>
            </a:fld>
            <a:endParaRPr lang="en-US"/>
          </a:p>
        </p:txBody>
      </p:sp>
    </p:spTree>
    <p:extLst>
      <p:ext uri="{BB962C8B-B14F-4D97-AF65-F5344CB8AC3E}">
        <p14:creationId xmlns:p14="http://schemas.microsoft.com/office/powerpoint/2010/main" val="3328455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44627-48F5-F8C5-893D-FFDF026C60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0977FA-94B3-38BF-7273-6A86908231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069D7B-5E59-6C08-5866-898623E21A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882806-0460-825A-D1A7-DA5B7DF87B8A}"/>
              </a:ext>
            </a:extLst>
          </p:cNvPr>
          <p:cNvSpPr>
            <a:spLocks noGrp="1"/>
          </p:cNvSpPr>
          <p:nvPr>
            <p:ph type="dt" sz="half" idx="10"/>
          </p:nvPr>
        </p:nvSpPr>
        <p:spPr/>
        <p:txBody>
          <a:bodyPr/>
          <a:lstStyle/>
          <a:p>
            <a:fld id="{EAFF62B6-097F-4DEE-80F3-803F58443662}" type="datetimeFigureOut">
              <a:rPr lang="en-US" smtClean="0"/>
              <a:t>10/24/2024</a:t>
            </a:fld>
            <a:endParaRPr lang="en-US"/>
          </a:p>
        </p:txBody>
      </p:sp>
      <p:sp>
        <p:nvSpPr>
          <p:cNvPr id="6" name="Footer Placeholder 5">
            <a:extLst>
              <a:ext uri="{FF2B5EF4-FFF2-40B4-BE49-F238E27FC236}">
                <a16:creationId xmlns:a16="http://schemas.microsoft.com/office/drawing/2014/main" id="{3E048204-8FAD-1D18-D6E7-B60F750BB2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FA1770-837E-6458-1D62-1ADB0391FC0B}"/>
              </a:ext>
            </a:extLst>
          </p:cNvPr>
          <p:cNvSpPr>
            <a:spLocks noGrp="1"/>
          </p:cNvSpPr>
          <p:nvPr>
            <p:ph type="sldNum" sz="quarter" idx="12"/>
          </p:nvPr>
        </p:nvSpPr>
        <p:spPr/>
        <p:txBody>
          <a:bodyPr/>
          <a:lstStyle/>
          <a:p>
            <a:fld id="{BB23C4A0-81CD-484A-8AFE-CA1FA7C065B5}" type="slidenum">
              <a:rPr lang="en-US" smtClean="0"/>
              <a:t>‹#›</a:t>
            </a:fld>
            <a:endParaRPr lang="en-US"/>
          </a:p>
        </p:txBody>
      </p:sp>
    </p:spTree>
    <p:extLst>
      <p:ext uri="{BB962C8B-B14F-4D97-AF65-F5344CB8AC3E}">
        <p14:creationId xmlns:p14="http://schemas.microsoft.com/office/powerpoint/2010/main" val="375221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F006-E122-AEB1-FD1C-8EBA91D54A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A5ACA6-E216-DD68-78D2-DB6936260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76EF23-A965-1352-AEF2-0754D8F31B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EAD136-4041-8DFB-C0FB-A20ADF8481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548600-47C9-58B6-C20F-89A859377A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FE11B4-F5B4-0CA7-893E-6888E4416536}"/>
              </a:ext>
            </a:extLst>
          </p:cNvPr>
          <p:cNvSpPr>
            <a:spLocks noGrp="1"/>
          </p:cNvSpPr>
          <p:nvPr>
            <p:ph type="dt" sz="half" idx="10"/>
          </p:nvPr>
        </p:nvSpPr>
        <p:spPr/>
        <p:txBody>
          <a:bodyPr/>
          <a:lstStyle/>
          <a:p>
            <a:fld id="{EAFF62B6-097F-4DEE-80F3-803F58443662}" type="datetimeFigureOut">
              <a:rPr lang="en-US" smtClean="0"/>
              <a:t>10/24/2024</a:t>
            </a:fld>
            <a:endParaRPr lang="en-US"/>
          </a:p>
        </p:txBody>
      </p:sp>
      <p:sp>
        <p:nvSpPr>
          <p:cNvPr id="8" name="Footer Placeholder 7">
            <a:extLst>
              <a:ext uri="{FF2B5EF4-FFF2-40B4-BE49-F238E27FC236}">
                <a16:creationId xmlns:a16="http://schemas.microsoft.com/office/drawing/2014/main" id="{4AFB918B-6718-3629-7C9B-80FEBADBAB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1B947C-105D-5A68-D13D-E6576EE24ACB}"/>
              </a:ext>
            </a:extLst>
          </p:cNvPr>
          <p:cNvSpPr>
            <a:spLocks noGrp="1"/>
          </p:cNvSpPr>
          <p:nvPr>
            <p:ph type="sldNum" sz="quarter" idx="12"/>
          </p:nvPr>
        </p:nvSpPr>
        <p:spPr/>
        <p:txBody>
          <a:bodyPr/>
          <a:lstStyle/>
          <a:p>
            <a:fld id="{BB23C4A0-81CD-484A-8AFE-CA1FA7C065B5}" type="slidenum">
              <a:rPr lang="en-US" smtClean="0"/>
              <a:t>‹#›</a:t>
            </a:fld>
            <a:endParaRPr lang="en-US"/>
          </a:p>
        </p:txBody>
      </p:sp>
    </p:spTree>
    <p:extLst>
      <p:ext uri="{BB962C8B-B14F-4D97-AF65-F5344CB8AC3E}">
        <p14:creationId xmlns:p14="http://schemas.microsoft.com/office/powerpoint/2010/main" val="3719493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1F8C-5055-01C9-8C83-26B828D29B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8D6B3D-1101-73B3-7763-687EA2781068}"/>
              </a:ext>
            </a:extLst>
          </p:cNvPr>
          <p:cNvSpPr>
            <a:spLocks noGrp="1"/>
          </p:cNvSpPr>
          <p:nvPr>
            <p:ph type="dt" sz="half" idx="10"/>
          </p:nvPr>
        </p:nvSpPr>
        <p:spPr/>
        <p:txBody>
          <a:bodyPr/>
          <a:lstStyle/>
          <a:p>
            <a:fld id="{EAFF62B6-097F-4DEE-80F3-803F58443662}" type="datetimeFigureOut">
              <a:rPr lang="en-US" smtClean="0"/>
              <a:t>10/24/2024</a:t>
            </a:fld>
            <a:endParaRPr lang="en-US"/>
          </a:p>
        </p:txBody>
      </p:sp>
      <p:sp>
        <p:nvSpPr>
          <p:cNvPr id="4" name="Footer Placeholder 3">
            <a:extLst>
              <a:ext uri="{FF2B5EF4-FFF2-40B4-BE49-F238E27FC236}">
                <a16:creationId xmlns:a16="http://schemas.microsoft.com/office/drawing/2014/main" id="{2F94D653-085A-5ACA-50A9-916D5434D0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F1CAE4-2C75-2898-E2C0-2DA4F33F92B9}"/>
              </a:ext>
            </a:extLst>
          </p:cNvPr>
          <p:cNvSpPr>
            <a:spLocks noGrp="1"/>
          </p:cNvSpPr>
          <p:nvPr>
            <p:ph type="sldNum" sz="quarter" idx="12"/>
          </p:nvPr>
        </p:nvSpPr>
        <p:spPr/>
        <p:txBody>
          <a:bodyPr/>
          <a:lstStyle/>
          <a:p>
            <a:fld id="{BB23C4A0-81CD-484A-8AFE-CA1FA7C065B5}" type="slidenum">
              <a:rPr lang="en-US" smtClean="0"/>
              <a:t>‹#›</a:t>
            </a:fld>
            <a:endParaRPr lang="en-US"/>
          </a:p>
        </p:txBody>
      </p:sp>
    </p:spTree>
    <p:extLst>
      <p:ext uri="{BB962C8B-B14F-4D97-AF65-F5344CB8AC3E}">
        <p14:creationId xmlns:p14="http://schemas.microsoft.com/office/powerpoint/2010/main" val="567972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5B44FE-F0A7-66A4-58EE-BED870DADA47}"/>
              </a:ext>
            </a:extLst>
          </p:cNvPr>
          <p:cNvSpPr>
            <a:spLocks noGrp="1"/>
          </p:cNvSpPr>
          <p:nvPr>
            <p:ph type="dt" sz="half" idx="10"/>
          </p:nvPr>
        </p:nvSpPr>
        <p:spPr/>
        <p:txBody>
          <a:bodyPr/>
          <a:lstStyle/>
          <a:p>
            <a:fld id="{EAFF62B6-097F-4DEE-80F3-803F58443662}" type="datetimeFigureOut">
              <a:rPr lang="en-US" smtClean="0"/>
              <a:t>10/24/2024</a:t>
            </a:fld>
            <a:endParaRPr lang="en-US"/>
          </a:p>
        </p:txBody>
      </p:sp>
      <p:sp>
        <p:nvSpPr>
          <p:cNvPr id="3" name="Footer Placeholder 2">
            <a:extLst>
              <a:ext uri="{FF2B5EF4-FFF2-40B4-BE49-F238E27FC236}">
                <a16:creationId xmlns:a16="http://schemas.microsoft.com/office/drawing/2014/main" id="{856B4394-7071-19AD-23BA-1CF65CB14C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054688-912C-F7A4-23C8-EA541C19ED6B}"/>
              </a:ext>
            </a:extLst>
          </p:cNvPr>
          <p:cNvSpPr>
            <a:spLocks noGrp="1"/>
          </p:cNvSpPr>
          <p:nvPr>
            <p:ph type="sldNum" sz="quarter" idx="12"/>
          </p:nvPr>
        </p:nvSpPr>
        <p:spPr/>
        <p:txBody>
          <a:bodyPr/>
          <a:lstStyle/>
          <a:p>
            <a:fld id="{BB23C4A0-81CD-484A-8AFE-CA1FA7C065B5}" type="slidenum">
              <a:rPr lang="en-US" smtClean="0"/>
              <a:t>‹#›</a:t>
            </a:fld>
            <a:endParaRPr lang="en-US"/>
          </a:p>
        </p:txBody>
      </p:sp>
    </p:spTree>
    <p:extLst>
      <p:ext uri="{BB962C8B-B14F-4D97-AF65-F5344CB8AC3E}">
        <p14:creationId xmlns:p14="http://schemas.microsoft.com/office/powerpoint/2010/main" val="1072387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A931A-6012-822A-4565-47283D9FC7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5433E5-7DC6-CDA8-E3CC-B9A749DE96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0AE28D-988C-3EC4-1968-43DCB3F86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10DB5B-CD86-878D-9959-7112BFECA2C7}"/>
              </a:ext>
            </a:extLst>
          </p:cNvPr>
          <p:cNvSpPr>
            <a:spLocks noGrp="1"/>
          </p:cNvSpPr>
          <p:nvPr>
            <p:ph type="dt" sz="half" idx="10"/>
          </p:nvPr>
        </p:nvSpPr>
        <p:spPr/>
        <p:txBody>
          <a:bodyPr/>
          <a:lstStyle/>
          <a:p>
            <a:fld id="{EAFF62B6-097F-4DEE-80F3-803F58443662}" type="datetimeFigureOut">
              <a:rPr lang="en-US" smtClean="0"/>
              <a:t>10/24/2024</a:t>
            </a:fld>
            <a:endParaRPr lang="en-US"/>
          </a:p>
        </p:txBody>
      </p:sp>
      <p:sp>
        <p:nvSpPr>
          <p:cNvPr id="6" name="Footer Placeholder 5">
            <a:extLst>
              <a:ext uri="{FF2B5EF4-FFF2-40B4-BE49-F238E27FC236}">
                <a16:creationId xmlns:a16="http://schemas.microsoft.com/office/drawing/2014/main" id="{F23269E1-09EE-EC57-85B4-BD27F1777B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5CEFF1-C531-7F21-8F48-0C6BF4542A41}"/>
              </a:ext>
            </a:extLst>
          </p:cNvPr>
          <p:cNvSpPr>
            <a:spLocks noGrp="1"/>
          </p:cNvSpPr>
          <p:nvPr>
            <p:ph type="sldNum" sz="quarter" idx="12"/>
          </p:nvPr>
        </p:nvSpPr>
        <p:spPr/>
        <p:txBody>
          <a:bodyPr/>
          <a:lstStyle/>
          <a:p>
            <a:fld id="{BB23C4A0-81CD-484A-8AFE-CA1FA7C065B5}" type="slidenum">
              <a:rPr lang="en-US" smtClean="0"/>
              <a:t>‹#›</a:t>
            </a:fld>
            <a:endParaRPr lang="en-US"/>
          </a:p>
        </p:txBody>
      </p:sp>
    </p:spTree>
    <p:extLst>
      <p:ext uri="{BB962C8B-B14F-4D97-AF65-F5344CB8AC3E}">
        <p14:creationId xmlns:p14="http://schemas.microsoft.com/office/powerpoint/2010/main" val="3731116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8ACAA-969D-4025-5B15-1FB41FBE8D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730C75-125A-F10F-571A-E78264BC81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71ACAA-2B96-131A-A4E5-4C7B0E642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DEBB5-36B3-9DE8-4F6C-5D6A64B9F7FF}"/>
              </a:ext>
            </a:extLst>
          </p:cNvPr>
          <p:cNvSpPr>
            <a:spLocks noGrp="1"/>
          </p:cNvSpPr>
          <p:nvPr>
            <p:ph type="dt" sz="half" idx="10"/>
          </p:nvPr>
        </p:nvSpPr>
        <p:spPr/>
        <p:txBody>
          <a:bodyPr/>
          <a:lstStyle/>
          <a:p>
            <a:fld id="{EAFF62B6-097F-4DEE-80F3-803F58443662}" type="datetimeFigureOut">
              <a:rPr lang="en-US" smtClean="0"/>
              <a:t>10/24/2024</a:t>
            </a:fld>
            <a:endParaRPr lang="en-US"/>
          </a:p>
        </p:txBody>
      </p:sp>
      <p:sp>
        <p:nvSpPr>
          <p:cNvPr id="6" name="Footer Placeholder 5">
            <a:extLst>
              <a:ext uri="{FF2B5EF4-FFF2-40B4-BE49-F238E27FC236}">
                <a16:creationId xmlns:a16="http://schemas.microsoft.com/office/drawing/2014/main" id="{FAC15DE0-3178-7108-9D47-57990907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5D066D-E21B-834A-3ACD-C76B3402AA13}"/>
              </a:ext>
            </a:extLst>
          </p:cNvPr>
          <p:cNvSpPr>
            <a:spLocks noGrp="1"/>
          </p:cNvSpPr>
          <p:nvPr>
            <p:ph type="sldNum" sz="quarter" idx="12"/>
          </p:nvPr>
        </p:nvSpPr>
        <p:spPr/>
        <p:txBody>
          <a:bodyPr/>
          <a:lstStyle/>
          <a:p>
            <a:fld id="{BB23C4A0-81CD-484A-8AFE-CA1FA7C065B5}" type="slidenum">
              <a:rPr lang="en-US" smtClean="0"/>
              <a:t>‹#›</a:t>
            </a:fld>
            <a:endParaRPr lang="en-US"/>
          </a:p>
        </p:txBody>
      </p:sp>
    </p:spTree>
    <p:extLst>
      <p:ext uri="{BB962C8B-B14F-4D97-AF65-F5344CB8AC3E}">
        <p14:creationId xmlns:p14="http://schemas.microsoft.com/office/powerpoint/2010/main" val="2921131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C243CC-52B1-F44A-7A34-EA475A4DDB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61FC46-D46E-5677-BAEC-FB7B6EDB81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29961E-45A4-2989-5EDA-C2370BB1F2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FF62B6-097F-4DEE-80F3-803F58443662}" type="datetimeFigureOut">
              <a:rPr lang="en-US" smtClean="0"/>
              <a:t>10/24/2024</a:t>
            </a:fld>
            <a:endParaRPr lang="en-US"/>
          </a:p>
        </p:txBody>
      </p:sp>
      <p:sp>
        <p:nvSpPr>
          <p:cNvPr id="5" name="Footer Placeholder 4">
            <a:extLst>
              <a:ext uri="{FF2B5EF4-FFF2-40B4-BE49-F238E27FC236}">
                <a16:creationId xmlns:a16="http://schemas.microsoft.com/office/drawing/2014/main" id="{B4E0CACD-B678-368B-9B6B-6BBEA2F137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7FAAF8-1874-9628-4BF9-6DAFF74B51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3C4A0-81CD-484A-8AFE-CA1FA7C065B5}" type="slidenum">
              <a:rPr lang="en-US" smtClean="0"/>
              <a:t>‹#›</a:t>
            </a:fld>
            <a:endParaRPr lang="en-US"/>
          </a:p>
        </p:txBody>
      </p:sp>
    </p:spTree>
    <p:extLst>
      <p:ext uri="{BB962C8B-B14F-4D97-AF65-F5344CB8AC3E}">
        <p14:creationId xmlns:p14="http://schemas.microsoft.com/office/powerpoint/2010/main" val="1756492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tradingeconomics.com/calenda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3DBFAD-A005-356A-641F-663F71577400}"/>
              </a:ext>
            </a:extLst>
          </p:cNvPr>
          <p:cNvSpPr txBox="1"/>
          <p:nvPr/>
        </p:nvSpPr>
        <p:spPr>
          <a:xfrm>
            <a:off x="270163" y="0"/>
            <a:ext cx="11182471" cy="1477328"/>
          </a:xfrm>
          <a:prstGeom prst="rect">
            <a:avLst/>
          </a:prstGeom>
          <a:noFill/>
        </p:spPr>
        <p:txBody>
          <a:bodyPr wrap="square">
            <a:spAutoFit/>
          </a:bodyPr>
          <a:lstStyle/>
          <a:p>
            <a:pPr algn="l"/>
            <a:endParaRPr lang="en-US" dirty="0">
              <a:solidFill>
                <a:srgbClr val="111111"/>
              </a:solidFill>
              <a:latin typeface="SourceSansPro"/>
            </a:endParaRPr>
          </a:p>
          <a:p>
            <a:pPr algn="l"/>
            <a:endParaRPr lang="en-US" dirty="0">
              <a:solidFill>
                <a:srgbClr val="111111"/>
              </a:solidFill>
              <a:latin typeface="SourceSansPro"/>
            </a:endParaRPr>
          </a:p>
          <a:p>
            <a:pPr algn="l">
              <a:buFont typeface="Arial" panose="020B0604020202020204" pitchFamily="34" charset="0"/>
              <a:buChar char="•"/>
            </a:pPr>
            <a:endParaRPr lang="en-US" dirty="0">
              <a:solidFill>
                <a:srgbClr val="111111"/>
              </a:solidFill>
              <a:latin typeface="SourceSansPro"/>
            </a:endParaRPr>
          </a:p>
          <a:p>
            <a:pPr marL="285750" indent="-285750" algn="l">
              <a:buFont typeface="Arial" panose="020B0604020202020204" pitchFamily="34" charset="0"/>
              <a:buChar char="•"/>
            </a:pPr>
            <a:endParaRPr lang="en-US" dirty="0">
              <a:solidFill>
                <a:srgbClr val="00B050"/>
              </a:solidFill>
              <a:latin typeface="SourceSansPro"/>
            </a:endParaRPr>
          </a:p>
          <a:p>
            <a:pPr algn="l"/>
            <a:endParaRPr lang="en-US" b="0" i="0" dirty="0">
              <a:effectLst/>
              <a:latin typeface="SourceSansPro"/>
            </a:endParaRPr>
          </a:p>
        </p:txBody>
      </p:sp>
    </p:spTree>
    <p:extLst>
      <p:ext uri="{BB962C8B-B14F-4D97-AF65-F5344CB8AC3E}">
        <p14:creationId xmlns:p14="http://schemas.microsoft.com/office/powerpoint/2010/main" val="4256567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5BF7A8F-4E1E-104F-2C5E-2031F50314CE}"/>
              </a:ext>
            </a:extLst>
          </p:cNvPr>
          <p:cNvSpPr txBox="1"/>
          <p:nvPr/>
        </p:nvSpPr>
        <p:spPr>
          <a:xfrm>
            <a:off x="96982" y="5248456"/>
            <a:ext cx="11651673"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111111"/>
                </a:solidFill>
                <a:effectLst/>
                <a:latin typeface="Cabin-semi-bold"/>
              </a:rPr>
              <a:t>Buying a call</a:t>
            </a:r>
            <a:r>
              <a:rPr lang="en-US" b="0" i="0" dirty="0">
                <a:solidFill>
                  <a:srgbClr val="111111"/>
                </a:solidFill>
                <a:effectLst/>
                <a:latin typeface="SourceSansPro"/>
              </a:rPr>
              <a:t>: You have the right to </a:t>
            </a:r>
            <a:r>
              <a:rPr lang="en-US" b="0" i="0" dirty="0">
                <a:solidFill>
                  <a:srgbClr val="00B050"/>
                </a:solidFill>
                <a:effectLst/>
                <a:latin typeface="SourceSansPro"/>
              </a:rPr>
              <a:t>buy</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call</a:t>
            </a:r>
            <a:r>
              <a:rPr lang="en-US" b="0" i="0" dirty="0">
                <a:solidFill>
                  <a:srgbClr val="111111"/>
                </a:solidFill>
                <a:effectLst/>
                <a:latin typeface="SourceSansPro"/>
              </a:rPr>
              <a:t>: You must </a:t>
            </a:r>
            <a:r>
              <a:rPr lang="en-US" b="0" i="0" dirty="0">
                <a:solidFill>
                  <a:srgbClr val="00B050"/>
                </a:solidFill>
                <a:effectLst/>
                <a:latin typeface="SourceSansPro"/>
              </a:rPr>
              <a:t>deliver</a:t>
            </a:r>
            <a:r>
              <a:rPr lang="en-US" b="0" i="0" dirty="0">
                <a:solidFill>
                  <a:srgbClr val="111111"/>
                </a:solidFill>
                <a:effectLst/>
                <a:latin typeface="SourceSansPro"/>
              </a:rPr>
              <a:t> the security at a predetermined price to the option buyer if they exercise the option.</a:t>
            </a:r>
          </a:p>
          <a:p>
            <a:pPr algn="l">
              <a:buFont typeface="Arial" panose="020B0604020202020204" pitchFamily="34" charset="0"/>
              <a:buChar char="•"/>
            </a:pPr>
            <a:r>
              <a:rPr lang="en-US" b="1" i="0" dirty="0">
                <a:solidFill>
                  <a:srgbClr val="111111"/>
                </a:solidFill>
                <a:effectLst/>
                <a:latin typeface="Cabin-semi-bold"/>
              </a:rPr>
              <a:t>Buying a put</a:t>
            </a:r>
            <a:r>
              <a:rPr lang="en-US" b="0" i="0" dirty="0">
                <a:solidFill>
                  <a:srgbClr val="111111"/>
                </a:solidFill>
                <a:effectLst/>
                <a:latin typeface="SourceSansPro"/>
              </a:rPr>
              <a:t>: You have the right to </a:t>
            </a:r>
            <a:r>
              <a:rPr lang="en-US" b="0" i="0" dirty="0">
                <a:solidFill>
                  <a:srgbClr val="00B050"/>
                </a:solidFill>
                <a:effectLst/>
                <a:latin typeface="SourceSansPro"/>
              </a:rPr>
              <a:t>sell</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put</a:t>
            </a:r>
            <a:r>
              <a:rPr lang="en-US" b="0" i="0" dirty="0">
                <a:solidFill>
                  <a:srgbClr val="111111"/>
                </a:solidFill>
                <a:effectLst/>
                <a:latin typeface="SourceSansPro"/>
              </a:rPr>
              <a:t>: You must </a:t>
            </a:r>
            <a:r>
              <a:rPr lang="en-US" b="0" i="0" dirty="0">
                <a:solidFill>
                  <a:srgbClr val="00B050"/>
                </a:solidFill>
                <a:effectLst/>
                <a:latin typeface="SourceSansPro"/>
              </a:rPr>
              <a:t>buy</a:t>
            </a:r>
            <a:r>
              <a:rPr lang="en-US" b="0" i="0" dirty="0">
                <a:solidFill>
                  <a:srgbClr val="111111"/>
                </a:solidFill>
                <a:effectLst/>
                <a:latin typeface="SourceSansPro"/>
              </a:rPr>
              <a:t> the security at a predetermined price from the option buyer if they exercise the option.</a:t>
            </a:r>
          </a:p>
        </p:txBody>
      </p:sp>
      <p:sp>
        <p:nvSpPr>
          <p:cNvPr id="4" name="TextBox 3">
            <a:extLst>
              <a:ext uri="{FF2B5EF4-FFF2-40B4-BE49-F238E27FC236}">
                <a16:creationId xmlns:a16="http://schemas.microsoft.com/office/drawing/2014/main" id="{DCD88A3D-9AD6-76DE-9E6B-F232B2E85AED}"/>
              </a:ext>
            </a:extLst>
          </p:cNvPr>
          <p:cNvSpPr txBox="1"/>
          <p:nvPr/>
        </p:nvSpPr>
        <p:spPr>
          <a:xfrm>
            <a:off x="96982" y="6448785"/>
            <a:ext cx="12095018" cy="369332"/>
          </a:xfrm>
          <a:prstGeom prst="rect">
            <a:avLst/>
          </a:prstGeom>
          <a:noFill/>
        </p:spPr>
        <p:txBody>
          <a:bodyPr wrap="square">
            <a:spAutoFit/>
          </a:bodyPr>
          <a:lstStyle/>
          <a:p>
            <a:r>
              <a:rPr lang="en-US" sz="1800" b="1" i="0" u="none" strike="noStrike" baseline="0" dirty="0">
                <a:latin typeface="LiberationSerif"/>
              </a:rPr>
              <a:t>                                                                                  Book: </a:t>
            </a:r>
            <a:r>
              <a:rPr lang="en-US" sz="1800" i="0" u="none" strike="noStrike" baseline="0" dirty="0">
                <a:latin typeface="LiberationSerif"/>
              </a:rPr>
              <a:t>Options Trading How to turn every Friday into Payday using weekly options</a:t>
            </a:r>
          </a:p>
        </p:txBody>
      </p:sp>
      <p:sp>
        <p:nvSpPr>
          <p:cNvPr id="3" name="TextBox 2">
            <a:extLst>
              <a:ext uri="{FF2B5EF4-FFF2-40B4-BE49-F238E27FC236}">
                <a16:creationId xmlns:a16="http://schemas.microsoft.com/office/drawing/2014/main" id="{CE140389-0997-4E29-A34C-18AC1689B957}"/>
              </a:ext>
            </a:extLst>
          </p:cNvPr>
          <p:cNvSpPr txBox="1"/>
          <p:nvPr/>
        </p:nvSpPr>
        <p:spPr>
          <a:xfrm>
            <a:off x="96982" y="39883"/>
            <a:ext cx="6096000" cy="369332"/>
          </a:xfrm>
          <a:prstGeom prst="rect">
            <a:avLst/>
          </a:prstGeom>
          <a:noFill/>
        </p:spPr>
        <p:txBody>
          <a:bodyPr wrap="square">
            <a:spAutoFit/>
          </a:bodyPr>
          <a:lstStyle/>
          <a:p>
            <a:r>
              <a:rPr lang="en-US" sz="1800" b="1" i="1" u="none" strike="noStrike" baseline="0" dirty="0">
                <a:latin typeface="LiberationSerif-BoldItalic"/>
              </a:rPr>
              <a:t>Risk Percentages</a:t>
            </a:r>
            <a:endParaRPr lang="en-US" dirty="0"/>
          </a:p>
        </p:txBody>
      </p:sp>
      <p:sp>
        <p:nvSpPr>
          <p:cNvPr id="8" name="TextBox 7">
            <a:extLst>
              <a:ext uri="{FF2B5EF4-FFF2-40B4-BE49-F238E27FC236}">
                <a16:creationId xmlns:a16="http://schemas.microsoft.com/office/drawing/2014/main" id="{CB5590D3-DD31-CBB9-9A25-2FBC675758DD}"/>
              </a:ext>
            </a:extLst>
          </p:cNvPr>
          <p:cNvSpPr txBox="1"/>
          <p:nvPr/>
        </p:nvSpPr>
        <p:spPr>
          <a:xfrm>
            <a:off x="249383" y="409215"/>
            <a:ext cx="11055926" cy="4801314"/>
          </a:xfrm>
          <a:prstGeom prst="rect">
            <a:avLst/>
          </a:prstGeom>
          <a:noFill/>
        </p:spPr>
        <p:txBody>
          <a:bodyPr wrap="square">
            <a:spAutoFit/>
          </a:bodyPr>
          <a:lstStyle/>
          <a:p>
            <a:pPr algn="l"/>
            <a:r>
              <a:rPr lang="en-US" sz="1800" b="0" i="0" u="none" strike="noStrike" baseline="0" dirty="0">
                <a:latin typeface="LiberationSerif"/>
              </a:rPr>
              <a:t>Keep each trade at no more than 5% of total portfolio, and most are at 3%. </a:t>
            </a:r>
          </a:p>
          <a:p>
            <a:pPr algn="l"/>
            <a:r>
              <a:rPr lang="en-US" sz="1800" b="0" i="0" u="none" strike="noStrike" baseline="0" dirty="0">
                <a:latin typeface="LiberationSerif"/>
              </a:rPr>
              <a:t>That means there is </a:t>
            </a:r>
            <a:r>
              <a:rPr lang="en-US" sz="1800" b="0" i="1" u="none" strike="noStrike" baseline="0" dirty="0">
                <a:latin typeface="LiberationSerif-Italic"/>
              </a:rPr>
              <a:t>never </a:t>
            </a:r>
            <a:r>
              <a:rPr lang="en-US" sz="1800" b="0" i="0" u="none" strike="noStrike" baseline="0" dirty="0">
                <a:latin typeface="LiberationSerif"/>
              </a:rPr>
              <a:t>a position that is going to tank my account!</a:t>
            </a:r>
          </a:p>
          <a:p>
            <a:pPr algn="l"/>
            <a:r>
              <a:rPr lang="en-US" sz="1800" b="0" i="0" u="none" strike="noStrike" baseline="0" dirty="0">
                <a:latin typeface="LiberationSerif"/>
              </a:rPr>
              <a:t>In the example above, we have a $4.00 spread between the $74 short put we sold and the $70 long put we bought. The maximum exposure is $4.00, less the premium you took in that week of $1.28. If the market tanks, your risk is $2.72 per share.</a:t>
            </a:r>
          </a:p>
          <a:p>
            <a:pPr algn="l"/>
            <a:r>
              <a:rPr lang="en-US" sz="1800" b="0" i="0" u="none" strike="noStrike" baseline="0" dirty="0">
                <a:latin typeface="LiberationSerif"/>
              </a:rPr>
              <a:t>1 contract (100 shares) is $272</a:t>
            </a:r>
          </a:p>
          <a:p>
            <a:pPr algn="l"/>
            <a:r>
              <a:rPr lang="en-US" sz="1800" b="0" i="0" u="none" strike="noStrike" baseline="0" dirty="0">
                <a:latin typeface="LiberationSerif"/>
              </a:rPr>
              <a:t>5 contracts (500 shares) is $1,360</a:t>
            </a:r>
          </a:p>
          <a:p>
            <a:pPr algn="l"/>
            <a:r>
              <a:rPr lang="en-US" sz="1800" b="0" i="0" u="none" strike="noStrike" baseline="0" dirty="0">
                <a:latin typeface="LiberationSerif"/>
              </a:rPr>
              <a:t>10 contracts (1000 shares) is $2,720</a:t>
            </a:r>
          </a:p>
          <a:p>
            <a:pPr algn="l"/>
            <a:r>
              <a:rPr lang="en-US" sz="1800" b="0" i="0" u="none" strike="noStrike" baseline="0" dirty="0">
                <a:latin typeface="LiberationSerif"/>
              </a:rPr>
              <a:t>Account sizes and risk are near 3% (These came out to be 2.7%)</a:t>
            </a:r>
          </a:p>
          <a:p>
            <a:pPr algn="l"/>
            <a:r>
              <a:rPr lang="en-US" sz="1800" b="0" i="0" u="none" strike="noStrike" baseline="0" dirty="0">
                <a:latin typeface="LiberationSerif"/>
              </a:rPr>
              <a:t>$10,000 – 1 contract is $272 – 2.7%</a:t>
            </a:r>
          </a:p>
          <a:p>
            <a:pPr algn="l"/>
            <a:r>
              <a:rPr lang="en-US" sz="1800" b="0" i="0" u="none" strike="noStrike" baseline="0" dirty="0">
                <a:latin typeface="LiberationSerif"/>
              </a:rPr>
              <a:t>$30,000 – 3 contracts is $816 – 2.7%</a:t>
            </a:r>
          </a:p>
          <a:p>
            <a:pPr algn="l"/>
            <a:r>
              <a:rPr lang="en-US" sz="1800" b="0" i="0" u="none" strike="noStrike" baseline="0" dirty="0">
                <a:latin typeface="LiberationSerif"/>
              </a:rPr>
              <a:t>$50,000 – 5 contracts is $1,360 – 2.7%</a:t>
            </a:r>
          </a:p>
          <a:p>
            <a:pPr algn="l"/>
            <a:r>
              <a:rPr lang="en-US" sz="1800" b="0" i="0" u="none" strike="noStrike" baseline="0" dirty="0">
                <a:latin typeface="LiberationSerif"/>
              </a:rPr>
              <a:t>If SCHW suddenly drops, the short put you sold is worth more because it is solidly “in the money”—meaning you sold a 74 put and now the stock is trading at $71. At the same time, your long-term insurance has risen in value to offset and keep your risk contained.</a:t>
            </a:r>
          </a:p>
          <a:p>
            <a:pPr algn="l"/>
            <a:r>
              <a:rPr lang="en-US" sz="1800" b="0" i="0" u="none" strike="noStrike" baseline="0" dirty="0">
                <a:latin typeface="LiberationSerif"/>
              </a:rPr>
              <a:t>If you were to exit the trade, buying to close your short put and selling to close your long insurance put, the difference is the risk (plus or minus a little on some fees and timing differences).</a:t>
            </a:r>
            <a:endParaRPr lang="en-US" dirty="0"/>
          </a:p>
        </p:txBody>
      </p:sp>
    </p:spTree>
    <p:extLst>
      <p:ext uri="{BB962C8B-B14F-4D97-AF65-F5344CB8AC3E}">
        <p14:creationId xmlns:p14="http://schemas.microsoft.com/office/powerpoint/2010/main" val="646910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5BF7A8F-4E1E-104F-2C5E-2031F50314CE}"/>
              </a:ext>
            </a:extLst>
          </p:cNvPr>
          <p:cNvSpPr txBox="1"/>
          <p:nvPr/>
        </p:nvSpPr>
        <p:spPr>
          <a:xfrm>
            <a:off x="96982" y="5248456"/>
            <a:ext cx="11651673"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111111"/>
                </a:solidFill>
                <a:effectLst/>
                <a:latin typeface="Cabin-semi-bold"/>
              </a:rPr>
              <a:t>Buying a call</a:t>
            </a:r>
            <a:r>
              <a:rPr lang="en-US" b="0" i="0" dirty="0">
                <a:solidFill>
                  <a:srgbClr val="111111"/>
                </a:solidFill>
                <a:effectLst/>
                <a:latin typeface="SourceSansPro"/>
              </a:rPr>
              <a:t>: You have the right to </a:t>
            </a:r>
            <a:r>
              <a:rPr lang="en-US" b="0" i="0" dirty="0">
                <a:solidFill>
                  <a:srgbClr val="00B050"/>
                </a:solidFill>
                <a:effectLst/>
                <a:latin typeface="SourceSansPro"/>
              </a:rPr>
              <a:t>buy</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call</a:t>
            </a:r>
            <a:r>
              <a:rPr lang="en-US" b="0" i="0" dirty="0">
                <a:solidFill>
                  <a:srgbClr val="111111"/>
                </a:solidFill>
                <a:effectLst/>
                <a:latin typeface="SourceSansPro"/>
              </a:rPr>
              <a:t>: You must </a:t>
            </a:r>
            <a:r>
              <a:rPr lang="en-US" b="0" i="0" dirty="0">
                <a:solidFill>
                  <a:srgbClr val="00B050"/>
                </a:solidFill>
                <a:effectLst/>
                <a:latin typeface="SourceSansPro"/>
              </a:rPr>
              <a:t>deliver</a:t>
            </a:r>
            <a:r>
              <a:rPr lang="en-US" b="0" i="0" dirty="0">
                <a:solidFill>
                  <a:srgbClr val="111111"/>
                </a:solidFill>
                <a:effectLst/>
                <a:latin typeface="SourceSansPro"/>
              </a:rPr>
              <a:t> the security at a predetermined price to the option buyer if they exercise the option.</a:t>
            </a:r>
          </a:p>
          <a:p>
            <a:pPr algn="l">
              <a:buFont typeface="Arial" panose="020B0604020202020204" pitchFamily="34" charset="0"/>
              <a:buChar char="•"/>
            </a:pPr>
            <a:r>
              <a:rPr lang="en-US" b="1" i="0" dirty="0">
                <a:solidFill>
                  <a:srgbClr val="111111"/>
                </a:solidFill>
                <a:effectLst/>
                <a:latin typeface="Cabin-semi-bold"/>
              </a:rPr>
              <a:t>Buying a put</a:t>
            </a:r>
            <a:r>
              <a:rPr lang="en-US" b="0" i="0" dirty="0">
                <a:solidFill>
                  <a:srgbClr val="111111"/>
                </a:solidFill>
                <a:effectLst/>
                <a:latin typeface="SourceSansPro"/>
              </a:rPr>
              <a:t>: You have the right to </a:t>
            </a:r>
            <a:r>
              <a:rPr lang="en-US" b="0" i="0" dirty="0">
                <a:solidFill>
                  <a:srgbClr val="00B050"/>
                </a:solidFill>
                <a:effectLst/>
                <a:latin typeface="SourceSansPro"/>
              </a:rPr>
              <a:t>sell</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put</a:t>
            </a:r>
            <a:r>
              <a:rPr lang="en-US" b="0" i="0" dirty="0">
                <a:solidFill>
                  <a:srgbClr val="111111"/>
                </a:solidFill>
                <a:effectLst/>
                <a:latin typeface="SourceSansPro"/>
              </a:rPr>
              <a:t>: You must </a:t>
            </a:r>
            <a:r>
              <a:rPr lang="en-US" b="0" i="0" dirty="0">
                <a:solidFill>
                  <a:srgbClr val="00B050"/>
                </a:solidFill>
                <a:effectLst/>
                <a:latin typeface="SourceSansPro"/>
              </a:rPr>
              <a:t>buy</a:t>
            </a:r>
            <a:r>
              <a:rPr lang="en-US" b="0" i="0" dirty="0">
                <a:solidFill>
                  <a:srgbClr val="111111"/>
                </a:solidFill>
                <a:effectLst/>
                <a:latin typeface="SourceSansPro"/>
              </a:rPr>
              <a:t> the security at a predetermined price from the option buyer if they exercise the option.</a:t>
            </a:r>
          </a:p>
        </p:txBody>
      </p:sp>
      <p:sp>
        <p:nvSpPr>
          <p:cNvPr id="4" name="TextBox 3">
            <a:extLst>
              <a:ext uri="{FF2B5EF4-FFF2-40B4-BE49-F238E27FC236}">
                <a16:creationId xmlns:a16="http://schemas.microsoft.com/office/drawing/2014/main" id="{DCD88A3D-9AD6-76DE-9E6B-F232B2E85AED}"/>
              </a:ext>
            </a:extLst>
          </p:cNvPr>
          <p:cNvSpPr txBox="1"/>
          <p:nvPr/>
        </p:nvSpPr>
        <p:spPr>
          <a:xfrm>
            <a:off x="96982" y="6448785"/>
            <a:ext cx="12095018" cy="369332"/>
          </a:xfrm>
          <a:prstGeom prst="rect">
            <a:avLst/>
          </a:prstGeom>
          <a:noFill/>
        </p:spPr>
        <p:txBody>
          <a:bodyPr wrap="square">
            <a:spAutoFit/>
          </a:bodyPr>
          <a:lstStyle/>
          <a:p>
            <a:r>
              <a:rPr lang="en-US" sz="1800" b="1" i="0" u="none" strike="noStrike" baseline="0" dirty="0">
                <a:latin typeface="LiberationSerif"/>
              </a:rPr>
              <a:t>                                                                                  Book: </a:t>
            </a:r>
            <a:r>
              <a:rPr lang="en-US" sz="1800" i="0" u="none" strike="noStrike" baseline="0" dirty="0">
                <a:latin typeface="LiberationSerif"/>
              </a:rPr>
              <a:t>Options Trading How to turn every Friday into Payday using weekly options</a:t>
            </a:r>
          </a:p>
        </p:txBody>
      </p:sp>
      <p:sp>
        <p:nvSpPr>
          <p:cNvPr id="3" name="TextBox 2">
            <a:extLst>
              <a:ext uri="{FF2B5EF4-FFF2-40B4-BE49-F238E27FC236}">
                <a16:creationId xmlns:a16="http://schemas.microsoft.com/office/drawing/2014/main" id="{51BF9621-4C6A-391B-8B5D-D551938767C9}"/>
              </a:ext>
            </a:extLst>
          </p:cNvPr>
          <p:cNvSpPr txBox="1"/>
          <p:nvPr/>
        </p:nvSpPr>
        <p:spPr>
          <a:xfrm>
            <a:off x="207819" y="163262"/>
            <a:ext cx="11125200" cy="4247317"/>
          </a:xfrm>
          <a:prstGeom prst="rect">
            <a:avLst/>
          </a:prstGeom>
          <a:noFill/>
        </p:spPr>
        <p:txBody>
          <a:bodyPr wrap="square">
            <a:spAutoFit/>
          </a:bodyPr>
          <a:lstStyle/>
          <a:p>
            <a:pPr algn="l"/>
            <a:r>
              <a:rPr lang="en-US" sz="1800" b="1" i="1" u="none" strike="noStrike" baseline="0" dirty="0">
                <a:latin typeface="LiberationSerif-BoldItalic"/>
              </a:rPr>
              <a:t>My Basic Tools</a:t>
            </a:r>
          </a:p>
          <a:p>
            <a:pPr marL="285750" indent="-285750" algn="l">
              <a:buFont typeface="Arial" panose="020B0604020202020204" pitchFamily="34" charset="0"/>
              <a:buChar char="•"/>
            </a:pPr>
            <a:r>
              <a:rPr lang="en-US" sz="1800" b="0" i="0" u="none" strike="noStrike" baseline="0" dirty="0">
                <a:latin typeface="LiberationSerif"/>
              </a:rPr>
              <a:t>Moving averages—I use the 100, 50, and 20—just to keep track. Look at this over a 3-month time frame because we are selling premiums between earnings statements. Think of any </a:t>
            </a:r>
            <a:r>
              <a:rPr lang="en-US" sz="1800" b="0" i="0" u="none" strike="noStrike" baseline="0" dirty="0" err="1">
                <a:latin typeface="LiberationSerif"/>
              </a:rPr>
              <a:t>KaChing</a:t>
            </a:r>
            <a:r>
              <a:rPr lang="en-US" sz="1800" b="0" i="0" u="none" strike="noStrike" baseline="0" dirty="0">
                <a:latin typeface="LiberationSerif"/>
              </a:rPr>
              <a:t> as a 3-month trade. </a:t>
            </a:r>
          </a:p>
          <a:p>
            <a:pPr marL="285750" indent="-285750" algn="l">
              <a:buFont typeface="Arial" panose="020B0604020202020204" pitchFamily="34" charset="0"/>
              <a:buChar char="•"/>
            </a:pPr>
            <a:r>
              <a:rPr lang="en-US" sz="1800" b="0" i="0" u="none" strike="noStrike" baseline="0" dirty="0">
                <a:latin typeface="LiberationSerif"/>
              </a:rPr>
              <a:t>Price Action and Volume—just seeing the daily buying and selling. If the stock moves up to a resistance level, it may pull back a little as traders take profits. If I saw that trend, I would sell slightly out of the money, collect a little less premium, and allow for the move. If there is a down day on low volume and no news, it is just some profit-taking.</a:t>
            </a:r>
          </a:p>
          <a:p>
            <a:pPr marL="285750" indent="-285750" algn="l">
              <a:buFont typeface="Arial" panose="020B0604020202020204" pitchFamily="34" charset="0"/>
              <a:buChar char="•"/>
            </a:pPr>
            <a:r>
              <a:rPr lang="en-US" sz="1800" b="0" i="0" u="none" strike="noStrike" baseline="0" dirty="0">
                <a:latin typeface="LiberationSerif"/>
              </a:rPr>
              <a:t>On the other hand, after that little profit taking pull back, if green buying volume comes in, I may take a few contracts and sell an in-the-money put — in this case, maybe the $75 or even $76 to collect a big premium and watch the stock move up.</a:t>
            </a:r>
          </a:p>
          <a:p>
            <a:pPr marL="285750" indent="-285750" algn="l">
              <a:buFont typeface="Arial" panose="020B0604020202020204" pitchFamily="34" charset="0"/>
              <a:buChar char="•"/>
            </a:pPr>
            <a:r>
              <a:rPr lang="en-US" sz="1800" b="0" i="0" u="none" strike="noStrike" baseline="0" dirty="0">
                <a:latin typeface="LiberationSerif"/>
              </a:rPr>
              <a:t>Keltner Channels or Bollinger Bands: All trading platforms have these tools to determine the level of volatility and price trend. Look at charts over a few periods—1 year, 6 months, or 90 days—and you can see that as the stock moves up to the upper band, it may pull back historically for some profit-taking before moving back up. You can see historically what happens when the stock is in the lower band. How many times did buyers come in, and it moved up, or did it break through and set a new low?</a:t>
            </a:r>
            <a:endParaRPr lang="en-US" dirty="0"/>
          </a:p>
        </p:txBody>
      </p:sp>
    </p:spTree>
    <p:extLst>
      <p:ext uri="{BB962C8B-B14F-4D97-AF65-F5344CB8AC3E}">
        <p14:creationId xmlns:p14="http://schemas.microsoft.com/office/powerpoint/2010/main" val="1719521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738A12C-9F71-FB96-0E76-28B3B2556499}"/>
              </a:ext>
            </a:extLst>
          </p:cNvPr>
          <p:cNvSpPr txBox="1"/>
          <p:nvPr/>
        </p:nvSpPr>
        <p:spPr>
          <a:xfrm>
            <a:off x="0" y="39883"/>
            <a:ext cx="3934691" cy="369332"/>
          </a:xfrm>
          <a:prstGeom prst="rect">
            <a:avLst/>
          </a:prstGeom>
          <a:noFill/>
        </p:spPr>
        <p:txBody>
          <a:bodyPr wrap="square">
            <a:spAutoFit/>
          </a:bodyPr>
          <a:lstStyle/>
          <a:p>
            <a:r>
              <a:rPr lang="en-US" b="1" dirty="0">
                <a:latin typeface="LiberationSerif"/>
              </a:rPr>
              <a:t>Good Stock Parameters</a:t>
            </a:r>
            <a:endParaRPr lang="en-US" sz="1800" b="1" i="0" u="none" strike="noStrike" baseline="0" dirty="0">
              <a:latin typeface="LiberationSerif"/>
            </a:endParaRPr>
          </a:p>
        </p:txBody>
      </p:sp>
      <p:sp>
        <p:nvSpPr>
          <p:cNvPr id="11" name="TextBox 10">
            <a:extLst>
              <a:ext uri="{FF2B5EF4-FFF2-40B4-BE49-F238E27FC236}">
                <a16:creationId xmlns:a16="http://schemas.microsoft.com/office/drawing/2014/main" id="{15BF7A8F-4E1E-104F-2C5E-2031F50314CE}"/>
              </a:ext>
            </a:extLst>
          </p:cNvPr>
          <p:cNvSpPr txBox="1"/>
          <p:nvPr/>
        </p:nvSpPr>
        <p:spPr>
          <a:xfrm>
            <a:off x="270162" y="5248456"/>
            <a:ext cx="11651673"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111111"/>
                </a:solidFill>
                <a:effectLst/>
                <a:latin typeface="Cabin-semi-bold"/>
              </a:rPr>
              <a:t>Buying a call</a:t>
            </a:r>
            <a:r>
              <a:rPr lang="en-US" b="0" i="0" dirty="0">
                <a:solidFill>
                  <a:srgbClr val="111111"/>
                </a:solidFill>
                <a:effectLst/>
                <a:latin typeface="SourceSansPro"/>
              </a:rPr>
              <a:t>: You have the right to </a:t>
            </a:r>
            <a:r>
              <a:rPr lang="en-US" b="0" i="0" dirty="0">
                <a:solidFill>
                  <a:srgbClr val="00B050"/>
                </a:solidFill>
                <a:effectLst/>
                <a:latin typeface="SourceSansPro"/>
              </a:rPr>
              <a:t>buy</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call</a:t>
            </a:r>
            <a:r>
              <a:rPr lang="en-US" b="0" i="0" dirty="0">
                <a:solidFill>
                  <a:srgbClr val="111111"/>
                </a:solidFill>
                <a:effectLst/>
                <a:latin typeface="SourceSansPro"/>
              </a:rPr>
              <a:t>: You must </a:t>
            </a:r>
            <a:r>
              <a:rPr lang="en-US" b="0" i="0" dirty="0">
                <a:solidFill>
                  <a:srgbClr val="00B050"/>
                </a:solidFill>
                <a:effectLst/>
                <a:latin typeface="SourceSansPro"/>
              </a:rPr>
              <a:t>deliver</a:t>
            </a:r>
            <a:r>
              <a:rPr lang="en-US" b="0" i="0" dirty="0">
                <a:solidFill>
                  <a:srgbClr val="111111"/>
                </a:solidFill>
                <a:effectLst/>
                <a:latin typeface="SourceSansPro"/>
              </a:rPr>
              <a:t> the security at a predetermined price to the option buyer if they exercise the option.</a:t>
            </a:r>
          </a:p>
          <a:p>
            <a:pPr algn="l">
              <a:buFont typeface="Arial" panose="020B0604020202020204" pitchFamily="34" charset="0"/>
              <a:buChar char="•"/>
            </a:pPr>
            <a:r>
              <a:rPr lang="en-US" b="1" i="0" dirty="0">
                <a:solidFill>
                  <a:srgbClr val="111111"/>
                </a:solidFill>
                <a:effectLst/>
                <a:latin typeface="Cabin-semi-bold"/>
              </a:rPr>
              <a:t>Buying a put</a:t>
            </a:r>
            <a:r>
              <a:rPr lang="en-US" b="0" i="0" dirty="0">
                <a:solidFill>
                  <a:srgbClr val="111111"/>
                </a:solidFill>
                <a:effectLst/>
                <a:latin typeface="SourceSansPro"/>
              </a:rPr>
              <a:t>: You have the right to </a:t>
            </a:r>
            <a:r>
              <a:rPr lang="en-US" b="0" i="0" dirty="0">
                <a:solidFill>
                  <a:srgbClr val="00B050"/>
                </a:solidFill>
                <a:effectLst/>
                <a:latin typeface="SourceSansPro"/>
              </a:rPr>
              <a:t>sell</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put</a:t>
            </a:r>
            <a:r>
              <a:rPr lang="en-US" b="0" i="0" dirty="0">
                <a:solidFill>
                  <a:srgbClr val="111111"/>
                </a:solidFill>
                <a:effectLst/>
                <a:latin typeface="SourceSansPro"/>
              </a:rPr>
              <a:t>: You must </a:t>
            </a:r>
            <a:r>
              <a:rPr lang="en-US" b="0" i="0" dirty="0">
                <a:solidFill>
                  <a:srgbClr val="00B050"/>
                </a:solidFill>
                <a:effectLst/>
                <a:latin typeface="SourceSansPro"/>
              </a:rPr>
              <a:t>buy</a:t>
            </a:r>
            <a:r>
              <a:rPr lang="en-US" b="0" i="0" dirty="0">
                <a:solidFill>
                  <a:srgbClr val="111111"/>
                </a:solidFill>
                <a:effectLst/>
                <a:latin typeface="SourceSansPro"/>
              </a:rPr>
              <a:t> the security at a predetermined price from the option buyer if they exercise the option.</a:t>
            </a:r>
          </a:p>
        </p:txBody>
      </p:sp>
      <p:sp>
        <p:nvSpPr>
          <p:cNvPr id="4" name="TextBox 3">
            <a:extLst>
              <a:ext uri="{FF2B5EF4-FFF2-40B4-BE49-F238E27FC236}">
                <a16:creationId xmlns:a16="http://schemas.microsoft.com/office/drawing/2014/main" id="{DCD88A3D-9AD6-76DE-9E6B-F232B2E85AED}"/>
              </a:ext>
            </a:extLst>
          </p:cNvPr>
          <p:cNvSpPr txBox="1"/>
          <p:nvPr/>
        </p:nvSpPr>
        <p:spPr>
          <a:xfrm>
            <a:off x="96982" y="6448785"/>
            <a:ext cx="12095018" cy="369332"/>
          </a:xfrm>
          <a:prstGeom prst="rect">
            <a:avLst/>
          </a:prstGeom>
          <a:noFill/>
        </p:spPr>
        <p:txBody>
          <a:bodyPr wrap="square">
            <a:spAutoFit/>
          </a:bodyPr>
          <a:lstStyle/>
          <a:p>
            <a:r>
              <a:rPr lang="en-US" sz="1800" b="1" i="0" u="none" strike="noStrike" baseline="0" dirty="0">
                <a:latin typeface="LiberationSerif"/>
              </a:rPr>
              <a:t>                                                                                  Book: </a:t>
            </a:r>
            <a:r>
              <a:rPr lang="en-US" sz="1800" i="0" u="none" strike="noStrike" baseline="0" dirty="0">
                <a:latin typeface="LiberationSerif"/>
              </a:rPr>
              <a:t>Options Trading How to turn every Friday into Payday using weekly options</a:t>
            </a:r>
          </a:p>
        </p:txBody>
      </p:sp>
      <p:sp>
        <p:nvSpPr>
          <p:cNvPr id="3" name="TextBox 2">
            <a:extLst>
              <a:ext uri="{FF2B5EF4-FFF2-40B4-BE49-F238E27FC236}">
                <a16:creationId xmlns:a16="http://schemas.microsoft.com/office/drawing/2014/main" id="{0460E256-618A-DDB1-AEF5-F9966A9F8FFD}"/>
              </a:ext>
            </a:extLst>
          </p:cNvPr>
          <p:cNvSpPr txBox="1"/>
          <p:nvPr/>
        </p:nvSpPr>
        <p:spPr>
          <a:xfrm>
            <a:off x="383125" y="593839"/>
            <a:ext cx="11063609" cy="2308324"/>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LiberationSerif"/>
              </a:rPr>
              <a:t>Stock must be trading at $20 or higher. </a:t>
            </a:r>
          </a:p>
          <a:p>
            <a:pPr marL="285750" indent="-285750" algn="l">
              <a:buFont typeface="Arial" panose="020B0604020202020204" pitchFamily="34" charset="0"/>
              <a:buChar char="•"/>
            </a:pPr>
            <a:r>
              <a:rPr lang="en-US" sz="1800" b="0" i="0" u="none" strike="noStrike" baseline="0" dirty="0">
                <a:latin typeface="LiberationSerif"/>
              </a:rPr>
              <a:t>Avoid stocks over $400—this is personal.</a:t>
            </a:r>
          </a:p>
          <a:p>
            <a:pPr marL="285750" indent="-285750" algn="l">
              <a:buFont typeface="Arial" panose="020B0604020202020204" pitchFamily="34" charset="0"/>
              <a:buChar char="•"/>
            </a:pPr>
            <a:r>
              <a:rPr lang="en-US" sz="1800" b="0" i="0" u="none" strike="noStrike" baseline="0" dirty="0">
                <a:latin typeface="LiberationSerif"/>
              </a:rPr>
              <a:t>Avoid Apple. Apple is the most widely owned stock in the universe. When Apple goes down, large hedge funds must liquidate because their holdings may exceed 5% of their fund. </a:t>
            </a:r>
          </a:p>
          <a:p>
            <a:pPr marL="285750" indent="-285750" algn="l">
              <a:buFont typeface="Arial" panose="020B0604020202020204" pitchFamily="34" charset="0"/>
              <a:buChar char="•"/>
            </a:pPr>
            <a:r>
              <a:rPr lang="en-US" sz="1800" b="0" i="0" u="none" strike="noStrike" baseline="0" dirty="0">
                <a:latin typeface="LiberationSerif"/>
              </a:rPr>
              <a:t>Avoid Chinese stocks</a:t>
            </a:r>
          </a:p>
          <a:p>
            <a:pPr marL="285750" indent="-285750" algn="l">
              <a:buFont typeface="Arial" panose="020B0604020202020204" pitchFamily="34" charset="0"/>
              <a:buChar char="•"/>
            </a:pPr>
            <a:r>
              <a:rPr lang="en-US" sz="1800" b="0" i="0" u="none" strike="noStrike" baseline="0" dirty="0">
                <a:latin typeface="LiberationSerif"/>
              </a:rPr>
              <a:t>Avoid ETFs, as for the most part, they do not have enough premium</a:t>
            </a:r>
          </a:p>
          <a:p>
            <a:pPr marL="285750" indent="-285750" algn="l">
              <a:buFont typeface="Arial" panose="020B0604020202020204" pitchFamily="34" charset="0"/>
              <a:buChar char="•"/>
            </a:pPr>
            <a:r>
              <a:rPr lang="en-US" sz="1800" b="0" i="0" u="none" strike="noStrike" baseline="0" dirty="0">
                <a:latin typeface="LiberationSerif"/>
              </a:rPr>
              <a:t>It must show an up or sideways, consolidation pattern, meaning it is digesting and coiling for the next move. Look over a 3-month period since these are really 3-month trades.</a:t>
            </a:r>
            <a:endParaRPr lang="en-US" dirty="0"/>
          </a:p>
        </p:txBody>
      </p:sp>
    </p:spTree>
    <p:extLst>
      <p:ext uri="{BB962C8B-B14F-4D97-AF65-F5344CB8AC3E}">
        <p14:creationId xmlns:p14="http://schemas.microsoft.com/office/powerpoint/2010/main" val="2100169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5BF7A8F-4E1E-104F-2C5E-2031F50314CE}"/>
              </a:ext>
            </a:extLst>
          </p:cNvPr>
          <p:cNvSpPr txBox="1"/>
          <p:nvPr/>
        </p:nvSpPr>
        <p:spPr>
          <a:xfrm>
            <a:off x="449379" y="5364591"/>
            <a:ext cx="11651673"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111111"/>
                </a:solidFill>
                <a:effectLst/>
                <a:latin typeface="Cabin-semi-bold"/>
              </a:rPr>
              <a:t>Buying a call</a:t>
            </a:r>
            <a:r>
              <a:rPr lang="en-US" b="0" i="0" dirty="0">
                <a:solidFill>
                  <a:srgbClr val="111111"/>
                </a:solidFill>
                <a:effectLst/>
                <a:latin typeface="SourceSansPro"/>
              </a:rPr>
              <a:t>: You have the right to </a:t>
            </a:r>
            <a:r>
              <a:rPr lang="en-US" b="0" i="0" dirty="0">
                <a:solidFill>
                  <a:srgbClr val="00B050"/>
                </a:solidFill>
                <a:effectLst/>
                <a:latin typeface="SourceSansPro"/>
              </a:rPr>
              <a:t>buy</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call</a:t>
            </a:r>
            <a:r>
              <a:rPr lang="en-US" b="0" i="0" dirty="0">
                <a:solidFill>
                  <a:srgbClr val="111111"/>
                </a:solidFill>
                <a:effectLst/>
                <a:latin typeface="SourceSansPro"/>
              </a:rPr>
              <a:t>: You must </a:t>
            </a:r>
            <a:r>
              <a:rPr lang="en-US" b="0" i="0" dirty="0">
                <a:solidFill>
                  <a:srgbClr val="00B050"/>
                </a:solidFill>
                <a:effectLst/>
                <a:latin typeface="SourceSansPro"/>
              </a:rPr>
              <a:t>deliver</a:t>
            </a:r>
            <a:r>
              <a:rPr lang="en-US" b="0" i="0" dirty="0">
                <a:solidFill>
                  <a:srgbClr val="111111"/>
                </a:solidFill>
                <a:effectLst/>
                <a:latin typeface="SourceSansPro"/>
              </a:rPr>
              <a:t> the security at a predetermined price to the option buyer if they exercise the option.</a:t>
            </a:r>
          </a:p>
          <a:p>
            <a:pPr algn="l">
              <a:buFont typeface="Arial" panose="020B0604020202020204" pitchFamily="34" charset="0"/>
              <a:buChar char="•"/>
            </a:pPr>
            <a:r>
              <a:rPr lang="en-US" b="1" i="0" dirty="0">
                <a:solidFill>
                  <a:srgbClr val="111111"/>
                </a:solidFill>
                <a:effectLst/>
                <a:latin typeface="Cabin-semi-bold"/>
              </a:rPr>
              <a:t>Buying a put</a:t>
            </a:r>
            <a:r>
              <a:rPr lang="en-US" b="0" i="0" dirty="0">
                <a:solidFill>
                  <a:srgbClr val="111111"/>
                </a:solidFill>
                <a:effectLst/>
                <a:latin typeface="SourceSansPro"/>
              </a:rPr>
              <a:t>: You have the right to </a:t>
            </a:r>
            <a:r>
              <a:rPr lang="en-US" b="0" i="0" dirty="0">
                <a:solidFill>
                  <a:srgbClr val="00B050"/>
                </a:solidFill>
                <a:effectLst/>
                <a:latin typeface="SourceSansPro"/>
              </a:rPr>
              <a:t>sell</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put</a:t>
            </a:r>
            <a:r>
              <a:rPr lang="en-US" b="0" i="0" dirty="0">
                <a:solidFill>
                  <a:srgbClr val="111111"/>
                </a:solidFill>
                <a:effectLst/>
                <a:latin typeface="SourceSansPro"/>
              </a:rPr>
              <a:t>: You must </a:t>
            </a:r>
            <a:r>
              <a:rPr lang="en-US" b="0" i="0" dirty="0">
                <a:solidFill>
                  <a:srgbClr val="00B050"/>
                </a:solidFill>
                <a:effectLst/>
                <a:latin typeface="SourceSansPro"/>
              </a:rPr>
              <a:t>buy</a:t>
            </a:r>
            <a:r>
              <a:rPr lang="en-US" b="0" i="0" dirty="0">
                <a:solidFill>
                  <a:srgbClr val="111111"/>
                </a:solidFill>
                <a:effectLst/>
                <a:latin typeface="SourceSansPro"/>
              </a:rPr>
              <a:t> the security at a predetermined price from the option buyer if they exercise the option.</a:t>
            </a:r>
          </a:p>
        </p:txBody>
      </p:sp>
      <p:sp>
        <p:nvSpPr>
          <p:cNvPr id="4" name="TextBox 3">
            <a:extLst>
              <a:ext uri="{FF2B5EF4-FFF2-40B4-BE49-F238E27FC236}">
                <a16:creationId xmlns:a16="http://schemas.microsoft.com/office/drawing/2014/main" id="{DCD88A3D-9AD6-76DE-9E6B-F232B2E85AED}"/>
              </a:ext>
            </a:extLst>
          </p:cNvPr>
          <p:cNvSpPr txBox="1"/>
          <p:nvPr/>
        </p:nvSpPr>
        <p:spPr>
          <a:xfrm>
            <a:off x="96982" y="6448785"/>
            <a:ext cx="12095018" cy="369332"/>
          </a:xfrm>
          <a:prstGeom prst="rect">
            <a:avLst/>
          </a:prstGeom>
          <a:noFill/>
        </p:spPr>
        <p:txBody>
          <a:bodyPr wrap="square">
            <a:spAutoFit/>
          </a:bodyPr>
          <a:lstStyle/>
          <a:p>
            <a:r>
              <a:rPr lang="en-US" sz="1800" b="1" i="0" u="none" strike="noStrike" baseline="0" dirty="0">
                <a:latin typeface="LiberationSerif"/>
              </a:rPr>
              <a:t>                                                                                  Book: </a:t>
            </a:r>
            <a:r>
              <a:rPr lang="en-US" sz="1800" i="0" u="none" strike="noStrike" baseline="0" dirty="0">
                <a:latin typeface="LiberationSerif"/>
              </a:rPr>
              <a:t>Options Trading How to turn every Friday into Payday using weekly options</a:t>
            </a:r>
          </a:p>
        </p:txBody>
      </p:sp>
      <p:sp>
        <p:nvSpPr>
          <p:cNvPr id="8" name="TextBox 7">
            <a:extLst>
              <a:ext uri="{FF2B5EF4-FFF2-40B4-BE49-F238E27FC236}">
                <a16:creationId xmlns:a16="http://schemas.microsoft.com/office/drawing/2014/main" id="{FC53F725-594E-645F-C820-98F375A2023F}"/>
              </a:ext>
            </a:extLst>
          </p:cNvPr>
          <p:cNvSpPr txBox="1"/>
          <p:nvPr/>
        </p:nvSpPr>
        <p:spPr>
          <a:xfrm>
            <a:off x="96982" y="39883"/>
            <a:ext cx="6097508" cy="400110"/>
          </a:xfrm>
          <a:prstGeom prst="rect">
            <a:avLst/>
          </a:prstGeom>
          <a:noFill/>
        </p:spPr>
        <p:txBody>
          <a:bodyPr wrap="square">
            <a:spAutoFit/>
          </a:bodyPr>
          <a:lstStyle/>
          <a:p>
            <a:r>
              <a:rPr lang="en-US" sz="2000" b="0" i="0" u="none" strike="noStrike" baseline="0" dirty="0">
                <a:solidFill>
                  <a:srgbClr val="000000"/>
                </a:solidFill>
                <a:latin typeface="Roboto" panose="02000000000000000000" pitchFamily="2" charset="0"/>
              </a:rPr>
              <a:t> </a:t>
            </a:r>
            <a:r>
              <a:rPr lang="en-US" sz="1800" b="1" i="0" u="none" strike="noStrike" baseline="0" dirty="0">
                <a:solidFill>
                  <a:srgbClr val="323232"/>
                </a:solidFill>
                <a:latin typeface="Roboto" panose="02000000000000000000" pitchFamily="2" charset="0"/>
              </a:rPr>
              <a:t>Buy Call</a:t>
            </a:r>
            <a:r>
              <a:rPr lang="en-US" sz="1800" b="0" i="0" u="none" strike="noStrike" baseline="0" dirty="0">
                <a:solidFill>
                  <a:srgbClr val="323232"/>
                </a:solidFill>
                <a:latin typeface="Roboto" panose="02000000000000000000" pitchFamily="2" charset="0"/>
              </a:rPr>
              <a:t> (also called as Long Call).</a:t>
            </a:r>
            <a:endParaRPr lang="en-US" dirty="0"/>
          </a:p>
        </p:txBody>
      </p:sp>
      <p:sp>
        <p:nvSpPr>
          <p:cNvPr id="10" name="TextBox 9">
            <a:extLst>
              <a:ext uri="{FF2B5EF4-FFF2-40B4-BE49-F238E27FC236}">
                <a16:creationId xmlns:a16="http://schemas.microsoft.com/office/drawing/2014/main" id="{F50D07D8-51B8-0C68-BED4-78102F456AE5}"/>
              </a:ext>
            </a:extLst>
          </p:cNvPr>
          <p:cNvSpPr txBox="1"/>
          <p:nvPr/>
        </p:nvSpPr>
        <p:spPr>
          <a:xfrm>
            <a:off x="540188" y="439993"/>
            <a:ext cx="10133847" cy="2031325"/>
          </a:xfrm>
          <a:prstGeom prst="rect">
            <a:avLst/>
          </a:prstGeom>
          <a:noFill/>
        </p:spPr>
        <p:txBody>
          <a:bodyPr wrap="square">
            <a:spAutoFit/>
          </a:bodyPr>
          <a:lstStyle/>
          <a:p>
            <a:r>
              <a:rPr lang="en-US" sz="1800" b="0" i="0" u="none" strike="noStrike" baseline="0" dirty="0">
                <a:solidFill>
                  <a:srgbClr val="323232"/>
                </a:solidFill>
                <a:latin typeface="Roboto" panose="02000000000000000000" pitchFamily="2" charset="0"/>
              </a:rPr>
              <a:t>The profit increases as the market rises. </a:t>
            </a:r>
          </a:p>
          <a:p>
            <a:r>
              <a:rPr lang="en-US" sz="1800" b="0" i="0" u="none" strike="noStrike" baseline="0" dirty="0">
                <a:solidFill>
                  <a:srgbClr val="323232"/>
                </a:solidFill>
                <a:latin typeface="Roboto" panose="02000000000000000000" pitchFamily="2" charset="0"/>
              </a:rPr>
              <a:t>The break-even point will be the options strike price </a:t>
            </a:r>
            <a:r>
              <a:rPr lang="en-US" sz="1800" b="0" i="0" u="none" strike="noStrike" baseline="0" dirty="0">
                <a:solidFill>
                  <a:srgbClr val="00B050"/>
                </a:solidFill>
                <a:latin typeface="Roboto" panose="02000000000000000000" pitchFamily="2" charset="0"/>
              </a:rPr>
              <a:t>plus</a:t>
            </a:r>
            <a:r>
              <a:rPr lang="en-US" sz="1800" b="0" i="0" u="none" strike="noStrike" baseline="0" dirty="0">
                <a:solidFill>
                  <a:srgbClr val="323232"/>
                </a:solidFill>
                <a:latin typeface="Roboto" panose="02000000000000000000" pitchFamily="2" charset="0"/>
              </a:rPr>
              <a:t> the premium paid for the option. </a:t>
            </a:r>
          </a:p>
          <a:p>
            <a:endParaRPr lang="en-US" dirty="0">
              <a:solidFill>
                <a:srgbClr val="323232"/>
              </a:solidFill>
              <a:latin typeface="Roboto" panose="02000000000000000000" pitchFamily="2" charset="0"/>
            </a:endParaRPr>
          </a:p>
          <a:p>
            <a:r>
              <a:rPr lang="en-US" dirty="0">
                <a:solidFill>
                  <a:srgbClr val="323232"/>
                </a:solidFill>
                <a:latin typeface="Roboto" panose="02000000000000000000" pitchFamily="2" charset="0"/>
              </a:rPr>
              <a:t>Max Profit: Unlimited (as the stock price Rises)</a:t>
            </a:r>
          </a:p>
          <a:p>
            <a:r>
              <a:rPr lang="en-US" dirty="0">
                <a:solidFill>
                  <a:srgbClr val="323232"/>
                </a:solidFill>
                <a:latin typeface="Roboto" panose="02000000000000000000" pitchFamily="2" charset="0"/>
              </a:rPr>
              <a:t>Max Loss:  Premium Price ( Limited to Net Premium paid)</a:t>
            </a:r>
          </a:p>
          <a:p>
            <a:r>
              <a:rPr lang="en-US" dirty="0">
                <a:solidFill>
                  <a:srgbClr val="323232"/>
                </a:solidFill>
                <a:latin typeface="Roboto" panose="02000000000000000000" pitchFamily="2" charset="0"/>
              </a:rPr>
              <a:t>Upside Profit at Expiration:  Stock’s Price - Strike Price – Premium Paid</a:t>
            </a:r>
          </a:p>
          <a:p>
            <a:r>
              <a:rPr lang="en-US" dirty="0">
                <a:solidFill>
                  <a:srgbClr val="323232"/>
                </a:solidFill>
                <a:latin typeface="Roboto" panose="02000000000000000000" pitchFamily="2" charset="0"/>
              </a:rPr>
              <a:t>When to Use: Bullish (When we expect a rise in the price of the stock.</a:t>
            </a:r>
            <a:endParaRPr lang="en-US" dirty="0"/>
          </a:p>
        </p:txBody>
      </p:sp>
      <p:sp>
        <p:nvSpPr>
          <p:cNvPr id="18" name="TextBox 17">
            <a:extLst>
              <a:ext uri="{FF2B5EF4-FFF2-40B4-BE49-F238E27FC236}">
                <a16:creationId xmlns:a16="http://schemas.microsoft.com/office/drawing/2014/main" id="{8ECEE72D-4AFC-6844-0DF4-A86C3A126275}"/>
              </a:ext>
            </a:extLst>
          </p:cNvPr>
          <p:cNvSpPr txBox="1"/>
          <p:nvPr/>
        </p:nvSpPr>
        <p:spPr>
          <a:xfrm>
            <a:off x="96982" y="2555237"/>
            <a:ext cx="6097508" cy="400110"/>
          </a:xfrm>
          <a:prstGeom prst="rect">
            <a:avLst/>
          </a:prstGeom>
          <a:noFill/>
        </p:spPr>
        <p:txBody>
          <a:bodyPr wrap="square">
            <a:spAutoFit/>
          </a:bodyPr>
          <a:lstStyle/>
          <a:p>
            <a:r>
              <a:rPr lang="en-US" sz="2000" b="0" i="0" u="none" strike="noStrike" baseline="0" dirty="0">
                <a:solidFill>
                  <a:srgbClr val="000000"/>
                </a:solidFill>
                <a:latin typeface="Roboto" panose="02000000000000000000" pitchFamily="2" charset="0"/>
              </a:rPr>
              <a:t> </a:t>
            </a:r>
            <a:r>
              <a:rPr lang="en-US" sz="1800" b="1" i="0" u="none" strike="noStrike" baseline="0" dirty="0">
                <a:solidFill>
                  <a:srgbClr val="323232"/>
                </a:solidFill>
                <a:latin typeface="Roboto" panose="02000000000000000000" pitchFamily="2" charset="0"/>
              </a:rPr>
              <a:t>Buy Put</a:t>
            </a:r>
            <a:r>
              <a:rPr lang="en-US" sz="1800" b="0" i="0" u="none" strike="noStrike" baseline="0" dirty="0">
                <a:solidFill>
                  <a:srgbClr val="323232"/>
                </a:solidFill>
                <a:latin typeface="Roboto" panose="02000000000000000000" pitchFamily="2" charset="0"/>
              </a:rPr>
              <a:t> (also called as Long Put).</a:t>
            </a:r>
            <a:endParaRPr lang="en-US" dirty="0"/>
          </a:p>
        </p:txBody>
      </p:sp>
      <p:sp>
        <p:nvSpPr>
          <p:cNvPr id="19" name="TextBox 18">
            <a:extLst>
              <a:ext uri="{FF2B5EF4-FFF2-40B4-BE49-F238E27FC236}">
                <a16:creationId xmlns:a16="http://schemas.microsoft.com/office/drawing/2014/main" id="{51388973-DBF4-60FC-9C68-706D9F31A386}"/>
              </a:ext>
            </a:extLst>
          </p:cNvPr>
          <p:cNvSpPr txBox="1"/>
          <p:nvPr/>
        </p:nvSpPr>
        <p:spPr>
          <a:xfrm>
            <a:off x="540188" y="2955347"/>
            <a:ext cx="10133847" cy="2585323"/>
          </a:xfrm>
          <a:prstGeom prst="rect">
            <a:avLst/>
          </a:prstGeom>
          <a:noFill/>
        </p:spPr>
        <p:txBody>
          <a:bodyPr wrap="square">
            <a:spAutoFit/>
          </a:bodyPr>
          <a:lstStyle/>
          <a:p>
            <a:r>
              <a:rPr lang="en-US" sz="1800" b="0" i="0" u="none" strike="noStrike" baseline="0" dirty="0">
                <a:solidFill>
                  <a:srgbClr val="323232"/>
                </a:solidFill>
                <a:latin typeface="Roboto" panose="02000000000000000000" pitchFamily="2" charset="0"/>
              </a:rPr>
              <a:t>The profit increases as the market </a:t>
            </a:r>
            <a:r>
              <a:rPr lang="en-US" dirty="0">
                <a:solidFill>
                  <a:srgbClr val="323232"/>
                </a:solidFill>
                <a:latin typeface="Roboto" panose="02000000000000000000" pitchFamily="2" charset="0"/>
              </a:rPr>
              <a:t>falls</a:t>
            </a:r>
            <a:r>
              <a:rPr lang="en-US" sz="1800" b="0" i="0" u="none" strike="noStrike" baseline="0" dirty="0">
                <a:solidFill>
                  <a:srgbClr val="323232"/>
                </a:solidFill>
                <a:latin typeface="Roboto" panose="02000000000000000000" pitchFamily="2" charset="0"/>
              </a:rPr>
              <a:t>. </a:t>
            </a:r>
          </a:p>
          <a:p>
            <a:r>
              <a:rPr lang="en-US" sz="1800" b="0" i="0" u="none" strike="noStrike" baseline="0" dirty="0">
                <a:solidFill>
                  <a:srgbClr val="323232"/>
                </a:solidFill>
                <a:latin typeface="Roboto" panose="02000000000000000000" pitchFamily="2" charset="0"/>
              </a:rPr>
              <a:t>The break-even point will be the options strike price </a:t>
            </a:r>
            <a:r>
              <a:rPr lang="en-US" sz="1800" b="0" i="0" u="none" strike="noStrike" baseline="0" dirty="0">
                <a:solidFill>
                  <a:srgbClr val="00B050"/>
                </a:solidFill>
                <a:latin typeface="Roboto" panose="02000000000000000000" pitchFamily="2" charset="0"/>
              </a:rPr>
              <a:t>minus</a:t>
            </a:r>
            <a:r>
              <a:rPr lang="en-US" sz="1800" b="0" i="0" u="none" strike="noStrike" baseline="0" dirty="0">
                <a:solidFill>
                  <a:srgbClr val="323232"/>
                </a:solidFill>
                <a:latin typeface="Roboto" panose="02000000000000000000" pitchFamily="2" charset="0"/>
              </a:rPr>
              <a:t> the premium paid for the option. </a:t>
            </a:r>
          </a:p>
          <a:p>
            <a:endParaRPr lang="en-US" dirty="0">
              <a:solidFill>
                <a:srgbClr val="323232"/>
              </a:solidFill>
              <a:latin typeface="Roboto" panose="02000000000000000000" pitchFamily="2" charset="0"/>
            </a:endParaRPr>
          </a:p>
          <a:p>
            <a:r>
              <a:rPr lang="en-US" dirty="0">
                <a:solidFill>
                  <a:srgbClr val="323232"/>
                </a:solidFill>
                <a:latin typeface="Roboto" panose="02000000000000000000" pitchFamily="2" charset="0"/>
              </a:rPr>
              <a:t>Max Profit: Unlimited (as the stock price falls)</a:t>
            </a:r>
          </a:p>
          <a:p>
            <a:r>
              <a:rPr lang="en-US" dirty="0">
                <a:solidFill>
                  <a:srgbClr val="323232"/>
                </a:solidFill>
                <a:latin typeface="Roboto" panose="02000000000000000000" pitchFamily="2" charset="0"/>
              </a:rPr>
              <a:t>Max Loss:  Premium Price ( Limited to Net Premium paid)</a:t>
            </a:r>
          </a:p>
          <a:p>
            <a:r>
              <a:rPr lang="en-US" dirty="0">
                <a:solidFill>
                  <a:srgbClr val="323232"/>
                </a:solidFill>
                <a:latin typeface="Roboto" panose="02000000000000000000" pitchFamily="2" charset="0"/>
              </a:rPr>
              <a:t>Downside Profit at Expiration: Strike Price - Stroke Price – Premium Paid</a:t>
            </a:r>
          </a:p>
          <a:p>
            <a:r>
              <a:rPr lang="en-US" dirty="0">
                <a:solidFill>
                  <a:srgbClr val="323232"/>
                </a:solidFill>
                <a:latin typeface="Roboto" panose="02000000000000000000" pitchFamily="2" charset="0"/>
              </a:rPr>
              <a:t>When to Use: Bearish (When we expect a drop in the price of the stock.</a:t>
            </a:r>
          </a:p>
          <a:p>
            <a:r>
              <a:rPr lang="en-US" dirty="0">
                <a:solidFill>
                  <a:srgbClr val="323232"/>
                </a:solidFill>
                <a:latin typeface="Roboto" panose="02000000000000000000" pitchFamily="2" charset="0"/>
              </a:rPr>
              <a:t>When the stock is in Downtrend.  When we get a breakdown at double top or Head &amp; Shoulder Pattern</a:t>
            </a:r>
            <a:endParaRPr lang="en-US" dirty="0"/>
          </a:p>
        </p:txBody>
      </p:sp>
    </p:spTree>
    <p:extLst>
      <p:ext uri="{BB962C8B-B14F-4D97-AF65-F5344CB8AC3E}">
        <p14:creationId xmlns:p14="http://schemas.microsoft.com/office/powerpoint/2010/main" val="3698542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5BF7A8F-4E1E-104F-2C5E-2031F50314CE}"/>
              </a:ext>
            </a:extLst>
          </p:cNvPr>
          <p:cNvSpPr txBox="1"/>
          <p:nvPr/>
        </p:nvSpPr>
        <p:spPr>
          <a:xfrm>
            <a:off x="449379" y="5364591"/>
            <a:ext cx="11651673"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111111"/>
                </a:solidFill>
                <a:effectLst/>
                <a:latin typeface="Cabin-semi-bold"/>
              </a:rPr>
              <a:t>Buying a call</a:t>
            </a:r>
            <a:r>
              <a:rPr lang="en-US" b="0" i="0" dirty="0">
                <a:solidFill>
                  <a:srgbClr val="111111"/>
                </a:solidFill>
                <a:effectLst/>
                <a:latin typeface="SourceSansPro"/>
              </a:rPr>
              <a:t>: You have the right to </a:t>
            </a:r>
            <a:r>
              <a:rPr lang="en-US" b="0" i="0" dirty="0">
                <a:solidFill>
                  <a:srgbClr val="00B050"/>
                </a:solidFill>
                <a:effectLst/>
                <a:latin typeface="SourceSansPro"/>
              </a:rPr>
              <a:t>buy</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call</a:t>
            </a:r>
            <a:r>
              <a:rPr lang="en-US" b="0" i="0" dirty="0">
                <a:solidFill>
                  <a:srgbClr val="111111"/>
                </a:solidFill>
                <a:effectLst/>
                <a:latin typeface="SourceSansPro"/>
              </a:rPr>
              <a:t>: You must </a:t>
            </a:r>
            <a:r>
              <a:rPr lang="en-US" b="0" i="0" dirty="0">
                <a:solidFill>
                  <a:srgbClr val="00B050"/>
                </a:solidFill>
                <a:effectLst/>
                <a:latin typeface="SourceSansPro"/>
              </a:rPr>
              <a:t>deliver</a:t>
            </a:r>
            <a:r>
              <a:rPr lang="en-US" b="0" i="0" dirty="0">
                <a:solidFill>
                  <a:srgbClr val="111111"/>
                </a:solidFill>
                <a:effectLst/>
                <a:latin typeface="SourceSansPro"/>
              </a:rPr>
              <a:t> the security at a predetermined price to the option buyer if they exercise the option.</a:t>
            </a:r>
          </a:p>
          <a:p>
            <a:pPr algn="l">
              <a:buFont typeface="Arial" panose="020B0604020202020204" pitchFamily="34" charset="0"/>
              <a:buChar char="•"/>
            </a:pPr>
            <a:r>
              <a:rPr lang="en-US" b="1" i="0" dirty="0">
                <a:solidFill>
                  <a:srgbClr val="111111"/>
                </a:solidFill>
                <a:effectLst/>
                <a:latin typeface="Cabin-semi-bold"/>
              </a:rPr>
              <a:t>Buying a put</a:t>
            </a:r>
            <a:r>
              <a:rPr lang="en-US" b="0" i="0" dirty="0">
                <a:solidFill>
                  <a:srgbClr val="111111"/>
                </a:solidFill>
                <a:effectLst/>
                <a:latin typeface="SourceSansPro"/>
              </a:rPr>
              <a:t>: You have the right to </a:t>
            </a:r>
            <a:r>
              <a:rPr lang="en-US" b="0" i="0" dirty="0">
                <a:solidFill>
                  <a:srgbClr val="00B050"/>
                </a:solidFill>
                <a:effectLst/>
                <a:latin typeface="SourceSansPro"/>
              </a:rPr>
              <a:t>sell</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put</a:t>
            </a:r>
            <a:r>
              <a:rPr lang="en-US" b="0" i="0" dirty="0">
                <a:solidFill>
                  <a:srgbClr val="111111"/>
                </a:solidFill>
                <a:effectLst/>
                <a:latin typeface="SourceSansPro"/>
              </a:rPr>
              <a:t>: You must </a:t>
            </a:r>
            <a:r>
              <a:rPr lang="en-US" b="0" i="0" dirty="0">
                <a:solidFill>
                  <a:srgbClr val="00B050"/>
                </a:solidFill>
                <a:effectLst/>
                <a:latin typeface="SourceSansPro"/>
              </a:rPr>
              <a:t>buy</a:t>
            </a:r>
            <a:r>
              <a:rPr lang="en-US" b="0" i="0" dirty="0">
                <a:solidFill>
                  <a:srgbClr val="111111"/>
                </a:solidFill>
                <a:effectLst/>
                <a:latin typeface="SourceSansPro"/>
              </a:rPr>
              <a:t> the security at a predetermined price from the option buyer if they exercise the option.</a:t>
            </a:r>
          </a:p>
        </p:txBody>
      </p:sp>
      <p:sp>
        <p:nvSpPr>
          <p:cNvPr id="4" name="TextBox 3">
            <a:extLst>
              <a:ext uri="{FF2B5EF4-FFF2-40B4-BE49-F238E27FC236}">
                <a16:creationId xmlns:a16="http://schemas.microsoft.com/office/drawing/2014/main" id="{DCD88A3D-9AD6-76DE-9E6B-F232B2E85AED}"/>
              </a:ext>
            </a:extLst>
          </p:cNvPr>
          <p:cNvSpPr txBox="1"/>
          <p:nvPr/>
        </p:nvSpPr>
        <p:spPr>
          <a:xfrm>
            <a:off x="96982" y="6448785"/>
            <a:ext cx="12095018" cy="369332"/>
          </a:xfrm>
          <a:prstGeom prst="rect">
            <a:avLst/>
          </a:prstGeom>
          <a:noFill/>
        </p:spPr>
        <p:txBody>
          <a:bodyPr wrap="square">
            <a:spAutoFit/>
          </a:bodyPr>
          <a:lstStyle/>
          <a:p>
            <a:r>
              <a:rPr lang="en-US" sz="1800" b="1" i="0" u="none" strike="noStrike" baseline="0" dirty="0">
                <a:latin typeface="LiberationSerif"/>
              </a:rPr>
              <a:t>                                                                                  Book: </a:t>
            </a:r>
            <a:r>
              <a:rPr lang="en-US" sz="1800" i="0" u="none" strike="noStrike" baseline="0" dirty="0">
                <a:latin typeface="LiberationSerif"/>
              </a:rPr>
              <a:t>Options Trading How to turn every Friday into Payday using weekly options</a:t>
            </a:r>
          </a:p>
        </p:txBody>
      </p:sp>
      <p:sp>
        <p:nvSpPr>
          <p:cNvPr id="8" name="TextBox 7">
            <a:extLst>
              <a:ext uri="{FF2B5EF4-FFF2-40B4-BE49-F238E27FC236}">
                <a16:creationId xmlns:a16="http://schemas.microsoft.com/office/drawing/2014/main" id="{FC53F725-594E-645F-C820-98F375A2023F}"/>
              </a:ext>
            </a:extLst>
          </p:cNvPr>
          <p:cNvSpPr txBox="1"/>
          <p:nvPr/>
        </p:nvSpPr>
        <p:spPr>
          <a:xfrm>
            <a:off x="96982" y="39883"/>
            <a:ext cx="6097508" cy="400110"/>
          </a:xfrm>
          <a:prstGeom prst="rect">
            <a:avLst/>
          </a:prstGeom>
          <a:noFill/>
        </p:spPr>
        <p:txBody>
          <a:bodyPr wrap="square">
            <a:spAutoFit/>
          </a:bodyPr>
          <a:lstStyle/>
          <a:p>
            <a:r>
              <a:rPr lang="en-US" sz="2000" b="0" i="0" u="none" strike="noStrike" baseline="0" dirty="0">
                <a:solidFill>
                  <a:srgbClr val="000000"/>
                </a:solidFill>
                <a:latin typeface="Roboto" panose="02000000000000000000" pitchFamily="2" charset="0"/>
              </a:rPr>
              <a:t> </a:t>
            </a:r>
            <a:r>
              <a:rPr lang="en-US" sz="1800" b="1" i="0" u="none" strike="noStrike" baseline="0" dirty="0">
                <a:solidFill>
                  <a:srgbClr val="323232"/>
                </a:solidFill>
                <a:latin typeface="Roboto" panose="02000000000000000000" pitchFamily="2" charset="0"/>
              </a:rPr>
              <a:t>Sell Call</a:t>
            </a:r>
            <a:r>
              <a:rPr lang="en-US" sz="1800" b="0" i="0" u="none" strike="noStrike" baseline="0" dirty="0">
                <a:solidFill>
                  <a:srgbClr val="323232"/>
                </a:solidFill>
                <a:latin typeface="Roboto" panose="02000000000000000000" pitchFamily="2" charset="0"/>
              </a:rPr>
              <a:t> (also called as Long Call).</a:t>
            </a:r>
            <a:endParaRPr lang="en-US" dirty="0"/>
          </a:p>
        </p:txBody>
      </p:sp>
      <p:sp>
        <p:nvSpPr>
          <p:cNvPr id="10" name="TextBox 9">
            <a:extLst>
              <a:ext uri="{FF2B5EF4-FFF2-40B4-BE49-F238E27FC236}">
                <a16:creationId xmlns:a16="http://schemas.microsoft.com/office/drawing/2014/main" id="{F50D07D8-51B8-0C68-BED4-78102F456AE5}"/>
              </a:ext>
            </a:extLst>
          </p:cNvPr>
          <p:cNvSpPr txBox="1"/>
          <p:nvPr/>
        </p:nvSpPr>
        <p:spPr>
          <a:xfrm>
            <a:off x="540188" y="439993"/>
            <a:ext cx="10133847" cy="2031325"/>
          </a:xfrm>
          <a:prstGeom prst="rect">
            <a:avLst/>
          </a:prstGeom>
          <a:noFill/>
        </p:spPr>
        <p:txBody>
          <a:bodyPr wrap="square">
            <a:spAutoFit/>
          </a:bodyPr>
          <a:lstStyle/>
          <a:p>
            <a:r>
              <a:rPr lang="en-US" sz="1800" b="0" i="0" u="none" strike="noStrike" baseline="0" dirty="0">
                <a:solidFill>
                  <a:srgbClr val="323232"/>
                </a:solidFill>
                <a:latin typeface="Roboto" panose="02000000000000000000" pitchFamily="2" charset="0"/>
              </a:rPr>
              <a:t>The profit increases as the market rises. </a:t>
            </a:r>
          </a:p>
          <a:p>
            <a:r>
              <a:rPr lang="en-US" sz="1800" b="0" i="0" u="none" strike="noStrike" baseline="0" dirty="0">
                <a:solidFill>
                  <a:srgbClr val="323232"/>
                </a:solidFill>
                <a:latin typeface="Roboto" panose="02000000000000000000" pitchFamily="2" charset="0"/>
              </a:rPr>
              <a:t>The break-even point will be the options strike price </a:t>
            </a:r>
            <a:r>
              <a:rPr lang="en-US" sz="1800" b="0" i="0" u="none" strike="noStrike" baseline="0" dirty="0">
                <a:solidFill>
                  <a:srgbClr val="00B050"/>
                </a:solidFill>
                <a:latin typeface="Roboto" panose="02000000000000000000" pitchFamily="2" charset="0"/>
              </a:rPr>
              <a:t>plus</a:t>
            </a:r>
            <a:r>
              <a:rPr lang="en-US" sz="1800" b="0" i="0" u="none" strike="noStrike" baseline="0" dirty="0">
                <a:solidFill>
                  <a:srgbClr val="323232"/>
                </a:solidFill>
                <a:latin typeface="Roboto" panose="02000000000000000000" pitchFamily="2" charset="0"/>
              </a:rPr>
              <a:t> the premium paid for the option. </a:t>
            </a:r>
          </a:p>
          <a:p>
            <a:endParaRPr lang="en-US" dirty="0">
              <a:solidFill>
                <a:srgbClr val="323232"/>
              </a:solidFill>
              <a:latin typeface="Roboto" panose="02000000000000000000" pitchFamily="2" charset="0"/>
            </a:endParaRPr>
          </a:p>
          <a:p>
            <a:r>
              <a:rPr lang="en-US" dirty="0">
                <a:solidFill>
                  <a:srgbClr val="323232"/>
                </a:solidFill>
                <a:latin typeface="Roboto" panose="02000000000000000000" pitchFamily="2" charset="0"/>
              </a:rPr>
              <a:t>Max Profit: Unlimited (as the stock price Rises)</a:t>
            </a:r>
          </a:p>
          <a:p>
            <a:r>
              <a:rPr lang="en-US" dirty="0">
                <a:solidFill>
                  <a:srgbClr val="323232"/>
                </a:solidFill>
                <a:latin typeface="Roboto" panose="02000000000000000000" pitchFamily="2" charset="0"/>
              </a:rPr>
              <a:t>Max Loss:  Premium Price ( Limited to Net Premium paid)</a:t>
            </a:r>
          </a:p>
          <a:p>
            <a:r>
              <a:rPr lang="en-US" dirty="0">
                <a:solidFill>
                  <a:srgbClr val="323232"/>
                </a:solidFill>
                <a:latin typeface="Roboto" panose="02000000000000000000" pitchFamily="2" charset="0"/>
              </a:rPr>
              <a:t>Upside Profit at Expiration:  Stock’s Price - Strike Price – Premium Paid</a:t>
            </a:r>
          </a:p>
          <a:p>
            <a:r>
              <a:rPr lang="en-US" dirty="0">
                <a:solidFill>
                  <a:srgbClr val="323232"/>
                </a:solidFill>
                <a:latin typeface="Roboto" panose="02000000000000000000" pitchFamily="2" charset="0"/>
              </a:rPr>
              <a:t>When to Use: Bullish (When we expect a rise in the price of the stock.</a:t>
            </a:r>
            <a:endParaRPr lang="en-US" dirty="0"/>
          </a:p>
        </p:txBody>
      </p:sp>
      <p:sp>
        <p:nvSpPr>
          <p:cNvPr id="18" name="TextBox 17">
            <a:extLst>
              <a:ext uri="{FF2B5EF4-FFF2-40B4-BE49-F238E27FC236}">
                <a16:creationId xmlns:a16="http://schemas.microsoft.com/office/drawing/2014/main" id="{8ECEE72D-4AFC-6844-0DF4-A86C3A126275}"/>
              </a:ext>
            </a:extLst>
          </p:cNvPr>
          <p:cNvSpPr txBox="1"/>
          <p:nvPr/>
        </p:nvSpPr>
        <p:spPr>
          <a:xfrm>
            <a:off x="96982" y="2555237"/>
            <a:ext cx="6097508" cy="400110"/>
          </a:xfrm>
          <a:prstGeom prst="rect">
            <a:avLst/>
          </a:prstGeom>
          <a:noFill/>
        </p:spPr>
        <p:txBody>
          <a:bodyPr wrap="square">
            <a:spAutoFit/>
          </a:bodyPr>
          <a:lstStyle/>
          <a:p>
            <a:r>
              <a:rPr lang="en-US" sz="2000" b="0" i="0" u="none" strike="noStrike" baseline="0" dirty="0">
                <a:solidFill>
                  <a:srgbClr val="000000"/>
                </a:solidFill>
                <a:latin typeface="Roboto" panose="02000000000000000000" pitchFamily="2" charset="0"/>
              </a:rPr>
              <a:t> </a:t>
            </a:r>
            <a:r>
              <a:rPr lang="en-US" sz="1800" b="1" i="0" u="none" strike="noStrike" baseline="0" dirty="0">
                <a:solidFill>
                  <a:srgbClr val="323232"/>
                </a:solidFill>
                <a:latin typeface="Roboto" panose="02000000000000000000" pitchFamily="2" charset="0"/>
              </a:rPr>
              <a:t>Sell Put</a:t>
            </a:r>
            <a:r>
              <a:rPr lang="en-US" sz="1800" b="0" i="0" u="none" strike="noStrike" baseline="0" dirty="0">
                <a:solidFill>
                  <a:srgbClr val="323232"/>
                </a:solidFill>
                <a:latin typeface="Roboto" panose="02000000000000000000" pitchFamily="2" charset="0"/>
              </a:rPr>
              <a:t> (also called as Long Put).</a:t>
            </a:r>
            <a:endParaRPr lang="en-US" dirty="0"/>
          </a:p>
        </p:txBody>
      </p:sp>
      <p:sp>
        <p:nvSpPr>
          <p:cNvPr id="19" name="TextBox 18">
            <a:extLst>
              <a:ext uri="{FF2B5EF4-FFF2-40B4-BE49-F238E27FC236}">
                <a16:creationId xmlns:a16="http://schemas.microsoft.com/office/drawing/2014/main" id="{51388973-DBF4-60FC-9C68-706D9F31A386}"/>
              </a:ext>
            </a:extLst>
          </p:cNvPr>
          <p:cNvSpPr txBox="1"/>
          <p:nvPr/>
        </p:nvSpPr>
        <p:spPr>
          <a:xfrm>
            <a:off x="540188" y="2955347"/>
            <a:ext cx="10133847" cy="2585323"/>
          </a:xfrm>
          <a:prstGeom prst="rect">
            <a:avLst/>
          </a:prstGeom>
          <a:noFill/>
        </p:spPr>
        <p:txBody>
          <a:bodyPr wrap="square">
            <a:spAutoFit/>
          </a:bodyPr>
          <a:lstStyle/>
          <a:p>
            <a:r>
              <a:rPr lang="en-US" sz="1800" b="0" i="0" u="none" strike="noStrike" baseline="0" dirty="0">
                <a:solidFill>
                  <a:srgbClr val="323232"/>
                </a:solidFill>
                <a:latin typeface="Roboto" panose="02000000000000000000" pitchFamily="2" charset="0"/>
              </a:rPr>
              <a:t>The profit increases as the market </a:t>
            </a:r>
            <a:r>
              <a:rPr lang="en-US" dirty="0">
                <a:solidFill>
                  <a:srgbClr val="323232"/>
                </a:solidFill>
                <a:latin typeface="Roboto" panose="02000000000000000000" pitchFamily="2" charset="0"/>
              </a:rPr>
              <a:t>falls</a:t>
            </a:r>
            <a:r>
              <a:rPr lang="en-US" sz="1800" b="0" i="0" u="none" strike="noStrike" baseline="0" dirty="0">
                <a:solidFill>
                  <a:srgbClr val="323232"/>
                </a:solidFill>
                <a:latin typeface="Roboto" panose="02000000000000000000" pitchFamily="2" charset="0"/>
              </a:rPr>
              <a:t>. </a:t>
            </a:r>
          </a:p>
          <a:p>
            <a:r>
              <a:rPr lang="en-US" sz="1800" b="0" i="0" u="none" strike="noStrike" baseline="0" dirty="0">
                <a:solidFill>
                  <a:srgbClr val="323232"/>
                </a:solidFill>
                <a:latin typeface="Roboto" panose="02000000000000000000" pitchFamily="2" charset="0"/>
              </a:rPr>
              <a:t>The break-even point will be the options strike price </a:t>
            </a:r>
            <a:r>
              <a:rPr lang="en-US" sz="1800" b="0" i="0" u="none" strike="noStrike" baseline="0" dirty="0">
                <a:solidFill>
                  <a:srgbClr val="00B050"/>
                </a:solidFill>
                <a:latin typeface="Roboto" panose="02000000000000000000" pitchFamily="2" charset="0"/>
              </a:rPr>
              <a:t>minus</a:t>
            </a:r>
            <a:r>
              <a:rPr lang="en-US" sz="1800" b="0" i="0" u="none" strike="noStrike" baseline="0" dirty="0">
                <a:solidFill>
                  <a:srgbClr val="323232"/>
                </a:solidFill>
                <a:latin typeface="Roboto" panose="02000000000000000000" pitchFamily="2" charset="0"/>
              </a:rPr>
              <a:t> the premium paid for the option. </a:t>
            </a:r>
          </a:p>
          <a:p>
            <a:endParaRPr lang="en-US" dirty="0">
              <a:solidFill>
                <a:srgbClr val="323232"/>
              </a:solidFill>
              <a:latin typeface="Roboto" panose="02000000000000000000" pitchFamily="2" charset="0"/>
            </a:endParaRPr>
          </a:p>
          <a:p>
            <a:r>
              <a:rPr lang="en-US" dirty="0">
                <a:solidFill>
                  <a:srgbClr val="323232"/>
                </a:solidFill>
                <a:latin typeface="Roboto" panose="02000000000000000000" pitchFamily="2" charset="0"/>
              </a:rPr>
              <a:t>Max Profit: Unlimited (as the stock price falls)</a:t>
            </a:r>
          </a:p>
          <a:p>
            <a:r>
              <a:rPr lang="en-US" dirty="0">
                <a:solidFill>
                  <a:srgbClr val="323232"/>
                </a:solidFill>
                <a:latin typeface="Roboto" panose="02000000000000000000" pitchFamily="2" charset="0"/>
              </a:rPr>
              <a:t>Max Loss:  Premium Price ( Limited to Net Premium paid)</a:t>
            </a:r>
          </a:p>
          <a:p>
            <a:r>
              <a:rPr lang="en-US" dirty="0">
                <a:solidFill>
                  <a:srgbClr val="323232"/>
                </a:solidFill>
                <a:latin typeface="Roboto" panose="02000000000000000000" pitchFamily="2" charset="0"/>
              </a:rPr>
              <a:t>Downside Profit at Expiration: Strike Price - Stroke Price – Premium Paid</a:t>
            </a:r>
          </a:p>
          <a:p>
            <a:r>
              <a:rPr lang="en-US" dirty="0">
                <a:solidFill>
                  <a:srgbClr val="323232"/>
                </a:solidFill>
                <a:latin typeface="Roboto" panose="02000000000000000000" pitchFamily="2" charset="0"/>
              </a:rPr>
              <a:t>When to Use: Bearish (When we expect a drop in the price of the stock.</a:t>
            </a:r>
          </a:p>
          <a:p>
            <a:r>
              <a:rPr lang="en-US" dirty="0">
                <a:solidFill>
                  <a:srgbClr val="323232"/>
                </a:solidFill>
                <a:latin typeface="Roboto" panose="02000000000000000000" pitchFamily="2" charset="0"/>
              </a:rPr>
              <a:t>When the stock is in Downtrend.  When we get a breakdown at double top or Head &amp; Shoulder Pattern</a:t>
            </a:r>
            <a:endParaRPr lang="en-US" dirty="0"/>
          </a:p>
        </p:txBody>
      </p:sp>
    </p:spTree>
    <p:extLst>
      <p:ext uri="{BB962C8B-B14F-4D97-AF65-F5344CB8AC3E}">
        <p14:creationId xmlns:p14="http://schemas.microsoft.com/office/powerpoint/2010/main" val="3990340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00BE94-F970-D727-0B8B-290F9B8FE61B}"/>
              </a:ext>
            </a:extLst>
          </p:cNvPr>
          <p:cNvSpPr txBox="1"/>
          <p:nvPr/>
        </p:nvSpPr>
        <p:spPr>
          <a:xfrm>
            <a:off x="263235" y="224549"/>
            <a:ext cx="11651674" cy="7294305"/>
          </a:xfrm>
          <a:prstGeom prst="rect">
            <a:avLst/>
          </a:prstGeom>
          <a:noFill/>
        </p:spPr>
        <p:txBody>
          <a:bodyPr wrap="square">
            <a:spAutoFit/>
          </a:bodyPr>
          <a:lstStyle/>
          <a:p>
            <a:pPr algn="l"/>
            <a:r>
              <a:rPr lang="en-US" dirty="0"/>
              <a:t>Call 	  Put			Call =&gt; Bullish (going up)</a:t>
            </a:r>
          </a:p>
          <a:p>
            <a:pPr algn="l"/>
            <a:r>
              <a:rPr lang="en-US" dirty="0"/>
              <a:t>Buy Call     Buy Put                                     </a:t>
            </a:r>
            <a:r>
              <a:rPr lang="en-US" dirty="0" err="1"/>
              <a:t>Put</a:t>
            </a:r>
            <a:r>
              <a:rPr lang="en-US" dirty="0"/>
              <a:t> =&gt; Bearish (going down)</a:t>
            </a:r>
          </a:p>
          <a:p>
            <a:pPr algn="l"/>
            <a:r>
              <a:rPr lang="en-US" dirty="0"/>
              <a:t>Sell Call      Sell Put</a:t>
            </a:r>
          </a:p>
          <a:p>
            <a:pPr algn="l"/>
            <a:endParaRPr lang="en-US" dirty="0"/>
          </a:p>
          <a:p>
            <a:pPr algn="l"/>
            <a:r>
              <a:rPr lang="en-US" dirty="0">
                <a:solidFill>
                  <a:srgbClr val="00B050"/>
                </a:solidFill>
              </a:rPr>
              <a:t>Buy Call</a:t>
            </a:r>
          </a:p>
          <a:p>
            <a:r>
              <a:rPr lang="en-US" dirty="0"/>
              <a:t>X = 10$    Market Sentiment Bullish    1Month   Premium 50$      1 Buy Call Option        After 2 weeks X = 15$</a:t>
            </a:r>
          </a:p>
          <a:p>
            <a:r>
              <a:rPr lang="en-US" dirty="0"/>
              <a:t>(15 – 10) x (1 x 100) – Premium   </a:t>
            </a:r>
            <a:r>
              <a:rPr lang="en-US" dirty="0" err="1"/>
              <a:t>ie</a:t>
            </a:r>
            <a:r>
              <a:rPr lang="en-US" dirty="0"/>
              <a:t>      5 x 100 – 50$     </a:t>
            </a:r>
            <a:r>
              <a:rPr lang="en-US" dirty="0" err="1"/>
              <a:t>ie</a:t>
            </a:r>
            <a:r>
              <a:rPr lang="en-US" dirty="0"/>
              <a:t>  500$ - 50 $ = 450$</a:t>
            </a:r>
          </a:p>
          <a:p>
            <a:endParaRPr lang="en-US" dirty="0"/>
          </a:p>
          <a:p>
            <a:r>
              <a:rPr lang="en-US" dirty="0"/>
              <a:t>If the above is 10 contract instead of 1 contract.</a:t>
            </a:r>
          </a:p>
          <a:p>
            <a:r>
              <a:rPr lang="en-US" dirty="0"/>
              <a:t>(15 – 10) x ( 10 x 100) – (10 x premium)  = 5000 – 500 = 4500$</a:t>
            </a:r>
          </a:p>
          <a:p>
            <a:r>
              <a:rPr lang="en-US" dirty="0"/>
              <a:t>__________________________________________________________________________________________________</a:t>
            </a:r>
          </a:p>
          <a:p>
            <a:r>
              <a:rPr lang="en-US" dirty="0">
                <a:solidFill>
                  <a:srgbClr val="00B050"/>
                </a:solidFill>
              </a:rPr>
              <a:t>Buy Call</a:t>
            </a:r>
          </a:p>
          <a:p>
            <a:r>
              <a:rPr lang="en-US" dirty="0"/>
              <a:t>X = 6$    Market Sentiment Bullish    1Month   Premium 50$      1 Buy Call Option      After 2 weeks 10$</a:t>
            </a:r>
          </a:p>
          <a:p>
            <a:r>
              <a:rPr lang="en-US" dirty="0"/>
              <a:t>(10 – 6) x (1 x 100) -  50 = 350$</a:t>
            </a:r>
          </a:p>
          <a:p>
            <a:r>
              <a:rPr lang="en-US" dirty="0"/>
              <a:t>__________________________________________________________________________________________________</a:t>
            </a:r>
          </a:p>
          <a:p>
            <a:r>
              <a:rPr lang="en-US" dirty="0">
                <a:solidFill>
                  <a:srgbClr val="00B050"/>
                </a:solidFill>
              </a:rPr>
              <a:t>Buy Call</a:t>
            </a:r>
          </a:p>
          <a:p>
            <a:r>
              <a:rPr lang="en-US" dirty="0"/>
              <a:t>X = 6$    Market Sentiment Bullish    1Month   Premium 50$      1 Buy Call Option      After 2 weeks 10$</a:t>
            </a:r>
          </a:p>
          <a:p>
            <a:r>
              <a:rPr lang="en-US" dirty="0"/>
              <a:t>(10 – 6) x (1 x 100) -  50 = 350$</a:t>
            </a:r>
          </a:p>
          <a:p>
            <a:endParaRPr lang="en-US" dirty="0"/>
          </a:p>
          <a:p>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dirty="0"/>
              <a:t>  </a:t>
            </a:r>
          </a:p>
        </p:txBody>
      </p:sp>
      <p:sp>
        <p:nvSpPr>
          <p:cNvPr id="11" name="TextBox 10">
            <a:extLst>
              <a:ext uri="{FF2B5EF4-FFF2-40B4-BE49-F238E27FC236}">
                <a16:creationId xmlns:a16="http://schemas.microsoft.com/office/drawing/2014/main" id="{15BF7A8F-4E1E-104F-2C5E-2031F50314CE}"/>
              </a:ext>
            </a:extLst>
          </p:cNvPr>
          <p:cNvSpPr txBox="1"/>
          <p:nvPr/>
        </p:nvSpPr>
        <p:spPr>
          <a:xfrm>
            <a:off x="96982" y="5248456"/>
            <a:ext cx="11651673"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111111"/>
                </a:solidFill>
                <a:effectLst/>
                <a:latin typeface="Cabin-semi-bold"/>
              </a:rPr>
              <a:t>Buying a call</a:t>
            </a:r>
            <a:r>
              <a:rPr lang="en-US" b="0" i="0" dirty="0">
                <a:solidFill>
                  <a:srgbClr val="111111"/>
                </a:solidFill>
                <a:effectLst/>
                <a:latin typeface="SourceSansPro"/>
              </a:rPr>
              <a:t>: You have the right to </a:t>
            </a:r>
            <a:r>
              <a:rPr lang="en-US" b="0" i="0" dirty="0">
                <a:solidFill>
                  <a:srgbClr val="00B050"/>
                </a:solidFill>
                <a:effectLst/>
                <a:latin typeface="SourceSansPro"/>
              </a:rPr>
              <a:t>buy</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call</a:t>
            </a:r>
            <a:r>
              <a:rPr lang="en-US" b="0" i="0" dirty="0">
                <a:solidFill>
                  <a:srgbClr val="111111"/>
                </a:solidFill>
                <a:effectLst/>
                <a:latin typeface="SourceSansPro"/>
              </a:rPr>
              <a:t>: You must </a:t>
            </a:r>
            <a:r>
              <a:rPr lang="en-US" b="0" i="0" dirty="0">
                <a:solidFill>
                  <a:srgbClr val="00B050"/>
                </a:solidFill>
                <a:effectLst/>
                <a:latin typeface="SourceSansPro"/>
              </a:rPr>
              <a:t>deliver</a:t>
            </a:r>
            <a:r>
              <a:rPr lang="en-US" b="0" i="0" dirty="0">
                <a:solidFill>
                  <a:srgbClr val="111111"/>
                </a:solidFill>
                <a:effectLst/>
                <a:latin typeface="SourceSansPro"/>
              </a:rPr>
              <a:t> the security at a predetermined price to the option buyer if they exercise the option.</a:t>
            </a:r>
          </a:p>
          <a:p>
            <a:pPr algn="l">
              <a:buFont typeface="Arial" panose="020B0604020202020204" pitchFamily="34" charset="0"/>
              <a:buChar char="•"/>
            </a:pPr>
            <a:r>
              <a:rPr lang="en-US" b="1" i="0" dirty="0">
                <a:solidFill>
                  <a:srgbClr val="111111"/>
                </a:solidFill>
                <a:effectLst/>
                <a:latin typeface="Cabin-semi-bold"/>
              </a:rPr>
              <a:t>Buying a put</a:t>
            </a:r>
            <a:r>
              <a:rPr lang="en-US" b="0" i="0" dirty="0">
                <a:solidFill>
                  <a:srgbClr val="111111"/>
                </a:solidFill>
                <a:effectLst/>
                <a:latin typeface="SourceSansPro"/>
              </a:rPr>
              <a:t>: You have the right to </a:t>
            </a:r>
            <a:r>
              <a:rPr lang="en-US" b="0" i="0" dirty="0">
                <a:solidFill>
                  <a:srgbClr val="00B050"/>
                </a:solidFill>
                <a:effectLst/>
                <a:latin typeface="SourceSansPro"/>
              </a:rPr>
              <a:t>sell</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put</a:t>
            </a:r>
            <a:r>
              <a:rPr lang="en-US" b="0" i="0" dirty="0">
                <a:solidFill>
                  <a:srgbClr val="111111"/>
                </a:solidFill>
                <a:effectLst/>
                <a:latin typeface="SourceSansPro"/>
              </a:rPr>
              <a:t>: You must </a:t>
            </a:r>
            <a:r>
              <a:rPr lang="en-US" b="0" i="0" dirty="0">
                <a:solidFill>
                  <a:srgbClr val="00B050"/>
                </a:solidFill>
                <a:effectLst/>
                <a:latin typeface="SourceSansPro"/>
              </a:rPr>
              <a:t>buy</a:t>
            </a:r>
            <a:r>
              <a:rPr lang="en-US" b="0" i="0" dirty="0">
                <a:solidFill>
                  <a:srgbClr val="111111"/>
                </a:solidFill>
                <a:effectLst/>
                <a:latin typeface="SourceSansPro"/>
              </a:rPr>
              <a:t> the security at a predetermined price from the option buyer if they exercise the option.</a:t>
            </a:r>
          </a:p>
        </p:txBody>
      </p:sp>
      <p:sp>
        <p:nvSpPr>
          <p:cNvPr id="4" name="TextBox 3">
            <a:extLst>
              <a:ext uri="{FF2B5EF4-FFF2-40B4-BE49-F238E27FC236}">
                <a16:creationId xmlns:a16="http://schemas.microsoft.com/office/drawing/2014/main" id="{DCD88A3D-9AD6-76DE-9E6B-F232B2E85AED}"/>
              </a:ext>
            </a:extLst>
          </p:cNvPr>
          <p:cNvSpPr txBox="1"/>
          <p:nvPr/>
        </p:nvSpPr>
        <p:spPr>
          <a:xfrm>
            <a:off x="96982" y="6448785"/>
            <a:ext cx="12095018" cy="369332"/>
          </a:xfrm>
          <a:prstGeom prst="rect">
            <a:avLst/>
          </a:prstGeom>
          <a:noFill/>
        </p:spPr>
        <p:txBody>
          <a:bodyPr wrap="square">
            <a:spAutoFit/>
          </a:bodyPr>
          <a:lstStyle/>
          <a:p>
            <a:r>
              <a:rPr lang="en-US" sz="1800" b="1" i="0" u="none" strike="noStrike" baseline="0" dirty="0">
                <a:latin typeface="LiberationSerif"/>
              </a:rPr>
              <a:t>                                                                                  Book: </a:t>
            </a:r>
            <a:r>
              <a:rPr lang="en-US" sz="1800" i="0" u="none" strike="noStrike" baseline="0" dirty="0">
                <a:latin typeface="LiberationSerif"/>
              </a:rPr>
              <a:t>Options Trading How to turn every Friday into Payday using weekly options</a:t>
            </a:r>
          </a:p>
        </p:txBody>
      </p:sp>
    </p:spTree>
    <p:extLst>
      <p:ext uri="{BB962C8B-B14F-4D97-AF65-F5344CB8AC3E}">
        <p14:creationId xmlns:p14="http://schemas.microsoft.com/office/powerpoint/2010/main" val="326903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00BE94-F970-D727-0B8B-290F9B8FE61B}"/>
              </a:ext>
            </a:extLst>
          </p:cNvPr>
          <p:cNvSpPr txBox="1"/>
          <p:nvPr/>
        </p:nvSpPr>
        <p:spPr>
          <a:xfrm>
            <a:off x="263235" y="224549"/>
            <a:ext cx="11651674" cy="1477328"/>
          </a:xfrm>
          <a:prstGeom prst="rect">
            <a:avLst/>
          </a:prstGeom>
          <a:noFill/>
        </p:spPr>
        <p:txBody>
          <a:bodyPr wrap="square">
            <a:spAutoFit/>
          </a:bodyPr>
          <a:lstStyle/>
          <a:p>
            <a:pPr algn="l"/>
            <a:r>
              <a:rPr lang="en-US" sz="1800" b="0" i="0" u="none" strike="noStrike" baseline="0" dirty="0">
                <a:latin typeface="LiberationSerif"/>
              </a:rPr>
              <a:t>Step 1: Select a stock </a:t>
            </a:r>
          </a:p>
          <a:p>
            <a:pPr algn="l"/>
            <a:r>
              <a:rPr lang="en-US" sz="1800" b="0" i="0" u="none" strike="noStrike" baseline="0" dirty="0">
                <a:latin typeface="LiberationSerif"/>
              </a:rPr>
              <a:t>Step 2: We </a:t>
            </a:r>
            <a:r>
              <a:rPr lang="en-US" sz="1800" b="1" i="0" u="none" strike="noStrike" baseline="0" dirty="0">
                <a:solidFill>
                  <a:srgbClr val="00B050"/>
                </a:solidFill>
                <a:latin typeface="LiberationSerif-Bold"/>
              </a:rPr>
              <a:t>buy</a:t>
            </a:r>
            <a:r>
              <a:rPr lang="en-US" sz="1800" b="1" i="0" u="none" strike="noStrike" baseline="0" dirty="0">
                <a:latin typeface="LiberationSerif-Bold"/>
              </a:rPr>
              <a:t> </a:t>
            </a:r>
            <a:r>
              <a:rPr lang="en-US" sz="1800" b="0" i="0" u="none" strike="noStrike" baseline="0" dirty="0">
                <a:latin typeface="LiberationSerif"/>
              </a:rPr>
              <a:t>a long-dated put option that expires in approximately 120  days and past the next earnings announcement. This is our sleep-at-night insurance.</a:t>
            </a:r>
          </a:p>
          <a:p>
            <a:pPr algn="l"/>
            <a:r>
              <a:rPr lang="en-US" sz="1800" b="0" i="0" u="none" strike="noStrike" baseline="0" dirty="0">
                <a:latin typeface="LiberationSerif"/>
              </a:rPr>
              <a:t>Step 3: We </a:t>
            </a:r>
            <a:r>
              <a:rPr lang="en-US" sz="1800" b="1" i="0" u="none" strike="noStrike" baseline="0" dirty="0">
                <a:solidFill>
                  <a:srgbClr val="00B050"/>
                </a:solidFill>
                <a:latin typeface="LiberationSerif-Bold"/>
              </a:rPr>
              <a:t>sell</a:t>
            </a:r>
            <a:r>
              <a:rPr lang="en-US" sz="1800" b="1" i="0" u="none" strike="noStrike" baseline="0" dirty="0">
                <a:latin typeface="LiberationSerif-Bold"/>
              </a:rPr>
              <a:t> </a:t>
            </a:r>
            <a:r>
              <a:rPr lang="en-US" sz="1800" b="0" i="0" u="none" strike="noStrike" baseline="0" dirty="0">
                <a:latin typeface="LiberationSerif"/>
              </a:rPr>
              <a:t>a short-dated put that expires the following week. That premium is instantly credited to your account.</a:t>
            </a:r>
          </a:p>
          <a:p>
            <a:pPr algn="l"/>
            <a:r>
              <a:rPr lang="en-US" sz="1800" b="0" i="0" u="none" strike="noStrike" baseline="0" dirty="0">
                <a:latin typeface="LiberationSerif"/>
              </a:rPr>
              <a:t>Step 4: Manage, rinse, and repeat.</a:t>
            </a:r>
            <a:endParaRPr lang="en-US" dirty="0"/>
          </a:p>
        </p:txBody>
      </p:sp>
      <p:sp>
        <p:nvSpPr>
          <p:cNvPr id="7" name="TextBox 6">
            <a:extLst>
              <a:ext uri="{FF2B5EF4-FFF2-40B4-BE49-F238E27FC236}">
                <a16:creationId xmlns:a16="http://schemas.microsoft.com/office/drawing/2014/main" id="{4738A12C-9F71-FB96-0E76-28B3B2556499}"/>
              </a:ext>
            </a:extLst>
          </p:cNvPr>
          <p:cNvSpPr txBox="1"/>
          <p:nvPr/>
        </p:nvSpPr>
        <p:spPr>
          <a:xfrm>
            <a:off x="263235" y="1858879"/>
            <a:ext cx="3934691" cy="369332"/>
          </a:xfrm>
          <a:prstGeom prst="rect">
            <a:avLst/>
          </a:prstGeom>
          <a:noFill/>
        </p:spPr>
        <p:txBody>
          <a:bodyPr wrap="square">
            <a:spAutoFit/>
          </a:bodyPr>
          <a:lstStyle/>
          <a:p>
            <a:r>
              <a:rPr lang="en-US" sz="1800" b="1" i="0" u="none" strike="noStrike" baseline="0" dirty="0">
                <a:latin typeface="LiberationSerif"/>
              </a:rPr>
              <a:t>Time decay plays a key role in Options</a:t>
            </a:r>
          </a:p>
        </p:txBody>
      </p:sp>
      <p:sp>
        <p:nvSpPr>
          <p:cNvPr id="9" name="TextBox 8">
            <a:extLst>
              <a:ext uri="{FF2B5EF4-FFF2-40B4-BE49-F238E27FC236}">
                <a16:creationId xmlns:a16="http://schemas.microsoft.com/office/drawing/2014/main" id="{2D0A96EA-A96E-A739-44CB-E6FBE4EA14F7}"/>
              </a:ext>
            </a:extLst>
          </p:cNvPr>
          <p:cNvSpPr txBox="1"/>
          <p:nvPr/>
        </p:nvSpPr>
        <p:spPr>
          <a:xfrm>
            <a:off x="263235" y="2228211"/>
            <a:ext cx="11485420" cy="1200329"/>
          </a:xfrm>
          <a:prstGeom prst="rect">
            <a:avLst/>
          </a:prstGeom>
          <a:noFill/>
        </p:spPr>
        <p:txBody>
          <a:bodyPr wrap="square">
            <a:spAutoFit/>
          </a:bodyPr>
          <a:lstStyle/>
          <a:p>
            <a:pPr algn="l"/>
            <a:r>
              <a:rPr lang="en-US" sz="1800" b="0" i="0" u="none" strike="noStrike" baseline="0" dirty="0">
                <a:latin typeface="LiberationSerif"/>
              </a:rPr>
              <a:t>Long-dated insurance puts have slow decay because there is so much time before they expire. It is usually slow until the option has less than 30 days to expire—then it speeds up.</a:t>
            </a:r>
          </a:p>
          <a:p>
            <a:pPr algn="l"/>
            <a:r>
              <a:rPr lang="en-US" sz="1800" b="0" i="0" u="none" strike="noStrike" baseline="0" dirty="0">
                <a:latin typeface="LiberationSerif"/>
              </a:rPr>
              <a:t>The short-dated puts we sell for weekly income decay fast—in seven days, since we want to keep all the options premium, the faster the time decays, the better.</a:t>
            </a:r>
            <a:endParaRPr lang="en-US" dirty="0"/>
          </a:p>
        </p:txBody>
      </p:sp>
      <p:sp>
        <p:nvSpPr>
          <p:cNvPr id="11" name="TextBox 10">
            <a:extLst>
              <a:ext uri="{FF2B5EF4-FFF2-40B4-BE49-F238E27FC236}">
                <a16:creationId xmlns:a16="http://schemas.microsoft.com/office/drawing/2014/main" id="{15BF7A8F-4E1E-104F-2C5E-2031F50314CE}"/>
              </a:ext>
            </a:extLst>
          </p:cNvPr>
          <p:cNvSpPr txBox="1"/>
          <p:nvPr/>
        </p:nvSpPr>
        <p:spPr>
          <a:xfrm>
            <a:off x="96982" y="5248456"/>
            <a:ext cx="11651673"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111111"/>
                </a:solidFill>
                <a:effectLst/>
                <a:latin typeface="Cabin-semi-bold"/>
              </a:rPr>
              <a:t>Buying a call</a:t>
            </a:r>
            <a:r>
              <a:rPr lang="en-US" b="0" i="0" dirty="0">
                <a:solidFill>
                  <a:srgbClr val="111111"/>
                </a:solidFill>
                <a:effectLst/>
                <a:latin typeface="SourceSansPro"/>
              </a:rPr>
              <a:t>: You have the right to </a:t>
            </a:r>
            <a:r>
              <a:rPr lang="en-US" b="0" i="0" dirty="0">
                <a:solidFill>
                  <a:srgbClr val="00B050"/>
                </a:solidFill>
                <a:effectLst/>
                <a:latin typeface="SourceSansPro"/>
              </a:rPr>
              <a:t>buy</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call</a:t>
            </a:r>
            <a:r>
              <a:rPr lang="en-US" b="0" i="0" dirty="0">
                <a:solidFill>
                  <a:srgbClr val="111111"/>
                </a:solidFill>
                <a:effectLst/>
                <a:latin typeface="SourceSansPro"/>
              </a:rPr>
              <a:t>: You must </a:t>
            </a:r>
            <a:r>
              <a:rPr lang="en-US" b="0" i="0" dirty="0">
                <a:solidFill>
                  <a:srgbClr val="00B050"/>
                </a:solidFill>
                <a:effectLst/>
                <a:latin typeface="SourceSansPro"/>
              </a:rPr>
              <a:t>deliver</a:t>
            </a:r>
            <a:r>
              <a:rPr lang="en-US" b="0" i="0" dirty="0">
                <a:solidFill>
                  <a:srgbClr val="111111"/>
                </a:solidFill>
                <a:effectLst/>
                <a:latin typeface="SourceSansPro"/>
              </a:rPr>
              <a:t> the security at a predetermined price to the option buyer if they exercise the option.</a:t>
            </a:r>
          </a:p>
          <a:p>
            <a:pPr algn="l">
              <a:buFont typeface="Arial" panose="020B0604020202020204" pitchFamily="34" charset="0"/>
              <a:buChar char="•"/>
            </a:pPr>
            <a:r>
              <a:rPr lang="en-US" b="1" i="0" dirty="0">
                <a:solidFill>
                  <a:srgbClr val="111111"/>
                </a:solidFill>
                <a:effectLst/>
                <a:latin typeface="Cabin-semi-bold"/>
              </a:rPr>
              <a:t>Buying a put</a:t>
            </a:r>
            <a:r>
              <a:rPr lang="en-US" b="0" i="0" dirty="0">
                <a:solidFill>
                  <a:srgbClr val="111111"/>
                </a:solidFill>
                <a:effectLst/>
                <a:latin typeface="SourceSansPro"/>
              </a:rPr>
              <a:t>: You have the right to </a:t>
            </a:r>
            <a:r>
              <a:rPr lang="en-US" b="0" i="0" dirty="0">
                <a:solidFill>
                  <a:srgbClr val="00B050"/>
                </a:solidFill>
                <a:effectLst/>
                <a:latin typeface="SourceSansPro"/>
              </a:rPr>
              <a:t>sell</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put</a:t>
            </a:r>
            <a:r>
              <a:rPr lang="en-US" b="0" i="0" dirty="0">
                <a:solidFill>
                  <a:srgbClr val="111111"/>
                </a:solidFill>
                <a:effectLst/>
                <a:latin typeface="SourceSansPro"/>
              </a:rPr>
              <a:t>: You must </a:t>
            </a:r>
            <a:r>
              <a:rPr lang="en-US" b="0" i="0" dirty="0">
                <a:solidFill>
                  <a:srgbClr val="00B050"/>
                </a:solidFill>
                <a:effectLst/>
                <a:latin typeface="SourceSansPro"/>
              </a:rPr>
              <a:t>buy</a:t>
            </a:r>
            <a:r>
              <a:rPr lang="en-US" b="0" i="0" dirty="0">
                <a:solidFill>
                  <a:srgbClr val="111111"/>
                </a:solidFill>
                <a:effectLst/>
                <a:latin typeface="SourceSansPro"/>
              </a:rPr>
              <a:t> the security at a predetermined price from the option buyer if they exercise the option.</a:t>
            </a:r>
          </a:p>
        </p:txBody>
      </p:sp>
      <p:sp>
        <p:nvSpPr>
          <p:cNvPr id="4" name="TextBox 3">
            <a:extLst>
              <a:ext uri="{FF2B5EF4-FFF2-40B4-BE49-F238E27FC236}">
                <a16:creationId xmlns:a16="http://schemas.microsoft.com/office/drawing/2014/main" id="{DCD88A3D-9AD6-76DE-9E6B-F232B2E85AED}"/>
              </a:ext>
            </a:extLst>
          </p:cNvPr>
          <p:cNvSpPr txBox="1"/>
          <p:nvPr/>
        </p:nvSpPr>
        <p:spPr>
          <a:xfrm>
            <a:off x="96982" y="6448785"/>
            <a:ext cx="12095018" cy="369332"/>
          </a:xfrm>
          <a:prstGeom prst="rect">
            <a:avLst/>
          </a:prstGeom>
          <a:noFill/>
        </p:spPr>
        <p:txBody>
          <a:bodyPr wrap="square">
            <a:spAutoFit/>
          </a:bodyPr>
          <a:lstStyle/>
          <a:p>
            <a:r>
              <a:rPr lang="en-US" sz="1800" b="1" i="0" u="none" strike="noStrike" baseline="0" dirty="0">
                <a:latin typeface="LiberationSerif"/>
              </a:rPr>
              <a:t>                                                                                  Book: </a:t>
            </a:r>
            <a:r>
              <a:rPr lang="en-US" sz="1800" i="0" u="none" strike="noStrike" baseline="0" dirty="0">
                <a:latin typeface="LiberationSerif"/>
              </a:rPr>
              <a:t>Options Trading How to turn every Friday into Payday using weekly options</a:t>
            </a:r>
          </a:p>
        </p:txBody>
      </p:sp>
    </p:spTree>
    <p:extLst>
      <p:ext uri="{BB962C8B-B14F-4D97-AF65-F5344CB8AC3E}">
        <p14:creationId xmlns:p14="http://schemas.microsoft.com/office/powerpoint/2010/main" val="1359498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5BF7A8F-4E1E-104F-2C5E-2031F50314CE}"/>
              </a:ext>
            </a:extLst>
          </p:cNvPr>
          <p:cNvSpPr txBox="1"/>
          <p:nvPr/>
        </p:nvSpPr>
        <p:spPr>
          <a:xfrm>
            <a:off x="96982" y="5248456"/>
            <a:ext cx="11651673"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111111"/>
                </a:solidFill>
                <a:effectLst/>
                <a:latin typeface="Cabin-semi-bold"/>
              </a:rPr>
              <a:t>Buying a call</a:t>
            </a:r>
            <a:r>
              <a:rPr lang="en-US" b="0" i="0" dirty="0">
                <a:solidFill>
                  <a:srgbClr val="111111"/>
                </a:solidFill>
                <a:effectLst/>
                <a:latin typeface="SourceSansPro"/>
              </a:rPr>
              <a:t>: You have the right to </a:t>
            </a:r>
            <a:r>
              <a:rPr lang="en-US" b="0" i="0" dirty="0">
                <a:solidFill>
                  <a:srgbClr val="00B050"/>
                </a:solidFill>
                <a:effectLst/>
                <a:latin typeface="SourceSansPro"/>
              </a:rPr>
              <a:t>buy</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call</a:t>
            </a:r>
            <a:r>
              <a:rPr lang="en-US" b="0" i="0" dirty="0">
                <a:solidFill>
                  <a:srgbClr val="111111"/>
                </a:solidFill>
                <a:effectLst/>
                <a:latin typeface="SourceSansPro"/>
              </a:rPr>
              <a:t>: You must </a:t>
            </a:r>
            <a:r>
              <a:rPr lang="en-US" b="0" i="0" dirty="0">
                <a:solidFill>
                  <a:srgbClr val="00B050"/>
                </a:solidFill>
                <a:effectLst/>
                <a:latin typeface="SourceSansPro"/>
              </a:rPr>
              <a:t>deliver</a:t>
            </a:r>
            <a:r>
              <a:rPr lang="en-US" b="0" i="0" dirty="0">
                <a:solidFill>
                  <a:srgbClr val="111111"/>
                </a:solidFill>
                <a:effectLst/>
                <a:latin typeface="SourceSansPro"/>
              </a:rPr>
              <a:t> the security at a predetermined price to the option buyer if they exercise the option.</a:t>
            </a:r>
          </a:p>
          <a:p>
            <a:pPr algn="l">
              <a:buFont typeface="Arial" panose="020B0604020202020204" pitchFamily="34" charset="0"/>
              <a:buChar char="•"/>
            </a:pPr>
            <a:r>
              <a:rPr lang="en-US" b="1" i="0" dirty="0">
                <a:solidFill>
                  <a:srgbClr val="111111"/>
                </a:solidFill>
                <a:effectLst/>
                <a:latin typeface="Cabin-semi-bold"/>
              </a:rPr>
              <a:t>Buying a put</a:t>
            </a:r>
            <a:r>
              <a:rPr lang="en-US" b="0" i="0" dirty="0">
                <a:solidFill>
                  <a:srgbClr val="111111"/>
                </a:solidFill>
                <a:effectLst/>
                <a:latin typeface="SourceSansPro"/>
              </a:rPr>
              <a:t>: You have the right to </a:t>
            </a:r>
            <a:r>
              <a:rPr lang="en-US" b="0" i="0" dirty="0">
                <a:solidFill>
                  <a:srgbClr val="00B050"/>
                </a:solidFill>
                <a:effectLst/>
                <a:latin typeface="SourceSansPro"/>
              </a:rPr>
              <a:t>sell</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put</a:t>
            </a:r>
            <a:r>
              <a:rPr lang="en-US" b="0" i="0" dirty="0">
                <a:solidFill>
                  <a:srgbClr val="111111"/>
                </a:solidFill>
                <a:effectLst/>
                <a:latin typeface="SourceSansPro"/>
              </a:rPr>
              <a:t>: You must </a:t>
            </a:r>
            <a:r>
              <a:rPr lang="en-US" b="0" i="0" dirty="0">
                <a:solidFill>
                  <a:srgbClr val="00B050"/>
                </a:solidFill>
                <a:effectLst/>
                <a:latin typeface="SourceSansPro"/>
              </a:rPr>
              <a:t>buy</a:t>
            </a:r>
            <a:r>
              <a:rPr lang="en-US" b="0" i="0" dirty="0">
                <a:solidFill>
                  <a:srgbClr val="111111"/>
                </a:solidFill>
                <a:effectLst/>
                <a:latin typeface="SourceSansPro"/>
              </a:rPr>
              <a:t> the security at a predetermined price from the option buyer if they exercise the option.</a:t>
            </a:r>
          </a:p>
        </p:txBody>
      </p:sp>
      <p:sp>
        <p:nvSpPr>
          <p:cNvPr id="4" name="TextBox 3">
            <a:extLst>
              <a:ext uri="{FF2B5EF4-FFF2-40B4-BE49-F238E27FC236}">
                <a16:creationId xmlns:a16="http://schemas.microsoft.com/office/drawing/2014/main" id="{DCD88A3D-9AD6-76DE-9E6B-F232B2E85AED}"/>
              </a:ext>
            </a:extLst>
          </p:cNvPr>
          <p:cNvSpPr txBox="1"/>
          <p:nvPr/>
        </p:nvSpPr>
        <p:spPr>
          <a:xfrm>
            <a:off x="96982" y="6448785"/>
            <a:ext cx="12095018" cy="369332"/>
          </a:xfrm>
          <a:prstGeom prst="rect">
            <a:avLst/>
          </a:prstGeom>
          <a:noFill/>
        </p:spPr>
        <p:txBody>
          <a:bodyPr wrap="square">
            <a:spAutoFit/>
          </a:bodyPr>
          <a:lstStyle/>
          <a:p>
            <a:r>
              <a:rPr lang="en-US" sz="1800" b="1" i="0" u="none" strike="noStrike" baseline="0" dirty="0">
                <a:latin typeface="LiberationSerif"/>
              </a:rPr>
              <a:t>                                                                                  Book: </a:t>
            </a:r>
            <a:r>
              <a:rPr lang="en-US" sz="1800" i="0" u="none" strike="noStrike" baseline="0" dirty="0">
                <a:latin typeface="LiberationSerif"/>
              </a:rPr>
              <a:t>Options Trading How to turn every Friday into Payday using weekly options</a:t>
            </a:r>
          </a:p>
        </p:txBody>
      </p:sp>
      <p:sp>
        <p:nvSpPr>
          <p:cNvPr id="3" name="TextBox 2">
            <a:extLst>
              <a:ext uri="{FF2B5EF4-FFF2-40B4-BE49-F238E27FC236}">
                <a16:creationId xmlns:a16="http://schemas.microsoft.com/office/drawing/2014/main" id="{8C6BAA08-E9E6-1E3F-D6C8-BFCD7174B88E}"/>
              </a:ext>
            </a:extLst>
          </p:cNvPr>
          <p:cNvSpPr txBox="1"/>
          <p:nvPr/>
        </p:nvSpPr>
        <p:spPr>
          <a:xfrm>
            <a:off x="270163" y="308642"/>
            <a:ext cx="11651673" cy="3970318"/>
          </a:xfrm>
          <a:prstGeom prst="rect">
            <a:avLst/>
          </a:prstGeom>
          <a:noFill/>
        </p:spPr>
        <p:txBody>
          <a:bodyPr wrap="square">
            <a:spAutoFit/>
          </a:bodyPr>
          <a:lstStyle/>
          <a:p>
            <a:pPr algn="l"/>
            <a:r>
              <a:rPr lang="en-US" sz="1800" b="1" i="0" u="none" strike="noStrike" baseline="0" dirty="0">
                <a:latin typeface="LiberationSerif"/>
              </a:rPr>
              <a:t>SELLING OPTIONS LIKE ICE CREAM</a:t>
            </a:r>
            <a:r>
              <a:rPr lang="en-US" sz="1800" b="0" i="0" u="none" strike="noStrike" baseline="0" dirty="0">
                <a:latin typeface="LiberationSerif"/>
              </a:rPr>
              <a:t>?</a:t>
            </a:r>
          </a:p>
          <a:p>
            <a:pPr algn="l"/>
            <a:r>
              <a:rPr lang="en-US" sz="1800" b="0" i="0" u="none" strike="noStrike" baseline="0" dirty="0">
                <a:latin typeface="LiberationSerif"/>
              </a:rPr>
              <a:t>An ice cream shops that buy a 5-gallon tub for, say, $50. Each tub has 100 scoops, and each of those scoops sells for $3 So, they pay  $50 and collect $300! </a:t>
            </a:r>
          </a:p>
          <a:p>
            <a:pPr algn="l"/>
            <a:r>
              <a:rPr lang="en-US" sz="1800" b="0" i="0" u="none" strike="noStrike" baseline="0" dirty="0">
                <a:latin typeface="LiberationSerif"/>
              </a:rPr>
              <a:t>Our long-dated put is the tub of ice cream that lasts for 120 days; each scoop is the weekly put we sell.</a:t>
            </a:r>
          </a:p>
          <a:p>
            <a:pPr algn="l"/>
            <a:endParaRPr lang="en-US" sz="1800" b="0" i="0" u="none" strike="noStrike" baseline="0" dirty="0">
              <a:latin typeface="LiberationSerif"/>
            </a:endParaRPr>
          </a:p>
          <a:p>
            <a:pPr algn="l"/>
            <a:r>
              <a:rPr lang="en-US" sz="1800" i="0" u="none" strike="noStrike" baseline="0" dirty="0">
                <a:latin typeface="LiberationSerif-Bold"/>
              </a:rPr>
              <a:t>Let’s use Charles Schwab (SCHW) as an example</a:t>
            </a:r>
            <a:r>
              <a:rPr lang="en-US" sz="1800" i="0" u="none" strike="noStrike" baseline="0" dirty="0">
                <a:latin typeface="LiberationSerif"/>
              </a:rPr>
              <a:t>: </a:t>
            </a:r>
          </a:p>
          <a:p>
            <a:pPr algn="l"/>
            <a:r>
              <a:rPr lang="en-US" sz="1800" b="0" i="0" u="none" strike="noStrike" baseline="0" dirty="0">
                <a:latin typeface="LiberationSerif"/>
              </a:rPr>
              <a:t>SCHW is trading at $74.00</a:t>
            </a:r>
          </a:p>
          <a:p>
            <a:pPr algn="l"/>
            <a:r>
              <a:rPr lang="en-US" sz="1800" b="0" i="0" u="none" strike="noStrike" baseline="0" dirty="0">
                <a:latin typeface="LiberationSerif"/>
              </a:rPr>
              <a:t>We </a:t>
            </a:r>
            <a:r>
              <a:rPr lang="en-US" sz="1800" b="1" i="0" u="none" strike="noStrike" baseline="0" dirty="0">
                <a:latin typeface="LiberationSerif-Bold"/>
              </a:rPr>
              <a:t>buy </a:t>
            </a:r>
            <a:r>
              <a:rPr lang="en-US" sz="1800" b="0" i="0" u="none" strike="noStrike" baseline="0" dirty="0">
                <a:latin typeface="LiberationSerif"/>
              </a:rPr>
              <a:t>a $70 put expiring in 120 days and past the next earnings date for $4.20</a:t>
            </a:r>
          </a:p>
          <a:p>
            <a:pPr algn="l"/>
            <a:r>
              <a:rPr lang="en-US" sz="1800" b="0" i="0" u="none" strike="noStrike" baseline="0" dirty="0">
                <a:latin typeface="LiberationSerif"/>
              </a:rPr>
              <a:t>We </a:t>
            </a:r>
            <a:r>
              <a:rPr lang="en-US" sz="1800" b="1" i="0" u="none" strike="noStrike" baseline="0" dirty="0">
                <a:latin typeface="LiberationSerif-Bold"/>
              </a:rPr>
              <a:t>sell </a:t>
            </a:r>
            <a:r>
              <a:rPr lang="en-US" sz="1800" b="0" i="0" u="none" strike="noStrike" baseline="0" dirty="0">
                <a:latin typeface="LiberationSerif"/>
              </a:rPr>
              <a:t>next week’s at the money 74 put and collect $1.28</a:t>
            </a:r>
          </a:p>
          <a:p>
            <a:pPr algn="l"/>
            <a:endParaRPr lang="en-US" sz="1800" b="0" i="0" u="none" strike="noStrike" baseline="0" dirty="0">
              <a:latin typeface="LiberationSerif"/>
            </a:endParaRPr>
          </a:p>
          <a:p>
            <a:pPr algn="l"/>
            <a:r>
              <a:rPr lang="en-US" sz="1800" b="0" i="0" u="none" strike="noStrike" baseline="0" dirty="0">
                <a:latin typeface="LiberationSerif"/>
              </a:rPr>
              <a:t>We have a tub of ice cream with 16 weekly scoops and the potential to collect $1.28!</a:t>
            </a:r>
          </a:p>
          <a:p>
            <a:pPr algn="l"/>
            <a:r>
              <a:rPr lang="en-US" sz="1800" b="0" i="0" u="none" strike="noStrike" baseline="0" dirty="0">
                <a:latin typeface="LiberationSerif"/>
              </a:rPr>
              <a:t>If you had 1 contract (100 shares), you would pay $420 for the insurance and collect $2048.</a:t>
            </a:r>
          </a:p>
          <a:p>
            <a:pPr algn="l"/>
            <a:r>
              <a:rPr lang="en-US" sz="1800" b="0" i="0" u="none" strike="noStrike" baseline="0" dirty="0">
                <a:latin typeface="LiberationSerif"/>
              </a:rPr>
              <a:t>If you had 5 contracts (500 shares), you would pay $2,100 for the insurance and collect $10,240.</a:t>
            </a:r>
          </a:p>
          <a:p>
            <a:pPr algn="l"/>
            <a:r>
              <a:rPr lang="en-US" sz="1800" b="0" i="0" u="none" strike="noStrike" baseline="0" dirty="0">
                <a:latin typeface="LiberationSerif"/>
              </a:rPr>
              <a:t>If you had 10 contracts (1,000 shares), you would pay $4,200 for the insurance and collect $20,480; this is $1,280 a week.</a:t>
            </a:r>
            <a:endParaRPr lang="en-US" dirty="0"/>
          </a:p>
        </p:txBody>
      </p:sp>
    </p:spTree>
    <p:extLst>
      <p:ext uri="{BB962C8B-B14F-4D97-AF65-F5344CB8AC3E}">
        <p14:creationId xmlns:p14="http://schemas.microsoft.com/office/powerpoint/2010/main" val="2649327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5BF7A8F-4E1E-104F-2C5E-2031F50314CE}"/>
              </a:ext>
            </a:extLst>
          </p:cNvPr>
          <p:cNvSpPr txBox="1"/>
          <p:nvPr/>
        </p:nvSpPr>
        <p:spPr>
          <a:xfrm>
            <a:off x="96982" y="5248456"/>
            <a:ext cx="11651673"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111111"/>
                </a:solidFill>
                <a:effectLst/>
                <a:latin typeface="Cabin-semi-bold"/>
              </a:rPr>
              <a:t>Buying a call</a:t>
            </a:r>
            <a:r>
              <a:rPr lang="en-US" b="0" i="0" dirty="0">
                <a:solidFill>
                  <a:srgbClr val="111111"/>
                </a:solidFill>
                <a:effectLst/>
                <a:latin typeface="SourceSansPro"/>
              </a:rPr>
              <a:t>: You have the right to </a:t>
            </a:r>
            <a:r>
              <a:rPr lang="en-US" b="0" i="0" dirty="0">
                <a:solidFill>
                  <a:srgbClr val="00B050"/>
                </a:solidFill>
                <a:effectLst/>
                <a:latin typeface="SourceSansPro"/>
              </a:rPr>
              <a:t>buy</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call</a:t>
            </a:r>
            <a:r>
              <a:rPr lang="en-US" b="0" i="0" dirty="0">
                <a:solidFill>
                  <a:srgbClr val="111111"/>
                </a:solidFill>
                <a:effectLst/>
                <a:latin typeface="SourceSansPro"/>
              </a:rPr>
              <a:t>: You must </a:t>
            </a:r>
            <a:r>
              <a:rPr lang="en-US" b="0" i="0" dirty="0">
                <a:solidFill>
                  <a:srgbClr val="00B050"/>
                </a:solidFill>
                <a:effectLst/>
                <a:latin typeface="SourceSansPro"/>
              </a:rPr>
              <a:t>deliver</a:t>
            </a:r>
            <a:r>
              <a:rPr lang="en-US" b="0" i="0" dirty="0">
                <a:solidFill>
                  <a:srgbClr val="111111"/>
                </a:solidFill>
                <a:effectLst/>
                <a:latin typeface="SourceSansPro"/>
              </a:rPr>
              <a:t> the security at a predetermined price to the option buyer if they exercise the option.</a:t>
            </a:r>
          </a:p>
          <a:p>
            <a:pPr algn="l">
              <a:buFont typeface="Arial" panose="020B0604020202020204" pitchFamily="34" charset="0"/>
              <a:buChar char="•"/>
            </a:pPr>
            <a:r>
              <a:rPr lang="en-US" b="1" i="0" dirty="0">
                <a:solidFill>
                  <a:srgbClr val="111111"/>
                </a:solidFill>
                <a:effectLst/>
                <a:latin typeface="Cabin-semi-bold"/>
              </a:rPr>
              <a:t>Buying a put</a:t>
            </a:r>
            <a:r>
              <a:rPr lang="en-US" b="0" i="0" dirty="0">
                <a:solidFill>
                  <a:srgbClr val="111111"/>
                </a:solidFill>
                <a:effectLst/>
                <a:latin typeface="SourceSansPro"/>
              </a:rPr>
              <a:t>: You have the right to </a:t>
            </a:r>
            <a:r>
              <a:rPr lang="en-US" b="0" i="0" dirty="0">
                <a:solidFill>
                  <a:srgbClr val="00B050"/>
                </a:solidFill>
                <a:effectLst/>
                <a:latin typeface="SourceSansPro"/>
              </a:rPr>
              <a:t>sell</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put</a:t>
            </a:r>
            <a:r>
              <a:rPr lang="en-US" b="0" i="0" dirty="0">
                <a:solidFill>
                  <a:srgbClr val="111111"/>
                </a:solidFill>
                <a:effectLst/>
                <a:latin typeface="SourceSansPro"/>
              </a:rPr>
              <a:t>: You must </a:t>
            </a:r>
            <a:r>
              <a:rPr lang="en-US" b="0" i="0" dirty="0">
                <a:solidFill>
                  <a:srgbClr val="00B050"/>
                </a:solidFill>
                <a:effectLst/>
                <a:latin typeface="SourceSansPro"/>
              </a:rPr>
              <a:t>buy</a:t>
            </a:r>
            <a:r>
              <a:rPr lang="en-US" b="0" i="0" dirty="0">
                <a:solidFill>
                  <a:srgbClr val="111111"/>
                </a:solidFill>
                <a:effectLst/>
                <a:latin typeface="SourceSansPro"/>
              </a:rPr>
              <a:t> the security at a predetermined price from the option buyer if they exercise the option.</a:t>
            </a:r>
          </a:p>
        </p:txBody>
      </p:sp>
      <p:sp>
        <p:nvSpPr>
          <p:cNvPr id="4" name="TextBox 3">
            <a:extLst>
              <a:ext uri="{FF2B5EF4-FFF2-40B4-BE49-F238E27FC236}">
                <a16:creationId xmlns:a16="http://schemas.microsoft.com/office/drawing/2014/main" id="{DCD88A3D-9AD6-76DE-9E6B-F232B2E85AED}"/>
              </a:ext>
            </a:extLst>
          </p:cNvPr>
          <p:cNvSpPr txBox="1"/>
          <p:nvPr/>
        </p:nvSpPr>
        <p:spPr>
          <a:xfrm>
            <a:off x="96982" y="6448785"/>
            <a:ext cx="12095018" cy="369332"/>
          </a:xfrm>
          <a:prstGeom prst="rect">
            <a:avLst/>
          </a:prstGeom>
          <a:noFill/>
        </p:spPr>
        <p:txBody>
          <a:bodyPr wrap="square">
            <a:spAutoFit/>
          </a:bodyPr>
          <a:lstStyle/>
          <a:p>
            <a:r>
              <a:rPr lang="en-US" sz="1800" b="1" i="0" u="none" strike="noStrike" baseline="0" dirty="0">
                <a:latin typeface="LiberationSerif"/>
              </a:rPr>
              <a:t>                                                                                  Book: </a:t>
            </a:r>
            <a:r>
              <a:rPr lang="en-US" sz="1800" i="0" u="none" strike="noStrike" baseline="0" dirty="0">
                <a:latin typeface="LiberationSerif"/>
              </a:rPr>
              <a:t>Options Trading How to turn every Friday into Payday using weekly options</a:t>
            </a:r>
          </a:p>
        </p:txBody>
      </p:sp>
      <p:sp>
        <p:nvSpPr>
          <p:cNvPr id="3" name="TextBox 2">
            <a:extLst>
              <a:ext uri="{FF2B5EF4-FFF2-40B4-BE49-F238E27FC236}">
                <a16:creationId xmlns:a16="http://schemas.microsoft.com/office/drawing/2014/main" id="{CE140389-0997-4E29-A34C-18AC1689B957}"/>
              </a:ext>
            </a:extLst>
          </p:cNvPr>
          <p:cNvSpPr txBox="1"/>
          <p:nvPr/>
        </p:nvSpPr>
        <p:spPr>
          <a:xfrm>
            <a:off x="96982" y="39883"/>
            <a:ext cx="6096000" cy="369332"/>
          </a:xfrm>
          <a:prstGeom prst="rect">
            <a:avLst/>
          </a:prstGeom>
          <a:noFill/>
        </p:spPr>
        <p:txBody>
          <a:bodyPr wrap="square">
            <a:spAutoFit/>
          </a:bodyPr>
          <a:lstStyle/>
          <a:p>
            <a:r>
              <a:rPr lang="en-US" sz="1800" b="1" i="1" u="none" strike="noStrike" baseline="0" dirty="0">
                <a:latin typeface="LiberationSerif-BoldItalic"/>
              </a:rPr>
              <a:t>Risk Percentages</a:t>
            </a:r>
            <a:endParaRPr lang="en-US" dirty="0"/>
          </a:p>
        </p:txBody>
      </p:sp>
      <p:sp>
        <p:nvSpPr>
          <p:cNvPr id="8" name="TextBox 7">
            <a:extLst>
              <a:ext uri="{FF2B5EF4-FFF2-40B4-BE49-F238E27FC236}">
                <a16:creationId xmlns:a16="http://schemas.microsoft.com/office/drawing/2014/main" id="{CB5590D3-DD31-CBB9-9A25-2FBC675758DD}"/>
              </a:ext>
            </a:extLst>
          </p:cNvPr>
          <p:cNvSpPr txBox="1"/>
          <p:nvPr/>
        </p:nvSpPr>
        <p:spPr>
          <a:xfrm>
            <a:off x="249383" y="409215"/>
            <a:ext cx="11055926" cy="4801314"/>
          </a:xfrm>
          <a:prstGeom prst="rect">
            <a:avLst/>
          </a:prstGeom>
          <a:noFill/>
        </p:spPr>
        <p:txBody>
          <a:bodyPr wrap="square">
            <a:spAutoFit/>
          </a:bodyPr>
          <a:lstStyle/>
          <a:p>
            <a:pPr algn="l"/>
            <a:r>
              <a:rPr lang="en-US" sz="1800" b="0" i="0" u="none" strike="noStrike" baseline="0" dirty="0">
                <a:latin typeface="LiberationSerif"/>
              </a:rPr>
              <a:t>Keep each trade at no more than 5% of total portfolio, and most are at 3%. </a:t>
            </a:r>
          </a:p>
          <a:p>
            <a:pPr algn="l"/>
            <a:r>
              <a:rPr lang="en-US" sz="1800" b="0" i="0" u="none" strike="noStrike" baseline="0" dirty="0">
                <a:latin typeface="LiberationSerif"/>
              </a:rPr>
              <a:t>That means there is </a:t>
            </a:r>
            <a:r>
              <a:rPr lang="en-US" sz="1800" b="0" i="1" u="none" strike="noStrike" baseline="0" dirty="0">
                <a:latin typeface="LiberationSerif-Italic"/>
              </a:rPr>
              <a:t>never </a:t>
            </a:r>
            <a:r>
              <a:rPr lang="en-US" sz="1800" b="0" i="0" u="none" strike="noStrike" baseline="0" dirty="0">
                <a:latin typeface="LiberationSerif"/>
              </a:rPr>
              <a:t>a position that is going to tank my account!</a:t>
            </a:r>
          </a:p>
          <a:p>
            <a:pPr algn="l"/>
            <a:r>
              <a:rPr lang="en-US" sz="1800" b="0" i="0" u="none" strike="noStrike" baseline="0" dirty="0">
                <a:latin typeface="LiberationSerif"/>
              </a:rPr>
              <a:t>In the example above, we have a $4.00 spread between the $74 short put we sold and the $70 long put we bought. The maximum exposure is $4.00, less the premium you took in that week of $1.28. If the market tanks, your risk is $2.72 per share.</a:t>
            </a:r>
          </a:p>
          <a:p>
            <a:pPr algn="l"/>
            <a:r>
              <a:rPr lang="en-US" sz="1800" b="0" i="0" u="none" strike="noStrike" baseline="0" dirty="0">
                <a:latin typeface="LiberationSerif"/>
              </a:rPr>
              <a:t>1 contract (100 shares) is $272</a:t>
            </a:r>
          </a:p>
          <a:p>
            <a:pPr algn="l"/>
            <a:r>
              <a:rPr lang="en-US" sz="1800" b="0" i="0" u="none" strike="noStrike" baseline="0" dirty="0">
                <a:latin typeface="LiberationSerif"/>
              </a:rPr>
              <a:t>5 contracts (500 shares) is $1,360</a:t>
            </a:r>
          </a:p>
          <a:p>
            <a:pPr algn="l"/>
            <a:r>
              <a:rPr lang="en-US" sz="1800" b="0" i="0" u="none" strike="noStrike" baseline="0" dirty="0">
                <a:latin typeface="LiberationSerif"/>
              </a:rPr>
              <a:t>10 contracts (1000 shares) is $2,720</a:t>
            </a:r>
          </a:p>
          <a:p>
            <a:pPr algn="l"/>
            <a:r>
              <a:rPr lang="en-US" sz="1800" b="0" i="0" u="none" strike="noStrike" baseline="0" dirty="0">
                <a:latin typeface="LiberationSerif"/>
              </a:rPr>
              <a:t>Account sizes and risk are near 3% (These came out to be 2.7%)</a:t>
            </a:r>
          </a:p>
          <a:p>
            <a:pPr algn="l"/>
            <a:r>
              <a:rPr lang="en-US" sz="1800" b="0" i="0" u="none" strike="noStrike" baseline="0" dirty="0">
                <a:latin typeface="LiberationSerif"/>
              </a:rPr>
              <a:t>$10,000 – 1 contract is $272 – 2.7%</a:t>
            </a:r>
          </a:p>
          <a:p>
            <a:pPr algn="l"/>
            <a:r>
              <a:rPr lang="en-US" sz="1800" b="0" i="0" u="none" strike="noStrike" baseline="0" dirty="0">
                <a:latin typeface="LiberationSerif"/>
              </a:rPr>
              <a:t>$30,000 – 3 contracts is $816 – 2.7%</a:t>
            </a:r>
          </a:p>
          <a:p>
            <a:pPr algn="l"/>
            <a:r>
              <a:rPr lang="en-US" sz="1800" b="0" i="0" u="none" strike="noStrike" baseline="0" dirty="0">
                <a:latin typeface="LiberationSerif"/>
              </a:rPr>
              <a:t>$50,000 – 5 contracts is $1,360 – 2.7%</a:t>
            </a:r>
          </a:p>
          <a:p>
            <a:pPr algn="l"/>
            <a:r>
              <a:rPr lang="en-US" sz="1800" b="0" i="0" u="none" strike="noStrike" baseline="0" dirty="0">
                <a:latin typeface="LiberationSerif"/>
              </a:rPr>
              <a:t>If SCHW suddenly drops, the short put you sold is worth more because it is solidly “in the money”—meaning you sold a 74 put and now the stock is trading at $71. At the same time, your long-term insurance has risen in value to offset and keep your risk contained.</a:t>
            </a:r>
          </a:p>
          <a:p>
            <a:pPr algn="l"/>
            <a:r>
              <a:rPr lang="en-US" sz="1800" b="0" i="0" u="none" strike="noStrike" baseline="0" dirty="0">
                <a:latin typeface="LiberationSerif"/>
              </a:rPr>
              <a:t>If you were to exit the trade, buying to close your short put and selling to close your long insurance put, the difference is the risk (plus or minus a little on some fees and timing differences).</a:t>
            </a:r>
            <a:endParaRPr lang="en-US" dirty="0"/>
          </a:p>
        </p:txBody>
      </p:sp>
    </p:spTree>
    <p:extLst>
      <p:ext uri="{BB962C8B-B14F-4D97-AF65-F5344CB8AC3E}">
        <p14:creationId xmlns:p14="http://schemas.microsoft.com/office/powerpoint/2010/main" val="1141690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5BF7A8F-4E1E-104F-2C5E-2031F50314CE}"/>
              </a:ext>
            </a:extLst>
          </p:cNvPr>
          <p:cNvSpPr txBox="1"/>
          <p:nvPr/>
        </p:nvSpPr>
        <p:spPr>
          <a:xfrm>
            <a:off x="96982" y="5248456"/>
            <a:ext cx="11651673"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111111"/>
                </a:solidFill>
                <a:effectLst/>
                <a:latin typeface="Cabin-semi-bold"/>
              </a:rPr>
              <a:t>Buying a call</a:t>
            </a:r>
            <a:r>
              <a:rPr lang="en-US" b="0" i="0" dirty="0">
                <a:solidFill>
                  <a:srgbClr val="111111"/>
                </a:solidFill>
                <a:effectLst/>
                <a:latin typeface="SourceSansPro"/>
              </a:rPr>
              <a:t>: You have the right to </a:t>
            </a:r>
            <a:r>
              <a:rPr lang="en-US" b="0" i="0" dirty="0">
                <a:solidFill>
                  <a:srgbClr val="00B050"/>
                </a:solidFill>
                <a:effectLst/>
                <a:latin typeface="SourceSansPro"/>
              </a:rPr>
              <a:t>buy</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call</a:t>
            </a:r>
            <a:r>
              <a:rPr lang="en-US" b="0" i="0" dirty="0">
                <a:solidFill>
                  <a:srgbClr val="111111"/>
                </a:solidFill>
                <a:effectLst/>
                <a:latin typeface="SourceSansPro"/>
              </a:rPr>
              <a:t>: You must </a:t>
            </a:r>
            <a:r>
              <a:rPr lang="en-US" b="0" i="0" dirty="0">
                <a:solidFill>
                  <a:srgbClr val="00B050"/>
                </a:solidFill>
                <a:effectLst/>
                <a:latin typeface="SourceSansPro"/>
              </a:rPr>
              <a:t>deliver</a:t>
            </a:r>
            <a:r>
              <a:rPr lang="en-US" b="0" i="0" dirty="0">
                <a:solidFill>
                  <a:srgbClr val="111111"/>
                </a:solidFill>
                <a:effectLst/>
                <a:latin typeface="SourceSansPro"/>
              </a:rPr>
              <a:t> the security at a predetermined price to the option buyer if they exercise the option.</a:t>
            </a:r>
          </a:p>
          <a:p>
            <a:pPr algn="l">
              <a:buFont typeface="Arial" panose="020B0604020202020204" pitchFamily="34" charset="0"/>
              <a:buChar char="•"/>
            </a:pPr>
            <a:r>
              <a:rPr lang="en-US" b="1" i="0" dirty="0">
                <a:solidFill>
                  <a:srgbClr val="111111"/>
                </a:solidFill>
                <a:effectLst/>
                <a:latin typeface="Cabin-semi-bold"/>
              </a:rPr>
              <a:t>Buying a put</a:t>
            </a:r>
            <a:r>
              <a:rPr lang="en-US" b="0" i="0" dirty="0">
                <a:solidFill>
                  <a:srgbClr val="111111"/>
                </a:solidFill>
                <a:effectLst/>
                <a:latin typeface="SourceSansPro"/>
              </a:rPr>
              <a:t>: You have the right to </a:t>
            </a:r>
            <a:r>
              <a:rPr lang="en-US" b="0" i="0" dirty="0">
                <a:solidFill>
                  <a:srgbClr val="00B050"/>
                </a:solidFill>
                <a:effectLst/>
                <a:latin typeface="SourceSansPro"/>
              </a:rPr>
              <a:t>sell</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put</a:t>
            </a:r>
            <a:r>
              <a:rPr lang="en-US" b="0" i="0" dirty="0">
                <a:solidFill>
                  <a:srgbClr val="111111"/>
                </a:solidFill>
                <a:effectLst/>
                <a:latin typeface="SourceSansPro"/>
              </a:rPr>
              <a:t>: You must </a:t>
            </a:r>
            <a:r>
              <a:rPr lang="en-US" b="0" i="0" dirty="0">
                <a:solidFill>
                  <a:srgbClr val="00B050"/>
                </a:solidFill>
                <a:effectLst/>
                <a:latin typeface="SourceSansPro"/>
              </a:rPr>
              <a:t>buy</a:t>
            </a:r>
            <a:r>
              <a:rPr lang="en-US" b="0" i="0" dirty="0">
                <a:solidFill>
                  <a:srgbClr val="111111"/>
                </a:solidFill>
                <a:effectLst/>
                <a:latin typeface="SourceSansPro"/>
              </a:rPr>
              <a:t> the security at a predetermined price from the option buyer if they exercise the option.</a:t>
            </a:r>
          </a:p>
        </p:txBody>
      </p:sp>
      <p:sp>
        <p:nvSpPr>
          <p:cNvPr id="4" name="TextBox 3">
            <a:extLst>
              <a:ext uri="{FF2B5EF4-FFF2-40B4-BE49-F238E27FC236}">
                <a16:creationId xmlns:a16="http://schemas.microsoft.com/office/drawing/2014/main" id="{DCD88A3D-9AD6-76DE-9E6B-F232B2E85AED}"/>
              </a:ext>
            </a:extLst>
          </p:cNvPr>
          <p:cNvSpPr txBox="1"/>
          <p:nvPr/>
        </p:nvSpPr>
        <p:spPr>
          <a:xfrm>
            <a:off x="96982" y="6448785"/>
            <a:ext cx="12095018" cy="369332"/>
          </a:xfrm>
          <a:prstGeom prst="rect">
            <a:avLst/>
          </a:prstGeom>
          <a:noFill/>
        </p:spPr>
        <p:txBody>
          <a:bodyPr wrap="square">
            <a:spAutoFit/>
          </a:bodyPr>
          <a:lstStyle/>
          <a:p>
            <a:r>
              <a:rPr lang="en-US" sz="1800" b="1" i="0" u="none" strike="noStrike" baseline="0" dirty="0">
                <a:latin typeface="LiberationSerif"/>
              </a:rPr>
              <a:t>                                                                                  Book: </a:t>
            </a:r>
            <a:r>
              <a:rPr lang="en-US" sz="1800" i="0" u="none" strike="noStrike" baseline="0" dirty="0">
                <a:latin typeface="LiberationSerif"/>
              </a:rPr>
              <a:t>Options Trading How to turn every Friday into Payday using weekly options</a:t>
            </a:r>
          </a:p>
        </p:txBody>
      </p:sp>
      <p:sp>
        <p:nvSpPr>
          <p:cNvPr id="3" name="TextBox 2">
            <a:extLst>
              <a:ext uri="{FF2B5EF4-FFF2-40B4-BE49-F238E27FC236}">
                <a16:creationId xmlns:a16="http://schemas.microsoft.com/office/drawing/2014/main" id="{51BF9621-4C6A-391B-8B5D-D551938767C9}"/>
              </a:ext>
            </a:extLst>
          </p:cNvPr>
          <p:cNvSpPr txBox="1"/>
          <p:nvPr/>
        </p:nvSpPr>
        <p:spPr>
          <a:xfrm>
            <a:off x="207819" y="163262"/>
            <a:ext cx="11125200" cy="4247317"/>
          </a:xfrm>
          <a:prstGeom prst="rect">
            <a:avLst/>
          </a:prstGeom>
          <a:noFill/>
        </p:spPr>
        <p:txBody>
          <a:bodyPr wrap="square">
            <a:spAutoFit/>
          </a:bodyPr>
          <a:lstStyle/>
          <a:p>
            <a:pPr algn="l"/>
            <a:r>
              <a:rPr lang="en-US" sz="1800" b="1" i="1" u="none" strike="noStrike" baseline="0" dirty="0">
                <a:latin typeface="LiberationSerif-BoldItalic"/>
              </a:rPr>
              <a:t>My Basic Tools</a:t>
            </a:r>
          </a:p>
          <a:p>
            <a:pPr marL="285750" indent="-285750" algn="l">
              <a:buFont typeface="Arial" panose="020B0604020202020204" pitchFamily="34" charset="0"/>
              <a:buChar char="•"/>
            </a:pPr>
            <a:r>
              <a:rPr lang="en-US" sz="1800" b="0" i="0" u="none" strike="noStrike" baseline="0" dirty="0">
                <a:latin typeface="LiberationSerif"/>
              </a:rPr>
              <a:t>Moving averages—I use the 100, 50, and 20—just to keep track. Look at this over a 3-month time frame because we are selling premiums between earnings statements. Think of any </a:t>
            </a:r>
            <a:r>
              <a:rPr lang="en-US" sz="1800" b="0" i="0" u="none" strike="noStrike" baseline="0" dirty="0" err="1">
                <a:latin typeface="LiberationSerif"/>
              </a:rPr>
              <a:t>KaChing</a:t>
            </a:r>
            <a:r>
              <a:rPr lang="en-US" sz="1800" b="0" i="0" u="none" strike="noStrike" baseline="0" dirty="0">
                <a:latin typeface="LiberationSerif"/>
              </a:rPr>
              <a:t> as a 3-month trade. </a:t>
            </a:r>
          </a:p>
          <a:p>
            <a:pPr marL="285750" indent="-285750" algn="l">
              <a:buFont typeface="Arial" panose="020B0604020202020204" pitchFamily="34" charset="0"/>
              <a:buChar char="•"/>
            </a:pPr>
            <a:r>
              <a:rPr lang="en-US" sz="1800" b="0" i="0" u="none" strike="noStrike" baseline="0" dirty="0">
                <a:latin typeface="LiberationSerif"/>
              </a:rPr>
              <a:t>Price Action and Volume—just seeing the daily buying and selling. If the stock moves up to a resistance level, it may pull back a little as traders take profits. If I saw that trend, I would sell slightly out of the money, collect a little less premium, and allow for the move. If there is a down day on low volume and no news, it is just some profit-taking.</a:t>
            </a:r>
          </a:p>
          <a:p>
            <a:pPr marL="285750" indent="-285750" algn="l">
              <a:buFont typeface="Arial" panose="020B0604020202020204" pitchFamily="34" charset="0"/>
              <a:buChar char="•"/>
            </a:pPr>
            <a:r>
              <a:rPr lang="en-US" sz="1800" b="0" i="0" u="none" strike="noStrike" baseline="0" dirty="0">
                <a:latin typeface="LiberationSerif"/>
              </a:rPr>
              <a:t>On the other hand, after that little profit taking pull back, if green buying volume comes in, I may take a few contracts and sell an in-the-money put — in this case, maybe the $75 or even $76 to collect a big premium and watch the stock move up.</a:t>
            </a:r>
          </a:p>
          <a:p>
            <a:pPr marL="285750" indent="-285750" algn="l">
              <a:buFont typeface="Arial" panose="020B0604020202020204" pitchFamily="34" charset="0"/>
              <a:buChar char="•"/>
            </a:pPr>
            <a:r>
              <a:rPr lang="en-US" sz="1800" b="0" i="0" u="none" strike="noStrike" baseline="0" dirty="0">
                <a:latin typeface="LiberationSerif"/>
              </a:rPr>
              <a:t>Keltner Channels or Bollinger Bands: All trading platforms have these tools to determine the level of volatility and price trend. Look at charts over a few periods—1 year, 6 months, or 90 days—and you can see that as the stock moves up to the upper band, it may pull back historically for some profit-taking before moving back up. You can see historically what happens when the stock is in the lower band. How many times did buyers come in, and it moved up, or did it break through and set a new low?</a:t>
            </a:r>
            <a:endParaRPr lang="en-US" dirty="0"/>
          </a:p>
        </p:txBody>
      </p:sp>
    </p:spTree>
    <p:extLst>
      <p:ext uri="{BB962C8B-B14F-4D97-AF65-F5344CB8AC3E}">
        <p14:creationId xmlns:p14="http://schemas.microsoft.com/office/powerpoint/2010/main" val="2520219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3DBFAD-A005-356A-641F-663F71577400}"/>
              </a:ext>
            </a:extLst>
          </p:cNvPr>
          <p:cNvSpPr txBox="1"/>
          <p:nvPr/>
        </p:nvSpPr>
        <p:spPr>
          <a:xfrm>
            <a:off x="270163" y="0"/>
            <a:ext cx="11182471" cy="1477328"/>
          </a:xfrm>
          <a:prstGeom prst="rect">
            <a:avLst/>
          </a:prstGeom>
          <a:noFill/>
        </p:spPr>
        <p:txBody>
          <a:bodyPr wrap="square">
            <a:spAutoFit/>
          </a:bodyPr>
          <a:lstStyle/>
          <a:p>
            <a:pPr algn="l"/>
            <a:endParaRPr lang="en-US" dirty="0">
              <a:solidFill>
                <a:srgbClr val="111111"/>
              </a:solidFill>
              <a:latin typeface="SourceSansPro"/>
            </a:endParaRPr>
          </a:p>
          <a:p>
            <a:pPr algn="l"/>
            <a:endParaRPr lang="en-US" dirty="0">
              <a:solidFill>
                <a:srgbClr val="111111"/>
              </a:solidFill>
              <a:latin typeface="SourceSansPro"/>
            </a:endParaRPr>
          </a:p>
          <a:p>
            <a:pPr algn="l">
              <a:buFont typeface="Arial" panose="020B0604020202020204" pitchFamily="34" charset="0"/>
              <a:buChar char="•"/>
            </a:pPr>
            <a:endParaRPr lang="en-US" dirty="0">
              <a:solidFill>
                <a:srgbClr val="111111"/>
              </a:solidFill>
              <a:latin typeface="SourceSansPro"/>
            </a:endParaRPr>
          </a:p>
          <a:p>
            <a:pPr marL="285750" indent="-285750" algn="l">
              <a:buFont typeface="Arial" panose="020B0604020202020204" pitchFamily="34" charset="0"/>
              <a:buChar char="•"/>
            </a:pPr>
            <a:endParaRPr lang="en-US" dirty="0">
              <a:solidFill>
                <a:srgbClr val="00B050"/>
              </a:solidFill>
              <a:latin typeface="SourceSansPro"/>
            </a:endParaRPr>
          </a:p>
          <a:p>
            <a:pPr algn="l"/>
            <a:endParaRPr lang="en-US" b="0" i="0" dirty="0">
              <a:effectLst/>
              <a:latin typeface="SourceSansPro"/>
            </a:endParaRPr>
          </a:p>
        </p:txBody>
      </p:sp>
      <p:pic>
        <p:nvPicPr>
          <p:cNvPr id="3" name="Picture 2">
            <a:extLst>
              <a:ext uri="{FF2B5EF4-FFF2-40B4-BE49-F238E27FC236}">
                <a16:creationId xmlns:a16="http://schemas.microsoft.com/office/drawing/2014/main" id="{8B24F274-9A0B-B31A-3B62-01A1FEF94288}"/>
              </a:ext>
            </a:extLst>
          </p:cNvPr>
          <p:cNvPicPr>
            <a:picLocks noChangeAspect="1"/>
          </p:cNvPicPr>
          <p:nvPr/>
        </p:nvPicPr>
        <p:blipFill>
          <a:blip r:embed="rId2"/>
          <a:stretch>
            <a:fillRect/>
          </a:stretch>
        </p:blipFill>
        <p:spPr>
          <a:xfrm>
            <a:off x="6578407" y="1196670"/>
            <a:ext cx="4448714" cy="2316074"/>
          </a:xfrm>
          <a:prstGeom prst="rect">
            <a:avLst/>
          </a:prstGeom>
        </p:spPr>
      </p:pic>
      <p:sp>
        <p:nvSpPr>
          <p:cNvPr id="8" name="TextBox 7">
            <a:extLst>
              <a:ext uri="{FF2B5EF4-FFF2-40B4-BE49-F238E27FC236}">
                <a16:creationId xmlns:a16="http://schemas.microsoft.com/office/drawing/2014/main" id="{5D695A42-77E1-44CE-578B-E2E29BB6DEE6}"/>
              </a:ext>
            </a:extLst>
          </p:cNvPr>
          <p:cNvSpPr txBox="1"/>
          <p:nvPr/>
        </p:nvSpPr>
        <p:spPr>
          <a:xfrm>
            <a:off x="87516" y="0"/>
            <a:ext cx="12104483" cy="3416320"/>
          </a:xfrm>
          <a:prstGeom prst="rect">
            <a:avLst/>
          </a:prstGeom>
          <a:noFill/>
        </p:spPr>
        <p:txBody>
          <a:bodyPr wrap="square">
            <a:spAutoFit/>
          </a:bodyPr>
          <a:lstStyle/>
          <a:p>
            <a:pPr algn="l">
              <a:buFont typeface="Arial" panose="020B0604020202020204" pitchFamily="34" charset="0"/>
              <a:buChar char="•"/>
            </a:pPr>
            <a:r>
              <a:rPr lang="en-US" b="1" i="0" dirty="0">
                <a:solidFill>
                  <a:srgbClr val="111111"/>
                </a:solidFill>
                <a:effectLst/>
                <a:latin typeface="Cabin-semi-bold"/>
              </a:rPr>
              <a:t>Buying a call</a:t>
            </a:r>
            <a:r>
              <a:rPr lang="en-US" b="0" i="0" dirty="0">
                <a:solidFill>
                  <a:srgbClr val="111111"/>
                </a:solidFill>
                <a:effectLst/>
                <a:latin typeface="SourceSansPro"/>
              </a:rPr>
              <a:t>: I have the right to </a:t>
            </a:r>
            <a:r>
              <a:rPr lang="en-US" b="0" i="0" dirty="0">
                <a:solidFill>
                  <a:srgbClr val="00B050"/>
                </a:solidFill>
                <a:effectLst/>
                <a:latin typeface="SourceSansPro"/>
              </a:rPr>
              <a:t>buy</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call</a:t>
            </a:r>
            <a:r>
              <a:rPr lang="en-US" b="0" i="0" dirty="0">
                <a:solidFill>
                  <a:srgbClr val="111111"/>
                </a:solidFill>
                <a:effectLst/>
                <a:latin typeface="SourceSansPro"/>
              </a:rPr>
              <a:t>: I must </a:t>
            </a:r>
            <a:r>
              <a:rPr lang="en-US" b="0" i="0" dirty="0">
                <a:solidFill>
                  <a:srgbClr val="00B050"/>
                </a:solidFill>
                <a:effectLst/>
                <a:latin typeface="SourceSansPro"/>
              </a:rPr>
              <a:t>deliver</a:t>
            </a:r>
            <a:r>
              <a:rPr lang="en-US" b="0" i="0" dirty="0">
                <a:solidFill>
                  <a:srgbClr val="111111"/>
                </a:solidFill>
                <a:effectLst/>
                <a:latin typeface="SourceSansPro"/>
              </a:rPr>
              <a:t> the security at a predetermined price to the option buyer if they exercise the option.</a:t>
            </a:r>
          </a:p>
          <a:p>
            <a:pPr algn="l">
              <a:buFont typeface="Arial" panose="020B0604020202020204" pitchFamily="34" charset="0"/>
              <a:buChar char="•"/>
            </a:pPr>
            <a:r>
              <a:rPr lang="en-US" b="1" i="0" dirty="0">
                <a:solidFill>
                  <a:srgbClr val="111111"/>
                </a:solidFill>
                <a:effectLst/>
                <a:latin typeface="Cabin-semi-bold"/>
              </a:rPr>
              <a:t>Buying a put</a:t>
            </a:r>
            <a:r>
              <a:rPr lang="en-US" b="0" i="0" dirty="0">
                <a:solidFill>
                  <a:srgbClr val="111111"/>
                </a:solidFill>
                <a:effectLst/>
                <a:latin typeface="SourceSansPro"/>
              </a:rPr>
              <a:t>: I have the right to </a:t>
            </a:r>
            <a:r>
              <a:rPr lang="en-US" b="0" i="0" dirty="0">
                <a:solidFill>
                  <a:srgbClr val="00B050"/>
                </a:solidFill>
                <a:effectLst/>
                <a:latin typeface="SourceSansPro"/>
              </a:rPr>
              <a:t>sell</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put</a:t>
            </a:r>
            <a:r>
              <a:rPr lang="en-US" b="0" i="0" dirty="0">
                <a:solidFill>
                  <a:srgbClr val="111111"/>
                </a:solidFill>
                <a:effectLst/>
                <a:latin typeface="SourceSansPro"/>
              </a:rPr>
              <a:t>: I must </a:t>
            </a:r>
            <a:r>
              <a:rPr lang="en-US" b="0" i="0" dirty="0">
                <a:solidFill>
                  <a:srgbClr val="00B050"/>
                </a:solidFill>
                <a:effectLst/>
                <a:latin typeface="SourceSansPro"/>
              </a:rPr>
              <a:t>buy</a:t>
            </a:r>
            <a:r>
              <a:rPr lang="en-US" b="0" i="0" dirty="0">
                <a:solidFill>
                  <a:srgbClr val="111111"/>
                </a:solidFill>
                <a:effectLst/>
                <a:latin typeface="SourceSansPro"/>
              </a:rPr>
              <a:t> the security at a predetermined price from the option buyer if they exercise the option.</a:t>
            </a:r>
          </a:p>
          <a:p>
            <a:pPr algn="l">
              <a:buFont typeface="Arial" panose="020B0604020202020204" pitchFamily="34" charset="0"/>
              <a:buChar char="•"/>
            </a:pPr>
            <a:endParaRPr lang="en-US" dirty="0">
              <a:solidFill>
                <a:srgbClr val="111111"/>
              </a:solidFill>
              <a:latin typeface="SourceSansPro"/>
            </a:endParaRPr>
          </a:p>
          <a:p>
            <a:pPr algn="l">
              <a:buFont typeface="Arial" panose="020B0604020202020204" pitchFamily="34" charset="0"/>
              <a:buChar char="•"/>
            </a:pPr>
            <a:r>
              <a:rPr lang="en-US" b="0" i="0" dirty="0">
                <a:solidFill>
                  <a:srgbClr val="111111"/>
                </a:solidFill>
                <a:effectLst/>
                <a:latin typeface="SourceSansPro"/>
              </a:rPr>
              <a:t> A </a:t>
            </a:r>
            <a:r>
              <a:rPr lang="en-US" b="0" i="0" dirty="0">
                <a:solidFill>
                  <a:srgbClr val="00B050"/>
                </a:solidFill>
                <a:effectLst/>
                <a:latin typeface="SourceSansPro"/>
              </a:rPr>
              <a:t>call</a:t>
            </a:r>
            <a:r>
              <a:rPr lang="en-US" b="0" i="0" dirty="0">
                <a:solidFill>
                  <a:srgbClr val="111111"/>
                </a:solidFill>
                <a:effectLst/>
                <a:latin typeface="SourceSansPro"/>
              </a:rPr>
              <a:t> options is th</a:t>
            </a:r>
            <a:r>
              <a:rPr lang="en-US" dirty="0">
                <a:solidFill>
                  <a:srgbClr val="111111"/>
                </a:solidFill>
                <a:latin typeface="SourceSansPro"/>
              </a:rPr>
              <a:t>e </a:t>
            </a:r>
            <a:r>
              <a:rPr lang="en-US" dirty="0">
                <a:solidFill>
                  <a:srgbClr val="00B050"/>
                </a:solidFill>
                <a:latin typeface="SourceSansPro"/>
              </a:rPr>
              <a:t>right to buy.</a:t>
            </a:r>
          </a:p>
          <a:p>
            <a:pPr algn="l">
              <a:buFont typeface="Arial" panose="020B0604020202020204" pitchFamily="34" charset="0"/>
              <a:buChar char="•"/>
            </a:pPr>
            <a:r>
              <a:rPr lang="en-US" b="0" i="0" dirty="0">
                <a:solidFill>
                  <a:srgbClr val="111111"/>
                </a:solidFill>
                <a:effectLst/>
                <a:latin typeface="SourceSansPro"/>
              </a:rPr>
              <a:t> A </a:t>
            </a:r>
            <a:r>
              <a:rPr lang="en-US" b="0" i="0" dirty="0">
                <a:solidFill>
                  <a:srgbClr val="00B050"/>
                </a:solidFill>
                <a:effectLst/>
                <a:latin typeface="SourceSansPro"/>
              </a:rPr>
              <a:t>put</a:t>
            </a:r>
            <a:r>
              <a:rPr lang="en-US" b="0" i="0" dirty="0">
                <a:solidFill>
                  <a:srgbClr val="111111"/>
                </a:solidFill>
                <a:effectLst/>
                <a:latin typeface="SourceSansPro"/>
              </a:rPr>
              <a:t> option is </a:t>
            </a:r>
            <a:r>
              <a:rPr lang="en-US" b="0" i="0" dirty="0">
                <a:solidFill>
                  <a:srgbClr val="00B050"/>
                </a:solidFill>
                <a:effectLst/>
                <a:latin typeface="SourceSansPro"/>
              </a:rPr>
              <a:t>right to sell</a:t>
            </a:r>
          </a:p>
          <a:p>
            <a:pPr algn="l">
              <a:buFont typeface="Arial" panose="020B0604020202020204" pitchFamily="34" charset="0"/>
              <a:buChar char="•"/>
            </a:pPr>
            <a:r>
              <a:rPr lang="en-US" dirty="0">
                <a:solidFill>
                  <a:srgbClr val="111111"/>
                </a:solidFill>
                <a:latin typeface="SourceSansPro"/>
              </a:rPr>
              <a:t> Long  Initiate a trade with a purchase (</a:t>
            </a:r>
            <a:r>
              <a:rPr lang="en-US" dirty="0">
                <a:solidFill>
                  <a:schemeClr val="accent6"/>
                </a:solidFill>
                <a:latin typeface="SourceSansPro"/>
              </a:rPr>
              <a:t>Buy to Open</a:t>
            </a:r>
            <a:r>
              <a:rPr lang="en-US" dirty="0">
                <a:solidFill>
                  <a:srgbClr val="111111"/>
                </a:solidFill>
                <a:latin typeface="SourceSansPro"/>
              </a:rPr>
              <a:t>).</a:t>
            </a:r>
          </a:p>
          <a:p>
            <a:pPr>
              <a:buFont typeface="Arial" panose="020B0604020202020204" pitchFamily="34" charset="0"/>
              <a:buChar char="•"/>
            </a:pPr>
            <a:r>
              <a:rPr lang="en-US" dirty="0">
                <a:solidFill>
                  <a:srgbClr val="111111"/>
                </a:solidFill>
                <a:latin typeface="SourceSansPro"/>
              </a:rPr>
              <a:t> Short Initiate a trade with a sale (</a:t>
            </a:r>
            <a:r>
              <a:rPr lang="en-US" dirty="0">
                <a:solidFill>
                  <a:schemeClr val="accent6"/>
                </a:solidFill>
                <a:latin typeface="SourceSansPro"/>
              </a:rPr>
              <a:t>Sell to Open</a:t>
            </a:r>
            <a:r>
              <a:rPr lang="en-US" dirty="0">
                <a:solidFill>
                  <a:srgbClr val="111111"/>
                </a:solidFill>
                <a:latin typeface="SourceSansPro"/>
              </a:rPr>
              <a:t>).</a:t>
            </a:r>
          </a:p>
          <a:p>
            <a:pPr>
              <a:buFont typeface="Arial" panose="020B0604020202020204" pitchFamily="34" charset="0"/>
              <a:buChar char="•"/>
            </a:pPr>
            <a:endParaRPr lang="en-US" dirty="0">
              <a:solidFill>
                <a:srgbClr val="111111"/>
              </a:solidFill>
              <a:latin typeface="SourceSansPro"/>
            </a:endParaRPr>
          </a:p>
          <a:p>
            <a:pPr algn="l">
              <a:buFont typeface="Arial" panose="020B0604020202020204" pitchFamily="34" charset="0"/>
              <a:buChar char="•"/>
            </a:pPr>
            <a:r>
              <a:rPr lang="en-US" dirty="0">
                <a:solidFill>
                  <a:srgbClr val="111111"/>
                </a:solidFill>
                <a:latin typeface="SourceSansPro"/>
              </a:rPr>
              <a:t> You will hear, Investment managers saying Long the market.  </a:t>
            </a:r>
          </a:p>
          <a:p>
            <a:pPr lvl="1"/>
            <a:r>
              <a:rPr lang="en-US" dirty="0">
                <a:solidFill>
                  <a:srgbClr val="111111"/>
                </a:solidFill>
                <a:latin typeface="SourceSansPro"/>
              </a:rPr>
              <a:t>Meaning going to go up.</a:t>
            </a:r>
          </a:p>
        </p:txBody>
      </p:sp>
      <p:sp>
        <p:nvSpPr>
          <p:cNvPr id="10" name="TextBox 9">
            <a:extLst>
              <a:ext uri="{FF2B5EF4-FFF2-40B4-BE49-F238E27FC236}">
                <a16:creationId xmlns:a16="http://schemas.microsoft.com/office/drawing/2014/main" id="{655B1C25-EF33-7E8A-1EE8-2CFC8142F8C3}"/>
              </a:ext>
            </a:extLst>
          </p:cNvPr>
          <p:cNvSpPr txBox="1"/>
          <p:nvPr/>
        </p:nvSpPr>
        <p:spPr>
          <a:xfrm>
            <a:off x="205967" y="3696852"/>
            <a:ext cx="11047490" cy="2585323"/>
          </a:xfrm>
          <a:prstGeom prst="rect">
            <a:avLst/>
          </a:prstGeom>
          <a:noFill/>
        </p:spPr>
        <p:txBody>
          <a:bodyPr wrap="square">
            <a:spAutoFit/>
          </a:bodyPr>
          <a:lstStyle/>
          <a:p>
            <a:pPr algn="l">
              <a:buFont typeface="Arial" panose="020B0604020202020204" pitchFamily="34" charset="0"/>
              <a:buChar char="•"/>
            </a:pPr>
            <a:r>
              <a:rPr lang="en-US" dirty="0">
                <a:solidFill>
                  <a:srgbClr val="111111"/>
                </a:solidFill>
                <a:latin typeface="SourceSansPro"/>
              </a:rPr>
              <a:t>    </a:t>
            </a:r>
            <a:r>
              <a:rPr lang="en-US" dirty="0">
                <a:solidFill>
                  <a:schemeClr val="accent6"/>
                </a:solidFill>
                <a:latin typeface="SourceSansPro"/>
              </a:rPr>
              <a:t>Long</a:t>
            </a:r>
            <a:r>
              <a:rPr lang="en-US" dirty="0">
                <a:solidFill>
                  <a:srgbClr val="111111"/>
                </a:solidFill>
                <a:latin typeface="SourceSansPro"/>
              </a:rPr>
              <a:t> Option Purchasers will always have certain rights</a:t>
            </a:r>
          </a:p>
          <a:p>
            <a:pPr marL="742950" lvl="1" indent="-285750">
              <a:buFont typeface="Arial" panose="020B0604020202020204" pitchFamily="34" charset="0"/>
              <a:buChar char="•"/>
            </a:pPr>
            <a:r>
              <a:rPr lang="en-US" dirty="0">
                <a:solidFill>
                  <a:srgbClr val="111111"/>
                </a:solidFill>
                <a:latin typeface="SourceSansPro"/>
              </a:rPr>
              <a:t>Right to sell option | Right to exercise option | Right to let option expire</a:t>
            </a:r>
          </a:p>
          <a:p>
            <a:pPr marL="742950" lvl="1" indent="-285750">
              <a:buFont typeface="Arial" panose="020B0604020202020204" pitchFamily="34" charset="0"/>
              <a:buChar char="•"/>
            </a:pPr>
            <a:endParaRPr lang="en-US" dirty="0">
              <a:solidFill>
                <a:srgbClr val="111111"/>
              </a:solidFill>
              <a:latin typeface="SourceSansPro"/>
            </a:endParaRPr>
          </a:p>
          <a:p>
            <a:pPr marL="285750" indent="-285750">
              <a:buFont typeface="Arial" panose="020B0604020202020204" pitchFamily="34" charset="0"/>
              <a:buChar char="•"/>
            </a:pPr>
            <a:r>
              <a:rPr lang="en-US" dirty="0">
                <a:solidFill>
                  <a:schemeClr val="accent6"/>
                </a:solidFill>
                <a:latin typeface="SourceSansPro"/>
              </a:rPr>
              <a:t>Short</a:t>
            </a:r>
            <a:r>
              <a:rPr lang="en-US" dirty="0">
                <a:solidFill>
                  <a:srgbClr val="111111"/>
                </a:solidFill>
                <a:latin typeface="SourceSansPro"/>
              </a:rPr>
              <a:t> Option sellers will have certain Obligations:</a:t>
            </a:r>
          </a:p>
          <a:p>
            <a:pPr marL="742950" lvl="1" indent="-285750">
              <a:buFont typeface="Arial" panose="020B0604020202020204" pitchFamily="34" charset="0"/>
              <a:buChar char="•"/>
            </a:pPr>
            <a:r>
              <a:rPr lang="en-US" dirty="0">
                <a:solidFill>
                  <a:srgbClr val="111111"/>
                </a:solidFill>
                <a:latin typeface="SourceSansPro"/>
              </a:rPr>
              <a:t>A short </a:t>
            </a:r>
            <a:r>
              <a:rPr lang="en-US" dirty="0">
                <a:solidFill>
                  <a:schemeClr val="accent6"/>
                </a:solidFill>
                <a:latin typeface="SourceSansPro"/>
              </a:rPr>
              <a:t>call</a:t>
            </a:r>
            <a:r>
              <a:rPr lang="en-US" dirty="0">
                <a:solidFill>
                  <a:srgbClr val="111111"/>
                </a:solidFill>
                <a:latin typeface="SourceSansPro"/>
              </a:rPr>
              <a:t> seller may be assigned an obligation to </a:t>
            </a:r>
            <a:r>
              <a:rPr lang="en-US" dirty="0">
                <a:solidFill>
                  <a:schemeClr val="accent6"/>
                </a:solidFill>
                <a:latin typeface="SourceSansPro"/>
              </a:rPr>
              <a:t>sell</a:t>
            </a:r>
            <a:r>
              <a:rPr lang="en-US" dirty="0">
                <a:solidFill>
                  <a:srgbClr val="111111"/>
                </a:solidFill>
                <a:latin typeface="SourceSansPro"/>
              </a:rPr>
              <a:t> stock at a fixed price with in a limited time period</a:t>
            </a:r>
          </a:p>
          <a:p>
            <a:pPr marL="742950" lvl="1" indent="-285750">
              <a:buFont typeface="Arial" panose="020B0604020202020204" pitchFamily="34" charset="0"/>
              <a:buChar char="•"/>
            </a:pPr>
            <a:r>
              <a:rPr lang="en-US" dirty="0">
                <a:solidFill>
                  <a:srgbClr val="111111"/>
                </a:solidFill>
                <a:latin typeface="SourceSansPro"/>
              </a:rPr>
              <a:t>A short </a:t>
            </a:r>
            <a:r>
              <a:rPr lang="en-US" dirty="0">
                <a:solidFill>
                  <a:schemeClr val="accent6"/>
                </a:solidFill>
                <a:latin typeface="SourceSansPro"/>
              </a:rPr>
              <a:t>put</a:t>
            </a:r>
            <a:r>
              <a:rPr lang="en-US" dirty="0">
                <a:solidFill>
                  <a:srgbClr val="111111"/>
                </a:solidFill>
                <a:latin typeface="SourceSansPro"/>
              </a:rPr>
              <a:t> seller may be assigned an obligation to </a:t>
            </a:r>
            <a:r>
              <a:rPr lang="en-US" dirty="0">
                <a:solidFill>
                  <a:schemeClr val="accent6"/>
                </a:solidFill>
                <a:latin typeface="SourceSansPro"/>
              </a:rPr>
              <a:t>buy</a:t>
            </a:r>
            <a:r>
              <a:rPr lang="en-US" dirty="0">
                <a:solidFill>
                  <a:srgbClr val="111111"/>
                </a:solidFill>
                <a:latin typeface="SourceSansPro"/>
              </a:rPr>
              <a:t> stock at a fixed price with in a limited time period</a:t>
            </a:r>
          </a:p>
          <a:p>
            <a:pPr lvl="1"/>
            <a:endParaRPr lang="en-US" dirty="0">
              <a:solidFill>
                <a:srgbClr val="111111"/>
              </a:solidFill>
              <a:latin typeface="SourceSansPro"/>
            </a:endParaRPr>
          </a:p>
          <a:p>
            <a:pPr marL="285750" indent="-285750">
              <a:buFont typeface="Arial" panose="020B0604020202020204" pitchFamily="34" charset="0"/>
              <a:buChar char="•"/>
            </a:pPr>
            <a:r>
              <a:rPr lang="en-US" dirty="0">
                <a:solidFill>
                  <a:schemeClr val="accent6"/>
                </a:solidFill>
                <a:latin typeface="SourceSansPro"/>
              </a:rPr>
              <a:t>Buy to Open </a:t>
            </a:r>
            <a:r>
              <a:rPr lang="en-US" dirty="0">
                <a:solidFill>
                  <a:schemeClr val="accent6"/>
                </a:solidFill>
                <a:latin typeface="SourceSansPro"/>
                <a:sym typeface="Wingdings" panose="05000000000000000000" pitchFamily="2" charset="2"/>
              </a:rPr>
              <a:t> Sell to Close</a:t>
            </a:r>
          </a:p>
          <a:p>
            <a:pPr marL="285750" indent="-285750">
              <a:buFont typeface="Arial" panose="020B0604020202020204" pitchFamily="34" charset="0"/>
              <a:buChar char="•"/>
            </a:pPr>
            <a:r>
              <a:rPr lang="en-US" dirty="0">
                <a:solidFill>
                  <a:schemeClr val="accent6"/>
                </a:solidFill>
                <a:latin typeface="SourceSansPro"/>
                <a:sym typeface="Wingdings" panose="05000000000000000000" pitchFamily="2" charset="2"/>
              </a:rPr>
              <a:t>Sell to Open  Buy to Close</a:t>
            </a:r>
            <a:endParaRPr lang="en-US" dirty="0">
              <a:solidFill>
                <a:srgbClr val="111111"/>
              </a:solidFill>
              <a:latin typeface="SourceSansPro"/>
            </a:endParaRPr>
          </a:p>
        </p:txBody>
      </p:sp>
    </p:spTree>
    <p:extLst>
      <p:ext uri="{BB962C8B-B14F-4D97-AF65-F5344CB8AC3E}">
        <p14:creationId xmlns:p14="http://schemas.microsoft.com/office/powerpoint/2010/main" val="3835425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738A12C-9F71-FB96-0E76-28B3B2556499}"/>
              </a:ext>
            </a:extLst>
          </p:cNvPr>
          <p:cNvSpPr txBox="1"/>
          <p:nvPr/>
        </p:nvSpPr>
        <p:spPr>
          <a:xfrm>
            <a:off x="0" y="39883"/>
            <a:ext cx="3934691" cy="369332"/>
          </a:xfrm>
          <a:prstGeom prst="rect">
            <a:avLst/>
          </a:prstGeom>
          <a:noFill/>
        </p:spPr>
        <p:txBody>
          <a:bodyPr wrap="square">
            <a:spAutoFit/>
          </a:bodyPr>
          <a:lstStyle/>
          <a:p>
            <a:r>
              <a:rPr lang="en-US" b="1" dirty="0">
                <a:latin typeface="LiberationSerif"/>
              </a:rPr>
              <a:t>Good Stock Parameters</a:t>
            </a:r>
            <a:endParaRPr lang="en-US" sz="1800" b="1" i="0" u="none" strike="noStrike" baseline="0" dirty="0">
              <a:latin typeface="LiberationSerif"/>
            </a:endParaRPr>
          </a:p>
        </p:txBody>
      </p:sp>
      <p:sp>
        <p:nvSpPr>
          <p:cNvPr id="11" name="TextBox 10">
            <a:extLst>
              <a:ext uri="{FF2B5EF4-FFF2-40B4-BE49-F238E27FC236}">
                <a16:creationId xmlns:a16="http://schemas.microsoft.com/office/drawing/2014/main" id="{15BF7A8F-4E1E-104F-2C5E-2031F50314CE}"/>
              </a:ext>
            </a:extLst>
          </p:cNvPr>
          <p:cNvSpPr txBox="1"/>
          <p:nvPr/>
        </p:nvSpPr>
        <p:spPr>
          <a:xfrm>
            <a:off x="270162" y="5248456"/>
            <a:ext cx="11651673"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111111"/>
                </a:solidFill>
                <a:effectLst/>
                <a:latin typeface="Cabin-semi-bold"/>
              </a:rPr>
              <a:t>Buying a call</a:t>
            </a:r>
            <a:r>
              <a:rPr lang="en-US" b="0" i="0" dirty="0">
                <a:solidFill>
                  <a:srgbClr val="111111"/>
                </a:solidFill>
                <a:effectLst/>
                <a:latin typeface="SourceSansPro"/>
              </a:rPr>
              <a:t>: You have the right to </a:t>
            </a:r>
            <a:r>
              <a:rPr lang="en-US" b="0" i="0" dirty="0">
                <a:solidFill>
                  <a:srgbClr val="00B050"/>
                </a:solidFill>
                <a:effectLst/>
                <a:latin typeface="SourceSansPro"/>
              </a:rPr>
              <a:t>buy</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call</a:t>
            </a:r>
            <a:r>
              <a:rPr lang="en-US" b="0" i="0" dirty="0">
                <a:solidFill>
                  <a:srgbClr val="111111"/>
                </a:solidFill>
                <a:effectLst/>
                <a:latin typeface="SourceSansPro"/>
              </a:rPr>
              <a:t>: You must </a:t>
            </a:r>
            <a:r>
              <a:rPr lang="en-US" b="0" i="0" dirty="0">
                <a:solidFill>
                  <a:srgbClr val="00B050"/>
                </a:solidFill>
                <a:effectLst/>
                <a:latin typeface="SourceSansPro"/>
              </a:rPr>
              <a:t>deliver</a:t>
            </a:r>
            <a:r>
              <a:rPr lang="en-US" b="0" i="0" dirty="0">
                <a:solidFill>
                  <a:srgbClr val="111111"/>
                </a:solidFill>
                <a:effectLst/>
                <a:latin typeface="SourceSansPro"/>
              </a:rPr>
              <a:t> the security at a predetermined price to the option buyer if they exercise the option.</a:t>
            </a:r>
          </a:p>
          <a:p>
            <a:pPr algn="l">
              <a:buFont typeface="Arial" panose="020B0604020202020204" pitchFamily="34" charset="0"/>
              <a:buChar char="•"/>
            </a:pPr>
            <a:r>
              <a:rPr lang="en-US" b="1" i="0" dirty="0">
                <a:solidFill>
                  <a:srgbClr val="111111"/>
                </a:solidFill>
                <a:effectLst/>
                <a:latin typeface="Cabin-semi-bold"/>
              </a:rPr>
              <a:t>Buying a put</a:t>
            </a:r>
            <a:r>
              <a:rPr lang="en-US" b="0" i="0" dirty="0">
                <a:solidFill>
                  <a:srgbClr val="111111"/>
                </a:solidFill>
                <a:effectLst/>
                <a:latin typeface="SourceSansPro"/>
              </a:rPr>
              <a:t>: You have the right to </a:t>
            </a:r>
            <a:r>
              <a:rPr lang="en-US" b="0" i="0" dirty="0">
                <a:solidFill>
                  <a:srgbClr val="00B050"/>
                </a:solidFill>
                <a:effectLst/>
                <a:latin typeface="SourceSansPro"/>
              </a:rPr>
              <a:t>sell</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put</a:t>
            </a:r>
            <a:r>
              <a:rPr lang="en-US" b="0" i="0" dirty="0">
                <a:solidFill>
                  <a:srgbClr val="111111"/>
                </a:solidFill>
                <a:effectLst/>
                <a:latin typeface="SourceSansPro"/>
              </a:rPr>
              <a:t>: You must </a:t>
            </a:r>
            <a:r>
              <a:rPr lang="en-US" b="0" i="0" dirty="0">
                <a:solidFill>
                  <a:srgbClr val="00B050"/>
                </a:solidFill>
                <a:effectLst/>
                <a:latin typeface="SourceSansPro"/>
              </a:rPr>
              <a:t>buy</a:t>
            </a:r>
            <a:r>
              <a:rPr lang="en-US" b="0" i="0" dirty="0">
                <a:solidFill>
                  <a:srgbClr val="111111"/>
                </a:solidFill>
                <a:effectLst/>
                <a:latin typeface="SourceSansPro"/>
              </a:rPr>
              <a:t> the security at a predetermined price from the option buyer if they exercise the option.</a:t>
            </a:r>
          </a:p>
        </p:txBody>
      </p:sp>
      <p:sp>
        <p:nvSpPr>
          <p:cNvPr id="4" name="TextBox 3">
            <a:extLst>
              <a:ext uri="{FF2B5EF4-FFF2-40B4-BE49-F238E27FC236}">
                <a16:creationId xmlns:a16="http://schemas.microsoft.com/office/drawing/2014/main" id="{DCD88A3D-9AD6-76DE-9E6B-F232B2E85AED}"/>
              </a:ext>
            </a:extLst>
          </p:cNvPr>
          <p:cNvSpPr txBox="1"/>
          <p:nvPr/>
        </p:nvSpPr>
        <p:spPr>
          <a:xfrm>
            <a:off x="96982" y="6448785"/>
            <a:ext cx="12095018" cy="369332"/>
          </a:xfrm>
          <a:prstGeom prst="rect">
            <a:avLst/>
          </a:prstGeom>
          <a:noFill/>
        </p:spPr>
        <p:txBody>
          <a:bodyPr wrap="square">
            <a:spAutoFit/>
          </a:bodyPr>
          <a:lstStyle/>
          <a:p>
            <a:r>
              <a:rPr lang="en-US" sz="1800" b="1" i="0" u="none" strike="noStrike" baseline="0" dirty="0">
                <a:latin typeface="LiberationSerif"/>
              </a:rPr>
              <a:t>                                                                                  Book: </a:t>
            </a:r>
            <a:r>
              <a:rPr lang="en-US" sz="1800" i="0" u="none" strike="noStrike" baseline="0" dirty="0">
                <a:latin typeface="LiberationSerif"/>
              </a:rPr>
              <a:t>Options Trading How to turn every Friday into Payday using weekly options</a:t>
            </a:r>
          </a:p>
        </p:txBody>
      </p:sp>
      <p:sp>
        <p:nvSpPr>
          <p:cNvPr id="3" name="TextBox 2">
            <a:extLst>
              <a:ext uri="{FF2B5EF4-FFF2-40B4-BE49-F238E27FC236}">
                <a16:creationId xmlns:a16="http://schemas.microsoft.com/office/drawing/2014/main" id="{0460E256-618A-DDB1-AEF5-F9966A9F8FFD}"/>
              </a:ext>
            </a:extLst>
          </p:cNvPr>
          <p:cNvSpPr txBox="1"/>
          <p:nvPr/>
        </p:nvSpPr>
        <p:spPr>
          <a:xfrm>
            <a:off x="383125" y="593839"/>
            <a:ext cx="11063609" cy="2308324"/>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LiberationSerif"/>
              </a:rPr>
              <a:t>Stock must be trading at $20 or higher. </a:t>
            </a:r>
          </a:p>
          <a:p>
            <a:pPr marL="285750" indent="-285750" algn="l">
              <a:buFont typeface="Arial" panose="020B0604020202020204" pitchFamily="34" charset="0"/>
              <a:buChar char="•"/>
            </a:pPr>
            <a:r>
              <a:rPr lang="en-US" sz="1800" b="0" i="0" u="none" strike="noStrike" baseline="0" dirty="0">
                <a:latin typeface="LiberationSerif"/>
              </a:rPr>
              <a:t>Avoid stocks over $400—this is personal.</a:t>
            </a:r>
          </a:p>
          <a:p>
            <a:pPr marL="285750" indent="-285750" algn="l">
              <a:buFont typeface="Arial" panose="020B0604020202020204" pitchFamily="34" charset="0"/>
              <a:buChar char="•"/>
            </a:pPr>
            <a:r>
              <a:rPr lang="en-US" sz="1800" b="0" i="0" u="none" strike="noStrike" baseline="0" dirty="0">
                <a:latin typeface="LiberationSerif"/>
              </a:rPr>
              <a:t>Avoid Apple. Apple is the most widely owned stock in the universe. When Apple goes down, large hedge funds must liquidate because their holdings may exceed 5% of their fund. </a:t>
            </a:r>
          </a:p>
          <a:p>
            <a:pPr marL="285750" indent="-285750" algn="l">
              <a:buFont typeface="Arial" panose="020B0604020202020204" pitchFamily="34" charset="0"/>
              <a:buChar char="•"/>
            </a:pPr>
            <a:r>
              <a:rPr lang="en-US" sz="1800" b="0" i="0" u="none" strike="noStrike" baseline="0" dirty="0">
                <a:latin typeface="LiberationSerif"/>
              </a:rPr>
              <a:t>Avoid Chinese stocks</a:t>
            </a:r>
          </a:p>
          <a:p>
            <a:pPr marL="285750" indent="-285750" algn="l">
              <a:buFont typeface="Arial" panose="020B0604020202020204" pitchFamily="34" charset="0"/>
              <a:buChar char="•"/>
            </a:pPr>
            <a:r>
              <a:rPr lang="en-US" sz="1800" b="0" i="0" u="none" strike="noStrike" baseline="0" dirty="0">
                <a:latin typeface="LiberationSerif"/>
              </a:rPr>
              <a:t>Avoid ETFs, as for the most part, they do not have enough premium</a:t>
            </a:r>
          </a:p>
          <a:p>
            <a:pPr marL="285750" indent="-285750" algn="l">
              <a:buFont typeface="Arial" panose="020B0604020202020204" pitchFamily="34" charset="0"/>
              <a:buChar char="•"/>
            </a:pPr>
            <a:r>
              <a:rPr lang="en-US" sz="1800" b="0" i="0" u="none" strike="noStrike" baseline="0" dirty="0">
                <a:latin typeface="LiberationSerif"/>
              </a:rPr>
              <a:t>It must show an up or sideways, consolidation pattern, meaning it is digesting and coiling for the next move. Look over a 3-month period since these are really 3-month trades.</a:t>
            </a:r>
            <a:endParaRPr lang="en-US" dirty="0"/>
          </a:p>
        </p:txBody>
      </p:sp>
    </p:spTree>
    <p:extLst>
      <p:ext uri="{BB962C8B-B14F-4D97-AF65-F5344CB8AC3E}">
        <p14:creationId xmlns:p14="http://schemas.microsoft.com/office/powerpoint/2010/main" val="2395007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5BF7A8F-4E1E-104F-2C5E-2031F50314CE}"/>
              </a:ext>
            </a:extLst>
          </p:cNvPr>
          <p:cNvSpPr txBox="1"/>
          <p:nvPr/>
        </p:nvSpPr>
        <p:spPr>
          <a:xfrm>
            <a:off x="449379" y="5364591"/>
            <a:ext cx="11651673"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111111"/>
                </a:solidFill>
                <a:effectLst/>
                <a:latin typeface="Cabin-semi-bold"/>
              </a:rPr>
              <a:t>Buying a call</a:t>
            </a:r>
            <a:r>
              <a:rPr lang="en-US" b="0" i="0" dirty="0">
                <a:solidFill>
                  <a:srgbClr val="111111"/>
                </a:solidFill>
                <a:effectLst/>
                <a:latin typeface="SourceSansPro"/>
              </a:rPr>
              <a:t>: You have the right to </a:t>
            </a:r>
            <a:r>
              <a:rPr lang="en-US" b="0" i="0" dirty="0">
                <a:solidFill>
                  <a:srgbClr val="00B050"/>
                </a:solidFill>
                <a:effectLst/>
                <a:latin typeface="SourceSansPro"/>
              </a:rPr>
              <a:t>buy</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call</a:t>
            </a:r>
            <a:r>
              <a:rPr lang="en-US" b="0" i="0" dirty="0">
                <a:solidFill>
                  <a:srgbClr val="111111"/>
                </a:solidFill>
                <a:effectLst/>
                <a:latin typeface="SourceSansPro"/>
              </a:rPr>
              <a:t>: You must </a:t>
            </a:r>
            <a:r>
              <a:rPr lang="en-US" b="0" i="0" dirty="0">
                <a:solidFill>
                  <a:srgbClr val="00B050"/>
                </a:solidFill>
                <a:effectLst/>
                <a:latin typeface="SourceSansPro"/>
              </a:rPr>
              <a:t>deliver</a:t>
            </a:r>
            <a:r>
              <a:rPr lang="en-US" b="0" i="0" dirty="0">
                <a:solidFill>
                  <a:srgbClr val="111111"/>
                </a:solidFill>
                <a:effectLst/>
                <a:latin typeface="SourceSansPro"/>
              </a:rPr>
              <a:t> the security at a predetermined price to the option buyer if they exercise the option.</a:t>
            </a:r>
          </a:p>
          <a:p>
            <a:pPr algn="l">
              <a:buFont typeface="Arial" panose="020B0604020202020204" pitchFamily="34" charset="0"/>
              <a:buChar char="•"/>
            </a:pPr>
            <a:r>
              <a:rPr lang="en-US" b="1" i="0" dirty="0">
                <a:solidFill>
                  <a:srgbClr val="111111"/>
                </a:solidFill>
                <a:effectLst/>
                <a:latin typeface="Cabin-semi-bold"/>
              </a:rPr>
              <a:t>Buying a put</a:t>
            </a:r>
            <a:r>
              <a:rPr lang="en-US" b="0" i="0" dirty="0">
                <a:solidFill>
                  <a:srgbClr val="111111"/>
                </a:solidFill>
                <a:effectLst/>
                <a:latin typeface="SourceSansPro"/>
              </a:rPr>
              <a:t>: You have the right to </a:t>
            </a:r>
            <a:r>
              <a:rPr lang="en-US" b="0" i="0" dirty="0">
                <a:solidFill>
                  <a:srgbClr val="00B050"/>
                </a:solidFill>
                <a:effectLst/>
                <a:latin typeface="SourceSansPro"/>
              </a:rPr>
              <a:t>sell</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put</a:t>
            </a:r>
            <a:r>
              <a:rPr lang="en-US" b="0" i="0" dirty="0">
                <a:solidFill>
                  <a:srgbClr val="111111"/>
                </a:solidFill>
                <a:effectLst/>
                <a:latin typeface="SourceSansPro"/>
              </a:rPr>
              <a:t>: You must </a:t>
            </a:r>
            <a:r>
              <a:rPr lang="en-US" b="0" i="0" dirty="0">
                <a:solidFill>
                  <a:srgbClr val="00B050"/>
                </a:solidFill>
                <a:effectLst/>
                <a:latin typeface="SourceSansPro"/>
              </a:rPr>
              <a:t>buy</a:t>
            </a:r>
            <a:r>
              <a:rPr lang="en-US" b="0" i="0" dirty="0">
                <a:solidFill>
                  <a:srgbClr val="111111"/>
                </a:solidFill>
                <a:effectLst/>
                <a:latin typeface="SourceSansPro"/>
              </a:rPr>
              <a:t> the security at a predetermined price from the option buyer if they exercise the option.</a:t>
            </a:r>
          </a:p>
        </p:txBody>
      </p:sp>
      <p:sp>
        <p:nvSpPr>
          <p:cNvPr id="4" name="TextBox 3">
            <a:extLst>
              <a:ext uri="{FF2B5EF4-FFF2-40B4-BE49-F238E27FC236}">
                <a16:creationId xmlns:a16="http://schemas.microsoft.com/office/drawing/2014/main" id="{DCD88A3D-9AD6-76DE-9E6B-F232B2E85AED}"/>
              </a:ext>
            </a:extLst>
          </p:cNvPr>
          <p:cNvSpPr txBox="1"/>
          <p:nvPr/>
        </p:nvSpPr>
        <p:spPr>
          <a:xfrm>
            <a:off x="96982" y="6448785"/>
            <a:ext cx="12095018" cy="369332"/>
          </a:xfrm>
          <a:prstGeom prst="rect">
            <a:avLst/>
          </a:prstGeom>
          <a:noFill/>
        </p:spPr>
        <p:txBody>
          <a:bodyPr wrap="square">
            <a:spAutoFit/>
          </a:bodyPr>
          <a:lstStyle/>
          <a:p>
            <a:r>
              <a:rPr lang="en-US" sz="1800" b="1" i="0" u="none" strike="noStrike" baseline="0" dirty="0">
                <a:latin typeface="LiberationSerif"/>
              </a:rPr>
              <a:t>                                                                                  Book: </a:t>
            </a:r>
            <a:r>
              <a:rPr lang="en-US" sz="1800" i="0" u="none" strike="noStrike" baseline="0" dirty="0">
                <a:latin typeface="LiberationSerif"/>
              </a:rPr>
              <a:t>Options Trading How to turn every Friday into Payday using weekly options</a:t>
            </a:r>
          </a:p>
        </p:txBody>
      </p:sp>
      <p:sp>
        <p:nvSpPr>
          <p:cNvPr id="8" name="TextBox 7">
            <a:extLst>
              <a:ext uri="{FF2B5EF4-FFF2-40B4-BE49-F238E27FC236}">
                <a16:creationId xmlns:a16="http://schemas.microsoft.com/office/drawing/2014/main" id="{FC53F725-594E-645F-C820-98F375A2023F}"/>
              </a:ext>
            </a:extLst>
          </p:cNvPr>
          <p:cNvSpPr txBox="1"/>
          <p:nvPr/>
        </p:nvSpPr>
        <p:spPr>
          <a:xfrm>
            <a:off x="96982" y="39883"/>
            <a:ext cx="6097508" cy="400110"/>
          </a:xfrm>
          <a:prstGeom prst="rect">
            <a:avLst/>
          </a:prstGeom>
          <a:noFill/>
        </p:spPr>
        <p:txBody>
          <a:bodyPr wrap="square">
            <a:spAutoFit/>
          </a:bodyPr>
          <a:lstStyle/>
          <a:p>
            <a:r>
              <a:rPr lang="en-US" sz="2000" b="0" i="0" u="none" strike="noStrike" baseline="0" dirty="0">
                <a:solidFill>
                  <a:srgbClr val="000000"/>
                </a:solidFill>
                <a:latin typeface="Roboto" panose="02000000000000000000" pitchFamily="2" charset="0"/>
              </a:rPr>
              <a:t> </a:t>
            </a:r>
            <a:r>
              <a:rPr lang="en-US" sz="1800" b="1" i="0" u="none" strike="noStrike" baseline="0" dirty="0">
                <a:solidFill>
                  <a:srgbClr val="323232"/>
                </a:solidFill>
                <a:latin typeface="Roboto" panose="02000000000000000000" pitchFamily="2" charset="0"/>
              </a:rPr>
              <a:t>Buy Call</a:t>
            </a:r>
            <a:r>
              <a:rPr lang="en-US" sz="1800" b="0" i="0" u="none" strike="noStrike" baseline="0" dirty="0">
                <a:solidFill>
                  <a:srgbClr val="323232"/>
                </a:solidFill>
                <a:latin typeface="Roboto" panose="02000000000000000000" pitchFamily="2" charset="0"/>
              </a:rPr>
              <a:t> (also called as Long Call).</a:t>
            </a:r>
            <a:endParaRPr lang="en-US" dirty="0"/>
          </a:p>
        </p:txBody>
      </p:sp>
      <p:sp>
        <p:nvSpPr>
          <p:cNvPr id="10" name="TextBox 9">
            <a:extLst>
              <a:ext uri="{FF2B5EF4-FFF2-40B4-BE49-F238E27FC236}">
                <a16:creationId xmlns:a16="http://schemas.microsoft.com/office/drawing/2014/main" id="{F50D07D8-51B8-0C68-BED4-78102F456AE5}"/>
              </a:ext>
            </a:extLst>
          </p:cNvPr>
          <p:cNvSpPr txBox="1"/>
          <p:nvPr/>
        </p:nvSpPr>
        <p:spPr>
          <a:xfrm>
            <a:off x="540188" y="439993"/>
            <a:ext cx="10133847" cy="2031325"/>
          </a:xfrm>
          <a:prstGeom prst="rect">
            <a:avLst/>
          </a:prstGeom>
          <a:noFill/>
        </p:spPr>
        <p:txBody>
          <a:bodyPr wrap="square">
            <a:spAutoFit/>
          </a:bodyPr>
          <a:lstStyle/>
          <a:p>
            <a:r>
              <a:rPr lang="en-US" sz="1800" b="0" i="0" u="none" strike="noStrike" baseline="0" dirty="0">
                <a:solidFill>
                  <a:srgbClr val="323232"/>
                </a:solidFill>
                <a:latin typeface="Roboto" panose="02000000000000000000" pitchFamily="2" charset="0"/>
              </a:rPr>
              <a:t>The profit increases as the market rises. </a:t>
            </a:r>
          </a:p>
          <a:p>
            <a:r>
              <a:rPr lang="en-US" sz="1800" b="0" i="0" u="none" strike="noStrike" baseline="0" dirty="0">
                <a:solidFill>
                  <a:srgbClr val="323232"/>
                </a:solidFill>
                <a:latin typeface="Roboto" panose="02000000000000000000" pitchFamily="2" charset="0"/>
              </a:rPr>
              <a:t>The break-even point will be the options strike price </a:t>
            </a:r>
            <a:r>
              <a:rPr lang="en-US" sz="1800" b="0" i="0" u="none" strike="noStrike" baseline="0" dirty="0">
                <a:solidFill>
                  <a:srgbClr val="00B050"/>
                </a:solidFill>
                <a:latin typeface="Roboto" panose="02000000000000000000" pitchFamily="2" charset="0"/>
              </a:rPr>
              <a:t>plus</a:t>
            </a:r>
            <a:r>
              <a:rPr lang="en-US" sz="1800" b="0" i="0" u="none" strike="noStrike" baseline="0" dirty="0">
                <a:solidFill>
                  <a:srgbClr val="323232"/>
                </a:solidFill>
                <a:latin typeface="Roboto" panose="02000000000000000000" pitchFamily="2" charset="0"/>
              </a:rPr>
              <a:t> the premium paid for the option. </a:t>
            </a:r>
          </a:p>
          <a:p>
            <a:endParaRPr lang="en-US" dirty="0">
              <a:solidFill>
                <a:srgbClr val="323232"/>
              </a:solidFill>
              <a:latin typeface="Roboto" panose="02000000000000000000" pitchFamily="2" charset="0"/>
            </a:endParaRPr>
          </a:p>
          <a:p>
            <a:r>
              <a:rPr lang="en-US" dirty="0">
                <a:solidFill>
                  <a:srgbClr val="323232"/>
                </a:solidFill>
                <a:latin typeface="Roboto" panose="02000000000000000000" pitchFamily="2" charset="0"/>
              </a:rPr>
              <a:t>Max Profit: Unlimited (as the stock price Rises)</a:t>
            </a:r>
          </a:p>
          <a:p>
            <a:r>
              <a:rPr lang="en-US" dirty="0">
                <a:solidFill>
                  <a:srgbClr val="323232"/>
                </a:solidFill>
                <a:latin typeface="Roboto" panose="02000000000000000000" pitchFamily="2" charset="0"/>
              </a:rPr>
              <a:t>Max Loss:  Premium Price ( Limited to Net Premium paid)</a:t>
            </a:r>
          </a:p>
          <a:p>
            <a:r>
              <a:rPr lang="en-US" dirty="0">
                <a:solidFill>
                  <a:srgbClr val="323232"/>
                </a:solidFill>
                <a:latin typeface="Roboto" panose="02000000000000000000" pitchFamily="2" charset="0"/>
              </a:rPr>
              <a:t>Upside Profit at Expiration:  Stock’s Price - Strike Price – Premium Paid</a:t>
            </a:r>
          </a:p>
          <a:p>
            <a:r>
              <a:rPr lang="en-US" dirty="0">
                <a:solidFill>
                  <a:srgbClr val="323232"/>
                </a:solidFill>
                <a:latin typeface="Roboto" panose="02000000000000000000" pitchFamily="2" charset="0"/>
              </a:rPr>
              <a:t>When to Use: Bullish (When we expect a rise in the price of the stock.</a:t>
            </a:r>
            <a:endParaRPr lang="en-US" dirty="0"/>
          </a:p>
        </p:txBody>
      </p:sp>
      <p:sp>
        <p:nvSpPr>
          <p:cNvPr id="18" name="TextBox 17">
            <a:extLst>
              <a:ext uri="{FF2B5EF4-FFF2-40B4-BE49-F238E27FC236}">
                <a16:creationId xmlns:a16="http://schemas.microsoft.com/office/drawing/2014/main" id="{8ECEE72D-4AFC-6844-0DF4-A86C3A126275}"/>
              </a:ext>
            </a:extLst>
          </p:cNvPr>
          <p:cNvSpPr txBox="1"/>
          <p:nvPr/>
        </p:nvSpPr>
        <p:spPr>
          <a:xfrm>
            <a:off x="96982" y="2555237"/>
            <a:ext cx="6097508" cy="400110"/>
          </a:xfrm>
          <a:prstGeom prst="rect">
            <a:avLst/>
          </a:prstGeom>
          <a:noFill/>
        </p:spPr>
        <p:txBody>
          <a:bodyPr wrap="square">
            <a:spAutoFit/>
          </a:bodyPr>
          <a:lstStyle/>
          <a:p>
            <a:r>
              <a:rPr lang="en-US" sz="2000" b="0" i="0" u="none" strike="noStrike" baseline="0" dirty="0">
                <a:solidFill>
                  <a:srgbClr val="000000"/>
                </a:solidFill>
                <a:latin typeface="Roboto" panose="02000000000000000000" pitchFamily="2" charset="0"/>
              </a:rPr>
              <a:t> </a:t>
            </a:r>
            <a:r>
              <a:rPr lang="en-US" sz="1800" b="1" i="0" u="none" strike="noStrike" baseline="0" dirty="0">
                <a:solidFill>
                  <a:srgbClr val="323232"/>
                </a:solidFill>
                <a:latin typeface="Roboto" panose="02000000000000000000" pitchFamily="2" charset="0"/>
              </a:rPr>
              <a:t>Buy Put</a:t>
            </a:r>
            <a:r>
              <a:rPr lang="en-US" sz="1800" b="0" i="0" u="none" strike="noStrike" baseline="0" dirty="0">
                <a:solidFill>
                  <a:srgbClr val="323232"/>
                </a:solidFill>
                <a:latin typeface="Roboto" panose="02000000000000000000" pitchFamily="2" charset="0"/>
              </a:rPr>
              <a:t> (also called as Long Put).</a:t>
            </a:r>
            <a:endParaRPr lang="en-US" dirty="0"/>
          </a:p>
        </p:txBody>
      </p:sp>
      <p:sp>
        <p:nvSpPr>
          <p:cNvPr id="19" name="TextBox 18">
            <a:extLst>
              <a:ext uri="{FF2B5EF4-FFF2-40B4-BE49-F238E27FC236}">
                <a16:creationId xmlns:a16="http://schemas.microsoft.com/office/drawing/2014/main" id="{51388973-DBF4-60FC-9C68-706D9F31A386}"/>
              </a:ext>
            </a:extLst>
          </p:cNvPr>
          <p:cNvSpPr txBox="1"/>
          <p:nvPr/>
        </p:nvSpPr>
        <p:spPr>
          <a:xfrm>
            <a:off x="540188" y="2955347"/>
            <a:ext cx="10133847" cy="2585323"/>
          </a:xfrm>
          <a:prstGeom prst="rect">
            <a:avLst/>
          </a:prstGeom>
          <a:noFill/>
        </p:spPr>
        <p:txBody>
          <a:bodyPr wrap="square">
            <a:spAutoFit/>
          </a:bodyPr>
          <a:lstStyle/>
          <a:p>
            <a:r>
              <a:rPr lang="en-US" sz="1800" b="0" i="0" u="none" strike="noStrike" baseline="0" dirty="0">
                <a:solidFill>
                  <a:srgbClr val="323232"/>
                </a:solidFill>
                <a:latin typeface="Roboto" panose="02000000000000000000" pitchFamily="2" charset="0"/>
              </a:rPr>
              <a:t>The profit increases as the market </a:t>
            </a:r>
            <a:r>
              <a:rPr lang="en-US" dirty="0">
                <a:solidFill>
                  <a:srgbClr val="323232"/>
                </a:solidFill>
                <a:latin typeface="Roboto" panose="02000000000000000000" pitchFamily="2" charset="0"/>
              </a:rPr>
              <a:t>falls</a:t>
            </a:r>
            <a:r>
              <a:rPr lang="en-US" sz="1800" b="0" i="0" u="none" strike="noStrike" baseline="0" dirty="0">
                <a:solidFill>
                  <a:srgbClr val="323232"/>
                </a:solidFill>
                <a:latin typeface="Roboto" panose="02000000000000000000" pitchFamily="2" charset="0"/>
              </a:rPr>
              <a:t>. </a:t>
            </a:r>
          </a:p>
          <a:p>
            <a:r>
              <a:rPr lang="en-US" sz="1800" b="0" i="0" u="none" strike="noStrike" baseline="0" dirty="0">
                <a:solidFill>
                  <a:srgbClr val="323232"/>
                </a:solidFill>
                <a:latin typeface="Roboto" panose="02000000000000000000" pitchFamily="2" charset="0"/>
              </a:rPr>
              <a:t>The break-even point will be the options strike price </a:t>
            </a:r>
            <a:r>
              <a:rPr lang="en-US" sz="1800" b="0" i="0" u="none" strike="noStrike" baseline="0" dirty="0">
                <a:solidFill>
                  <a:srgbClr val="00B050"/>
                </a:solidFill>
                <a:latin typeface="Roboto" panose="02000000000000000000" pitchFamily="2" charset="0"/>
              </a:rPr>
              <a:t>minus</a:t>
            </a:r>
            <a:r>
              <a:rPr lang="en-US" sz="1800" b="0" i="0" u="none" strike="noStrike" baseline="0" dirty="0">
                <a:solidFill>
                  <a:srgbClr val="323232"/>
                </a:solidFill>
                <a:latin typeface="Roboto" panose="02000000000000000000" pitchFamily="2" charset="0"/>
              </a:rPr>
              <a:t> the premium paid for the option. </a:t>
            </a:r>
          </a:p>
          <a:p>
            <a:endParaRPr lang="en-US" dirty="0">
              <a:solidFill>
                <a:srgbClr val="323232"/>
              </a:solidFill>
              <a:latin typeface="Roboto" panose="02000000000000000000" pitchFamily="2" charset="0"/>
            </a:endParaRPr>
          </a:p>
          <a:p>
            <a:r>
              <a:rPr lang="en-US" dirty="0">
                <a:solidFill>
                  <a:srgbClr val="323232"/>
                </a:solidFill>
                <a:latin typeface="Roboto" panose="02000000000000000000" pitchFamily="2" charset="0"/>
              </a:rPr>
              <a:t>Max Profit: Unlimited (as the stock price falls)</a:t>
            </a:r>
          </a:p>
          <a:p>
            <a:r>
              <a:rPr lang="en-US" dirty="0">
                <a:solidFill>
                  <a:srgbClr val="323232"/>
                </a:solidFill>
                <a:latin typeface="Roboto" panose="02000000000000000000" pitchFamily="2" charset="0"/>
              </a:rPr>
              <a:t>Max Loss:  Premium Price ( Limited to Net Premium paid)</a:t>
            </a:r>
          </a:p>
          <a:p>
            <a:r>
              <a:rPr lang="en-US" dirty="0">
                <a:solidFill>
                  <a:srgbClr val="323232"/>
                </a:solidFill>
                <a:latin typeface="Roboto" panose="02000000000000000000" pitchFamily="2" charset="0"/>
              </a:rPr>
              <a:t>Downside Profit at Expiration: Strike Price - Stroke Price – Premium Paid</a:t>
            </a:r>
          </a:p>
          <a:p>
            <a:r>
              <a:rPr lang="en-US" dirty="0">
                <a:solidFill>
                  <a:srgbClr val="323232"/>
                </a:solidFill>
                <a:latin typeface="Roboto" panose="02000000000000000000" pitchFamily="2" charset="0"/>
              </a:rPr>
              <a:t>When to Use: Bearish (When we expect a drop in the price of the stock.</a:t>
            </a:r>
          </a:p>
          <a:p>
            <a:r>
              <a:rPr lang="en-US" dirty="0">
                <a:solidFill>
                  <a:srgbClr val="323232"/>
                </a:solidFill>
                <a:latin typeface="Roboto" panose="02000000000000000000" pitchFamily="2" charset="0"/>
              </a:rPr>
              <a:t>When the stock is in Downtrend.  When we get a breakdown at double top or Head &amp; Shoulder Pattern</a:t>
            </a:r>
            <a:endParaRPr lang="en-US" dirty="0"/>
          </a:p>
        </p:txBody>
      </p:sp>
    </p:spTree>
    <p:extLst>
      <p:ext uri="{BB962C8B-B14F-4D97-AF65-F5344CB8AC3E}">
        <p14:creationId xmlns:p14="http://schemas.microsoft.com/office/powerpoint/2010/main" val="1189360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5BF7A8F-4E1E-104F-2C5E-2031F50314CE}"/>
              </a:ext>
            </a:extLst>
          </p:cNvPr>
          <p:cNvSpPr txBox="1"/>
          <p:nvPr/>
        </p:nvSpPr>
        <p:spPr>
          <a:xfrm>
            <a:off x="449379" y="5364591"/>
            <a:ext cx="11651673"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111111"/>
                </a:solidFill>
                <a:effectLst/>
                <a:latin typeface="Cabin-semi-bold"/>
              </a:rPr>
              <a:t>Buying a call</a:t>
            </a:r>
            <a:r>
              <a:rPr lang="en-US" b="0" i="0" dirty="0">
                <a:solidFill>
                  <a:srgbClr val="111111"/>
                </a:solidFill>
                <a:effectLst/>
                <a:latin typeface="SourceSansPro"/>
              </a:rPr>
              <a:t>: You have the right to </a:t>
            </a:r>
            <a:r>
              <a:rPr lang="en-US" b="0" i="0" dirty="0">
                <a:solidFill>
                  <a:srgbClr val="00B050"/>
                </a:solidFill>
                <a:effectLst/>
                <a:latin typeface="SourceSansPro"/>
              </a:rPr>
              <a:t>buy</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call</a:t>
            </a:r>
            <a:r>
              <a:rPr lang="en-US" b="0" i="0" dirty="0">
                <a:solidFill>
                  <a:srgbClr val="111111"/>
                </a:solidFill>
                <a:effectLst/>
                <a:latin typeface="SourceSansPro"/>
              </a:rPr>
              <a:t>: You must </a:t>
            </a:r>
            <a:r>
              <a:rPr lang="en-US" b="0" i="0" dirty="0">
                <a:solidFill>
                  <a:srgbClr val="00B050"/>
                </a:solidFill>
                <a:effectLst/>
                <a:latin typeface="SourceSansPro"/>
              </a:rPr>
              <a:t>deliver</a:t>
            </a:r>
            <a:r>
              <a:rPr lang="en-US" b="0" i="0" dirty="0">
                <a:solidFill>
                  <a:srgbClr val="111111"/>
                </a:solidFill>
                <a:effectLst/>
                <a:latin typeface="SourceSansPro"/>
              </a:rPr>
              <a:t> the security at a predetermined price to the option buyer if they exercise the option.</a:t>
            </a:r>
          </a:p>
          <a:p>
            <a:pPr algn="l">
              <a:buFont typeface="Arial" panose="020B0604020202020204" pitchFamily="34" charset="0"/>
              <a:buChar char="•"/>
            </a:pPr>
            <a:r>
              <a:rPr lang="en-US" b="1" i="0" dirty="0">
                <a:solidFill>
                  <a:srgbClr val="111111"/>
                </a:solidFill>
                <a:effectLst/>
                <a:latin typeface="Cabin-semi-bold"/>
              </a:rPr>
              <a:t>Buying a put</a:t>
            </a:r>
            <a:r>
              <a:rPr lang="en-US" b="0" i="0" dirty="0">
                <a:solidFill>
                  <a:srgbClr val="111111"/>
                </a:solidFill>
                <a:effectLst/>
                <a:latin typeface="SourceSansPro"/>
              </a:rPr>
              <a:t>: You have the right to </a:t>
            </a:r>
            <a:r>
              <a:rPr lang="en-US" b="0" i="0" dirty="0">
                <a:solidFill>
                  <a:srgbClr val="00B050"/>
                </a:solidFill>
                <a:effectLst/>
                <a:latin typeface="SourceSansPro"/>
              </a:rPr>
              <a:t>sell</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put</a:t>
            </a:r>
            <a:r>
              <a:rPr lang="en-US" b="0" i="0" dirty="0">
                <a:solidFill>
                  <a:srgbClr val="111111"/>
                </a:solidFill>
                <a:effectLst/>
                <a:latin typeface="SourceSansPro"/>
              </a:rPr>
              <a:t>: You must </a:t>
            </a:r>
            <a:r>
              <a:rPr lang="en-US" b="0" i="0" dirty="0">
                <a:solidFill>
                  <a:srgbClr val="00B050"/>
                </a:solidFill>
                <a:effectLst/>
                <a:latin typeface="SourceSansPro"/>
              </a:rPr>
              <a:t>buy</a:t>
            </a:r>
            <a:r>
              <a:rPr lang="en-US" b="0" i="0" dirty="0">
                <a:solidFill>
                  <a:srgbClr val="111111"/>
                </a:solidFill>
                <a:effectLst/>
                <a:latin typeface="SourceSansPro"/>
              </a:rPr>
              <a:t> the security at a predetermined price from the option buyer if they exercise the option.</a:t>
            </a:r>
          </a:p>
        </p:txBody>
      </p:sp>
      <p:sp>
        <p:nvSpPr>
          <p:cNvPr id="4" name="TextBox 3">
            <a:extLst>
              <a:ext uri="{FF2B5EF4-FFF2-40B4-BE49-F238E27FC236}">
                <a16:creationId xmlns:a16="http://schemas.microsoft.com/office/drawing/2014/main" id="{DCD88A3D-9AD6-76DE-9E6B-F232B2E85AED}"/>
              </a:ext>
            </a:extLst>
          </p:cNvPr>
          <p:cNvSpPr txBox="1"/>
          <p:nvPr/>
        </p:nvSpPr>
        <p:spPr>
          <a:xfrm>
            <a:off x="96982" y="6448785"/>
            <a:ext cx="12095018" cy="369332"/>
          </a:xfrm>
          <a:prstGeom prst="rect">
            <a:avLst/>
          </a:prstGeom>
          <a:noFill/>
        </p:spPr>
        <p:txBody>
          <a:bodyPr wrap="square">
            <a:spAutoFit/>
          </a:bodyPr>
          <a:lstStyle/>
          <a:p>
            <a:r>
              <a:rPr lang="en-US" sz="1800" b="1" i="0" u="none" strike="noStrike" baseline="0" dirty="0">
                <a:latin typeface="LiberationSerif"/>
              </a:rPr>
              <a:t>                                                                                  Book: </a:t>
            </a:r>
            <a:r>
              <a:rPr lang="en-US" sz="1800" i="0" u="none" strike="noStrike" baseline="0" dirty="0">
                <a:latin typeface="LiberationSerif"/>
              </a:rPr>
              <a:t>Options Trading How to turn every Friday into Payday using weekly options</a:t>
            </a:r>
          </a:p>
        </p:txBody>
      </p:sp>
      <p:sp>
        <p:nvSpPr>
          <p:cNvPr id="8" name="TextBox 7">
            <a:extLst>
              <a:ext uri="{FF2B5EF4-FFF2-40B4-BE49-F238E27FC236}">
                <a16:creationId xmlns:a16="http://schemas.microsoft.com/office/drawing/2014/main" id="{FC53F725-594E-645F-C820-98F375A2023F}"/>
              </a:ext>
            </a:extLst>
          </p:cNvPr>
          <p:cNvSpPr txBox="1"/>
          <p:nvPr/>
        </p:nvSpPr>
        <p:spPr>
          <a:xfrm>
            <a:off x="96982" y="39883"/>
            <a:ext cx="6097508" cy="400110"/>
          </a:xfrm>
          <a:prstGeom prst="rect">
            <a:avLst/>
          </a:prstGeom>
          <a:noFill/>
        </p:spPr>
        <p:txBody>
          <a:bodyPr wrap="square">
            <a:spAutoFit/>
          </a:bodyPr>
          <a:lstStyle/>
          <a:p>
            <a:r>
              <a:rPr lang="en-US" sz="2000" b="0" i="0" u="none" strike="noStrike" baseline="0" dirty="0">
                <a:solidFill>
                  <a:srgbClr val="000000"/>
                </a:solidFill>
                <a:latin typeface="Roboto" panose="02000000000000000000" pitchFamily="2" charset="0"/>
              </a:rPr>
              <a:t> </a:t>
            </a:r>
            <a:r>
              <a:rPr lang="en-US" sz="1800" b="1" i="0" u="none" strike="noStrike" baseline="0" dirty="0">
                <a:solidFill>
                  <a:srgbClr val="323232"/>
                </a:solidFill>
                <a:latin typeface="Roboto" panose="02000000000000000000" pitchFamily="2" charset="0"/>
              </a:rPr>
              <a:t>Sell Call</a:t>
            </a:r>
            <a:r>
              <a:rPr lang="en-US" sz="1800" b="0" i="0" u="none" strike="noStrike" baseline="0" dirty="0">
                <a:solidFill>
                  <a:srgbClr val="323232"/>
                </a:solidFill>
                <a:latin typeface="Roboto" panose="02000000000000000000" pitchFamily="2" charset="0"/>
              </a:rPr>
              <a:t> (also called as Long Call).</a:t>
            </a:r>
            <a:endParaRPr lang="en-US" dirty="0"/>
          </a:p>
        </p:txBody>
      </p:sp>
      <p:sp>
        <p:nvSpPr>
          <p:cNvPr id="10" name="TextBox 9">
            <a:extLst>
              <a:ext uri="{FF2B5EF4-FFF2-40B4-BE49-F238E27FC236}">
                <a16:creationId xmlns:a16="http://schemas.microsoft.com/office/drawing/2014/main" id="{F50D07D8-51B8-0C68-BED4-78102F456AE5}"/>
              </a:ext>
            </a:extLst>
          </p:cNvPr>
          <p:cNvSpPr txBox="1"/>
          <p:nvPr/>
        </p:nvSpPr>
        <p:spPr>
          <a:xfrm>
            <a:off x="540188" y="439993"/>
            <a:ext cx="10133847" cy="2031325"/>
          </a:xfrm>
          <a:prstGeom prst="rect">
            <a:avLst/>
          </a:prstGeom>
          <a:noFill/>
        </p:spPr>
        <p:txBody>
          <a:bodyPr wrap="square">
            <a:spAutoFit/>
          </a:bodyPr>
          <a:lstStyle/>
          <a:p>
            <a:r>
              <a:rPr lang="en-US" sz="1800" b="0" i="0" u="none" strike="noStrike" baseline="0" dirty="0">
                <a:solidFill>
                  <a:srgbClr val="323232"/>
                </a:solidFill>
                <a:latin typeface="Roboto" panose="02000000000000000000" pitchFamily="2" charset="0"/>
              </a:rPr>
              <a:t>The profit increases as the market rises. </a:t>
            </a:r>
          </a:p>
          <a:p>
            <a:r>
              <a:rPr lang="en-US" sz="1800" b="0" i="0" u="none" strike="noStrike" baseline="0" dirty="0">
                <a:solidFill>
                  <a:srgbClr val="323232"/>
                </a:solidFill>
                <a:latin typeface="Roboto" panose="02000000000000000000" pitchFamily="2" charset="0"/>
              </a:rPr>
              <a:t>The break-even point will be the options strike price </a:t>
            </a:r>
            <a:r>
              <a:rPr lang="en-US" sz="1800" b="0" i="0" u="none" strike="noStrike" baseline="0" dirty="0">
                <a:solidFill>
                  <a:srgbClr val="00B050"/>
                </a:solidFill>
                <a:latin typeface="Roboto" panose="02000000000000000000" pitchFamily="2" charset="0"/>
              </a:rPr>
              <a:t>plus</a:t>
            </a:r>
            <a:r>
              <a:rPr lang="en-US" sz="1800" b="0" i="0" u="none" strike="noStrike" baseline="0" dirty="0">
                <a:solidFill>
                  <a:srgbClr val="323232"/>
                </a:solidFill>
                <a:latin typeface="Roboto" panose="02000000000000000000" pitchFamily="2" charset="0"/>
              </a:rPr>
              <a:t> the premium paid for the option. </a:t>
            </a:r>
          </a:p>
          <a:p>
            <a:endParaRPr lang="en-US" dirty="0">
              <a:solidFill>
                <a:srgbClr val="323232"/>
              </a:solidFill>
              <a:latin typeface="Roboto" panose="02000000000000000000" pitchFamily="2" charset="0"/>
            </a:endParaRPr>
          </a:p>
          <a:p>
            <a:r>
              <a:rPr lang="en-US" dirty="0">
                <a:solidFill>
                  <a:srgbClr val="323232"/>
                </a:solidFill>
                <a:latin typeface="Roboto" panose="02000000000000000000" pitchFamily="2" charset="0"/>
              </a:rPr>
              <a:t>Max Profit: Unlimited (as the stock price Rises)</a:t>
            </a:r>
          </a:p>
          <a:p>
            <a:r>
              <a:rPr lang="en-US" dirty="0">
                <a:solidFill>
                  <a:srgbClr val="323232"/>
                </a:solidFill>
                <a:latin typeface="Roboto" panose="02000000000000000000" pitchFamily="2" charset="0"/>
              </a:rPr>
              <a:t>Max Loss:  Premium Price ( Limited to Net Premium paid)</a:t>
            </a:r>
          </a:p>
          <a:p>
            <a:r>
              <a:rPr lang="en-US" dirty="0">
                <a:solidFill>
                  <a:srgbClr val="323232"/>
                </a:solidFill>
                <a:latin typeface="Roboto" panose="02000000000000000000" pitchFamily="2" charset="0"/>
              </a:rPr>
              <a:t>Upside Profit at Expiration:  Stock’s Price - Strike Price – Premium Paid</a:t>
            </a:r>
          </a:p>
          <a:p>
            <a:r>
              <a:rPr lang="en-US" dirty="0">
                <a:solidFill>
                  <a:srgbClr val="323232"/>
                </a:solidFill>
                <a:latin typeface="Roboto" panose="02000000000000000000" pitchFamily="2" charset="0"/>
              </a:rPr>
              <a:t>When to Use: Bullish (When we expect a rise in the price of the stock.</a:t>
            </a:r>
            <a:endParaRPr lang="en-US" dirty="0"/>
          </a:p>
        </p:txBody>
      </p:sp>
      <p:sp>
        <p:nvSpPr>
          <p:cNvPr id="18" name="TextBox 17">
            <a:extLst>
              <a:ext uri="{FF2B5EF4-FFF2-40B4-BE49-F238E27FC236}">
                <a16:creationId xmlns:a16="http://schemas.microsoft.com/office/drawing/2014/main" id="{8ECEE72D-4AFC-6844-0DF4-A86C3A126275}"/>
              </a:ext>
            </a:extLst>
          </p:cNvPr>
          <p:cNvSpPr txBox="1"/>
          <p:nvPr/>
        </p:nvSpPr>
        <p:spPr>
          <a:xfrm>
            <a:off x="96982" y="2555237"/>
            <a:ext cx="6097508" cy="400110"/>
          </a:xfrm>
          <a:prstGeom prst="rect">
            <a:avLst/>
          </a:prstGeom>
          <a:noFill/>
        </p:spPr>
        <p:txBody>
          <a:bodyPr wrap="square">
            <a:spAutoFit/>
          </a:bodyPr>
          <a:lstStyle/>
          <a:p>
            <a:r>
              <a:rPr lang="en-US" sz="2000" b="0" i="0" u="none" strike="noStrike" baseline="0" dirty="0">
                <a:solidFill>
                  <a:srgbClr val="000000"/>
                </a:solidFill>
                <a:latin typeface="Roboto" panose="02000000000000000000" pitchFamily="2" charset="0"/>
              </a:rPr>
              <a:t> </a:t>
            </a:r>
            <a:r>
              <a:rPr lang="en-US" sz="1800" b="1" i="0" u="none" strike="noStrike" baseline="0" dirty="0">
                <a:solidFill>
                  <a:srgbClr val="323232"/>
                </a:solidFill>
                <a:latin typeface="Roboto" panose="02000000000000000000" pitchFamily="2" charset="0"/>
              </a:rPr>
              <a:t>Sell Put</a:t>
            </a:r>
            <a:r>
              <a:rPr lang="en-US" sz="1800" b="0" i="0" u="none" strike="noStrike" baseline="0" dirty="0">
                <a:solidFill>
                  <a:srgbClr val="323232"/>
                </a:solidFill>
                <a:latin typeface="Roboto" panose="02000000000000000000" pitchFamily="2" charset="0"/>
              </a:rPr>
              <a:t> (also called as Long Put).</a:t>
            </a:r>
            <a:endParaRPr lang="en-US" dirty="0"/>
          </a:p>
        </p:txBody>
      </p:sp>
      <p:sp>
        <p:nvSpPr>
          <p:cNvPr id="19" name="TextBox 18">
            <a:extLst>
              <a:ext uri="{FF2B5EF4-FFF2-40B4-BE49-F238E27FC236}">
                <a16:creationId xmlns:a16="http://schemas.microsoft.com/office/drawing/2014/main" id="{51388973-DBF4-60FC-9C68-706D9F31A386}"/>
              </a:ext>
            </a:extLst>
          </p:cNvPr>
          <p:cNvSpPr txBox="1"/>
          <p:nvPr/>
        </p:nvSpPr>
        <p:spPr>
          <a:xfrm>
            <a:off x="540188" y="2955347"/>
            <a:ext cx="10133847" cy="2585323"/>
          </a:xfrm>
          <a:prstGeom prst="rect">
            <a:avLst/>
          </a:prstGeom>
          <a:noFill/>
        </p:spPr>
        <p:txBody>
          <a:bodyPr wrap="square">
            <a:spAutoFit/>
          </a:bodyPr>
          <a:lstStyle/>
          <a:p>
            <a:r>
              <a:rPr lang="en-US" sz="1800" b="0" i="0" u="none" strike="noStrike" baseline="0" dirty="0">
                <a:solidFill>
                  <a:srgbClr val="323232"/>
                </a:solidFill>
                <a:latin typeface="Roboto" panose="02000000000000000000" pitchFamily="2" charset="0"/>
              </a:rPr>
              <a:t>The profit increases as the market </a:t>
            </a:r>
            <a:r>
              <a:rPr lang="en-US" dirty="0">
                <a:solidFill>
                  <a:srgbClr val="323232"/>
                </a:solidFill>
                <a:latin typeface="Roboto" panose="02000000000000000000" pitchFamily="2" charset="0"/>
              </a:rPr>
              <a:t>falls</a:t>
            </a:r>
            <a:r>
              <a:rPr lang="en-US" sz="1800" b="0" i="0" u="none" strike="noStrike" baseline="0" dirty="0">
                <a:solidFill>
                  <a:srgbClr val="323232"/>
                </a:solidFill>
                <a:latin typeface="Roboto" panose="02000000000000000000" pitchFamily="2" charset="0"/>
              </a:rPr>
              <a:t>. </a:t>
            </a:r>
          </a:p>
          <a:p>
            <a:r>
              <a:rPr lang="en-US" sz="1800" b="0" i="0" u="none" strike="noStrike" baseline="0" dirty="0">
                <a:solidFill>
                  <a:srgbClr val="323232"/>
                </a:solidFill>
                <a:latin typeface="Roboto" panose="02000000000000000000" pitchFamily="2" charset="0"/>
              </a:rPr>
              <a:t>The break-even point will be the options strike price </a:t>
            </a:r>
            <a:r>
              <a:rPr lang="en-US" sz="1800" b="0" i="0" u="none" strike="noStrike" baseline="0" dirty="0">
                <a:solidFill>
                  <a:srgbClr val="00B050"/>
                </a:solidFill>
                <a:latin typeface="Roboto" panose="02000000000000000000" pitchFamily="2" charset="0"/>
              </a:rPr>
              <a:t>minus</a:t>
            </a:r>
            <a:r>
              <a:rPr lang="en-US" sz="1800" b="0" i="0" u="none" strike="noStrike" baseline="0" dirty="0">
                <a:solidFill>
                  <a:srgbClr val="323232"/>
                </a:solidFill>
                <a:latin typeface="Roboto" panose="02000000000000000000" pitchFamily="2" charset="0"/>
              </a:rPr>
              <a:t> the premium paid for the option. </a:t>
            </a:r>
          </a:p>
          <a:p>
            <a:endParaRPr lang="en-US" dirty="0">
              <a:solidFill>
                <a:srgbClr val="323232"/>
              </a:solidFill>
              <a:latin typeface="Roboto" panose="02000000000000000000" pitchFamily="2" charset="0"/>
            </a:endParaRPr>
          </a:p>
          <a:p>
            <a:r>
              <a:rPr lang="en-US" dirty="0">
                <a:solidFill>
                  <a:srgbClr val="323232"/>
                </a:solidFill>
                <a:latin typeface="Roboto" panose="02000000000000000000" pitchFamily="2" charset="0"/>
              </a:rPr>
              <a:t>Max Profit: Unlimited (as the stock price falls)</a:t>
            </a:r>
          </a:p>
          <a:p>
            <a:r>
              <a:rPr lang="en-US" dirty="0">
                <a:solidFill>
                  <a:srgbClr val="323232"/>
                </a:solidFill>
                <a:latin typeface="Roboto" panose="02000000000000000000" pitchFamily="2" charset="0"/>
              </a:rPr>
              <a:t>Max Loss:  Premium Price ( Limited to Net Premium paid)</a:t>
            </a:r>
          </a:p>
          <a:p>
            <a:r>
              <a:rPr lang="en-US" dirty="0">
                <a:solidFill>
                  <a:srgbClr val="323232"/>
                </a:solidFill>
                <a:latin typeface="Roboto" panose="02000000000000000000" pitchFamily="2" charset="0"/>
              </a:rPr>
              <a:t>Downside Profit at Expiration: Strike Price - Stroke Price – Premium Paid</a:t>
            </a:r>
          </a:p>
          <a:p>
            <a:r>
              <a:rPr lang="en-US" dirty="0">
                <a:solidFill>
                  <a:srgbClr val="323232"/>
                </a:solidFill>
                <a:latin typeface="Roboto" panose="02000000000000000000" pitchFamily="2" charset="0"/>
              </a:rPr>
              <a:t>When to Use: Bearish (When we expect a drop in the price of the stock.</a:t>
            </a:r>
          </a:p>
          <a:p>
            <a:r>
              <a:rPr lang="en-US" dirty="0">
                <a:solidFill>
                  <a:srgbClr val="323232"/>
                </a:solidFill>
                <a:latin typeface="Roboto" panose="02000000000000000000" pitchFamily="2" charset="0"/>
              </a:rPr>
              <a:t>When the stock is in Downtrend.  When we get a breakdown at double top or Head &amp; Shoulder Pattern</a:t>
            </a:r>
            <a:endParaRPr lang="en-US" dirty="0"/>
          </a:p>
        </p:txBody>
      </p:sp>
    </p:spTree>
    <p:extLst>
      <p:ext uri="{BB962C8B-B14F-4D97-AF65-F5344CB8AC3E}">
        <p14:creationId xmlns:p14="http://schemas.microsoft.com/office/powerpoint/2010/main" val="1644354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BC681C-F27D-FEC0-4600-E6E59A65A25B}"/>
              </a:ext>
            </a:extLst>
          </p:cNvPr>
          <p:cNvSpPr>
            <a:spLocks noGrp="1"/>
          </p:cNvSpPr>
          <p:nvPr>
            <p:ph idx="1"/>
          </p:nvPr>
        </p:nvSpPr>
        <p:spPr>
          <a:xfrm>
            <a:off x="258777" y="63374"/>
            <a:ext cx="11933223" cy="6794626"/>
          </a:xfrm>
        </p:spPr>
        <p:txBody>
          <a:bodyPr>
            <a:normAutofit fontScale="25000" lnSpcReduction="20000"/>
          </a:bodyPr>
          <a:lstStyle/>
          <a:p>
            <a:r>
              <a:rPr lang="en-US" sz="4800" dirty="0"/>
              <a:t>Select stocks with higher volume and higher volatility stocks</a:t>
            </a:r>
          </a:p>
          <a:p>
            <a:r>
              <a:rPr lang="en-US" sz="4800" dirty="0"/>
              <a:t>Select stocks only from S&amp;P 500 and Nasdaq</a:t>
            </a:r>
          </a:p>
          <a:p>
            <a:r>
              <a:rPr lang="en-US" sz="4800" dirty="0"/>
              <a:t>Use RSI effectively   Buy when RSI &lt; 30 and price at support | Sell when RSI &gt; 70 and price is at Resistance. (Buy low sell high)</a:t>
            </a:r>
          </a:p>
          <a:p>
            <a:r>
              <a:rPr lang="en-US" sz="4800" dirty="0"/>
              <a:t>Use Bollinger Band / SMA / EMA / MACD / RSI / Keltner Channel / Support / Resistance / Trend Lines.</a:t>
            </a:r>
          </a:p>
          <a:p>
            <a:r>
              <a:rPr lang="en-US" sz="4800" dirty="0"/>
              <a:t>User Stop Loss or Hedge your stocks for downside.  Learn to protect profit by using trailing stop loss.</a:t>
            </a:r>
          </a:p>
          <a:p>
            <a:r>
              <a:rPr lang="en-US" sz="4800" dirty="0"/>
              <a:t>Patience is the key in buying and selling.  (If you are in doubt on trade, then don’t trade, your first thought is 90 percent correct)</a:t>
            </a:r>
          </a:p>
          <a:p>
            <a:r>
              <a:rPr lang="en-US" sz="4800" dirty="0"/>
              <a:t>Use Covered Call / Covered Put to generate income.</a:t>
            </a:r>
          </a:p>
          <a:p>
            <a:r>
              <a:rPr lang="en-US" sz="4800" dirty="0"/>
              <a:t>You need to know of important dates -&gt;  </a:t>
            </a:r>
            <a:r>
              <a:rPr lang="en-US" sz="4800" dirty="0">
                <a:hlinkClick r:id="rId3">
                  <a:extLst>
                    <a:ext uri="{A12FA001-AC4F-418D-AE19-62706E023703}">
                      <ahyp:hlinkClr xmlns:ahyp="http://schemas.microsoft.com/office/drawing/2018/hyperlinkcolor" val="tx"/>
                    </a:ext>
                  </a:extLst>
                </a:hlinkClick>
              </a:rPr>
              <a:t>https://tradingeconomics.com/calendar</a:t>
            </a:r>
            <a:r>
              <a:rPr lang="en-US" sz="4800" dirty="0"/>
              <a:t> and their impact on stock market.</a:t>
            </a:r>
          </a:p>
          <a:p>
            <a:r>
              <a:rPr lang="en-US" sz="4800" dirty="0"/>
              <a:t>Note down the each of your stocks earnings dates | Buy Stocks 3 weeks before the Earnings date and sell the same 2 or 3 days before the Earnings date.</a:t>
            </a:r>
          </a:p>
          <a:p>
            <a:r>
              <a:rPr lang="en-US" sz="4800" dirty="0"/>
              <a:t>Don’t run through the earning.</a:t>
            </a:r>
          </a:p>
          <a:p>
            <a:r>
              <a:rPr lang="en-US" sz="4800" dirty="0"/>
              <a:t>Set Alerts on stocks | Keep daily track of stocks. |  Work the night before and do analysis and be ready for the next day.</a:t>
            </a:r>
          </a:p>
          <a:p>
            <a:r>
              <a:rPr lang="en-US" sz="4800" dirty="0"/>
              <a:t>Read Books on Stocks / Options</a:t>
            </a:r>
          </a:p>
          <a:p>
            <a:r>
              <a:rPr lang="en-US" sz="4800" dirty="0"/>
              <a:t>Treat every $ as your Parents/Wife/Kids money. You will automatically become very responsible.</a:t>
            </a:r>
          </a:p>
          <a:p>
            <a:r>
              <a:rPr lang="en-US" sz="4800" dirty="0"/>
              <a:t>Watch news like CNBC </a:t>
            </a:r>
            <a:r>
              <a:rPr lang="en-US" sz="4800" dirty="0" err="1"/>
              <a:t>etc</a:t>
            </a:r>
            <a:r>
              <a:rPr lang="en-US" sz="4800" dirty="0"/>
              <a:t> to keep up to date in the market.</a:t>
            </a:r>
          </a:p>
          <a:p>
            <a:r>
              <a:rPr lang="en-US" sz="4800" dirty="0"/>
              <a:t>Set  1% or 2% daily profit goal.</a:t>
            </a:r>
          </a:p>
          <a:p>
            <a:r>
              <a:rPr lang="en-US" sz="4800" dirty="0"/>
              <a:t>Don’t average on losing stock. </a:t>
            </a:r>
          </a:p>
          <a:p>
            <a:r>
              <a:rPr lang="en-US" sz="4800" dirty="0"/>
              <a:t>Developers: Learn to Trade Stocks/ Master the trade.  Don’t spend time in automating unless you are planning to make and sell a full fledged product.</a:t>
            </a:r>
          </a:p>
          <a:p>
            <a:r>
              <a:rPr lang="en-US" sz="4800" dirty="0"/>
              <a:t>Financial Analysis/Ideas/Trend Analysis data </a:t>
            </a:r>
            <a:r>
              <a:rPr lang="en-US" sz="4800" dirty="0" err="1"/>
              <a:t>etc</a:t>
            </a:r>
            <a:r>
              <a:rPr lang="en-US" sz="4800" dirty="0"/>
              <a:t> available in the market at 20$ a month. </a:t>
            </a:r>
          </a:p>
          <a:p>
            <a:r>
              <a:rPr lang="en-US" sz="4800" dirty="0"/>
              <a:t>On buy call give at least 60 days.  Anywhere between 60 to 90 days is good time frame for long option.  Going longer time frame increases the cost</a:t>
            </a:r>
          </a:p>
          <a:p>
            <a:r>
              <a:rPr lang="en-US" sz="4800" dirty="0"/>
              <a:t>Some say let me max days be 120 and you close it at the 90th day and open a new one</a:t>
            </a:r>
          </a:p>
          <a:p>
            <a:r>
              <a:rPr lang="en-US" sz="4800" dirty="0"/>
              <a:t>TEAM : Together Each Achieves More   ( Validate and do you own analysis after getting tips from TEAM).</a:t>
            </a:r>
          </a:p>
          <a:p>
            <a:r>
              <a:rPr lang="en-US" sz="4800" dirty="0"/>
              <a:t>If you have 100$, Buy stock for first 50$, Keep the other 50$ to buy on Red Day.</a:t>
            </a:r>
          </a:p>
          <a:p>
            <a:r>
              <a:rPr lang="en-US" sz="4800" dirty="0"/>
              <a:t>Try to stay very little time in the market little as possible.</a:t>
            </a:r>
          </a:p>
          <a:p>
            <a:r>
              <a:rPr lang="en-US" sz="4800" dirty="0"/>
              <a:t>Keep Max Margin as 10% of your portfolio /  Keep Max Option as 20% of your portfolio.</a:t>
            </a:r>
          </a:p>
          <a:p>
            <a:r>
              <a:rPr lang="en-US" sz="4800" dirty="0"/>
              <a:t>Don’t switch strategies, Review what you could have done better.</a:t>
            </a:r>
          </a:p>
          <a:p>
            <a:r>
              <a:rPr lang="en-US" sz="4800" dirty="0"/>
              <a:t>Have multiple monitors. </a:t>
            </a:r>
          </a:p>
          <a:p>
            <a:r>
              <a:rPr lang="en-US" sz="4800" dirty="0"/>
              <a:t>Follow great investors like Nancy </a:t>
            </a:r>
            <a:r>
              <a:rPr lang="en-US" sz="4800" dirty="0" err="1"/>
              <a:t>Peloski</a:t>
            </a:r>
            <a:r>
              <a:rPr lang="en-US" sz="4800" dirty="0"/>
              <a:t>, Warren.</a:t>
            </a:r>
          </a:p>
          <a:p>
            <a:pPr marL="0" indent="0">
              <a:buNone/>
            </a:pPr>
            <a:endParaRPr lang="en-US" sz="4800" dirty="0"/>
          </a:p>
          <a:p>
            <a:endParaRPr lang="en-US" sz="5600" dirty="0"/>
          </a:p>
          <a:p>
            <a:pPr marL="0" indent="0">
              <a:buNone/>
            </a:pPr>
            <a:endParaRPr lang="en-US" dirty="0"/>
          </a:p>
          <a:p>
            <a:endParaRPr lang="en-US" dirty="0"/>
          </a:p>
          <a:p>
            <a:endParaRPr lang="en-US" dirty="0"/>
          </a:p>
          <a:p>
            <a:endParaRPr lang="en-US" dirty="0"/>
          </a:p>
          <a:p>
            <a:endParaRPr lang="en-US" dirty="0"/>
          </a:p>
          <a:p>
            <a:endParaRPr lang="en-US" dirty="0"/>
          </a:p>
          <a:p>
            <a:pPr marL="0" indent="0">
              <a:buNone/>
            </a:pPr>
            <a:r>
              <a:rPr lang="en-US" dirty="0"/>
              <a:t>	 </a:t>
            </a:r>
          </a:p>
        </p:txBody>
      </p:sp>
    </p:spTree>
    <p:extLst>
      <p:ext uri="{BB962C8B-B14F-4D97-AF65-F5344CB8AC3E}">
        <p14:creationId xmlns:p14="http://schemas.microsoft.com/office/powerpoint/2010/main" val="3320207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00BE94-F970-D727-0B8B-290F9B8FE61B}"/>
              </a:ext>
            </a:extLst>
          </p:cNvPr>
          <p:cNvSpPr txBox="1"/>
          <p:nvPr/>
        </p:nvSpPr>
        <p:spPr>
          <a:xfrm>
            <a:off x="263235" y="224549"/>
            <a:ext cx="11651674" cy="2862322"/>
          </a:xfrm>
          <a:prstGeom prst="rect">
            <a:avLst/>
          </a:prstGeom>
          <a:noFill/>
        </p:spPr>
        <p:txBody>
          <a:bodyPr wrap="square">
            <a:spAutoFit/>
          </a:bodyPr>
          <a:lstStyle/>
          <a:p>
            <a:pPr algn="l"/>
            <a:r>
              <a:rPr lang="en-US" dirty="0">
                <a:solidFill>
                  <a:srgbClr val="00B050"/>
                </a:solidFill>
              </a:rPr>
              <a:t>Call Buyer/ Buy Call </a:t>
            </a:r>
            <a:r>
              <a:rPr lang="en-US" dirty="0"/>
              <a:t>have –</a:t>
            </a:r>
          </a:p>
          <a:p>
            <a:pPr marL="800100" lvl="1" indent="-342900">
              <a:buFont typeface="Arial" panose="020B0604020202020204" pitchFamily="34" charset="0"/>
              <a:buChar char="•"/>
            </a:pPr>
            <a:r>
              <a:rPr lang="en-US" dirty="0"/>
              <a:t>The right to buy a stock</a:t>
            </a:r>
          </a:p>
          <a:p>
            <a:pPr marL="800100" lvl="1" indent="-342900">
              <a:buFont typeface="Arial" panose="020B0604020202020204" pitchFamily="34" charset="0"/>
              <a:buChar char="•"/>
            </a:pPr>
            <a:r>
              <a:rPr lang="en-US" dirty="0"/>
              <a:t>At a certain price,  (Strike Price)</a:t>
            </a:r>
          </a:p>
          <a:p>
            <a:pPr marL="800100" lvl="1" indent="-342900">
              <a:buFont typeface="Arial" panose="020B0604020202020204" pitchFamily="34" charset="0"/>
              <a:buChar char="•"/>
            </a:pPr>
            <a:r>
              <a:rPr lang="en-US" dirty="0"/>
              <a:t>By a certain time,  (Expiration Date)</a:t>
            </a:r>
          </a:p>
          <a:p>
            <a:pPr marL="800100" lvl="1" indent="-342900">
              <a:buFont typeface="Arial" panose="020B0604020202020204" pitchFamily="34" charset="0"/>
              <a:buChar char="•"/>
            </a:pPr>
            <a:r>
              <a:rPr lang="en-US" dirty="0"/>
              <a:t>For this right, they </a:t>
            </a:r>
            <a:r>
              <a:rPr lang="en-US" dirty="0">
                <a:solidFill>
                  <a:srgbClr val="00B050"/>
                </a:solidFill>
              </a:rPr>
              <a:t>Pay</a:t>
            </a:r>
            <a:r>
              <a:rPr lang="en-US" dirty="0"/>
              <a:t> a premium       	</a:t>
            </a:r>
          </a:p>
          <a:p>
            <a:pPr algn="l"/>
            <a:r>
              <a:rPr lang="en-US" dirty="0"/>
              <a:t>  </a:t>
            </a:r>
          </a:p>
          <a:p>
            <a:pPr algn="l"/>
            <a:r>
              <a:rPr lang="en-US" dirty="0"/>
              <a:t>Call option is a Bullish position (meaning stock going up)</a:t>
            </a:r>
          </a:p>
          <a:p>
            <a:pPr algn="l"/>
            <a:r>
              <a:rPr lang="en-US" dirty="0"/>
              <a:t>Breakeven = Strike Price + Premium</a:t>
            </a:r>
          </a:p>
          <a:p>
            <a:pPr algn="l"/>
            <a:r>
              <a:rPr lang="en-US" dirty="0"/>
              <a:t>Max Profit = Unlimited</a:t>
            </a:r>
          </a:p>
          <a:p>
            <a:pPr algn="l"/>
            <a:r>
              <a:rPr lang="en-US" dirty="0"/>
              <a:t>Max Loss = Premium amount.                                          </a:t>
            </a:r>
          </a:p>
        </p:txBody>
      </p:sp>
      <p:sp>
        <p:nvSpPr>
          <p:cNvPr id="2" name="TextBox 1">
            <a:extLst>
              <a:ext uri="{FF2B5EF4-FFF2-40B4-BE49-F238E27FC236}">
                <a16:creationId xmlns:a16="http://schemas.microsoft.com/office/drawing/2014/main" id="{A742FD80-F1BC-C18D-E180-584B6E6DC6A9}"/>
              </a:ext>
            </a:extLst>
          </p:cNvPr>
          <p:cNvSpPr txBox="1"/>
          <p:nvPr/>
        </p:nvSpPr>
        <p:spPr>
          <a:xfrm>
            <a:off x="270162" y="3124798"/>
            <a:ext cx="11921837" cy="3970318"/>
          </a:xfrm>
          <a:prstGeom prst="rect">
            <a:avLst/>
          </a:prstGeom>
          <a:noFill/>
        </p:spPr>
        <p:txBody>
          <a:bodyPr wrap="square">
            <a:spAutoFit/>
          </a:bodyPr>
          <a:lstStyle/>
          <a:p>
            <a:pPr algn="l"/>
            <a:r>
              <a:rPr lang="en-US" dirty="0">
                <a:solidFill>
                  <a:srgbClr val="00B050"/>
                </a:solidFill>
              </a:rPr>
              <a:t>Call Sellers / Sell Call </a:t>
            </a:r>
            <a:r>
              <a:rPr lang="en-US" dirty="0"/>
              <a:t>have –</a:t>
            </a:r>
          </a:p>
          <a:p>
            <a:pPr marL="800100" lvl="1" indent="-342900">
              <a:buFont typeface="Arial" panose="020B0604020202020204" pitchFamily="34" charset="0"/>
              <a:buChar char="•"/>
            </a:pPr>
            <a:r>
              <a:rPr lang="en-US" dirty="0"/>
              <a:t>The Obligation to Sell a stock</a:t>
            </a:r>
          </a:p>
          <a:p>
            <a:pPr marL="800100" lvl="1" indent="-342900">
              <a:buFont typeface="Arial" panose="020B0604020202020204" pitchFamily="34" charset="0"/>
              <a:buChar char="•"/>
            </a:pPr>
            <a:r>
              <a:rPr lang="en-US" dirty="0"/>
              <a:t>At a certain price,  (Strike Price)</a:t>
            </a:r>
          </a:p>
          <a:p>
            <a:pPr marL="800100" lvl="1" indent="-342900">
              <a:buFont typeface="Arial" panose="020B0604020202020204" pitchFamily="34" charset="0"/>
              <a:buChar char="•"/>
            </a:pPr>
            <a:r>
              <a:rPr lang="en-US" dirty="0"/>
              <a:t>By a certain time,  (Expiration Date)</a:t>
            </a:r>
          </a:p>
          <a:p>
            <a:pPr marL="800100" lvl="1" indent="-342900">
              <a:buFont typeface="Arial" panose="020B0604020202020204" pitchFamily="34" charset="0"/>
              <a:buChar char="•"/>
            </a:pPr>
            <a:r>
              <a:rPr lang="en-US" dirty="0"/>
              <a:t>For this right, they </a:t>
            </a:r>
            <a:r>
              <a:rPr lang="en-US" dirty="0">
                <a:solidFill>
                  <a:srgbClr val="00B050"/>
                </a:solidFill>
              </a:rPr>
              <a:t>Receive</a:t>
            </a:r>
            <a:r>
              <a:rPr lang="en-US" dirty="0"/>
              <a:t> a premium       	</a:t>
            </a:r>
          </a:p>
          <a:p>
            <a:pPr algn="l"/>
            <a:r>
              <a:rPr lang="en-US" dirty="0"/>
              <a:t>  </a:t>
            </a:r>
          </a:p>
          <a:p>
            <a:pPr algn="l"/>
            <a:r>
              <a:rPr lang="en-US" dirty="0"/>
              <a:t>Put Option is a Bearish Position</a:t>
            </a:r>
          </a:p>
          <a:p>
            <a:pPr algn="l"/>
            <a:r>
              <a:rPr lang="en-US" dirty="0"/>
              <a:t>Breakeven = Strike Price – Premium</a:t>
            </a:r>
          </a:p>
          <a:p>
            <a:pPr algn="l"/>
            <a:r>
              <a:rPr lang="en-US" dirty="0"/>
              <a:t>Max Profit </a:t>
            </a:r>
          </a:p>
          <a:p>
            <a:pPr algn="l"/>
            <a:r>
              <a:rPr lang="en-US" dirty="0"/>
              <a:t>Max Loss = Total  - Premium</a:t>
            </a:r>
          </a:p>
          <a:p>
            <a:pPr algn="l"/>
            <a:r>
              <a:rPr lang="en-US" dirty="0"/>
              <a:t>                                                                                                                                Long Put Means Buyer, Short Put means Seller</a:t>
            </a:r>
          </a:p>
          <a:p>
            <a:pPr algn="l"/>
            <a:r>
              <a:rPr lang="en-US" dirty="0"/>
              <a:t>When price goes down put options are going to increase in value, when the price goes up Call Options is going to increase in value					</a:t>
            </a:r>
          </a:p>
          <a:p>
            <a:pPr algn="l"/>
            <a:r>
              <a:rPr lang="en-US" dirty="0"/>
              <a:t>                                                                              </a:t>
            </a:r>
          </a:p>
        </p:txBody>
      </p:sp>
    </p:spTree>
    <p:extLst>
      <p:ext uri="{BB962C8B-B14F-4D97-AF65-F5344CB8AC3E}">
        <p14:creationId xmlns:p14="http://schemas.microsoft.com/office/powerpoint/2010/main" val="193954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09FD881-44D9-DF45-2FCA-C93DED2A54D5}"/>
              </a:ext>
            </a:extLst>
          </p:cNvPr>
          <p:cNvSpPr txBox="1"/>
          <p:nvPr/>
        </p:nvSpPr>
        <p:spPr>
          <a:xfrm>
            <a:off x="202057" y="96868"/>
            <a:ext cx="7312320" cy="1754326"/>
          </a:xfrm>
          <a:prstGeom prst="rect">
            <a:avLst/>
          </a:prstGeom>
          <a:noFill/>
        </p:spPr>
        <p:txBody>
          <a:bodyPr wrap="square">
            <a:spAutoFit/>
          </a:bodyPr>
          <a:lstStyle/>
          <a:p>
            <a:pPr algn="l"/>
            <a:r>
              <a:rPr lang="en-US" b="1" i="0" dirty="0">
                <a:solidFill>
                  <a:srgbClr val="00B0F0"/>
                </a:solidFill>
                <a:effectLst/>
                <a:latin typeface="Cabin-semi-bold"/>
              </a:rPr>
              <a:t>…</a:t>
            </a:r>
            <a:r>
              <a:rPr lang="en-US" b="1" i="0" dirty="0">
                <a:solidFill>
                  <a:srgbClr val="111111"/>
                </a:solidFill>
                <a:effectLst/>
                <a:latin typeface="Cabin-semi-bold"/>
              </a:rPr>
              <a:t> </a:t>
            </a:r>
            <a:r>
              <a:rPr lang="en-US" b="1" dirty="0">
                <a:solidFill>
                  <a:srgbClr val="00B0F0"/>
                </a:solidFill>
                <a:latin typeface="Cabin-semi-bold"/>
              </a:rPr>
              <a:t>at s</a:t>
            </a:r>
            <a:r>
              <a:rPr lang="en-US" b="1" i="0" dirty="0">
                <a:solidFill>
                  <a:srgbClr val="00B0F0"/>
                </a:solidFill>
                <a:effectLst/>
                <a:latin typeface="Cabin-semi-bold"/>
              </a:rPr>
              <a:t>trike price  (predetermined price) </a:t>
            </a:r>
          </a:p>
          <a:p>
            <a:pPr algn="l"/>
            <a:r>
              <a:rPr lang="en-US" b="1" dirty="0">
                <a:solidFill>
                  <a:srgbClr val="00B0F0"/>
                </a:solidFill>
                <a:latin typeface="Cabin-semi-bold"/>
              </a:rPr>
              <a:t>+++ if they exercise the option</a:t>
            </a:r>
            <a:endParaRPr lang="en-US" b="1" i="0" dirty="0">
              <a:solidFill>
                <a:srgbClr val="00B0F0"/>
              </a:solidFill>
              <a:effectLst/>
              <a:latin typeface="Cabin-semi-bold"/>
            </a:endParaRPr>
          </a:p>
          <a:p>
            <a:pPr algn="l">
              <a:buFont typeface="Arial" panose="020B0604020202020204" pitchFamily="34" charset="0"/>
              <a:buChar char="•"/>
            </a:pPr>
            <a:r>
              <a:rPr lang="en-US" b="1" i="0" dirty="0">
                <a:solidFill>
                  <a:srgbClr val="111111"/>
                </a:solidFill>
                <a:effectLst/>
                <a:latin typeface="Cabin-semi-bold"/>
              </a:rPr>
              <a:t> Buying a call</a:t>
            </a:r>
            <a:r>
              <a:rPr lang="en-US" b="0" i="0" dirty="0">
                <a:solidFill>
                  <a:srgbClr val="111111"/>
                </a:solidFill>
                <a:effectLst/>
                <a:latin typeface="SourceSansPro"/>
              </a:rPr>
              <a:t>: I have the right to </a:t>
            </a:r>
            <a:r>
              <a:rPr lang="en-US" b="0" i="0" dirty="0">
                <a:solidFill>
                  <a:srgbClr val="00B050"/>
                </a:solidFill>
                <a:effectLst/>
                <a:latin typeface="SourceSansPro"/>
              </a:rPr>
              <a:t>buy</a:t>
            </a:r>
            <a:r>
              <a:rPr lang="en-US" b="0" i="0" dirty="0">
                <a:solidFill>
                  <a:srgbClr val="111111"/>
                </a:solidFill>
                <a:effectLst/>
                <a:latin typeface="SourceSansPro"/>
              </a:rPr>
              <a:t> the stock  </a:t>
            </a:r>
            <a:r>
              <a:rPr lang="en-US" b="0" i="0" dirty="0">
                <a:solidFill>
                  <a:srgbClr val="00B0F0"/>
                </a:solidFill>
                <a:effectLst/>
                <a:latin typeface="SourceSansPro"/>
              </a:rPr>
              <a:t>…</a:t>
            </a:r>
          </a:p>
          <a:p>
            <a:pPr algn="l">
              <a:buFont typeface="Arial" panose="020B0604020202020204" pitchFamily="34" charset="0"/>
              <a:buChar char="•"/>
            </a:pPr>
            <a:r>
              <a:rPr lang="en-US" dirty="0">
                <a:solidFill>
                  <a:srgbClr val="111111"/>
                </a:solidFill>
                <a:latin typeface="SourceSansPro"/>
              </a:rPr>
              <a:t> </a:t>
            </a:r>
            <a:r>
              <a:rPr lang="en-US" b="1" i="0" dirty="0">
                <a:solidFill>
                  <a:srgbClr val="111111"/>
                </a:solidFill>
                <a:effectLst/>
                <a:latin typeface="Cabin-semi-bold"/>
              </a:rPr>
              <a:t>Selling a call</a:t>
            </a:r>
            <a:r>
              <a:rPr lang="en-US" b="0" i="0" dirty="0">
                <a:solidFill>
                  <a:srgbClr val="111111"/>
                </a:solidFill>
                <a:effectLst/>
                <a:latin typeface="SourceSansPro"/>
              </a:rPr>
              <a:t>: I must </a:t>
            </a:r>
            <a:r>
              <a:rPr lang="en-US" b="0" i="0" dirty="0">
                <a:solidFill>
                  <a:srgbClr val="00B050"/>
                </a:solidFill>
                <a:effectLst/>
                <a:latin typeface="SourceSansPro"/>
              </a:rPr>
              <a:t>deliver/sell/give</a:t>
            </a:r>
            <a:r>
              <a:rPr lang="en-US" b="0" i="0" dirty="0">
                <a:solidFill>
                  <a:srgbClr val="111111"/>
                </a:solidFill>
                <a:effectLst/>
                <a:latin typeface="SourceSansPro"/>
              </a:rPr>
              <a:t> the stock </a:t>
            </a:r>
            <a:r>
              <a:rPr lang="en-US" b="0" i="0" dirty="0">
                <a:solidFill>
                  <a:srgbClr val="00B0F0"/>
                </a:solidFill>
                <a:effectLst/>
                <a:latin typeface="SourceSansPro"/>
              </a:rPr>
              <a:t>…</a:t>
            </a:r>
            <a:r>
              <a:rPr lang="en-US" b="0" i="0" dirty="0">
                <a:solidFill>
                  <a:srgbClr val="111111"/>
                </a:solidFill>
                <a:effectLst/>
                <a:latin typeface="SourceSansPro"/>
              </a:rPr>
              <a:t> to the option buyer </a:t>
            </a:r>
            <a:r>
              <a:rPr lang="en-US" b="1" dirty="0">
                <a:solidFill>
                  <a:srgbClr val="00B0F0"/>
                </a:solidFill>
                <a:latin typeface="Cabin-semi-bold"/>
              </a:rPr>
              <a:t>+++</a:t>
            </a:r>
            <a:endParaRPr lang="en-US" dirty="0">
              <a:solidFill>
                <a:srgbClr val="00B0F0"/>
              </a:solidFill>
              <a:latin typeface="Cabin-semi-bold"/>
            </a:endParaRPr>
          </a:p>
          <a:p>
            <a:pPr algn="l">
              <a:buFont typeface="Arial" panose="020B0604020202020204" pitchFamily="34" charset="0"/>
              <a:buChar char="•"/>
            </a:pPr>
            <a:r>
              <a:rPr lang="en-US" b="1" i="0" dirty="0">
                <a:solidFill>
                  <a:srgbClr val="111111"/>
                </a:solidFill>
                <a:effectLst/>
                <a:latin typeface="Cabin-semi-bold"/>
              </a:rPr>
              <a:t> Buying a put</a:t>
            </a:r>
            <a:r>
              <a:rPr lang="en-US" b="0" i="0" dirty="0">
                <a:solidFill>
                  <a:srgbClr val="111111"/>
                </a:solidFill>
                <a:effectLst/>
                <a:latin typeface="SourceSansPro"/>
              </a:rPr>
              <a:t>: I have the right to </a:t>
            </a:r>
            <a:r>
              <a:rPr lang="en-US" b="0" i="0" dirty="0">
                <a:solidFill>
                  <a:srgbClr val="00B050"/>
                </a:solidFill>
                <a:effectLst/>
                <a:latin typeface="SourceSansPro"/>
              </a:rPr>
              <a:t>sell</a:t>
            </a:r>
            <a:r>
              <a:rPr lang="en-US" b="0" i="0" dirty="0">
                <a:solidFill>
                  <a:srgbClr val="111111"/>
                </a:solidFill>
                <a:effectLst/>
                <a:latin typeface="SourceSansPro"/>
              </a:rPr>
              <a:t> the stock  </a:t>
            </a:r>
            <a:r>
              <a:rPr lang="en-US" b="0" i="0" dirty="0">
                <a:solidFill>
                  <a:srgbClr val="00B0F0"/>
                </a:solidFill>
                <a:effectLst/>
                <a:latin typeface="SourceSansPro"/>
              </a:rPr>
              <a:t> …     </a:t>
            </a:r>
            <a:r>
              <a:rPr lang="en-US" b="0" i="0" dirty="0">
                <a:solidFill>
                  <a:srgbClr val="7030A0"/>
                </a:solidFill>
                <a:effectLst/>
                <a:latin typeface="SourceSansPro"/>
              </a:rPr>
              <a:t>(Insurance)</a:t>
            </a:r>
          </a:p>
          <a:p>
            <a:pPr algn="l">
              <a:buFont typeface="Arial" panose="020B0604020202020204" pitchFamily="34" charset="0"/>
              <a:buChar char="•"/>
            </a:pPr>
            <a:r>
              <a:rPr lang="en-US" b="1" i="0" dirty="0">
                <a:solidFill>
                  <a:srgbClr val="111111"/>
                </a:solidFill>
                <a:effectLst/>
                <a:latin typeface="Cabin-semi-bold"/>
              </a:rPr>
              <a:t> Selling a put</a:t>
            </a:r>
            <a:r>
              <a:rPr lang="en-US" b="0" i="0" dirty="0">
                <a:solidFill>
                  <a:srgbClr val="111111"/>
                </a:solidFill>
                <a:effectLst/>
                <a:latin typeface="SourceSansPro"/>
              </a:rPr>
              <a:t>: I must </a:t>
            </a:r>
            <a:r>
              <a:rPr lang="en-US" b="0" i="0" dirty="0">
                <a:solidFill>
                  <a:srgbClr val="00B050"/>
                </a:solidFill>
                <a:effectLst/>
                <a:latin typeface="SourceSansPro"/>
              </a:rPr>
              <a:t>buy</a:t>
            </a:r>
            <a:r>
              <a:rPr lang="en-US" b="0" i="0" dirty="0">
                <a:solidFill>
                  <a:srgbClr val="111111"/>
                </a:solidFill>
                <a:effectLst/>
                <a:latin typeface="SourceSansPro"/>
              </a:rPr>
              <a:t> the stock </a:t>
            </a:r>
            <a:r>
              <a:rPr lang="en-US" b="0" i="0" dirty="0">
                <a:solidFill>
                  <a:srgbClr val="00B0F0"/>
                </a:solidFill>
                <a:effectLst/>
                <a:latin typeface="SourceSansPro"/>
              </a:rPr>
              <a:t>…</a:t>
            </a:r>
            <a:r>
              <a:rPr lang="en-US" b="0" i="0" dirty="0">
                <a:solidFill>
                  <a:srgbClr val="111111"/>
                </a:solidFill>
                <a:effectLst/>
                <a:latin typeface="SourceSansPro"/>
              </a:rPr>
              <a:t> from the option buyer </a:t>
            </a:r>
            <a:r>
              <a:rPr lang="en-US" b="1" dirty="0">
                <a:solidFill>
                  <a:srgbClr val="00B0F0"/>
                </a:solidFill>
                <a:latin typeface="Cabin-semi-bold"/>
              </a:rPr>
              <a:t>+++</a:t>
            </a:r>
            <a:endParaRPr lang="en-US" b="0" i="0" dirty="0">
              <a:solidFill>
                <a:srgbClr val="111111"/>
              </a:solidFill>
              <a:effectLst/>
              <a:latin typeface="SourceSansPro"/>
            </a:endParaRPr>
          </a:p>
        </p:txBody>
      </p:sp>
      <p:sp>
        <p:nvSpPr>
          <p:cNvPr id="7" name="Rectangle 6">
            <a:extLst>
              <a:ext uri="{FF2B5EF4-FFF2-40B4-BE49-F238E27FC236}">
                <a16:creationId xmlns:a16="http://schemas.microsoft.com/office/drawing/2014/main" id="{ABE61C8E-1A29-D3B9-B1A9-EE3AFB457E49}"/>
              </a:ext>
            </a:extLst>
          </p:cNvPr>
          <p:cNvSpPr/>
          <p:nvPr/>
        </p:nvSpPr>
        <p:spPr>
          <a:xfrm>
            <a:off x="419854" y="2133252"/>
            <a:ext cx="920059" cy="28025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Call</a:t>
            </a:r>
          </a:p>
        </p:txBody>
      </p:sp>
      <p:sp>
        <p:nvSpPr>
          <p:cNvPr id="16" name="Rectangle 15">
            <a:extLst>
              <a:ext uri="{FF2B5EF4-FFF2-40B4-BE49-F238E27FC236}">
                <a16:creationId xmlns:a16="http://schemas.microsoft.com/office/drawing/2014/main" id="{4D066D1E-77D8-4D20-13ED-5E5C8F3ED9B4}"/>
              </a:ext>
            </a:extLst>
          </p:cNvPr>
          <p:cNvSpPr/>
          <p:nvPr/>
        </p:nvSpPr>
        <p:spPr>
          <a:xfrm>
            <a:off x="874036" y="2528717"/>
            <a:ext cx="1126780" cy="19737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Buy Call</a:t>
            </a:r>
          </a:p>
        </p:txBody>
      </p:sp>
      <p:sp>
        <p:nvSpPr>
          <p:cNvPr id="22" name="Rectangle 21">
            <a:extLst>
              <a:ext uri="{FF2B5EF4-FFF2-40B4-BE49-F238E27FC236}">
                <a16:creationId xmlns:a16="http://schemas.microsoft.com/office/drawing/2014/main" id="{C673B0AD-65A3-9312-4A05-06471F8D3C86}"/>
              </a:ext>
            </a:extLst>
          </p:cNvPr>
          <p:cNvSpPr/>
          <p:nvPr/>
        </p:nvSpPr>
        <p:spPr>
          <a:xfrm>
            <a:off x="1528716" y="3304650"/>
            <a:ext cx="1371600" cy="2487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Covered Call</a:t>
            </a:r>
          </a:p>
        </p:txBody>
      </p:sp>
      <p:sp>
        <p:nvSpPr>
          <p:cNvPr id="23" name="Rectangle 22">
            <a:extLst>
              <a:ext uri="{FF2B5EF4-FFF2-40B4-BE49-F238E27FC236}">
                <a16:creationId xmlns:a16="http://schemas.microsoft.com/office/drawing/2014/main" id="{021F55AC-AF8A-211A-73B1-540C1AB4ADFF}"/>
              </a:ext>
            </a:extLst>
          </p:cNvPr>
          <p:cNvSpPr/>
          <p:nvPr/>
        </p:nvSpPr>
        <p:spPr>
          <a:xfrm>
            <a:off x="1528716" y="3658716"/>
            <a:ext cx="1371600" cy="26021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Naked Calls</a:t>
            </a:r>
          </a:p>
        </p:txBody>
      </p:sp>
      <p:sp>
        <p:nvSpPr>
          <p:cNvPr id="24" name="AutoShape 2">
            <a:extLst>
              <a:ext uri="{FF2B5EF4-FFF2-40B4-BE49-F238E27FC236}">
                <a16:creationId xmlns:a16="http://schemas.microsoft.com/office/drawing/2014/main" id="{DC2C925C-77A7-90A0-45E3-3D4A7DA1FED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7" name="Picture 26">
            <a:extLst>
              <a:ext uri="{FF2B5EF4-FFF2-40B4-BE49-F238E27FC236}">
                <a16:creationId xmlns:a16="http://schemas.microsoft.com/office/drawing/2014/main" id="{A096E99F-7A87-392B-F5EC-EA6C819A2B02}"/>
              </a:ext>
            </a:extLst>
          </p:cNvPr>
          <p:cNvPicPr>
            <a:picLocks noChangeAspect="1"/>
          </p:cNvPicPr>
          <p:nvPr/>
        </p:nvPicPr>
        <p:blipFill>
          <a:blip r:embed="rId3"/>
          <a:stretch>
            <a:fillRect/>
          </a:stretch>
        </p:blipFill>
        <p:spPr>
          <a:xfrm>
            <a:off x="8458201" y="96869"/>
            <a:ext cx="3410891" cy="6204344"/>
          </a:xfrm>
          <a:prstGeom prst="rect">
            <a:avLst/>
          </a:prstGeom>
        </p:spPr>
      </p:pic>
      <p:sp>
        <p:nvSpPr>
          <p:cNvPr id="46" name="Rectangle 45">
            <a:extLst>
              <a:ext uri="{FF2B5EF4-FFF2-40B4-BE49-F238E27FC236}">
                <a16:creationId xmlns:a16="http://schemas.microsoft.com/office/drawing/2014/main" id="{DBBEDCBA-042F-5DFD-3299-86033480F3F5}"/>
              </a:ext>
            </a:extLst>
          </p:cNvPr>
          <p:cNvSpPr/>
          <p:nvPr/>
        </p:nvSpPr>
        <p:spPr>
          <a:xfrm>
            <a:off x="874036" y="2839654"/>
            <a:ext cx="1126780" cy="28025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Sell Call</a:t>
            </a:r>
          </a:p>
        </p:txBody>
      </p:sp>
      <p:pic>
        <p:nvPicPr>
          <p:cNvPr id="62" name="Picture 61">
            <a:extLst>
              <a:ext uri="{FF2B5EF4-FFF2-40B4-BE49-F238E27FC236}">
                <a16:creationId xmlns:a16="http://schemas.microsoft.com/office/drawing/2014/main" id="{45911407-1570-A46F-90EB-FD276CA3CA9A}"/>
              </a:ext>
            </a:extLst>
          </p:cNvPr>
          <p:cNvPicPr>
            <a:picLocks noChangeAspect="1"/>
          </p:cNvPicPr>
          <p:nvPr/>
        </p:nvPicPr>
        <p:blipFill>
          <a:blip r:embed="rId4"/>
          <a:stretch>
            <a:fillRect/>
          </a:stretch>
        </p:blipFill>
        <p:spPr>
          <a:xfrm>
            <a:off x="419854" y="4299606"/>
            <a:ext cx="2225456" cy="1414400"/>
          </a:xfrm>
          <a:prstGeom prst="rect">
            <a:avLst/>
          </a:prstGeom>
        </p:spPr>
      </p:pic>
      <p:sp>
        <p:nvSpPr>
          <p:cNvPr id="63" name="Rectangle 62">
            <a:extLst>
              <a:ext uri="{FF2B5EF4-FFF2-40B4-BE49-F238E27FC236}">
                <a16:creationId xmlns:a16="http://schemas.microsoft.com/office/drawing/2014/main" id="{1B5F1D41-344D-18F0-FFF4-170FB768814D}"/>
              </a:ext>
            </a:extLst>
          </p:cNvPr>
          <p:cNvSpPr/>
          <p:nvPr/>
        </p:nvSpPr>
        <p:spPr>
          <a:xfrm>
            <a:off x="5252895" y="2134898"/>
            <a:ext cx="1222218" cy="307487"/>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Put</a:t>
            </a:r>
          </a:p>
        </p:txBody>
      </p:sp>
    </p:spTree>
    <p:extLst>
      <p:ext uri="{BB962C8B-B14F-4D97-AF65-F5344CB8AC3E}">
        <p14:creationId xmlns:p14="http://schemas.microsoft.com/office/powerpoint/2010/main" val="98238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00BE94-F970-D727-0B8B-290F9B8FE61B}"/>
              </a:ext>
            </a:extLst>
          </p:cNvPr>
          <p:cNvSpPr txBox="1"/>
          <p:nvPr/>
        </p:nvSpPr>
        <p:spPr>
          <a:xfrm>
            <a:off x="263235" y="224549"/>
            <a:ext cx="11651674" cy="4801314"/>
          </a:xfrm>
          <a:prstGeom prst="rect">
            <a:avLst/>
          </a:prstGeom>
          <a:noFill/>
        </p:spPr>
        <p:txBody>
          <a:bodyPr wrap="square">
            <a:spAutoFit/>
          </a:bodyPr>
          <a:lstStyle/>
          <a:p>
            <a:pPr lvl="3"/>
            <a:r>
              <a:rPr lang="en-US" dirty="0"/>
              <a:t>Call  (Bullish, Going Up)	  			</a:t>
            </a:r>
          </a:p>
          <a:p>
            <a:pPr marL="1657350" lvl="3" indent="-285750">
              <a:buFont typeface="Arial" panose="020B0604020202020204" pitchFamily="34" charset="0"/>
              <a:buChar char="•"/>
            </a:pPr>
            <a:r>
              <a:rPr lang="en-US" dirty="0"/>
              <a:t>Buy Call </a:t>
            </a:r>
          </a:p>
          <a:p>
            <a:pPr marL="1657350" lvl="3" indent="-285750">
              <a:buFont typeface="Arial" panose="020B0604020202020204" pitchFamily="34" charset="0"/>
              <a:buChar char="•"/>
            </a:pPr>
            <a:r>
              <a:rPr lang="en-US" dirty="0"/>
              <a:t>Sell Call</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lvl="3"/>
            <a:r>
              <a:rPr lang="en-US" dirty="0"/>
              <a:t>Put(Bearish, Going Down)</a:t>
            </a:r>
          </a:p>
          <a:p>
            <a:pPr marL="1657350" lvl="3" indent="-285750">
              <a:buFont typeface="Arial" panose="020B0604020202020204" pitchFamily="34" charset="0"/>
              <a:buChar char="•"/>
            </a:pPr>
            <a:r>
              <a:rPr lang="en-US" dirty="0"/>
              <a:t>Buy Put </a:t>
            </a:r>
          </a:p>
          <a:p>
            <a:pPr marL="1657350" lvl="3" indent="-285750">
              <a:buFont typeface="Arial" panose="020B0604020202020204" pitchFamily="34" charset="0"/>
              <a:buChar char="•"/>
            </a:pPr>
            <a:r>
              <a:rPr lang="en-US" dirty="0"/>
              <a:t>Sell Put</a:t>
            </a:r>
          </a:p>
          <a:p>
            <a:pPr algn="l"/>
            <a:endParaRPr lang="en-US" dirty="0"/>
          </a:p>
          <a:p>
            <a:pPr algn="l"/>
            <a:r>
              <a:rPr lang="en-US" dirty="0"/>
              <a:t>  </a:t>
            </a:r>
          </a:p>
        </p:txBody>
      </p:sp>
      <p:sp>
        <p:nvSpPr>
          <p:cNvPr id="4" name="TextBox 3">
            <a:extLst>
              <a:ext uri="{FF2B5EF4-FFF2-40B4-BE49-F238E27FC236}">
                <a16:creationId xmlns:a16="http://schemas.microsoft.com/office/drawing/2014/main" id="{DCD88A3D-9AD6-76DE-9E6B-F232B2E85AED}"/>
              </a:ext>
            </a:extLst>
          </p:cNvPr>
          <p:cNvSpPr txBox="1"/>
          <p:nvPr/>
        </p:nvSpPr>
        <p:spPr>
          <a:xfrm>
            <a:off x="96982" y="6448785"/>
            <a:ext cx="12095018" cy="369332"/>
          </a:xfrm>
          <a:prstGeom prst="rect">
            <a:avLst/>
          </a:prstGeom>
          <a:noFill/>
        </p:spPr>
        <p:txBody>
          <a:bodyPr wrap="square">
            <a:spAutoFit/>
          </a:bodyPr>
          <a:lstStyle/>
          <a:p>
            <a:r>
              <a:rPr lang="en-US" sz="1800" b="1" i="0" u="none" strike="noStrike" baseline="0" dirty="0">
                <a:latin typeface="LiberationSerif"/>
              </a:rPr>
              <a:t>                                                                                  Book: </a:t>
            </a:r>
            <a:r>
              <a:rPr lang="en-US" sz="1800" i="0" u="none" strike="noStrike" baseline="0" dirty="0">
                <a:latin typeface="LiberationSerif"/>
              </a:rPr>
              <a:t>Options Trading How to turn every Friday into Payday using weekly options</a:t>
            </a:r>
          </a:p>
        </p:txBody>
      </p:sp>
      <p:pic>
        <p:nvPicPr>
          <p:cNvPr id="3" name="Picture 2">
            <a:extLst>
              <a:ext uri="{FF2B5EF4-FFF2-40B4-BE49-F238E27FC236}">
                <a16:creationId xmlns:a16="http://schemas.microsoft.com/office/drawing/2014/main" id="{810AF7A5-2522-4574-0786-1950C1B7B31E}"/>
              </a:ext>
            </a:extLst>
          </p:cNvPr>
          <p:cNvPicPr>
            <a:picLocks noChangeAspect="1"/>
          </p:cNvPicPr>
          <p:nvPr/>
        </p:nvPicPr>
        <p:blipFill>
          <a:blip r:embed="rId3"/>
          <a:stretch>
            <a:fillRect/>
          </a:stretch>
        </p:blipFill>
        <p:spPr>
          <a:xfrm>
            <a:off x="4391166" y="224549"/>
            <a:ext cx="3952875" cy="2495550"/>
          </a:xfrm>
          <a:prstGeom prst="rect">
            <a:avLst/>
          </a:prstGeom>
        </p:spPr>
      </p:pic>
    </p:spTree>
    <p:extLst>
      <p:ext uri="{BB962C8B-B14F-4D97-AF65-F5344CB8AC3E}">
        <p14:creationId xmlns:p14="http://schemas.microsoft.com/office/powerpoint/2010/main" val="4027704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00BE94-F970-D727-0B8B-290F9B8FE61B}"/>
              </a:ext>
            </a:extLst>
          </p:cNvPr>
          <p:cNvSpPr txBox="1"/>
          <p:nvPr/>
        </p:nvSpPr>
        <p:spPr>
          <a:xfrm>
            <a:off x="263235" y="224549"/>
            <a:ext cx="11651674" cy="7294305"/>
          </a:xfrm>
          <a:prstGeom prst="rect">
            <a:avLst/>
          </a:prstGeom>
          <a:noFill/>
        </p:spPr>
        <p:txBody>
          <a:bodyPr wrap="square">
            <a:spAutoFit/>
          </a:bodyPr>
          <a:lstStyle/>
          <a:p>
            <a:pPr algn="l"/>
            <a:r>
              <a:rPr lang="en-US" dirty="0"/>
              <a:t>Call 	  Put			Call =&gt; Bullish (going up)</a:t>
            </a:r>
          </a:p>
          <a:p>
            <a:pPr algn="l"/>
            <a:r>
              <a:rPr lang="en-US" dirty="0"/>
              <a:t>Buy Call     Buy Put                                     </a:t>
            </a:r>
            <a:r>
              <a:rPr lang="en-US" dirty="0" err="1"/>
              <a:t>Put</a:t>
            </a:r>
            <a:r>
              <a:rPr lang="en-US" dirty="0"/>
              <a:t> =&gt; Bearish (going down)</a:t>
            </a:r>
          </a:p>
          <a:p>
            <a:pPr algn="l"/>
            <a:r>
              <a:rPr lang="en-US" dirty="0"/>
              <a:t>Sell Call      Sell Put</a:t>
            </a:r>
          </a:p>
          <a:p>
            <a:pPr algn="l"/>
            <a:endParaRPr lang="en-US" dirty="0"/>
          </a:p>
          <a:p>
            <a:pPr algn="l"/>
            <a:r>
              <a:rPr lang="en-US" dirty="0">
                <a:solidFill>
                  <a:srgbClr val="00B050"/>
                </a:solidFill>
              </a:rPr>
              <a:t>Buy Call</a:t>
            </a:r>
          </a:p>
          <a:p>
            <a:r>
              <a:rPr lang="en-US" dirty="0"/>
              <a:t>X = 10$    Market Sentiment Bullish    1Month   Premium 50$      1 Buy Call Option        After 2 weeks X = 15$</a:t>
            </a:r>
          </a:p>
          <a:p>
            <a:r>
              <a:rPr lang="en-US" dirty="0"/>
              <a:t>(15 – 10) x (1 x 100) – Premium   </a:t>
            </a:r>
            <a:r>
              <a:rPr lang="en-US" dirty="0" err="1"/>
              <a:t>ie</a:t>
            </a:r>
            <a:r>
              <a:rPr lang="en-US" dirty="0"/>
              <a:t>      5 x 100 – 50$     </a:t>
            </a:r>
            <a:r>
              <a:rPr lang="en-US" dirty="0" err="1"/>
              <a:t>ie</a:t>
            </a:r>
            <a:r>
              <a:rPr lang="en-US" dirty="0"/>
              <a:t>  500$ - 50 $ = 450$</a:t>
            </a:r>
          </a:p>
          <a:p>
            <a:endParaRPr lang="en-US" dirty="0"/>
          </a:p>
          <a:p>
            <a:r>
              <a:rPr lang="en-US" dirty="0"/>
              <a:t>If the above is 10 contract instead of 1 contract.</a:t>
            </a:r>
          </a:p>
          <a:p>
            <a:r>
              <a:rPr lang="en-US" dirty="0"/>
              <a:t>(15 – 10) x ( 10 x 100) – (10 x premium)  = 5000 – 500 = 4500$</a:t>
            </a:r>
          </a:p>
          <a:p>
            <a:r>
              <a:rPr lang="en-US" dirty="0"/>
              <a:t>__________________________________________________________________________________________________</a:t>
            </a:r>
          </a:p>
          <a:p>
            <a:r>
              <a:rPr lang="en-US" dirty="0">
                <a:solidFill>
                  <a:srgbClr val="00B050"/>
                </a:solidFill>
              </a:rPr>
              <a:t>Buy Call</a:t>
            </a:r>
          </a:p>
          <a:p>
            <a:r>
              <a:rPr lang="en-US" dirty="0"/>
              <a:t>X = 6$    Market Sentiment Bullish    1Month   Premium 50$      1 Buy Call Option      After 2 weeks 10$</a:t>
            </a:r>
          </a:p>
          <a:p>
            <a:r>
              <a:rPr lang="en-US" dirty="0"/>
              <a:t>(10 – 6) x (1 x 100) -  50 = 350$</a:t>
            </a:r>
          </a:p>
          <a:p>
            <a:r>
              <a:rPr lang="en-US" dirty="0"/>
              <a:t>__________________________________________________________________________________________________</a:t>
            </a:r>
          </a:p>
          <a:p>
            <a:r>
              <a:rPr lang="en-US" dirty="0">
                <a:solidFill>
                  <a:srgbClr val="00B050"/>
                </a:solidFill>
              </a:rPr>
              <a:t>Buy Call</a:t>
            </a:r>
          </a:p>
          <a:p>
            <a:r>
              <a:rPr lang="en-US" dirty="0"/>
              <a:t>X = 6$    Market Sentiment Bullish    1Month   Premium 50$      1 Buy Call Option      After 2 weeks 10$</a:t>
            </a:r>
          </a:p>
          <a:p>
            <a:r>
              <a:rPr lang="en-US" dirty="0"/>
              <a:t>(10 – 6) x (1 x 100) -  50 = 350$</a:t>
            </a:r>
          </a:p>
          <a:p>
            <a:endParaRPr lang="en-US" dirty="0"/>
          </a:p>
          <a:p>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dirty="0"/>
              <a:t>  </a:t>
            </a:r>
          </a:p>
        </p:txBody>
      </p:sp>
      <p:sp>
        <p:nvSpPr>
          <p:cNvPr id="11" name="TextBox 10">
            <a:extLst>
              <a:ext uri="{FF2B5EF4-FFF2-40B4-BE49-F238E27FC236}">
                <a16:creationId xmlns:a16="http://schemas.microsoft.com/office/drawing/2014/main" id="{15BF7A8F-4E1E-104F-2C5E-2031F50314CE}"/>
              </a:ext>
            </a:extLst>
          </p:cNvPr>
          <p:cNvSpPr txBox="1"/>
          <p:nvPr/>
        </p:nvSpPr>
        <p:spPr>
          <a:xfrm>
            <a:off x="96982" y="5248456"/>
            <a:ext cx="11651673"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111111"/>
                </a:solidFill>
                <a:effectLst/>
                <a:latin typeface="Cabin-semi-bold"/>
              </a:rPr>
              <a:t>Buying a call</a:t>
            </a:r>
            <a:r>
              <a:rPr lang="en-US" b="0" i="0" dirty="0">
                <a:solidFill>
                  <a:srgbClr val="111111"/>
                </a:solidFill>
                <a:effectLst/>
                <a:latin typeface="SourceSansPro"/>
              </a:rPr>
              <a:t>: I have the right to </a:t>
            </a:r>
            <a:r>
              <a:rPr lang="en-US" b="0" i="0" dirty="0">
                <a:solidFill>
                  <a:srgbClr val="00B050"/>
                </a:solidFill>
                <a:effectLst/>
                <a:latin typeface="SourceSansPro"/>
              </a:rPr>
              <a:t>buy</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call</a:t>
            </a:r>
            <a:r>
              <a:rPr lang="en-US" b="0" i="0" dirty="0">
                <a:solidFill>
                  <a:srgbClr val="111111"/>
                </a:solidFill>
                <a:effectLst/>
                <a:latin typeface="SourceSansPro"/>
              </a:rPr>
              <a:t>: I must </a:t>
            </a:r>
            <a:r>
              <a:rPr lang="en-US" b="0" i="0" dirty="0">
                <a:solidFill>
                  <a:srgbClr val="00B050"/>
                </a:solidFill>
                <a:effectLst/>
                <a:latin typeface="SourceSansPro"/>
              </a:rPr>
              <a:t>deliver</a:t>
            </a:r>
            <a:r>
              <a:rPr lang="en-US" b="0" i="0" dirty="0">
                <a:solidFill>
                  <a:srgbClr val="111111"/>
                </a:solidFill>
                <a:effectLst/>
                <a:latin typeface="SourceSansPro"/>
              </a:rPr>
              <a:t> the security at a predetermined price to the option buyer if they exercise the option.</a:t>
            </a:r>
          </a:p>
          <a:p>
            <a:pPr algn="l">
              <a:buFont typeface="Arial" panose="020B0604020202020204" pitchFamily="34" charset="0"/>
              <a:buChar char="•"/>
            </a:pPr>
            <a:r>
              <a:rPr lang="en-US" b="1" i="0" dirty="0">
                <a:solidFill>
                  <a:srgbClr val="111111"/>
                </a:solidFill>
                <a:effectLst/>
                <a:latin typeface="Cabin-semi-bold"/>
              </a:rPr>
              <a:t>Buying a put</a:t>
            </a:r>
            <a:r>
              <a:rPr lang="en-US" b="0" i="0" dirty="0">
                <a:solidFill>
                  <a:srgbClr val="111111"/>
                </a:solidFill>
                <a:effectLst/>
                <a:latin typeface="SourceSansPro"/>
              </a:rPr>
              <a:t>: I have the right to </a:t>
            </a:r>
            <a:r>
              <a:rPr lang="en-US" b="0" i="0" dirty="0">
                <a:solidFill>
                  <a:srgbClr val="00B050"/>
                </a:solidFill>
                <a:effectLst/>
                <a:latin typeface="SourceSansPro"/>
              </a:rPr>
              <a:t>sell</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put</a:t>
            </a:r>
            <a:r>
              <a:rPr lang="en-US" b="0" i="0" dirty="0">
                <a:solidFill>
                  <a:srgbClr val="111111"/>
                </a:solidFill>
                <a:effectLst/>
                <a:latin typeface="SourceSansPro"/>
              </a:rPr>
              <a:t>: I must </a:t>
            </a:r>
            <a:r>
              <a:rPr lang="en-US" b="0" i="0" dirty="0">
                <a:solidFill>
                  <a:srgbClr val="00B050"/>
                </a:solidFill>
                <a:effectLst/>
                <a:latin typeface="SourceSansPro"/>
              </a:rPr>
              <a:t>buy</a:t>
            </a:r>
            <a:r>
              <a:rPr lang="en-US" b="0" i="0" dirty="0">
                <a:solidFill>
                  <a:srgbClr val="111111"/>
                </a:solidFill>
                <a:effectLst/>
                <a:latin typeface="SourceSansPro"/>
              </a:rPr>
              <a:t> the security at a predetermined price from the option buyer if they exercise the option.</a:t>
            </a:r>
          </a:p>
        </p:txBody>
      </p:sp>
      <p:sp>
        <p:nvSpPr>
          <p:cNvPr id="4" name="TextBox 3">
            <a:extLst>
              <a:ext uri="{FF2B5EF4-FFF2-40B4-BE49-F238E27FC236}">
                <a16:creationId xmlns:a16="http://schemas.microsoft.com/office/drawing/2014/main" id="{DCD88A3D-9AD6-76DE-9E6B-F232B2E85AED}"/>
              </a:ext>
            </a:extLst>
          </p:cNvPr>
          <p:cNvSpPr txBox="1"/>
          <p:nvPr/>
        </p:nvSpPr>
        <p:spPr>
          <a:xfrm>
            <a:off x="96982" y="6448785"/>
            <a:ext cx="12095018" cy="369332"/>
          </a:xfrm>
          <a:prstGeom prst="rect">
            <a:avLst/>
          </a:prstGeom>
          <a:noFill/>
        </p:spPr>
        <p:txBody>
          <a:bodyPr wrap="square">
            <a:spAutoFit/>
          </a:bodyPr>
          <a:lstStyle/>
          <a:p>
            <a:r>
              <a:rPr lang="en-US" sz="1800" b="1" i="0" u="none" strike="noStrike" baseline="0" dirty="0">
                <a:latin typeface="LiberationSerif"/>
              </a:rPr>
              <a:t>                                                                                  Book: </a:t>
            </a:r>
            <a:r>
              <a:rPr lang="en-US" sz="1800" i="0" u="none" strike="noStrike" baseline="0" dirty="0">
                <a:latin typeface="LiberationSerif"/>
              </a:rPr>
              <a:t>Options Trading How to turn every Friday into Payday using weekly options</a:t>
            </a:r>
          </a:p>
        </p:txBody>
      </p:sp>
    </p:spTree>
    <p:extLst>
      <p:ext uri="{BB962C8B-B14F-4D97-AF65-F5344CB8AC3E}">
        <p14:creationId xmlns:p14="http://schemas.microsoft.com/office/powerpoint/2010/main" val="1193349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00BE94-F970-D727-0B8B-290F9B8FE61B}"/>
              </a:ext>
            </a:extLst>
          </p:cNvPr>
          <p:cNvSpPr txBox="1"/>
          <p:nvPr/>
        </p:nvSpPr>
        <p:spPr>
          <a:xfrm>
            <a:off x="263235" y="224549"/>
            <a:ext cx="11651674" cy="1477328"/>
          </a:xfrm>
          <a:prstGeom prst="rect">
            <a:avLst/>
          </a:prstGeom>
          <a:noFill/>
        </p:spPr>
        <p:txBody>
          <a:bodyPr wrap="square">
            <a:spAutoFit/>
          </a:bodyPr>
          <a:lstStyle/>
          <a:p>
            <a:pPr algn="l"/>
            <a:r>
              <a:rPr lang="en-US" sz="1800" b="0" i="0" u="none" strike="noStrike" baseline="0" dirty="0">
                <a:latin typeface="LiberationSerif"/>
              </a:rPr>
              <a:t>Step 1: Select a stock </a:t>
            </a:r>
          </a:p>
          <a:p>
            <a:pPr algn="l"/>
            <a:r>
              <a:rPr lang="en-US" sz="1800" b="0" i="0" u="none" strike="noStrike" baseline="0" dirty="0">
                <a:latin typeface="LiberationSerif"/>
              </a:rPr>
              <a:t>Step 2: We </a:t>
            </a:r>
            <a:r>
              <a:rPr lang="en-US" sz="1800" b="1" i="0" u="none" strike="noStrike" baseline="0" dirty="0">
                <a:solidFill>
                  <a:srgbClr val="00B050"/>
                </a:solidFill>
                <a:latin typeface="LiberationSerif-Bold"/>
              </a:rPr>
              <a:t>buy</a:t>
            </a:r>
            <a:r>
              <a:rPr lang="en-US" sz="1800" b="1" i="0" u="none" strike="noStrike" baseline="0" dirty="0">
                <a:latin typeface="LiberationSerif-Bold"/>
              </a:rPr>
              <a:t> </a:t>
            </a:r>
            <a:r>
              <a:rPr lang="en-US" sz="1800" b="0" i="0" u="none" strike="noStrike" baseline="0" dirty="0">
                <a:latin typeface="LiberationSerif"/>
              </a:rPr>
              <a:t>a long-dated put option that expires in approximately 120  days and past the next earnings announcement. This is our sleep-at-night insurance.</a:t>
            </a:r>
          </a:p>
          <a:p>
            <a:pPr algn="l"/>
            <a:r>
              <a:rPr lang="en-US" sz="1800" b="0" i="0" u="none" strike="noStrike" baseline="0" dirty="0">
                <a:latin typeface="LiberationSerif"/>
              </a:rPr>
              <a:t>Step 3: We </a:t>
            </a:r>
            <a:r>
              <a:rPr lang="en-US" sz="1800" b="1" i="0" u="none" strike="noStrike" baseline="0" dirty="0">
                <a:solidFill>
                  <a:srgbClr val="00B050"/>
                </a:solidFill>
                <a:latin typeface="LiberationSerif-Bold"/>
              </a:rPr>
              <a:t>sell</a:t>
            </a:r>
            <a:r>
              <a:rPr lang="en-US" sz="1800" b="1" i="0" u="none" strike="noStrike" baseline="0" dirty="0">
                <a:latin typeface="LiberationSerif-Bold"/>
              </a:rPr>
              <a:t> </a:t>
            </a:r>
            <a:r>
              <a:rPr lang="en-US" sz="1800" b="0" i="0" u="none" strike="noStrike" baseline="0" dirty="0">
                <a:latin typeface="LiberationSerif"/>
              </a:rPr>
              <a:t>a short-dated put that expires the following week. That premium is instantly credited to your account.</a:t>
            </a:r>
          </a:p>
          <a:p>
            <a:pPr algn="l"/>
            <a:r>
              <a:rPr lang="en-US" sz="1800" b="0" i="0" u="none" strike="noStrike" baseline="0" dirty="0">
                <a:latin typeface="LiberationSerif"/>
              </a:rPr>
              <a:t>Step 4: Manage, rinse, and repeat.</a:t>
            </a:r>
            <a:endParaRPr lang="en-US" dirty="0"/>
          </a:p>
        </p:txBody>
      </p:sp>
      <p:sp>
        <p:nvSpPr>
          <p:cNvPr id="7" name="TextBox 6">
            <a:extLst>
              <a:ext uri="{FF2B5EF4-FFF2-40B4-BE49-F238E27FC236}">
                <a16:creationId xmlns:a16="http://schemas.microsoft.com/office/drawing/2014/main" id="{4738A12C-9F71-FB96-0E76-28B3B2556499}"/>
              </a:ext>
            </a:extLst>
          </p:cNvPr>
          <p:cNvSpPr txBox="1"/>
          <p:nvPr/>
        </p:nvSpPr>
        <p:spPr>
          <a:xfrm>
            <a:off x="263235" y="1858879"/>
            <a:ext cx="3934691" cy="369332"/>
          </a:xfrm>
          <a:prstGeom prst="rect">
            <a:avLst/>
          </a:prstGeom>
          <a:noFill/>
        </p:spPr>
        <p:txBody>
          <a:bodyPr wrap="square">
            <a:spAutoFit/>
          </a:bodyPr>
          <a:lstStyle/>
          <a:p>
            <a:r>
              <a:rPr lang="en-US" sz="1800" b="1" i="0" u="none" strike="noStrike" baseline="0" dirty="0">
                <a:latin typeface="LiberationSerif"/>
              </a:rPr>
              <a:t>Time decay plays a key role in Options</a:t>
            </a:r>
          </a:p>
        </p:txBody>
      </p:sp>
      <p:sp>
        <p:nvSpPr>
          <p:cNvPr id="9" name="TextBox 8">
            <a:extLst>
              <a:ext uri="{FF2B5EF4-FFF2-40B4-BE49-F238E27FC236}">
                <a16:creationId xmlns:a16="http://schemas.microsoft.com/office/drawing/2014/main" id="{2D0A96EA-A96E-A739-44CB-E6FBE4EA14F7}"/>
              </a:ext>
            </a:extLst>
          </p:cNvPr>
          <p:cNvSpPr txBox="1"/>
          <p:nvPr/>
        </p:nvSpPr>
        <p:spPr>
          <a:xfrm>
            <a:off x="263235" y="2228211"/>
            <a:ext cx="11485420" cy="1200329"/>
          </a:xfrm>
          <a:prstGeom prst="rect">
            <a:avLst/>
          </a:prstGeom>
          <a:noFill/>
        </p:spPr>
        <p:txBody>
          <a:bodyPr wrap="square">
            <a:spAutoFit/>
          </a:bodyPr>
          <a:lstStyle/>
          <a:p>
            <a:pPr algn="l"/>
            <a:r>
              <a:rPr lang="en-US" sz="1800" b="0" i="0" u="none" strike="noStrike" baseline="0" dirty="0">
                <a:latin typeface="LiberationSerif"/>
              </a:rPr>
              <a:t>Long-dated insurance puts have slow decay because there is so much time before they expire. It is usually slow until the option has less than 30 days to expire—then it speeds up.</a:t>
            </a:r>
          </a:p>
          <a:p>
            <a:pPr algn="l"/>
            <a:r>
              <a:rPr lang="en-US" sz="1800" b="0" i="0" u="none" strike="noStrike" baseline="0" dirty="0">
                <a:latin typeface="LiberationSerif"/>
              </a:rPr>
              <a:t>The short-dated puts we sell for weekly income decay fast—in seven days, since we want to keep all the options premium, the faster the time decays, the better.</a:t>
            </a:r>
            <a:endParaRPr lang="en-US" dirty="0"/>
          </a:p>
        </p:txBody>
      </p:sp>
      <p:sp>
        <p:nvSpPr>
          <p:cNvPr id="11" name="TextBox 10">
            <a:extLst>
              <a:ext uri="{FF2B5EF4-FFF2-40B4-BE49-F238E27FC236}">
                <a16:creationId xmlns:a16="http://schemas.microsoft.com/office/drawing/2014/main" id="{15BF7A8F-4E1E-104F-2C5E-2031F50314CE}"/>
              </a:ext>
            </a:extLst>
          </p:cNvPr>
          <p:cNvSpPr txBox="1"/>
          <p:nvPr/>
        </p:nvSpPr>
        <p:spPr>
          <a:xfrm>
            <a:off x="96982" y="4629790"/>
            <a:ext cx="11817927" cy="1477328"/>
          </a:xfrm>
          <a:prstGeom prst="rect">
            <a:avLst/>
          </a:prstGeom>
          <a:noFill/>
        </p:spPr>
        <p:txBody>
          <a:bodyPr wrap="square">
            <a:spAutoFit/>
          </a:bodyPr>
          <a:lstStyle/>
          <a:p>
            <a:pPr algn="l"/>
            <a:r>
              <a:rPr lang="en-US" b="1" i="0" dirty="0">
                <a:solidFill>
                  <a:srgbClr val="00B0F0"/>
                </a:solidFill>
                <a:effectLst/>
                <a:latin typeface="Cabin-semi-bold"/>
              </a:rPr>
              <a:t>…</a:t>
            </a:r>
            <a:r>
              <a:rPr lang="en-US" b="1" i="0" dirty="0">
                <a:solidFill>
                  <a:srgbClr val="111111"/>
                </a:solidFill>
                <a:effectLst/>
                <a:latin typeface="Cabin-semi-bold"/>
              </a:rPr>
              <a:t> </a:t>
            </a:r>
            <a:r>
              <a:rPr lang="en-US" b="1" i="0" dirty="0">
                <a:solidFill>
                  <a:srgbClr val="00B0F0"/>
                </a:solidFill>
                <a:effectLst/>
                <a:latin typeface="Cabin-semi-bold"/>
              </a:rPr>
              <a:t>at a predetermined price </a:t>
            </a:r>
          </a:p>
          <a:p>
            <a:pPr algn="l">
              <a:buFont typeface="Arial" panose="020B0604020202020204" pitchFamily="34" charset="0"/>
              <a:buChar char="•"/>
            </a:pPr>
            <a:r>
              <a:rPr lang="en-US" b="1" i="0" dirty="0">
                <a:solidFill>
                  <a:srgbClr val="111111"/>
                </a:solidFill>
                <a:effectLst/>
                <a:latin typeface="Cabin-semi-bold"/>
              </a:rPr>
              <a:t> Buying a call</a:t>
            </a:r>
            <a:r>
              <a:rPr lang="en-US" b="0" i="0" dirty="0">
                <a:solidFill>
                  <a:srgbClr val="111111"/>
                </a:solidFill>
                <a:effectLst/>
                <a:latin typeface="SourceSansPro"/>
              </a:rPr>
              <a:t>: I have the right to </a:t>
            </a:r>
            <a:r>
              <a:rPr lang="en-US" b="0" i="0" dirty="0">
                <a:solidFill>
                  <a:srgbClr val="00B050"/>
                </a:solidFill>
                <a:effectLst/>
                <a:latin typeface="SourceSansPro"/>
              </a:rPr>
              <a:t>buy</a:t>
            </a:r>
            <a:r>
              <a:rPr lang="en-US" b="0" i="0" dirty="0">
                <a:solidFill>
                  <a:srgbClr val="111111"/>
                </a:solidFill>
                <a:effectLst/>
                <a:latin typeface="SourceSansPro"/>
              </a:rPr>
              <a:t> a security </a:t>
            </a:r>
            <a:r>
              <a:rPr lang="en-US" b="0" i="0" dirty="0">
                <a:solidFill>
                  <a:srgbClr val="00B0F0"/>
                </a:solidFill>
                <a:effectLst/>
                <a:latin typeface="SourceSansPro"/>
              </a:rPr>
              <a:t>…</a:t>
            </a:r>
          </a:p>
          <a:p>
            <a:pPr algn="l">
              <a:buFont typeface="Arial" panose="020B0604020202020204" pitchFamily="34" charset="0"/>
              <a:buChar char="•"/>
            </a:pPr>
            <a:r>
              <a:rPr lang="en-US" dirty="0">
                <a:solidFill>
                  <a:srgbClr val="111111"/>
                </a:solidFill>
                <a:latin typeface="SourceSansPro"/>
              </a:rPr>
              <a:t> </a:t>
            </a:r>
            <a:r>
              <a:rPr lang="en-US" b="1" i="0" dirty="0">
                <a:solidFill>
                  <a:srgbClr val="111111"/>
                </a:solidFill>
                <a:effectLst/>
                <a:latin typeface="Cabin-semi-bold"/>
              </a:rPr>
              <a:t>Selling a call</a:t>
            </a:r>
            <a:r>
              <a:rPr lang="en-US" b="0" i="0" dirty="0">
                <a:solidFill>
                  <a:srgbClr val="111111"/>
                </a:solidFill>
                <a:effectLst/>
                <a:latin typeface="SourceSansPro"/>
              </a:rPr>
              <a:t>: I must </a:t>
            </a:r>
            <a:r>
              <a:rPr lang="en-US" b="0" i="0" dirty="0">
                <a:solidFill>
                  <a:srgbClr val="00B050"/>
                </a:solidFill>
                <a:effectLst/>
                <a:latin typeface="SourceSansPro"/>
              </a:rPr>
              <a:t>deliver/sell/give</a:t>
            </a:r>
            <a:r>
              <a:rPr lang="en-US" b="0" i="0" dirty="0">
                <a:solidFill>
                  <a:srgbClr val="111111"/>
                </a:solidFill>
                <a:effectLst/>
                <a:latin typeface="SourceSansPro"/>
              </a:rPr>
              <a:t> the security </a:t>
            </a:r>
            <a:r>
              <a:rPr lang="en-US" b="0" i="0" dirty="0">
                <a:solidFill>
                  <a:srgbClr val="00B0F0"/>
                </a:solidFill>
                <a:effectLst/>
                <a:latin typeface="SourceSansPro"/>
              </a:rPr>
              <a:t>…</a:t>
            </a:r>
            <a:r>
              <a:rPr lang="en-US" b="0" i="0" dirty="0">
                <a:solidFill>
                  <a:srgbClr val="111111"/>
                </a:solidFill>
                <a:effectLst/>
                <a:latin typeface="SourceSansPro"/>
              </a:rPr>
              <a:t> to the option buyer if they exercise the option.</a:t>
            </a:r>
          </a:p>
          <a:p>
            <a:pPr algn="l">
              <a:buFont typeface="Arial" panose="020B0604020202020204" pitchFamily="34" charset="0"/>
              <a:buChar char="•"/>
            </a:pPr>
            <a:r>
              <a:rPr lang="en-US" b="1" i="0" dirty="0">
                <a:solidFill>
                  <a:srgbClr val="111111"/>
                </a:solidFill>
                <a:effectLst/>
                <a:latin typeface="Cabin-semi-bold"/>
              </a:rPr>
              <a:t> Buying a put</a:t>
            </a:r>
            <a:r>
              <a:rPr lang="en-US" b="0" i="0" dirty="0">
                <a:solidFill>
                  <a:srgbClr val="111111"/>
                </a:solidFill>
                <a:effectLst/>
                <a:latin typeface="SourceSansPro"/>
              </a:rPr>
              <a:t>: I have the right to </a:t>
            </a:r>
            <a:r>
              <a:rPr lang="en-US" b="0" i="0" dirty="0">
                <a:solidFill>
                  <a:srgbClr val="00B050"/>
                </a:solidFill>
                <a:effectLst/>
                <a:latin typeface="SourceSansPro"/>
              </a:rPr>
              <a:t>sell</a:t>
            </a:r>
            <a:r>
              <a:rPr lang="en-US" b="0" i="0" dirty="0">
                <a:solidFill>
                  <a:srgbClr val="111111"/>
                </a:solidFill>
                <a:effectLst/>
                <a:latin typeface="SourceSansPro"/>
              </a:rPr>
              <a:t> a security </a:t>
            </a:r>
            <a:r>
              <a:rPr lang="en-US" b="0" i="0" dirty="0">
                <a:solidFill>
                  <a:srgbClr val="00B0F0"/>
                </a:solidFill>
                <a:effectLst/>
                <a:latin typeface="SourceSansPro"/>
              </a:rPr>
              <a:t> …     </a:t>
            </a:r>
            <a:r>
              <a:rPr lang="en-US" b="0" i="0" dirty="0">
                <a:solidFill>
                  <a:srgbClr val="7030A0"/>
                </a:solidFill>
                <a:effectLst/>
                <a:latin typeface="SourceSansPro"/>
              </a:rPr>
              <a:t>(Insurance)</a:t>
            </a:r>
          </a:p>
          <a:p>
            <a:pPr algn="l">
              <a:buFont typeface="Arial" panose="020B0604020202020204" pitchFamily="34" charset="0"/>
              <a:buChar char="•"/>
            </a:pPr>
            <a:r>
              <a:rPr lang="en-US" b="1" i="0" dirty="0">
                <a:solidFill>
                  <a:srgbClr val="111111"/>
                </a:solidFill>
                <a:effectLst/>
                <a:latin typeface="Cabin-semi-bold"/>
              </a:rPr>
              <a:t> Selling a put</a:t>
            </a:r>
            <a:r>
              <a:rPr lang="en-US" b="0" i="0" dirty="0">
                <a:solidFill>
                  <a:srgbClr val="111111"/>
                </a:solidFill>
                <a:effectLst/>
                <a:latin typeface="SourceSansPro"/>
              </a:rPr>
              <a:t>: I must </a:t>
            </a:r>
            <a:r>
              <a:rPr lang="en-US" b="0" i="0" dirty="0">
                <a:solidFill>
                  <a:srgbClr val="00B050"/>
                </a:solidFill>
                <a:effectLst/>
                <a:latin typeface="SourceSansPro"/>
              </a:rPr>
              <a:t>buy</a:t>
            </a:r>
            <a:r>
              <a:rPr lang="en-US" b="0" i="0" dirty="0">
                <a:solidFill>
                  <a:srgbClr val="111111"/>
                </a:solidFill>
                <a:effectLst/>
                <a:latin typeface="SourceSansPro"/>
              </a:rPr>
              <a:t> the security </a:t>
            </a:r>
            <a:r>
              <a:rPr lang="en-US" b="0" i="0" dirty="0">
                <a:solidFill>
                  <a:srgbClr val="00B0F0"/>
                </a:solidFill>
                <a:effectLst/>
                <a:latin typeface="SourceSansPro"/>
              </a:rPr>
              <a:t>…</a:t>
            </a:r>
            <a:r>
              <a:rPr lang="en-US" b="0" i="0" dirty="0">
                <a:solidFill>
                  <a:srgbClr val="111111"/>
                </a:solidFill>
                <a:effectLst/>
                <a:latin typeface="SourceSansPro"/>
              </a:rPr>
              <a:t> from the option buyer if they exercise the option.</a:t>
            </a:r>
          </a:p>
        </p:txBody>
      </p:sp>
      <p:sp>
        <p:nvSpPr>
          <p:cNvPr id="4" name="TextBox 3">
            <a:extLst>
              <a:ext uri="{FF2B5EF4-FFF2-40B4-BE49-F238E27FC236}">
                <a16:creationId xmlns:a16="http://schemas.microsoft.com/office/drawing/2014/main" id="{DCD88A3D-9AD6-76DE-9E6B-F232B2E85AED}"/>
              </a:ext>
            </a:extLst>
          </p:cNvPr>
          <p:cNvSpPr txBox="1"/>
          <p:nvPr/>
        </p:nvSpPr>
        <p:spPr>
          <a:xfrm>
            <a:off x="96982" y="6448785"/>
            <a:ext cx="12095018" cy="369332"/>
          </a:xfrm>
          <a:prstGeom prst="rect">
            <a:avLst/>
          </a:prstGeom>
          <a:noFill/>
        </p:spPr>
        <p:txBody>
          <a:bodyPr wrap="square">
            <a:spAutoFit/>
          </a:bodyPr>
          <a:lstStyle/>
          <a:p>
            <a:r>
              <a:rPr lang="en-US" sz="1800" b="1" i="0" u="none" strike="noStrike" baseline="0" dirty="0">
                <a:latin typeface="LiberationSerif"/>
              </a:rPr>
              <a:t>                                                                                  Book: </a:t>
            </a:r>
            <a:r>
              <a:rPr lang="en-US" sz="1800" i="0" u="none" strike="noStrike" baseline="0" dirty="0">
                <a:latin typeface="LiberationSerif"/>
              </a:rPr>
              <a:t>Options Trading How to turn every Friday into Payday using weekly options</a:t>
            </a:r>
          </a:p>
        </p:txBody>
      </p:sp>
    </p:spTree>
    <p:extLst>
      <p:ext uri="{BB962C8B-B14F-4D97-AF65-F5344CB8AC3E}">
        <p14:creationId xmlns:p14="http://schemas.microsoft.com/office/powerpoint/2010/main" val="605070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5BF7A8F-4E1E-104F-2C5E-2031F50314CE}"/>
              </a:ext>
            </a:extLst>
          </p:cNvPr>
          <p:cNvSpPr txBox="1"/>
          <p:nvPr/>
        </p:nvSpPr>
        <p:spPr>
          <a:xfrm>
            <a:off x="96982" y="5248456"/>
            <a:ext cx="11651673"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111111"/>
                </a:solidFill>
                <a:effectLst/>
                <a:latin typeface="Cabin-semi-bold"/>
              </a:rPr>
              <a:t>Buying a call</a:t>
            </a:r>
            <a:r>
              <a:rPr lang="en-US" b="0" i="0" dirty="0">
                <a:solidFill>
                  <a:srgbClr val="111111"/>
                </a:solidFill>
                <a:effectLst/>
                <a:latin typeface="SourceSansPro"/>
              </a:rPr>
              <a:t>: You have the right to </a:t>
            </a:r>
            <a:r>
              <a:rPr lang="en-US" b="0" i="0" dirty="0">
                <a:solidFill>
                  <a:srgbClr val="00B050"/>
                </a:solidFill>
                <a:effectLst/>
                <a:latin typeface="SourceSansPro"/>
              </a:rPr>
              <a:t>buy</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call</a:t>
            </a:r>
            <a:r>
              <a:rPr lang="en-US" b="0" i="0" dirty="0">
                <a:solidFill>
                  <a:srgbClr val="111111"/>
                </a:solidFill>
                <a:effectLst/>
                <a:latin typeface="SourceSansPro"/>
              </a:rPr>
              <a:t>: You must </a:t>
            </a:r>
            <a:r>
              <a:rPr lang="en-US" b="0" i="0" dirty="0">
                <a:solidFill>
                  <a:srgbClr val="00B050"/>
                </a:solidFill>
                <a:effectLst/>
                <a:latin typeface="SourceSansPro"/>
              </a:rPr>
              <a:t>deliver</a:t>
            </a:r>
            <a:r>
              <a:rPr lang="en-US" b="0" i="0" dirty="0">
                <a:solidFill>
                  <a:srgbClr val="111111"/>
                </a:solidFill>
                <a:effectLst/>
                <a:latin typeface="SourceSansPro"/>
              </a:rPr>
              <a:t> the security at a predetermined price to the option buyer if they exercise the option.</a:t>
            </a:r>
          </a:p>
          <a:p>
            <a:pPr algn="l">
              <a:buFont typeface="Arial" panose="020B0604020202020204" pitchFamily="34" charset="0"/>
              <a:buChar char="•"/>
            </a:pPr>
            <a:r>
              <a:rPr lang="en-US" b="1" i="0" dirty="0">
                <a:solidFill>
                  <a:srgbClr val="111111"/>
                </a:solidFill>
                <a:effectLst/>
                <a:latin typeface="Cabin-semi-bold"/>
              </a:rPr>
              <a:t>Buying a put</a:t>
            </a:r>
            <a:r>
              <a:rPr lang="en-US" b="0" i="0" dirty="0">
                <a:solidFill>
                  <a:srgbClr val="111111"/>
                </a:solidFill>
                <a:effectLst/>
                <a:latin typeface="SourceSansPro"/>
              </a:rPr>
              <a:t>: You have the right to </a:t>
            </a:r>
            <a:r>
              <a:rPr lang="en-US" b="0" i="0" dirty="0">
                <a:solidFill>
                  <a:srgbClr val="00B050"/>
                </a:solidFill>
                <a:effectLst/>
                <a:latin typeface="SourceSansPro"/>
              </a:rPr>
              <a:t>sell</a:t>
            </a:r>
            <a:r>
              <a:rPr lang="en-US" b="0" i="0" dirty="0">
                <a:solidFill>
                  <a:srgbClr val="111111"/>
                </a:solidFill>
                <a:effectLst/>
                <a:latin typeface="SourceSansPro"/>
              </a:rPr>
              <a:t> a security at a predetermined price.</a:t>
            </a:r>
          </a:p>
          <a:p>
            <a:pPr algn="l">
              <a:buFont typeface="Arial" panose="020B0604020202020204" pitchFamily="34" charset="0"/>
              <a:buChar char="•"/>
            </a:pPr>
            <a:r>
              <a:rPr lang="en-US" b="1" i="0" dirty="0">
                <a:solidFill>
                  <a:srgbClr val="111111"/>
                </a:solidFill>
                <a:effectLst/>
                <a:latin typeface="Cabin-semi-bold"/>
              </a:rPr>
              <a:t>Selling a put</a:t>
            </a:r>
            <a:r>
              <a:rPr lang="en-US" b="0" i="0" dirty="0">
                <a:solidFill>
                  <a:srgbClr val="111111"/>
                </a:solidFill>
                <a:effectLst/>
                <a:latin typeface="SourceSansPro"/>
              </a:rPr>
              <a:t>: You must </a:t>
            </a:r>
            <a:r>
              <a:rPr lang="en-US" b="0" i="0" dirty="0">
                <a:solidFill>
                  <a:srgbClr val="00B050"/>
                </a:solidFill>
                <a:effectLst/>
                <a:latin typeface="SourceSansPro"/>
              </a:rPr>
              <a:t>buy</a:t>
            </a:r>
            <a:r>
              <a:rPr lang="en-US" b="0" i="0" dirty="0">
                <a:solidFill>
                  <a:srgbClr val="111111"/>
                </a:solidFill>
                <a:effectLst/>
                <a:latin typeface="SourceSansPro"/>
              </a:rPr>
              <a:t> the security at a predetermined price from the option buyer if they exercise the option.</a:t>
            </a:r>
          </a:p>
        </p:txBody>
      </p:sp>
      <p:sp>
        <p:nvSpPr>
          <p:cNvPr id="4" name="TextBox 3">
            <a:extLst>
              <a:ext uri="{FF2B5EF4-FFF2-40B4-BE49-F238E27FC236}">
                <a16:creationId xmlns:a16="http://schemas.microsoft.com/office/drawing/2014/main" id="{DCD88A3D-9AD6-76DE-9E6B-F232B2E85AED}"/>
              </a:ext>
            </a:extLst>
          </p:cNvPr>
          <p:cNvSpPr txBox="1"/>
          <p:nvPr/>
        </p:nvSpPr>
        <p:spPr>
          <a:xfrm>
            <a:off x="96982" y="6448785"/>
            <a:ext cx="12095018" cy="369332"/>
          </a:xfrm>
          <a:prstGeom prst="rect">
            <a:avLst/>
          </a:prstGeom>
          <a:noFill/>
        </p:spPr>
        <p:txBody>
          <a:bodyPr wrap="square">
            <a:spAutoFit/>
          </a:bodyPr>
          <a:lstStyle/>
          <a:p>
            <a:r>
              <a:rPr lang="en-US" sz="1800" b="1" i="0" u="none" strike="noStrike" baseline="0" dirty="0">
                <a:latin typeface="LiberationSerif"/>
              </a:rPr>
              <a:t>                                                                                  Book: </a:t>
            </a:r>
            <a:r>
              <a:rPr lang="en-US" sz="1800" i="0" u="none" strike="noStrike" baseline="0" dirty="0">
                <a:latin typeface="LiberationSerif"/>
              </a:rPr>
              <a:t>Options Trading How to turn every Friday into Payday using weekly options</a:t>
            </a:r>
          </a:p>
        </p:txBody>
      </p:sp>
      <p:sp>
        <p:nvSpPr>
          <p:cNvPr id="3" name="TextBox 2">
            <a:extLst>
              <a:ext uri="{FF2B5EF4-FFF2-40B4-BE49-F238E27FC236}">
                <a16:creationId xmlns:a16="http://schemas.microsoft.com/office/drawing/2014/main" id="{8C6BAA08-E9E6-1E3F-D6C8-BFCD7174B88E}"/>
              </a:ext>
            </a:extLst>
          </p:cNvPr>
          <p:cNvSpPr txBox="1"/>
          <p:nvPr/>
        </p:nvSpPr>
        <p:spPr>
          <a:xfrm>
            <a:off x="270163" y="308642"/>
            <a:ext cx="11651673" cy="4247317"/>
          </a:xfrm>
          <a:prstGeom prst="rect">
            <a:avLst/>
          </a:prstGeom>
          <a:noFill/>
        </p:spPr>
        <p:txBody>
          <a:bodyPr wrap="square">
            <a:spAutoFit/>
          </a:bodyPr>
          <a:lstStyle/>
          <a:p>
            <a:pPr algn="l"/>
            <a:r>
              <a:rPr lang="en-US" sz="1800" b="1" i="0" u="none" strike="noStrike" baseline="0" dirty="0">
                <a:latin typeface="LiberationSerif"/>
              </a:rPr>
              <a:t>SELLING OPTIONS LIKE ICE CREAM</a:t>
            </a:r>
            <a:r>
              <a:rPr lang="en-US" sz="1800" b="0" i="0" u="none" strike="noStrike" baseline="0" dirty="0">
                <a:latin typeface="LiberationSerif"/>
              </a:rPr>
              <a:t>?</a:t>
            </a:r>
          </a:p>
          <a:p>
            <a:pPr algn="l"/>
            <a:r>
              <a:rPr lang="en-US" sz="1800" b="0" i="0" u="none" strike="noStrike" baseline="0" dirty="0">
                <a:latin typeface="LiberationSerif"/>
              </a:rPr>
              <a:t>An ice cream shops that buy a 5-gallon tub for, say, $50. Each tub has 100 scoops, and each of those scoops sells for $3 So, they pay  $50 and collect $300! </a:t>
            </a:r>
          </a:p>
          <a:p>
            <a:pPr algn="l"/>
            <a:r>
              <a:rPr lang="en-US" sz="1800" b="0" i="0" u="none" strike="noStrike" baseline="0" dirty="0">
                <a:latin typeface="LiberationSerif"/>
              </a:rPr>
              <a:t>Our long-dated put (Buy Put serves as insurance)  is the tub of ice cream that lasts for 120 days; </a:t>
            </a:r>
          </a:p>
          <a:p>
            <a:pPr algn="l"/>
            <a:r>
              <a:rPr lang="en-US" sz="1800" b="0" i="0" u="none" strike="noStrike" baseline="0" dirty="0">
                <a:latin typeface="LiberationSerif"/>
              </a:rPr>
              <a:t>each scoop is the weekly put we sell.</a:t>
            </a:r>
          </a:p>
          <a:p>
            <a:pPr algn="l"/>
            <a:endParaRPr lang="en-US" sz="1800" b="0" i="0" u="none" strike="noStrike" baseline="0" dirty="0">
              <a:latin typeface="LiberationSerif"/>
            </a:endParaRPr>
          </a:p>
          <a:p>
            <a:pPr algn="l"/>
            <a:r>
              <a:rPr lang="en-US" sz="1800" i="0" u="none" strike="noStrike" baseline="0" dirty="0">
                <a:latin typeface="LiberationSerif-Bold"/>
              </a:rPr>
              <a:t>Let’s use Charles Schwab (SCHW) as an example</a:t>
            </a:r>
            <a:r>
              <a:rPr lang="en-US" sz="1800" i="0" u="none" strike="noStrike" baseline="0" dirty="0">
                <a:latin typeface="LiberationSerif"/>
              </a:rPr>
              <a:t>: </a:t>
            </a:r>
          </a:p>
          <a:p>
            <a:pPr algn="l"/>
            <a:r>
              <a:rPr lang="en-US" sz="1800" b="0" i="0" u="none" strike="noStrike" baseline="0" dirty="0">
                <a:latin typeface="LiberationSerif"/>
              </a:rPr>
              <a:t>SCHW is trading at $74.00</a:t>
            </a:r>
          </a:p>
          <a:p>
            <a:pPr algn="l"/>
            <a:r>
              <a:rPr lang="en-US" sz="1800" b="0" i="0" u="none" strike="noStrike" baseline="0" dirty="0">
                <a:latin typeface="LiberationSerif"/>
              </a:rPr>
              <a:t>We </a:t>
            </a:r>
            <a:r>
              <a:rPr lang="en-US" sz="1800" b="1" i="0" u="none" strike="noStrike" baseline="0" dirty="0">
                <a:latin typeface="LiberationSerif-Bold"/>
              </a:rPr>
              <a:t>buy </a:t>
            </a:r>
            <a:r>
              <a:rPr lang="en-US" sz="1800" b="0" i="0" u="none" strike="noStrike" baseline="0" dirty="0">
                <a:latin typeface="LiberationSerif"/>
              </a:rPr>
              <a:t>a $70 put expiring in 120 days and past the next earnings date for $4.20</a:t>
            </a:r>
          </a:p>
          <a:p>
            <a:pPr algn="l"/>
            <a:r>
              <a:rPr lang="en-US" sz="1800" b="0" i="0" u="none" strike="noStrike" baseline="0" dirty="0">
                <a:latin typeface="LiberationSerif"/>
              </a:rPr>
              <a:t>We </a:t>
            </a:r>
            <a:r>
              <a:rPr lang="en-US" sz="1800" b="1" i="0" u="none" strike="noStrike" baseline="0" dirty="0">
                <a:latin typeface="LiberationSerif-Bold"/>
              </a:rPr>
              <a:t>sell </a:t>
            </a:r>
            <a:r>
              <a:rPr lang="en-US" sz="1800" b="0" i="0" u="none" strike="noStrike" baseline="0" dirty="0">
                <a:latin typeface="LiberationSerif"/>
              </a:rPr>
              <a:t>next week’s at the money 74 put and collect $1.28</a:t>
            </a:r>
          </a:p>
          <a:p>
            <a:pPr algn="l"/>
            <a:endParaRPr lang="en-US" sz="1800" b="0" i="0" u="none" strike="noStrike" baseline="0" dirty="0">
              <a:latin typeface="LiberationSerif"/>
            </a:endParaRPr>
          </a:p>
          <a:p>
            <a:pPr algn="l"/>
            <a:r>
              <a:rPr lang="en-US" sz="1800" b="0" i="0" u="none" strike="noStrike" baseline="0" dirty="0">
                <a:latin typeface="LiberationSerif"/>
              </a:rPr>
              <a:t>We have a tub of ice cream with 16 weekly scoops and the potential to collect $1.28!</a:t>
            </a:r>
          </a:p>
          <a:p>
            <a:pPr algn="l"/>
            <a:r>
              <a:rPr lang="en-US" sz="1800" b="0" i="0" u="none" strike="noStrike" baseline="0" dirty="0">
                <a:latin typeface="LiberationSerif"/>
              </a:rPr>
              <a:t>If you had 1 contract (100 shares), you would pay $420 for the insurance and collect $2048.</a:t>
            </a:r>
          </a:p>
          <a:p>
            <a:pPr algn="l"/>
            <a:r>
              <a:rPr lang="en-US" sz="1800" b="0" i="0" u="none" strike="noStrike" baseline="0" dirty="0">
                <a:latin typeface="LiberationSerif"/>
              </a:rPr>
              <a:t>If you had 5 contracts (500 shares), you would pay $2,100 for the insurance and collect $10,240.</a:t>
            </a:r>
          </a:p>
          <a:p>
            <a:pPr algn="l"/>
            <a:r>
              <a:rPr lang="en-US" sz="1800" b="0" i="0" u="none" strike="noStrike" baseline="0" dirty="0">
                <a:latin typeface="LiberationSerif"/>
              </a:rPr>
              <a:t>If you had 10 contracts (1,000 shares), you would pay $4,200 for the insurance and collect $20,480; this is $1,280 a week.</a:t>
            </a:r>
            <a:endParaRPr lang="en-US" dirty="0"/>
          </a:p>
        </p:txBody>
      </p:sp>
    </p:spTree>
    <p:extLst>
      <p:ext uri="{BB962C8B-B14F-4D97-AF65-F5344CB8AC3E}">
        <p14:creationId xmlns:p14="http://schemas.microsoft.com/office/powerpoint/2010/main" val="1363791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16292</TotalTime>
  <Words>5791</Words>
  <Application>Microsoft Office PowerPoint</Application>
  <PresentationFormat>Widescreen</PresentationFormat>
  <Paragraphs>418</Paragraphs>
  <Slides>22</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Cabin-semi-bold</vt:lpstr>
      <vt:lpstr>Calibri</vt:lpstr>
      <vt:lpstr>Calibri Light</vt:lpstr>
      <vt:lpstr>LiberationSerif</vt:lpstr>
      <vt:lpstr>LiberationSerif-Bold</vt:lpstr>
      <vt:lpstr>LiberationSerif-BoldItalic</vt:lpstr>
      <vt:lpstr>LiberationSerif-Italic</vt:lpstr>
      <vt:lpstr>Roboto</vt:lpstr>
      <vt:lpstr>SourceSansPro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Venkatesh Gandhi</dc:creator>
  <cp:lastModifiedBy>Venkatesh Gandhi</cp:lastModifiedBy>
  <cp:revision>9</cp:revision>
  <dcterms:created xsi:type="dcterms:W3CDTF">2024-09-25T10:30:02Z</dcterms:created>
  <dcterms:modified xsi:type="dcterms:W3CDTF">2024-10-25T03:12:59Z</dcterms:modified>
</cp:coreProperties>
</file>