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83E2"/>
    <a:srgbClr val="00A1A3"/>
    <a:srgbClr val="00A4A6"/>
    <a:srgbClr val="894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2" autoAdjust="0"/>
    <p:restoredTop sz="94660"/>
  </p:normalViewPr>
  <p:slideViewPr>
    <p:cSldViewPr snapToGrid="0">
      <p:cViewPr>
        <p:scale>
          <a:sx n="86" d="100"/>
          <a:sy n="86" d="100"/>
        </p:scale>
        <p:origin x="82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C4EE9-53C2-4B68-BE2F-CAE2D6FF4CD7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78ADD-4446-4651-86BA-97ED999B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43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err="1" smtClean="0"/>
              <a:t>Clickafg</a:t>
            </a:r>
            <a:r>
              <a:rPr lang="en-US" dirty="0" smtClean="0"/>
              <a:t>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2F1B-BD85-45EA-884B-BF7A6BBBD177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1779-04D2-4EBC-8468-72BA55C9C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22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2F1B-BD85-45EA-884B-BF7A6BBBD177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1779-04D2-4EBC-8468-72BA55C9C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2F1B-BD85-45EA-884B-BF7A6BBBD177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1779-04D2-4EBC-8468-72BA55C9C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3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2F1B-BD85-45EA-884B-BF7A6BBBD177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1779-04D2-4EBC-8468-72BA55C9C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2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2F1B-BD85-45EA-884B-BF7A6BBBD177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1779-04D2-4EBC-8468-72BA55C9C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9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2F1B-BD85-45EA-884B-BF7A6BBBD177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1779-04D2-4EBC-8468-72BA55C9C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34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2F1B-BD85-45EA-884B-BF7A6BBBD177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1779-04D2-4EBC-8468-72BA55C9C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5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2F1B-BD85-45EA-884B-BF7A6BBBD177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1779-04D2-4EBC-8468-72BA55C9C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2F1B-BD85-45EA-884B-BF7A6BBBD177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1779-04D2-4EBC-8468-72BA55C9C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1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2F1B-BD85-45EA-884B-BF7A6BBBD177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1779-04D2-4EBC-8468-72BA55C9C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6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2F1B-BD85-45EA-884B-BF7A6BBBD177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1779-04D2-4EBC-8468-72BA55C9C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6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32F1B-BD85-45EA-884B-BF7A6BBBD177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31779-04D2-4EBC-8468-72BA55C9C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76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8" Type="http://schemas.openxmlformats.org/officeDocument/2006/relationships/image" Target="../media/image6.png"/><Relationship Id="rId13" Type="http://schemas.openxmlformats.org/officeDocument/2006/relationships/image" Target="../media/image45.svg"/><Relationship Id="rId3" Type="http://schemas.openxmlformats.org/officeDocument/2006/relationships/image" Target="../media/image8.svg"/><Relationship Id="rId7" Type="http://schemas.openxmlformats.org/officeDocument/2006/relationships/image" Target="../media/image43.svg"/><Relationship Id="rId12" Type="http://schemas.openxmlformats.org/officeDocument/2006/relationships/image" Target="../media/image4.png"/><Relationship Id="rId17" Type="http://schemas.openxmlformats.org/officeDocument/2006/relationships/image" Target="../media/image12.svg"/><Relationship Id="rId2" Type="http://schemas.openxmlformats.org/officeDocument/2006/relationships/image" Target="../media/image1.png"/><Relationship Id="rId16" Type="http://schemas.openxmlformats.org/officeDocument/2006/relationships/image" Target="../media/image5.png"/><Relationship Id="rId20" Type="http://schemas.openxmlformats.org/officeDocument/2006/relationships/image" Target="../media/image39.sv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6.svg"/><Relationship Id="rId15" Type="http://schemas.openxmlformats.org/officeDocument/2006/relationships/image" Target="../media/image27.svg"/><Relationship Id="rId19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8" Type="http://schemas.openxmlformats.org/officeDocument/2006/relationships/image" Target="../media/image6.png"/><Relationship Id="rId13" Type="http://schemas.openxmlformats.org/officeDocument/2006/relationships/image" Target="../media/image45.svg"/><Relationship Id="rId26" Type="http://schemas.openxmlformats.org/officeDocument/2006/relationships/image" Target="../media/image11.png"/><Relationship Id="rId3" Type="http://schemas.openxmlformats.org/officeDocument/2006/relationships/image" Target="../media/image8.svg"/><Relationship Id="rId21" Type="http://schemas.openxmlformats.org/officeDocument/2006/relationships/image" Target="../media/image8.png"/><Relationship Id="rId7" Type="http://schemas.openxmlformats.org/officeDocument/2006/relationships/image" Target="../media/image43.svg"/><Relationship Id="rId12" Type="http://schemas.openxmlformats.org/officeDocument/2006/relationships/image" Target="../media/image4.png"/><Relationship Id="rId17" Type="http://schemas.openxmlformats.org/officeDocument/2006/relationships/image" Target="../media/image12.svg"/><Relationship Id="rId25" Type="http://schemas.openxmlformats.org/officeDocument/2006/relationships/image" Target="../media/image1336.svg"/><Relationship Id="rId2" Type="http://schemas.openxmlformats.org/officeDocument/2006/relationships/image" Target="../media/image1.png"/><Relationship Id="rId16" Type="http://schemas.openxmlformats.org/officeDocument/2006/relationships/image" Target="../media/image5.png"/><Relationship Id="rId20" Type="http://schemas.openxmlformats.org/officeDocument/2006/relationships/image" Target="../media/image39.svg"/><Relationship Id="rId29" Type="http://schemas.openxmlformats.org/officeDocument/2006/relationships/image" Target="../media/image10.sv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6.svg"/><Relationship Id="rId24" Type="http://schemas.openxmlformats.org/officeDocument/2006/relationships/image" Target="../media/image10.png"/><Relationship Id="rId15" Type="http://schemas.openxmlformats.org/officeDocument/2006/relationships/image" Target="../media/image27.svg"/><Relationship Id="rId23" Type="http://schemas.openxmlformats.org/officeDocument/2006/relationships/image" Target="../media/image20.svg"/><Relationship Id="rId28" Type="http://schemas.openxmlformats.org/officeDocument/2006/relationships/image" Target="../media/image12.png"/><Relationship Id="rId19" Type="http://schemas.openxmlformats.org/officeDocument/2006/relationships/image" Target="../media/image7.png"/><Relationship Id="rId31" Type="http://schemas.openxmlformats.org/officeDocument/2006/relationships/image" Target="../media/image82.svg"/><Relationship Id="rId4" Type="http://schemas.openxmlformats.org/officeDocument/2006/relationships/image" Target="../media/image2.png"/><Relationship Id="rId9" Type="http://schemas.openxmlformats.org/officeDocument/2006/relationships/image" Target="../media/image22.svg"/><Relationship Id="rId22" Type="http://schemas.openxmlformats.org/officeDocument/2006/relationships/image" Target="../media/image9.png"/><Relationship Id="rId27" Type="http://schemas.openxmlformats.org/officeDocument/2006/relationships/image" Target="../media/image603.svg"/><Relationship Id="rId30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 descr="AWS Cloud group with AWS logo.">
            <a:extLst>
              <a:ext uri="{FF2B5EF4-FFF2-40B4-BE49-F238E27FC236}">
                <a16:creationId xmlns:a16="http://schemas.microsoft.com/office/drawing/2014/main" id="{C8F19A6B-B6EE-45E2-98B8-E09C68D7A4B2}"/>
              </a:ext>
            </a:extLst>
          </p:cNvPr>
          <p:cNvGrpSpPr/>
          <p:nvPr/>
        </p:nvGrpSpPr>
        <p:grpSpPr>
          <a:xfrm>
            <a:off x="165100" y="215900"/>
            <a:ext cx="11861800" cy="6426200"/>
            <a:chOff x="355600" y="1512745"/>
            <a:chExt cx="1765300" cy="8905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2A5B0E-ABA9-48CD-84D0-B78867AD79EC}"/>
                </a:ext>
              </a:extLst>
            </p:cNvPr>
            <p:cNvSpPr/>
            <p:nvPr/>
          </p:nvSpPr>
          <p:spPr>
            <a:xfrm>
              <a:off x="355600" y="1512745"/>
              <a:ext cx="1765300" cy="890588"/>
            </a:xfrm>
            <a:prstGeom prst="rect">
              <a:avLst/>
            </a:prstGeom>
            <a:noFill/>
            <a:ln w="15875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lIns="502920" tIns="9144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13" name="Graphic 55" descr="AWS Cloud group icon with AWS logo.">
              <a:extLst>
                <a:ext uri="{FF2B5EF4-FFF2-40B4-BE49-F238E27FC236}">
                  <a16:creationId xmlns:a16="http://schemas.microsoft.com/office/drawing/2014/main" id="{8AB2D835-9413-49FA-ACE8-763B2FFE2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/>
          </p:blipFill>
          <p:spPr>
            <a:xfrm>
              <a:off x="355600" y="1512745"/>
              <a:ext cx="53931" cy="53931"/>
            </a:xfrm>
            <a:prstGeom prst="rect">
              <a:avLst/>
            </a:prstGeom>
          </p:spPr>
        </p:pic>
      </p:grpSp>
      <p:grpSp>
        <p:nvGrpSpPr>
          <p:cNvPr id="14" name="Group 13" descr="Region group.">
            <a:extLst>
              <a:ext uri="{FF2B5EF4-FFF2-40B4-BE49-F238E27FC236}">
                <a16:creationId xmlns:a16="http://schemas.microsoft.com/office/drawing/2014/main" id="{7D4C77E5-6CDB-4722-AB56-6C5DDF70B565}"/>
              </a:ext>
            </a:extLst>
          </p:cNvPr>
          <p:cNvGrpSpPr/>
          <p:nvPr/>
        </p:nvGrpSpPr>
        <p:grpSpPr>
          <a:xfrm>
            <a:off x="527485" y="702527"/>
            <a:ext cx="11157012" cy="5452946"/>
            <a:chOff x="4215623" y="1512745"/>
            <a:chExt cx="1765300" cy="889002"/>
          </a:xfrm>
        </p:grpSpPr>
        <p:sp>
          <p:nvSpPr>
            <p:cNvPr id="15" name="Rectangle 14" descr="Region group">
              <a:extLst>
                <a:ext uri="{FF2B5EF4-FFF2-40B4-BE49-F238E27FC236}">
                  <a16:creationId xmlns:a16="http://schemas.microsoft.com/office/drawing/2014/main" id="{5DD3887C-00A0-42E0-8F27-B1948269F05B}"/>
                </a:ext>
              </a:extLst>
            </p:cNvPr>
            <p:cNvSpPr/>
            <p:nvPr/>
          </p:nvSpPr>
          <p:spPr>
            <a:xfrm>
              <a:off x="4215623" y="1512745"/>
              <a:ext cx="1765300" cy="889002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00A4A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</a:t>
              </a:r>
            </a:p>
          </p:txBody>
        </p:sp>
        <p:pic>
          <p:nvPicPr>
            <p:cNvPr id="16" name="Graphic 61" descr="Region group icon.">
              <a:extLst>
                <a:ext uri="{FF2B5EF4-FFF2-40B4-BE49-F238E27FC236}">
                  <a16:creationId xmlns:a16="http://schemas.microsoft.com/office/drawing/2014/main" id="{8FDA4CC8-83EE-49C8-BDE5-8EA871C8A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/>
          </p:blipFill>
          <p:spPr>
            <a:xfrm>
              <a:off x="4215623" y="1512745"/>
              <a:ext cx="62181" cy="62181"/>
            </a:xfrm>
            <a:prstGeom prst="rect">
              <a:avLst/>
            </a:prstGeom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1F720A2-D555-4892-9C0D-4F763BD1BB42}"/>
              </a:ext>
            </a:extLst>
          </p:cNvPr>
          <p:cNvSpPr/>
          <p:nvPr/>
        </p:nvSpPr>
        <p:spPr>
          <a:xfrm>
            <a:off x="871084" y="1389700"/>
            <a:ext cx="10469814" cy="4078600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>
                <a:ln w="0"/>
                <a:solidFill>
                  <a:srgbClr val="894B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 10.0.0.0/16</a:t>
            </a:r>
            <a:endParaRPr lang="en-US" sz="1200" dirty="0">
              <a:ln w="0"/>
              <a:solidFill>
                <a:srgbClr val="894B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aphic 70" descr="VPC group icon. ">
            <a:extLst>
              <a:ext uri="{FF2B5EF4-FFF2-40B4-BE49-F238E27FC236}">
                <a16:creationId xmlns:a16="http://schemas.microsoft.com/office/drawing/2014/main" id="{E45B4EB6-8026-4795-A01B-64C99F1EBC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/>
          <a:stretch/>
        </p:blipFill>
        <p:spPr>
          <a:xfrm>
            <a:off x="871084" y="1389587"/>
            <a:ext cx="399102" cy="399102"/>
          </a:xfrm>
          <a:prstGeom prst="rect">
            <a:avLst/>
          </a:prstGeom>
        </p:spPr>
      </p:pic>
      <p:sp>
        <p:nvSpPr>
          <p:cNvPr id="21" name="Rectangle 20" descr="Availability Zone group.">
            <a:extLst>
              <a:ext uri="{FF2B5EF4-FFF2-40B4-BE49-F238E27FC236}">
                <a16:creationId xmlns:a16="http://schemas.microsoft.com/office/drawing/2014/main" id="{9B016F79-D3E5-4039-94FF-6B4AB7E65CFF}"/>
              </a:ext>
            </a:extLst>
          </p:cNvPr>
          <p:cNvSpPr/>
          <p:nvPr/>
        </p:nvSpPr>
        <p:spPr>
          <a:xfrm>
            <a:off x="7846598" y="999294"/>
            <a:ext cx="2897546" cy="4616160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A4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00A4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2</a:t>
            </a:r>
            <a:endParaRPr lang="en-US" sz="1200" dirty="0">
              <a:solidFill>
                <a:srgbClr val="00A4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 descr="Availability Zone group.">
            <a:extLst>
              <a:ext uri="{FF2B5EF4-FFF2-40B4-BE49-F238E27FC236}">
                <a16:creationId xmlns:a16="http://schemas.microsoft.com/office/drawing/2014/main" id="{9B016F79-D3E5-4039-94FF-6B4AB7E65CFF}"/>
              </a:ext>
            </a:extLst>
          </p:cNvPr>
          <p:cNvSpPr/>
          <p:nvPr/>
        </p:nvSpPr>
        <p:spPr>
          <a:xfrm>
            <a:off x="1403625" y="999294"/>
            <a:ext cx="2847044" cy="4616160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A4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00A4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1</a:t>
            </a:r>
            <a:endParaRPr lang="en-US" sz="1200" dirty="0">
              <a:solidFill>
                <a:srgbClr val="00A4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Group 22" descr="Public subnet group.">
            <a:extLst>
              <a:ext uri="{FF2B5EF4-FFF2-40B4-BE49-F238E27FC236}">
                <a16:creationId xmlns:a16="http://schemas.microsoft.com/office/drawing/2014/main" id="{DB166E94-FB7B-4C12-BC5E-F8DD14849668}"/>
              </a:ext>
            </a:extLst>
          </p:cNvPr>
          <p:cNvGrpSpPr/>
          <p:nvPr/>
        </p:nvGrpSpPr>
        <p:grpSpPr>
          <a:xfrm>
            <a:off x="1502474" y="1780905"/>
            <a:ext cx="2575206" cy="1530830"/>
            <a:chOff x="6147454" y="2618865"/>
            <a:chExt cx="1765300" cy="88900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DE3317B-F4E9-44E3-B432-885494FBDBE6}"/>
                </a:ext>
              </a:extLst>
            </p:cNvPr>
            <p:cNvSpPr/>
            <p:nvPr/>
          </p:nvSpPr>
          <p:spPr>
            <a:xfrm>
              <a:off x="6147454" y="2618865"/>
              <a:ext cx="1765300" cy="889002"/>
            </a:xfrm>
            <a:prstGeom prst="rect">
              <a:avLst/>
            </a:prstGeom>
            <a:grpFill/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</a:t>
              </a:r>
              <a:r>
                <a:rPr lang="en-US" sz="1200" dirty="0" smtClean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subnet 1</a:t>
              </a:r>
            </a:p>
            <a:p>
              <a:pPr>
                <a:defRPr/>
              </a:pPr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10.0.0.0/24</a:t>
              </a:r>
              <a:endPara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Graphic 74" descr="Public subnet group icon. ">
              <a:extLst>
                <a:ext uri="{FF2B5EF4-FFF2-40B4-BE49-F238E27FC236}">
                  <a16:creationId xmlns:a16="http://schemas.microsoft.com/office/drawing/2014/main" id="{96939921-066A-4750-9375-7F09DF777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rcRect/>
            <a:stretch/>
          </p:blipFill>
          <p:spPr>
            <a:xfrm>
              <a:off x="6147454" y="2618866"/>
              <a:ext cx="291483" cy="228503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29" name="Group 28" descr="Public subnet group.">
            <a:extLst>
              <a:ext uri="{FF2B5EF4-FFF2-40B4-BE49-F238E27FC236}">
                <a16:creationId xmlns:a16="http://schemas.microsoft.com/office/drawing/2014/main" id="{DB166E94-FB7B-4C12-BC5E-F8DD14849668}"/>
              </a:ext>
            </a:extLst>
          </p:cNvPr>
          <p:cNvGrpSpPr/>
          <p:nvPr/>
        </p:nvGrpSpPr>
        <p:grpSpPr>
          <a:xfrm>
            <a:off x="7948447" y="1751955"/>
            <a:ext cx="2575206" cy="1530830"/>
            <a:chOff x="6147454" y="2618865"/>
            <a:chExt cx="1765300" cy="88900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DE3317B-F4E9-44E3-B432-885494FBDBE6}"/>
                </a:ext>
              </a:extLst>
            </p:cNvPr>
            <p:cNvSpPr/>
            <p:nvPr/>
          </p:nvSpPr>
          <p:spPr>
            <a:xfrm>
              <a:off x="6147454" y="2618865"/>
              <a:ext cx="1765300" cy="889002"/>
            </a:xfrm>
            <a:prstGeom prst="rect">
              <a:avLst/>
            </a:prstGeom>
            <a:grpFill/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</a:t>
              </a:r>
              <a:r>
                <a:rPr lang="en-US" sz="1200" dirty="0" smtClean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subnet 2</a:t>
              </a:r>
            </a:p>
            <a:p>
              <a:pPr>
                <a:defRPr/>
              </a:pPr>
              <a:r>
                <a:rPr lang="en-US" sz="1200" dirty="0" smtClean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10.0.1.0/24</a:t>
              </a:r>
              <a:endPara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1" name="Graphic 74" descr="Public subnet group icon. ">
              <a:extLst>
                <a:ext uri="{FF2B5EF4-FFF2-40B4-BE49-F238E27FC236}">
                  <a16:creationId xmlns:a16="http://schemas.microsoft.com/office/drawing/2014/main" id="{96939921-066A-4750-9375-7F09DF777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rcRect/>
            <a:stretch/>
          </p:blipFill>
          <p:spPr>
            <a:xfrm>
              <a:off x="6147454" y="2618866"/>
              <a:ext cx="291483" cy="228503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AE5AAEC-E720-4D41-AA5B-EF98D86D2DFC}"/>
              </a:ext>
            </a:extLst>
          </p:cNvPr>
          <p:cNvSpPr/>
          <p:nvPr/>
        </p:nvSpPr>
        <p:spPr>
          <a:xfrm>
            <a:off x="2399054" y="2273776"/>
            <a:ext cx="6596538" cy="713180"/>
          </a:xfrm>
          <a:prstGeom prst="rect">
            <a:avLst/>
          </a:prstGeom>
          <a:noFill/>
          <a:ln w="15875">
            <a:solidFill>
              <a:srgbClr val="ED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Graphic 46" descr="Instance instance icon for the Amazon EC2 service.">
            <a:extLst>
              <a:ext uri="{FF2B5EF4-FFF2-40B4-BE49-F238E27FC236}">
                <a16:creationId xmlns:a16="http://schemas.microsoft.com/office/drawing/2014/main" id="{1AAF98C5-35B9-5FF2-FD98-21CFC9F35E0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2598556" y="2317729"/>
            <a:ext cx="457182" cy="457182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2398948" y="2725724"/>
            <a:ext cx="10294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  <a:endParaRPr lang="en-US" sz="120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461796" y="2425188"/>
            <a:ext cx="1173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200" dirty="0">
                <a:ln w="0"/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</a:t>
            </a:r>
            <a:r>
              <a:rPr lang="en-US" sz="1200" dirty="0" smtClean="0">
                <a:ln w="0"/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</a:p>
          <a:p>
            <a:pPr lvl="0" algn="ctr">
              <a:defRPr/>
            </a:pPr>
            <a:r>
              <a:rPr lang="en-US" sz="1200" dirty="0" smtClean="0">
                <a:ln w="0"/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  <a:endParaRPr lang="en-US" sz="1200" dirty="0">
              <a:ln w="0"/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AE5AAEC-E720-4D41-AA5B-EF98D86D2DFC}"/>
              </a:ext>
            </a:extLst>
          </p:cNvPr>
          <p:cNvSpPr/>
          <p:nvPr/>
        </p:nvSpPr>
        <p:spPr>
          <a:xfrm flipV="1">
            <a:off x="4566542" y="3120249"/>
            <a:ext cx="3059442" cy="266422"/>
          </a:xfrm>
          <a:prstGeom prst="rect">
            <a:avLst/>
          </a:prstGeom>
          <a:noFill/>
          <a:ln w="15875">
            <a:solidFill>
              <a:srgbClr val="ED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058108" y="3131562"/>
            <a:ext cx="60957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200" dirty="0" smtClean="0">
                <a:ln w="0"/>
                <a:solidFill>
                  <a:srgbClr val="ED7D31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ALB Security </a:t>
            </a:r>
            <a:r>
              <a:rPr lang="en-US" sz="1200" dirty="0">
                <a:ln w="0"/>
                <a:solidFill>
                  <a:srgbClr val="ED7D31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endParaRPr lang="en-US" sz="1200" dirty="0">
              <a:ln w="0"/>
              <a:solidFill>
                <a:srgbClr val="ED7D31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98B9DEF-F387-4811-A9E9-E0A6C0765BE8}"/>
              </a:ext>
            </a:extLst>
          </p:cNvPr>
          <p:cNvSpPr/>
          <p:nvPr/>
        </p:nvSpPr>
        <p:spPr>
          <a:xfrm>
            <a:off x="1474425" y="3613236"/>
            <a:ext cx="2575206" cy="17115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rgbClr val="00A1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1</a:t>
            </a:r>
          </a:p>
          <a:p>
            <a:pPr>
              <a:defRPr/>
            </a:pPr>
            <a:r>
              <a:rPr lang="en-US" sz="1200" dirty="0">
                <a:solidFill>
                  <a:srgbClr val="00A1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10.0.2.0/23</a:t>
            </a:r>
            <a:endParaRPr lang="en-US" sz="1200" dirty="0">
              <a:solidFill>
                <a:srgbClr val="00A1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Graphic 72" descr="Private subnet group icon. ">
            <a:extLst>
              <a:ext uri="{FF2B5EF4-FFF2-40B4-BE49-F238E27FC236}">
                <a16:creationId xmlns:a16="http://schemas.microsoft.com/office/drawing/2014/main" id="{74372F13-6358-4435-9927-FF2D240DA14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rcRect/>
          <a:stretch/>
        </p:blipFill>
        <p:spPr>
          <a:xfrm>
            <a:off x="1487696" y="3608502"/>
            <a:ext cx="454768" cy="45981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298B9DEF-F387-4811-A9E9-E0A6C0765BE8}"/>
              </a:ext>
            </a:extLst>
          </p:cNvPr>
          <p:cNvSpPr/>
          <p:nvPr/>
        </p:nvSpPr>
        <p:spPr>
          <a:xfrm>
            <a:off x="7948447" y="3610957"/>
            <a:ext cx="2575206" cy="17115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rgbClr val="00A1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2</a:t>
            </a:r>
          </a:p>
          <a:p>
            <a:pPr>
              <a:defRPr/>
            </a:pPr>
            <a:r>
              <a:rPr lang="en-US" sz="1200" dirty="0" smtClean="0">
                <a:solidFill>
                  <a:srgbClr val="00A1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10.0.4.0/23</a:t>
            </a:r>
            <a:endParaRPr lang="en-US" sz="1200" dirty="0">
              <a:solidFill>
                <a:srgbClr val="00A1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Graphic 72" descr="Private subnet group icon. ">
            <a:extLst>
              <a:ext uri="{FF2B5EF4-FFF2-40B4-BE49-F238E27FC236}">
                <a16:creationId xmlns:a16="http://schemas.microsoft.com/office/drawing/2014/main" id="{74372F13-6358-4435-9927-FF2D240DA14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rcRect/>
          <a:stretch/>
        </p:blipFill>
        <p:spPr>
          <a:xfrm>
            <a:off x="7948447" y="3611912"/>
            <a:ext cx="454768" cy="459810"/>
          </a:xfrm>
          <a:prstGeom prst="rect">
            <a:avLst/>
          </a:prstGeom>
        </p:spPr>
      </p:pic>
      <p:sp>
        <p:nvSpPr>
          <p:cNvPr id="50" name="Rectangle 49" descr="Availability Zone group.">
            <a:extLst>
              <a:ext uri="{FF2B5EF4-FFF2-40B4-BE49-F238E27FC236}">
                <a16:creationId xmlns:a16="http://schemas.microsoft.com/office/drawing/2014/main" id="{9B016F79-D3E5-4039-94FF-6B4AB7E65CFF}"/>
              </a:ext>
            </a:extLst>
          </p:cNvPr>
          <p:cNvSpPr/>
          <p:nvPr/>
        </p:nvSpPr>
        <p:spPr>
          <a:xfrm>
            <a:off x="4566542" y="3523467"/>
            <a:ext cx="3078898" cy="1186056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00A4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group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A4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instances with application and data and IAM role</a:t>
            </a:r>
            <a:endParaRPr lang="en-US" sz="1200" dirty="0">
              <a:solidFill>
                <a:srgbClr val="00A4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AE5AAEC-E720-4D41-AA5B-EF98D86D2DFC}"/>
              </a:ext>
            </a:extLst>
          </p:cNvPr>
          <p:cNvSpPr/>
          <p:nvPr/>
        </p:nvSpPr>
        <p:spPr>
          <a:xfrm flipV="1">
            <a:off x="4566279" y="4797133"/>
            <a:ext cx="3059442" cy="266422"/>
          </a:xfrm>
          <a:prstGeom prst="rect">
            <a:avLst/>
          </a:prstGeom>
          <a:noFill/>
          <a:ln w="15875">
            <a:solidFill>
              <a:srgbClr val="ED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AE5AAEC-E720-4D41-AA5B-EF98D86D2DFC}"/>
              </a:ext>
            </a:extLst>
          </p:cNvPr>
          <p:cNvSpPr/>
          <p:nvPr/>
        </p:nvSpPr>
        <p:spPr>
          <a:xfrm flipV="1">
            <a:off x="4566278" y="5139223"/>
            <a:ext cx="3059442" cy="266422"/>
          </a:xfrm>
          <a:prstGeom prst="rect">
            <a:avLst/>
          </a:prstGeom>
          <a:noFill/>
          <a:ln w="15875">
            <a:solidFill>
              <a:srgbClr val="ED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944262" y="4782018"/>
            <a:ext cx="19655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200" dirty="0" smtClean="0">
                <a:ln w="0"/>
                <a:solidFill>
                  <a:srgbClr val="ED7D31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Security group</a:t>
            </a:r>
            <a:endParaRPr lang="en-US" sz="1200" dirty="0">
              <a:ln w="0"/>
              <a:solidFill>
                <a:srgbClr val="ED7D31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032919" y="5120037"/>
            <a:ext cx="18725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200" dirty="0" smtClean="0">
                <a:ln w="0"/>
                <a:solidFill>
                  <a:srgbClr val="ED7D31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</a:t>
            </a:r>
            <a:r>
              <a:rPr lang="en-US" sz="1200" dirty="0">
                <a:ln w="0"/>
                <a:solidFill>
                  <a:srgbClr val="ED7D31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  <a:endParaRPr lang="en-US" sz="1200" dirty="0">
              <a:ln w="0"/>
              <a:solidFill>
                <a:srgbClr val="ED7D31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7" name="Graphic 63" descr="Internet gateway resource icon for the Amazon VPC service.&#10;">
            <a:extLst>
              <a:ext uri="{FF2B5EF4-FFF2-40B4-BE49-F238E27FC236}">
                <a16:creationId xmlns:a16="http://schemas.microsoft.com/office/drawing/2014/main" id="{45FAF6D6-2DA9-426A-9915-308E7974365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5798454" y="1160987"/>
            <a:ext cx="457200" cy="457200"/>
          </a:xfrm>
          <a:prstGeom prst="rect">
            <a:avLst/>
          </a:prstGeom>
        </p:spPr>
      </p:pic>
      <p:sp>
        <p:nvSpPr>
          <p:cNvPr id="58" name="TextBox 12">
            <a:extLst>
              <a:ext uri="{FF2B5EF4-FFF2-40B4-BE49-F238E27FC236}">
                <a16:creationId xmlns:a16="http://schemas.microsoft.com/office/drawing/2014/main" id="{122FBE61-7164-40C3-A6A9-06C6341D4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3801" y="1618980"/>
            <a:ext cx="1403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</p:spTree>
    <p:extLst>
      <p:ext uri="{BB962C8B-B14F-4D97-AF65-F5344CB8AC3E}">
        <p14:creationId xmlns:p14="http://schemas.microsoft.com/office/powerpoint/2010/main" val="167683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 descr="AWS Cloud group with AWS logo.">
            <a:extLst>
              <a:ext uri="{FF2B5EF4-FFF2-40B4-BE49-F238E27FC236}">
                <a16:creationId xmlns:a16="http://schemas.microsoft.com/office/drawing/2014/main" id="{C8F19A6B-B6EE-45E2-98B8-E09C68D7A4B2}"/>
              </a:ext>
            </a:extLst>
          </p:cNvPr>
          <p:cNvGrpSpPr/>
          <p:nvPr/>
        </p:nvGrpSpPr>
        <p:grpSpPr>
          <a:xfrm>
            <a:off x="165100" y="615523"/>
            <a:ext cx="11775888" cy="5986235"/>
            <a:chOff x="355600" y="1547017"/>
            <a:chExt cx="1765300" cy="83566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2A5B0E-ABA9-48CD-84D0-B78867AD79EC}"/>
                </a:ext>
              </a:extLst>
            </p:cNvPr>
            <p:cNvSpPr/>
            <p:nvPr/>
          </p:nvSpPr>
          <p:spPr>
            <a:xfrm>
              <a:off x="355600" y="1548096"/>
              <a:ext cx="1765300" cy="834588"/>
            </a:xfrm>
            <a:prstGeom prst="rect">
              <a:avLst/>
            </a:prstGeom>
            <a:noFill/>
            <a:ln w="15875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lIns="502920" tIns="9144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13" name="Graphic 55" descr="AWS Cloud group icon with AWS logo.">
              <a:extLst>
                <a:ext uri="{FF2B5EF4-FFF2-40B4-BE49-F238E27FC236}">
                  <a16:creationId xmlns:a16="http://schemas.microsoft.com/office/drawing/2014/main" id="{8AB2D835-9413-49FA-ACE8-763B2FFE2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/>
          </p:blipFill>
          <p:spPr>
            <a:xfrm>
              <a:off x="355600" y="1547017"/>
              <a:ext cx="54324" cy="53931"/>
            </a:xfrm>
            <a:prstGeom prst="rect">
              <a:avLst/>
            </a:prstGeom>
          </p:spPr>
        </p:pic>
      </p:grpSp>
      <p:grpSp>
        <p:nvGrpSpPr>
          <p:cNvPr id="14" name="Group 13" descr="Region group.">
            <a:extLst>
              <a:ext uri="{FF2B5EF4-FFF2-40B4-BE49-F238E27FC236}">
                <a16:creationId xmlns:a16="http://schemas.microsoft.com/office/drawing/2014/main" id="{7D4C77E5-6CDB-4722-AB56-6C5DDF70B565}"/>
              </a:ext>
            </a:extLst>
          </p:cNvPr>
          <p:cNvGrpSpPr/>
          <p:nvPr/>
        </p:nvGrpSpPr>
        <p:grpSpPr>
          <a:xfrm>
            <a:off x="527485" y="1029376"/>
            <a:ext cx="11076205" cy="5413452"/>
            <a:chOff x="4215623" y="1512745"/>
            <a:chExt cx="1765300" cy="889002"/>
          </a:xfrm>
        </p:grpSpPr>
        <p:sp>
          <p:nvSpPr>
            <p:cNvPr id="15" name="Rectangle 14" descr="Region group">
              <a:extLst>
                <a:ext uri="{FF2B5EF4-FFF2-40B4-BE49-F238E27FC236}">
                  <a16:creationId xmlns:a16="http://schemas.microsoft.com/office/drawing/2014/main" id="{5DD3887C-00A0-42E0-8F27-B1948269F05B}"/>
                </a:ext>
              </a:extLst>
            </p:cNvPr>
            <p:cNvSpPr/>
            <p:nvPr/>
          </p:nvSpPr>
          <p:spPr>
            <a:xfrm>
              <a:off x="4215623" y="1512745"/>
              <a:ext cx="1765300" cy="889002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rgbClr val="00A4A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</a:t>
              </a:r>
            </a:p>
          </p:txBody>
        </p:sp>
        <p:pic>
          <p:nvPicPr>
            <p:cNvPr id="16" name="Graphic 61" descr="Region group icon.">
              <a:extLst>
                <a:ext uri="{FF2B5EF4-FFF2-40B4-BE49-F238E27FC236}">
                  <a16:creationId xmlns:a16="http://schemas.microsoft.com/office/drawing/2014/main" id="{8FDA4CC8-83EE-49C8-BDE5-8EA871C8A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/>
          </p:blipFill>
          <p:spPr>
            <a:xfrm>
              <a:off x="4215623" y="1512745"/>
              <a:ext cx="62181" cy="62181"/>
            </a:xfrm>
            <a:prstGeom prst="rect">
              <a:avLst/>
            </a:prstGeom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1F720A2-D555-4892-9C0D-4F763BD1BB42}"/>
              </a:ext>
            </a:extLst>
          </p:cNvPr>
          <p:cNvSpPr/>
          <p:nvPr/>
        </p:nvSpPr>
        <p:spPr>
          <a:xfrm>
            <a:off x="871084" y="1709330"/>
            <a:ext cx="10393984" cy="4424021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000" dirty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dirty="0">
                <a:ln w="0"/>
                <a:solidFill>
                  <a:srgbClr val="894B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 10.0.0.0/16</a:t>
            </a:r>
            <a:endParaRPr lang="en-US" sz="1000" dirty="0">
              <a:ln w="0"/>
              <a:solidFill>
                <a:srgbClr val="894B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aphic 70" descr="VPC group icon. ">
            <a:extLst>
              <a:ext uri="{FF2B5EF4-FFF2-40B4-BE49-F238E27FC236}">
                <a16:creationId xmlns:a16="http://schemas.microsoft.com/office/drawing/2014/main" id="{E45B4EB6-8026-4795-A01B-64C99F1EBC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/>
          <a:stretch/>
        </p:blipFill>
        <p:spPr>
          <a:xfrm>
            <a:off x="871084" y="1679832"/>
            <a:ext cx="396211" cy="396211"/>
          </a:xfrm>
          <a:prstGeom prst="rect">
            <a:avLst/>
          </a:prstGeom>
        </p:spPr>
      </p:pic>
      <p:sp>
        <p:nvSpPr>
          <p:cNvPr id="21" name="Rectangle 20" descr="Availability Zone group.">
            <a:extLst>
              <a:ext uri="{FF2B5EF4-FFF2-40B4-BE49-F238E27FC236}">
                <a16:creationId xmlns:a16="http://schemas.microsoft.com/office/drawing/2014/main" id="{9B016F79-D3E5-4039-94FF-6B4AB7E65CFF}"/>
              </a:ext>
            </a:extLst>
          </p:cNvPr>
          <p:cNvSpPr/>
          <p:nvPr/>
        </p:nvSpPr>
        <p:spPr>
          <a:xfrm>
            <a:off x="6677681" y="1323017"/>
            <a:ext cx="4037011" cy="4984994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A4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000" dirty="0" smtClean="0">
                <a:solidFill>
                  <a:srgbClr val="00A4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2</a:t>
            </a:r>
            <a:endParaRPr lang="en-US" sz="1000" dirty="0">
              <a:solidFill>
                <a:srgbClr val="00A4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 descr="Availability Zone group.">
            <a:extLst>
              <a:ext uri="{FF2B5EF4-FFF2-40B4-BE49-F238E27FC236}">
                <a16:creationId xmlns:a16="http://schemas.microsoft.com/office/drawing/2014/main" id="{9B016F79-D3E5-4039-94FF-6B4AB7E65CFF}"/>
              </a:ext>
            </a:extLst>
          </p:cNvPr>
          <p:cNvSpPr/>
          <p:nvPr/>
        </p:nvSpPr>
        <p:spPr>
          <a:xfrm>
            <a:off x="1403625" y="1323017"/>
            <a:ext cx="3804498" cy="4984994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A4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000" dirty="0" smtClean="0">
                <a:solidFill>
                  <a:srgbClr val="00A4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1</a:t>
            </a:r>
            <a:endParaRPr lang="en-US" sz="1000" dirty="0">
              <a:solidFill>
                <a:srgbClr val="00A4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Group 22" descr="Public subnet group.">
            <a:extLst>
              <a:ext uri="{FF2B5EF4-FFF2-40B4-BE49-F238E27FC236}">
                <a16:creationId xmlns:a16="http://schemas.microsoft.com/office/drawing/2014/main" id="{DB166E94-FB7B-4C12-BC5E-F8DD14849668}"/>
              </a:ext>
            </a:extLst>
          </p:cNvPr>
          <p:cNvGrpSpPr/>
          <p:nvPr/>
        </p:nvGrpSpPr>
        <p:grpSpPr>
          <a:xfrm>
            <a:off x="1502474" y="1956726"/>
            <a:ext cx="3293973" cy="1307051"/>
            <a:chOff x="6147454" y="2618865"/>
            <a:chExt cx="1765300" cy="88900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DE3317B-F4E9-44E3-B432-885494FBDBE6}"/>
                </a:ext>
              </a:extLst>
            </p:cNvPr>
            <p:cNvSpPr/>
            <p:nvPr/>
          </p:nvSpPr>
          <p:spPr>
            <a:xfrm>
              <a:off x="6147454" y="2618865"/>
              <a:ext cx="1765300" cy="889002"/>
            </a:xfrm>
            <a:prstGeom prst="rect">
              <a:avLst/>
            </a:prstGeom>
            <a:grpFill/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</a:t>
              </a:r>
              <a:r>
                <a:rPr lang="en-US" sz="1000" dirty="0" smtClean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subnet 1</a:t>
              </a:r>
            </a:p>
            <a:p>
              <a:pPr>
                <a:defRPr/>
              </a:pPr>
              <a:r>
                <a:rPr lang="en-US" sz="10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10.0.0.0/24</a:t>
              </a:r>
              <a:endParaRPr lang="en-US" sz="1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Graphic 74" descr="Public subnet group icon. ">
              <a:extLst>
                <a:ext uri="{FF2B5EF4-FFF2-40B4-BE49-F238E27FC236}">
                  <a16:creationId xmlns:a16="http://schemas.microsoft.com/office/drawing/2014/main" id="{96939921-066A-4750-9375-7F09DF777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rcRect/>
            <a:stretch/>
          </p:blipFill>
          <p:spPr>
            <a:xfrm>
              <a:off x="6147455" y="2618866"/>
              <a:ext cx="248976" cy="248328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29" name="Group 28" descr="Public subnet group.">
            <a:extLst>
              <a:ext uri="{FF2B5EF4-FFF2-40B4-BE49-F238E27FC236}">
                <a16:creationId xmlns:a16="http://schemas.microsoft.com/office/drawing/2014/main" id="{DB166E94-FB7B-4C12-BC5E-F8DD14849668}"/>
              </a:ext>
            </a:extLst>
          </p:cNvPr>
          <p:cNvGrpSpPr/>
          <p:nvPr/>
        </p:nvGrpSpPr>
        <p:grpSpPr>
          <a:xfrm>
            <a:off x="6788427" y="1956726"/>
            <a:ext cx="3483102" cy="1307052"/>
            <a:chOff x="6147454" y="2618865"/>
            <a:chExt cx="1765300" cy="88900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DE3317B-F4E9-44E3-B432-885494FBDBE6}"/>
                </a:ext>
              </a:extLst>
            </p:cNvPr>
            <p:cNvSpPr/>
            <p:nvPr/>
          </p:nvSpPr>
          <p:spPr>
            <a:xfrm>
              <a:off x="6147454" y="2618865"/>
              <a:ext cx="1765300" cy="889002"/>
            </a:xfrm>
            <a:prstGeom prst="rect">
              <a:avLst/>
            </a:prstGeom>
            <a:grpFill/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</a:t>
              </a:r>
              <a:r>
                <a:rPr lang="en-US" sz="1000" dirty="0" smtClean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subnet 2</a:t>
              </a:r>
            </a:p>
            <a:p>
              <a:pPr>
                <a:defRPr/>
              </a:pPr>
              <a:r>
                <a:rPr lang="en-US" sz="1000" dirty="0" smtClean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10.0.1.0/24</a:t>
              </a:r>
              <a:endParaRPr lang="en-US" sz="1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1" name="Graphic 74" descr="Public subnet group icon. ">
              <a:extLst>
                <a:ext uri="{FF2B5EF4-FFF2-40B4-BE49-F238E27FC236}">
                  <a16:creationId xmlns:a16="http://schemas.microsoft.com/office/drawing/2014/main" id="{96939921-066A-4750-9375-7F09DF777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rcRect/>
            <a:stretch/>
          </p:blipFill>
          <p:spPr>
            <a:xfrm>
              <a:off x="6147455" y="2618867"/>
              <a:ext cx="220038" cy="248328"/>
            </a:xfrm>
            <a:prstGeom prst="rect">
              <a:avLst/>
            </a:prstGeom>
            <a:grpFill/>
            <a:ln>
              <a:noFill/>
            </a:ln>
          </p:spPr>
        </p:pic>
      </p:grpSp>
      <p:pic>
        <p:nvPicPr>
          <p:cNvPr id="35" name="Graphic 46" descr="Instance instance icon for the Amazon EC2 service.">
            <a:extLst>
              <a:ext uri="{FF2B5EF4-FFF2-40B4-BE49-F238E27FC236}">
                <a16:creationId xmlns:a16="http://schemas.microsoft.com/office/drawing/2014/main" id="{1AAF98C5-35B9-5FF2-FD98-21CFC9F35E0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3611319" y="2469894"/>
            <a:ext cx="453871" cy="453871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3411711" y="2876362"/>
            <a:ext cx="1021952" cy="244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  <a:endParaRPr lang="en-US" sz="100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98B9DEF-F387-4811-A9E9-E0A6C0765BE8}"/>
              </a:ext>
            </a:extLst>
          </p:cNvPr>
          <p:cNvSpPr/>
          <p:nvPr/>
        </p:nvSpPr>
        <p:spPr>
          <a:xfrm>
            <a:off x="1489062" y="3494916"/>
            <a:ext cx="3321818" cy="25484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rgbClr val="00A1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  <a:p>
            <a:pPr>
              <a:defRPr/>
            </a:pPr>
            <a:r>
              <a:rPr lang="en-US" sz="1000" dirty="0" smtClean="0">
                <a:solidFill>
                  <a:srgbClr val="00A1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10.0.2.0/23</a:t>
            </a:r>
            <a:endParaRPr lang="en-US" sz="1000" dirty="0">
              <a:solidFill>
                <a:srgbClr val="00A1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Graphic 72" descr="Private subnet group icon. ">
            <a:extLst>
              <a:ext uri="{FF2B5EF4-FFF2-40B4-BE49-F238E27FC236}">
                <a16:creationId xmlns:a16="http://schemas.microsoft.com/office/drawing/2014/main" id="{74372F13-6358-4435-9927-FF2D240DA14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rcRect/>
          <a:stretch/>
        </p:blipFill>
        <p:spPr>
          <a:xfrm>
            <a:off x="1508082" y="3479417"/>
            <a:ext cx="451474" cy="424121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298B9DEF-F387-4811-A9E9-E0A6C0765BE8}"/>
              </a:ext>
            </a:extLst>
          </p:cNvPr>
          <p:cNvSpPr/>
          <p:nvPr/>
        </p:nvSpPr>
        <p:spPr>
          <a:xfrm>
            <a:off x="6803064" y="3494916"/>
            <a:ext cx="3483102" cy="25484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rgbClr val="00A1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  <a:p>
            <a:pPr>
              <a:defRPr/>
            </a:pPr>
            <a:r>
              <a:rPr lang="en-US" sz="1000" dirty="0" smtClean="0">
                <a:solidFill>
                  <a:srgbClr val="00A1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10.0.4.0/23</a:t>
            </a:r>
            <a:endParaRPr lang="en-US" sz="1000" dirty="0">
              <a:solidFill>
                <a:srgbClr val="00A1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Graphic 72" descr="Private subnet group icon. ">
            <a:extLst>
              <a:ext uri="{FF2B5EF4-FFF2-40B4-BE49-F238E27FC236}">
                <a16:creationId xmlns:a16="http://schemas.microsoft.com/office/drawing/2014/main" id="{74372F13-6358-4435-9927-FF2D240DA14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rcRect/>
          <a:stretch/>
        </p:blipFill>
        <p:spPr>
          <a:xfrm>
            <a:off x="6803063" y="3479417"/>
            <a:ext cx="451474" cy="424122"/>
          </a:xfrm>
          <a:prstGeom prst="rect">
            <a:avLst/>
          </a:prstGeom>
        </p:spPr>
      </p:pic>
      <p:pic>
        <p:nvPicPr>
          <p:cNvPr id="57" name="Graphic 63" descr="Internet gateway resource icon for the Amazon VPC service.&#10;">
            <a:extLst>
              <a:ext uri="{FF2B5EF4-FFF2-40B4-BE49-F238E27FC236}">
                <a16:creationId xmlns:a16="http://schemas.microsoft.com/office/drawing/2014/main" id="{45FAF6D6-2DA9-426A-9915-308E7974365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5690535" y="1524131"/>
            <a:ext cx="453889" cy="453889"/>
          </a:xfrm>
          <a:prstGeom prst="rect">
            <a:avLst/>
          </a:prstGeom>
        </p:spPr>
      </p:pic>
      <p:sp>
        <p:nvSpPr>
          <p:cNvPr id="58" name="TextBox 12">
            <a:extLst>
              <a:ext uri="{FF2B5EF4-FFF2-40B4-BE49-F238E27FC236}">
                <a16:creationId xmlns:a16="http://schemas.microsoft.com/office/drawing/2014/main" id="{122FBE61-7164-40C3-A6A9-06C6341D4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8123" y="1893912"/>
            <a:ext cx="1393186" cy="24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5D6B773-1DB4-474A-BEF2-EC37AF610557}"/>
              </a:ext>
            </a:extLst>
          </p:cNvPr>
          <p:cNvSpPr/>
          <p:nvPr/>
        </p:nvSpPr>
        <p:spPr>
          <a:xfrm>
            <a:off x="2853030" y="3947924"/>
            <a:ext cx="6011642" cy="850705"/>
          </a:xfrm>
          <a:prstGeom prst="rect">
            <a:avLst/>
          </a:prstGeom>
          <a:noFill/>
          <a:ln w="15875">
            <a:solidFill>
              <a:srgbClr val="ED71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Auto 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 group</a:t>
            </a:r>
          </a:p>
        </p:txBody>
      </p:sp>
      <p:pic>
        <p:nvPicPr>
          <p:cNvPr id="54" name="Graphic 67" descr="Auto Scaling group icon.">
            <a:extLst>
              <a:ext uri="{FF2B5EF4-FFF2-40B4-BE49-F238E27FC236}">
                <a16:creationId xmlns:a16="http://schemas.microsoft.com/office/drawing/2014/main" id="{1ECE5F9D-8443-48DD-BB53-72DDFA75A56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/>
        </p:blipFill>
        <p:spPr>
          <a:xfrm>
            <a:off x="5749517" y="3965993"/>
            <a:ext cx="378241" cy="378241"/>
          </a:xfrm>
          <a:prstGeom prst="rect">
            <a:avLst/>
          </a:prstGeom>
        </p:spPr>
      </p:pic>
      <p:grpSp>
        <p:nvGrpSpPr>
          <p:cNvPr id="62" name="1.natGateway" descr="First Nat gateway resource icon, with the Nate gateway label below it. The resource is in Availability Zone 1.">
            <a:extLst>
              <a:ext uri="{FF2B5EF4-FFF2-40B4-BE49-F238E27FC236}">
                <a16:creationId xmlns:a16="http://schemas.microsoft.com/office/drawing/2014/main" id="{CBE187CB-E27B-B792-8B34-815FD681ABAB}"/>
              </a:ext>
            </a:extLst>
          </p:cNvPr>
          <p:cNvGrpSpPr/>
          <p:nvPr/>
        </p:nvGrpSpPr>
        <p:grpSpPr>
          <a:xfrm>
            <a:off x="2029275" y="2438841"/>
            <a:ext cx="1225823" cy="699902"/>
            <a:chOff x="3959051" y="3922713"/>
            <a:chExt cx="1234766" cy="705008"/>
          </a:xfrm>
        </p:grpSpPr>
        <p:sp>
          <p:nvSpPr>
            <p:cNvPr id="63" name="TextBox 17">
              <a:extLst>
                <a:ext uri="{FF2B5EF4-FFF2-40B4-BE49-F238E27FC236}">
                  <a16:creationId xmlns:a16="http://schemas.microsoft.com/office/drawing/2014/main" id="{734C55DB-726A-5605-F12F-28F9BACAE1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9051" y="4381500"/>
              <a:ext cx="123476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64" name="Graphic 35">
              <a:extLst>
                <a:ext uri="{FF2B5EF4-FFF2-40B4-BE49-F238E27FC236}">
                  <a16:creationId xmlns:a16="http://schemas.microsoft.com/office/drawing/2014/main" id="{6B967C3B-8506-A6DF-2612-97D2AF7802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rcRect/>
            <a:stretch/>
          </p:blipFill>
          <p:spPr bwMode="auto">
            <a:xfrm>
              <a:off x="4355307" y="392271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5" name="Graphic 36" descr="Application Load Balancer resource icon for the Elastic Load Balancing service.">
            <a:extLst>
              <a:ext uri="{FF2B5EF4-FFF2-40B4-BE49-F238E27FC236}">
                <a16:creationId xmlns:a16="http://schemas.microsoft.com/office/drawing/2014/main" id="{2C2D838C-4431-4882-B79B-8B526002008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5690535" y="2396612"/>
            <a:ext cx="453889" cy="453889"/>
          </a:xfrm>
          <a:prstGeom prst="rect">
            <a:avLst/>
          </a:prstGeom>
        </p:spPr>
      </p:pic>
      <p:sp>
        <p:nvSpPr>
          <p:cNvPr id="66" name="TextBox 19">
            <a:extLst>
              <a:ext uri="{FF2B5EF4-FFF2-40B4-BE49-F238E27FC236}">
                <a16:creationId xmlns:a16="http://schemas.microsoft.com/office/drawing/2014/main" id="{7E896620-E108-45B9-9D7A-9373420AA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865" y="2775545"/>
            <a:ext cx="1303807" cy="3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grpSp>
        <p:nvGrpSpPr>
          <p:cNvPr id="67" name="1.natGateway" descr="First Nat gateway resource icon, with the Nate gateway label below it. The resource is in Availability Zone 1.">
            <a:extLst>
              <a:ext uri="{FF2B5EF4-FFF2-40B4-BE49-F238E27FC236}">
                <a16:creationId xmlns:a16="http://schemas.microsoft.com/office/drawing/2014/main" id="{CBE187CB-E27B-B792-8B34-815FD681ABAB}"/>
              </a:ext>
            </a:extLst>
          </p:cNvPr>
          <p:cNvGrpSpPr/>
          <p:nvPr/>
        </p:nvGrpSpPr>
        <p:grpSpPr>
          <a:xfrm>
            <a:off x="8526382" y="2444233"/>
            <a:ext cx="1225823" cy="699902"/>
            <a:chOff x="3959051" y="3922713"/>
            <a:chExt cx="1234766" cy="705008"/>
          </a:xfrm>
        </p:grpSpPr>
        <p:sp>
          <p:nvSpPr>
            <p:cNvPr id="68" name="TextBox 17">
              <a:extLst>
                <a:ext uri="{FF2B5EF4-FFF2-40B4-BE49-F238E27FC236}">
                  <a16:creationId xmlns:a16="http://schemas.microsoft.com/office/drawing/2014/main" id="{734C55DB-726A-5605-F12F-28F9BACAE1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9051" y="4381500"/>
              <a:ext cx="123476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69" name="Graphic 35">
              <a:extLst>
                <a:ext uri="{FF2B5EF4-FFF2-40B4-BE49-F238E27FC236}">
                  <a16:creationId xmlns:a16="http://schemas.microsoft.com/office/drawing/2014/main" id="{6B967C3B-8506-A6DF-2612-97D2AF7802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rcRect/>
            <a:stretch/>
          </p:blipFill>
          <p:spPr bwMode="auto">
            <a:xfrm>
              <a:off x="4355307" y="392271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0" name="Graphic 39" descr="MySQL instance instance icon for the Database category.">
            <a:extLst>
              <a:ext uri="{FF2B5EF4-FFF2-40B4-BE49-F238E27FC236}">
                <a16:creationId xmlns:a16="http://schemas.microsoft.com/office/drawing/2014/main" id="{E048A075-AF63-47AE-CBA8-CA9B659DA0F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1897093" y="5085178"/>
            <a:ext cx="453889" cy="453889"/>
          </a:xfrm>
          <a:prstGeom prst="rect">
            <a:avLst/>
          </a:prstGeom>
        </p:spPr>
      </p:pic>
      <p:sp>
        <p:nvSpPr>
          <p:cNvPr id="42" name="TextBox 8">
            <a:extLst>
              <a:ext uri="{FF2B5EF4-FFF2-40B4-BE49-F238E27FC236}">
                <a16:creationId xmlns:a16="http://schemas.microsoft.com/office/drawing/2014/main" id="{9A51BFEC-955C-E444-A046-8E4A45B6E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25" y="5541966"/>
            <a:ext cx="1483019" cy="3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MySQL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0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(Primary Db)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6" name="Graphic 39" descr="MySQL instance instance icon for the Database category.">
            <a:extLst>
              <a:ext uri="{FF2B5EF4-FFF2-40B4-BE49-F238E27FC236}">
                <a16:creationId xmlns:a16="http://schemas.microsoft.com/office/drawing/2014/main" id="{E048A075-AF63-47AE-CBA8-CA9B659DA0F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8955563" y="5086816"/>
            <a:ext cx="453889" cy="453889"/>
          </a:xfrm>
          <a:prstGeom prst="rect">
            <a:avLst/>
          </a:prstGeom>
        </p:spPr>
      </p:pic>
      <p:sp>
        <p:nvSpPr>
          <p:cNvPr id="77" name="TextBox 8">
            <a:extLst>
              <a:ext uri="{FF2B5EF4-FFF2-40B4-BE49-F238E27FC236}">
                <a16:creationId xmlns:a16="http://schemas.microsoft.com/office/drawing/2014/main" id="{9A51BFEC-955C-E444-A046-8E4A45B6E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5262" y="5541966"/>
            <a:ext cx="1483019" cy="3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MySQL</a:t>
            </a:r>
          </a:p>
          <a:p>
            <a:pPr algn="ctr" eaLnBrk="1" hangingPunct="1"/>
            <a:r>
              <a:rPr lang="en-US" altLang="en-US" sz="10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(Secondary Db)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2706783" y="2314249"/>
            <a:ext cx="118606" cy="118606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7" name="Group 6"/>
          <p:cNvGrpSpPr/>
          <p:nvPr/>
        </p:nvGrpSpPr>
        <p:grpSpPr>
          <a:xfrm>
            <a:off x="2697495" y="3986734"/>
            <a:ext cx="1538537" cy="812876"/>
            <a:chOff x="3468107" y="3881158"/>
            <a:chExt cx="1549762" cy="818807"/>
          </a:xfrm>
        </p:grpSpPr>
        <p:sp>
          <p:nvSpPr>
            <p:cNvPr id="74" name="Rectangle 73"/>
            <p:cNvSpPr/>
            <p:nvPr/>
          </p:nvSpPr>
          <p:spPr>
            <a:xfrm>
              <a:off x="3468107" y="4299855"/>
              <a:ext cx="154976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00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Amazon EC2</a:t>
              </a:r>
              <a:br>
                <a:rPr lang="en-US" sz="100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(Web &amp; App Server)</a:t>
              </a:r>
              <a:endParaRPr lang="en-US" sz="100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1" name="Graphic 5" descr="Amazon Elastic Compute Cloud (Amazon EC2) service icon.">
              <a:extLst>
                <a:ext uri="{FF2B5EF4-FFF2-40B4-BE49-F238E27FC236}">
                  <a16:creationId xmlns:a16="http://schemas.microsoft.com/office/drawing/2014/main" id="{38622D4A-AB16-E74E-A250-BDBAAFFAA6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rcRect/>
            <a:stretch/>
          </p:blipFill>
          <p:spPr bwMode="auto">
            <a:xfrm>
              <a:off x="3962538" y="3881158"/>
              <a:ext cx="478581" cy="478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3" name="Group 82"/>
          <p:cNvGrpSpPr/>
          <p:nvPr/>
        </p:nvGrpSpPr>
        <p:grpSpPr>
          <a:xfrm>
            <a:off x="7449233" y="3986734"/>
            <a:ext cx="1538537" cy="812876"/>
            <a:chOff x="3468107" y="3881158"/>
            <a:chExt cx="1549762" cy="818807"/>
          </a:xfrm>
        </p:grpSpPr>
        <p:sp>
          <p:nvSpPr>
            <p:cNvPr id="84" name="Rectangle 83"/>
            <p:cNvSpPr/>
            <p:nvPr/>
          </p:nvSpPr>
          <p:spPr>
            <a:xfrm>
              <a:off x="3468107" y="4299855"/>
              <a:ext cx="154976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00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Amazon EC2</a:t>
              </a:r>
              <a:br>
                <a:rPr lang="en-US" sz="100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(Web &amp; App Server)</a:t>
              </a:r>
              <a:endParaRPr lang="en-US" sz="100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5" name="Graphic 5" descr="Amazon Elastic Compute Cloud (Amazon EC2) service icon.">
              <a:extLst>
                <a:ext uri="{FF2B5EF4-FFF2-40B4-BE49-F238E27FC236}">
                  <a16:creationId xmlns:a16="http://schemas.microsoft.com/office/drawing/2014/main" id="{38622D4A-AB16-E74E-A250-BDBAAFFAA6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rcRect/>
            <a:stretch/>
          </p:blipFill>
          <p:spPr bwMode="auto">
            <a:xfrm>
              <a:off x="3962538" y="3881158"/>
              <a:ext cx="478581" cy="478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87" name="Elbow Connector 43" descr="Elbow vertical arrow pointing down (1).">
            <a:extLst>
              <a:ext uri="{FF2B5EF4-FFF2-40B4-BE49-F238E27FC236}">
                <a16:creationId xmlns:a16="http://schemas.microsoft.com/office/drawing/2014/main" id="{E34A2FF9-1D15-46C7-9B6E-72DD6C7DCAFD}"/>
              </a:ext>
            </a:extLst>
          </p:cNvPr>
          <p:cNvCxnSpPr>
            <a:cxnSpLocks/>
            <a:stCxn id="84" idx="2"/>
          </p:cNvCxnSpPr>
          <p:nvPr/>
        </p:nvCxnSpPr>
        <p:spPr>
          <a:xfrm rot="5400000">
            <a:off x="5094435" y="2040575"/>
            <a:ext cx="365033" cy="5883102"/>
          </a:xfrm>
          <a:prstGeom prst="bentConnector2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43" descr="Elbow vertical arrow pointing down (1).">
            <a:extLst>
              <a:ext uri="{FF2B5EF4-FFF2-40B4-BE49-F238E27FC236}">
                <a16:creationId xmlns:a16="http://schemas.microsoft.com/office/drawing/2014/main" id="{E34A2FF9-1D15-46C7-9B6E-72DD6C7DCAFD}"/>
              </a:ext>
            </a:extLst>
          </p:cNvPr>
          <p:cNvCxnSpPr>
            <a:cxnSpLocks/>
            <a:stCxn id="81" idx="1"/>
            <a:endCxn id="40" idx="0"/>
          </p:cNvCxnSpPr>
          <p:nvPr/>
        </p:nvCxnSpPr>
        <p:spPr>
          <a:xfrm rot="10800000" flipV="1">
            <a:off x="2124039" y="4224290"/>
            <a:ext cx="1064307" cy="860887"/>
          </a:xfrm>
          <a:prstGeom prst="bentConnector2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43" descr="Elbow vertical arrow pointing down (1).">
            <a:extLst>
              <a:ext uri="{FF2B5EF4-FFF2-40B4-BE49-F238E27FC236}">
                <a16:creationId xmlns:a16="http://schemas.microsoft.com/office/drawing/2014/main" id="{E34A2FF9-1D15-46C7-9B6E-72DD6C7DCAF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41616" y="2230227"/>
            <a:ext cx="625417" cy="6810428"/>
          </a:xfrm>
          <a:prstGeom prst="bentConnector4">
            <a:avLst>
              <a:gd name="adj1" fmla="val -8204"/>
              <a:gd name="adj2" fmla="val 55444"/>
            </a:avLst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23" descr="Horizontal split double arrow pointing right.">
            <a:extLst>
              <a:ext uri="{FF2B5EF4-FFF2-40B4-BE49-F238E27FC236}">
                <a16:creationId xmlns:a16="http://schemas.microsoft.com/office/drawing/2014/main" id="{976E9B6E-2D34-4AC1-9C44-0D7608D15D77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5449720" y="1191054"/>
            <a:ext cx="794571" cy="4630403"/>
            <a:chOff x="2674471" y="1567527"/>
            <a:chExt cx="1488360" cy="331243"/>
          </a:xfrm>
        </p:grpSpPr>
        <p:sp>
          <p:nvSpPr>
            <p:cNvPr id="119" name="Freeform 26">
              <a:extLst>
                <a:ext uri="{FF2B5EF4-FFF2-40B4-BE49-F238E27FC236}">
                  <a16:creationId xmlns:a16="http://schemas.microsoft.com/office/drawing/2014/main" id="{DFFA8172-1D3C-4219-81AE-4379DC58AAAE}"/>
                </a:ext>
              </a:extLst>
            </p:cNvPr>
            <p:cNvSpPr/>
            <p:nvPr/>
          </p:nvSpPr>
          <p:spPr>
            <a:xfrm rot="10800000">
              <a:off x="3247894" y="1567527"/>
              <a:ext cx="91493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641B2015-7199-42A5-AB5D-7D1457E060D9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29199"/>
              <a:ext cx="573423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Rectangle 125"/>
          <p:cNvSpPr/>
          <p:nvPr/>
        </p:nvSpPr>
        <p:spPr>
          <a:xfrm>
            <a:off x="3922687" y="160165"/>
            <a:ext cx="14863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000" dirty="0" smtClean="0">
                <a:ln w="0"/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https://ugwulo.github.io</a:t>
            </a:r>
            <a:endParaRPr lang="en-US" sz="1000" dirty="0">
              <a:ln w="0"/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Freeform 59" descr="Ninety degree arrow pointing up to the right.">
            <a:extLst>
              <a:ext uri="{FF2B5EF4-FFF2-40B4-BE49-F238E27FC236}">
                <a16:creationId xmlns:a16="http://schemas.microsoft.com/office/drawing/2014/main" id="{D1DFE268-D008-4F1E-8964-4CBD22E92CC0}"/>
              </a:ext>
            </a:extLst>
          </p:cNvPr>
          <p:cNvSpPr/>
          <p:nvPr/>
        </p:nvSpPr>
        <p:spPr>
          <a:xfrm rot="5400000" flipH="1">
            <a:off x="5035300" y="611088"/>
            <a:ext cx="1197330" cy="55583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28" name="Straight Arrow Connector 127" descr="Down pointing vertical arrow.">
            <a:extLst>
              <a:ext uri="{FF2B5EF4-FFF2-40B4-BE49-F238E27FC236}">
                <a16:creationId xmlns:a16="http://schemas.microsoft.com/office/drawing/2014/main" id="{82635242-9714-4273-852A-ADFDFD57AD54}"/>
              </a:ext>
            </a:extLst>
          </p:cNvPr>
          <p:cNvCxnSpPr/>
          <p:nvPr/>
        </p:nvCxnSpPr>
        <p:spPr>
          <a:xfrm flipH="1" flipV="1">
            <a:off x="5901978" y="2127022"/>
            <a:ext cx="237" cy="254841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46" descr="Elbow vertical arrow pointing up (1).">
            <a:extLst>
              <a:ext uri="{FF2B5EF4-FFF2-40B4-BE49-F238E27FC236}">
                <a16:creationId xmlns:a16="http://schemas.microsoft.com/office/drawing/2014/main" id="{87B0072E-4E5E-4D14-B207-FA53BD821A98}"/>
              </a:ext>
            </a:extLst>
          </p:cNvPr>
          <p:cNvCxnSpPr>
            <a:cxnSpLocks/>
            <a:stCxn id="63" idx="2"/>
          </p:cNvCxnSpPr>
          <p:nvPr/>
        </p:nvCxnSpPr>
        <p:spPr>
          <a:xfrm rot="16200000" flipH="1">
            <a:off x="2626419" y="3154511"/>
            <a:ext cx="799982" cy="76844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46" descr="Elbow vertical arrow pointing up (1).">
            <a:extLst>
              <a:ext uri="{FF2B5EF4-FFF2-40B4-BE49-F238E27FC236}">
                <a16:creationId xmlns:a16="http://schemas.microsoft.com/office/drawing/2014/main" id="{87B0072E-4E5E-4D14-B207-FA53BD821A98}"/>
              </a:ext>
            </a:extLst>
          </p:cNvPr>
          <p:cNvCxnSpPr>
            <a:cxnSpLocks/>
            <a:stCxn id="57" idx="1"/>
            <a:endCxn id="64" idx="0"/>
          </p:cNvCxnSpPr>
          <p:nvPr/>
        </p:nvCxnSpPr>
        <p:spPr>
          <a:xfrm rot="10800000" flipV="1">
            <a:off x="2649607" y="1751075"/>
            <a:ext cx="3040929" cy="687765"/>
          </a:xfrm>
          <a:prstGeom prst="bentConnector2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46" descr="Elbow vertical arrow pointing up (1).">
            <a:extLst>
              <a:ext uri="{FF2B5EF4-FFF2-40B4-BE49-F238E27FC236}">
                <a16:creationId xmlns:a16="http://schemas.microsoft.com/office/drawing/2014/main" id="{87B0072E-4E5E-4D14-B207-FA53BD821A98}"/>
              </a:ext>
            </a:extLst>
          </p:cNvPr>
          <p:cNvCxnSpPr>
            <a:cxnSpLocks/>
            <a:stCxn id="57" idx="3"/>
            <a:endCxn id="69" idx="0"/>
          </p:cNvCxnSpPr>
          <p:nvPr/>
        </p:nvCxnSpPr>
        <p:spPr>
          <a:xfrm>
            <a:off x="6144424" y="1751076"/>
            <a:ext cx="3002289" cy="693157"/>
          </a:xfrm>
          <a:prstGeom prst="bentConnector2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46" descr="Elbow vertical arrow pointing up (1).">
            <a:extLst>
              <a:ext uri="{FF2B5EF4-FFF2-40B4-BE49-F238E27FC236}">
                <a16:creationId xmlns:a16="http://schemas.microsoft.com/office/drawing/2014/main" id="{87B0072E-4E5E-4D14-B207-FA53BD821A98}"/>
              </a:ext>
            </a:extLst>
          </p:cNvPr>
          <p:cNvCxnSpPr>
            <a:cxnSpLocks/>
          </p:cNvCxnSpPr>
          <p:nvPr/>
        </p:nvCxnSpPr>
        <p:spPr>
          <a:xfrm rot="5400000">
            <a:off x="8323999" y="3062465"/>
            <a:ext cx="833039" cy="823781"/>
          </a:xfrm>
          <a:prstGeom prst="bentConnector3">
            <a:avLst>
              <a:gd name="adj1" fmla="val 57935"/>
            </a:avLst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Freeform 59" descr="Ninety degree arrow pointing up to the right.">
            <a:extLst>
              <a:ext uri="{FF2B5EF4-FFF2-40B4-BE49-F238E27FC236}">
                <a16:creationId xmlns:a16="http://schemas.microsoft.com/office/drawing/2014/main" id="{D1DFE268-D008-4F1E-8964-4CBD22E92CC0}"/>
              </a:ext>
            </a:extLst>
          </p:cNvPr>
          <p:cNvSpPr/>
          <p:nvPr/>
        </p:nvSpPr>
        <p:spPr>
          <a:xfrm>
            <a:off x="5340956" y="286164"/>
            <a:ext cx="570928" cy="55583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70" name="Graphic 68" descr="Client resource icon for the General Icons category.">
            <a:extLst>
              <a:ext uri="{FF2B5EF4-FFF2-40B4-BE49-F238E27FC236}">
                <a16:creationId xmlns:a16="http://schemas.microsoft.com/office/drawing/2014/main" id="{B409BAE7-B594-48DE-A515-288D23E675D4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3487075" y="82953"/>
            <a:ext cx="457200" cy="312658"/>
          </a:xfrm>
          <a:prstGeom prst="rect">
            <a:avLst/>
          </a:prstGeom>
        </p:spPr>
      </p:pic>
      <p:sp>
        <p:nvSpPr>
          <p:cNvPr id="171" name="TextBox 25">
            <a:extLst>
              <a:ext uri="{FF2B5EF4-FFF2-40B4-BE49-F238E27FC236}">
                <a16:creationId xmlns:a16="http://schemas.microsoft.com/office/drawing/2014/main" id="{0BA1D6A3-006B-412E-B5D6-B26E826FA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569" y="361046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223326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36 -0.04236 L 0.57877 -0.0386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14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2" animBg="1"/>
      <p:bldP spid="5" grpId="3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2645</TotalTime>
  <Words>116</Words>
  <Application>Microsoft Office PowerPoint</Application>
  <PresentationFormat>Widescreen</PresentationFormat>
  <Paragraphs>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Ugwulo</dc:creator>
  <cp:lastModifiedBy>Ugwulo</cp:lastModifiedBy>
  <cp:revision>38</cp:revision>
  <dcterms:created xsi:type="dcterms:W3CDTF">2023-12-26T13:03:32Z</dcterms:created>
  <dcterms:modified xsi:type="dcterms:W3CDTF">2023-12-28T09:08:54Z</dcterms:modified>
</cp:coreProperties>
</file>