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44BB-0CA4-55AD-D9B3-BBF3941AD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215DF-4A46-2DDF-0F24-47B7D62DB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DF6C5E-FEAC-9BA2-21D1-0C842FF92FA4}"/>
              </a:ext>
            </a:extLst>
          </p:cNvPr>
          <p:cNvSpPr>
            <a:spLocks noGrp="1"/>
          </p:cNvSpPr>
          <p:nvPr>
            <p:ph type="dt" sz="half" idx="10"/>
          </p:nvPr>
        </p:nvSpPr>
        <p:spPr/>
        <p:txBody>
          <a:bodyPr/>
          <a:lstStyle/>
          <a:p>
            <a:fld id="{D8560459-36C4-4BE3-BAAA-C5A8D6E55923}" type="datetimeFigureOut">
              <a:rPr lang="en-US" smtClean="0"/>
              <a:t>6/7/2024</a:t>
            </a:fld>
            <a:endParaRPr lang="en-US"/>
          </a:p>
        </p:txBody>
      </p:sp>
      <p:sp>
        <p:nvSpPr>
          <p:cNvPr id="5" name="Footer Placeholder 4">
            <a:extLst>
              <a:ext uri="{FF2B5EF4-FFF2-40B4-BE49-F238E27FC236}">
                <a16:creationId xmlns:a16="http://schemas.microsoft.com/office/drawing/2014/main" id="{2EA022E4-3A71-DC1D-DFF3-DDBC05012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87A06-8107-3EA0-61B4-ED3375662674}"/>
              </a:ext>
            </a:extLst>
          </p:cNvPr>
          <p:cNvSpPr>
            <a:spLocks noGrp="1"/>
          </p:cNvSpPr>
          <p:nvPr>
            <p:ph type="sldNum" sz="quarter" idx="12"/>
          </p:nvPr>
        </p:nvSpPr>
        <p:spPr/>
        <p:txBody>
          <a:bodyPr/>
          <a:lstStyle/>
          <a:p>
            <a:fld id="{E8E4C7C0-B89E-4470-B2A3-19890D7DD678}" type="slidenum">
              <a:rPr lang="en-US" smtClean="0"/>
              <a:t>‹#›</a:t>
            </a:fld>
            <a:endParaRPr lang="en-US"/>
          </a:p>
        </p:txBody>
      </p:sp>
    </p:spTree>
    <p:extLst>
      <p:ext uri="{BB962C8B-B14F-4D97-AF65-F5344CB8AC3E}">
        <p14:creationId xmlns:p14="http://schemas.microsoft.com/office/powerpoint/2010/main" val="239133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CA8D-BC32-FFE0-E781-076403F902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5AA71E-3995-996A-658B-19E3E908D5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F09E2-F7EE-67FA-6CB4-76E4D703F78A}"/>
              </a:ext>
            </a:extLst>
          </p:cNvPr>
          <p:cNvSpPr>
            <a:spLocks noGrp="1"/>
          </p:cNvSpPr>
          <p:nvPr>
            <p:ph type="dt" sz="half" idx="10"/>
          </p:nvPr>
        </p:nvSpPr>
        <p:spPr/>
        <p:txBody>
          <a:bodyPr/>
          <a:lstStyle/>
          <a:p>
            <a:fld id="{D8560459-36C4-4BE3-BAAA-C5A8D6E55923}" type="datetimeFigureOut">
              <a:rPr lang="en-US" smtClean="0"/>
              <a:t>6/7/2024</a:t>
            </a:fld>
            <a:endParaRPr lang="en-US"/>
          </a:p>
        </p:txBody>
      </p:sp>
      <p:sp>
        <p:nvSpPr>
          <p:cNvPr id="5" name="Footer Placeholder 4">
            <a:extLst>
              <a:ext uri="{FF2B5EF4-FFF2-40B4-BE49-F238E27FC236}">
                <a16:creationId xmlns:a16="http://schemas.microsoft.com/office/drawing/2014/main" id="{D20BC60C-99E9-E533-0DF7-F826AA56D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EDF2-A0A7-B584-0993-573E96100C93}"/>
              </a:ext>
            </a:extLst>
          </p:cNvPr>
          <p:cNvSpPr>
            <a:spLocks noGrp="1"/>
          </p:cNvSpPr>
          <p:nvPr>
            <p:ph type="sldNum" sz="quarter" idx="12"/>
          </p:nvPr>
        </p:nvSpPr>
        <p:spPr/>
        <p:txBody>
          <a:bodyPr/>
          <a:lstStyle/>
          <a:p>
            <a:fld id="{E8E4C7C0-B89E-4470-B2A3-19890D7DD678}" type="slidenum">
              <a:rPr lang="en-US" smtClean="0"/>
              <a:t>‹#›</a:t>
            </a:fld>
            <a:endParaRPr lang="en-US"/>
          </a:p>
        </p:txBody>
      </p:sp>
    </p:spTree>
    <p:extLst>
      <p:ext uri="{BB962C8B-B14F-4D97-AF65-F5344CB8AC3E}">
        <p14:creationId xmlns:p14="http://schemas.microsoft.com/office/powerpoint/2010/main" val="265535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73AAAF-2F66-32A1-E8B0-64B4F134C4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51ACF-BDF4-68C9-1A66-6F7A24575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0DE4D-74E8-7D0C-2CFF-165E54A090CA}"/>
              </a:ext>
            </a:extLst>
          </p:cNvPr>
          <p:cNvSpPr>
            <a:spLocks noGrp="1"/>
          </p:cNvSpPr>
          <p:nvPr>
            <p:ph type="dt" sz="half" idx="10"/>
          </p:nvPr>
        </p:nvSpPr>
        <p:spPr/>
        <p:txBody>
          <a:bodyPr/>
          <a:lstStyle/>
          <a:p>
            <a:fld id="{D8560459-36C4-4BE3-BAAA-C5A8D6E55923}" type="datetimeFigureOut">
              <a:rPr lang="en-US" smtClean="0"/>
              <a:t>6/7/2024</a:t>
            </a:fld>
            <a:endParaRPr lang="en-US"/>
          </a:p>
        </p:txBody>
      </p:sp>
      <p:sp>
        <p:nvSpPr>
          <p:cNvPr id="5" name="Footer Placeholder 4">
            <a:extLst>
              <a:ext uri="{FF2B5EF4-FFF2-40B4-BE49-F238E27FC236}">
                <a16:creationId xmlns:a16="http://schemas.microsoft.com/office/drawing/2014/main" id="{7D6002CF-8152-4720-78C2-C30916A6D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ADC7B-1355-40F2-0501-8D7F93AFAE0A}"/>
              </a:ext>
            </a:extLst>
          </p:cNvPr>
          <p:cNvSpPr>
            <a:spLocks noGrp="1"/>
          </p:cNvSpPr>
          <p:nvPr>
            <p:ph type="sldNum" sz="quarter" idx="12"/>
          </p:nvPr>
        </p:nvSpPr>
        <p:spPr/>
        <p:txBody>
          <a:bodyPr/>
          <a:lstStyle/>
          <a:p>
            <a:fld id="{E8E4C7C0-B89E-4470-B2A3-19890D7DD678}" type="slidenum">
              <a:rPr lang="en-US" smtClean="0"/>
              <a:t>‹#›</a:t>
            </a:fld>
            <a:endParaRPr lang="en-US"/>
          </a:p>
        </p:txBody>
      </p:sp>
    </p:spTree>
    <p:extLst>
      <p:ext uri="{BB962C8B-B14F-4D97-AF65-F5344CB8AC3E}">
        <p14:creationId xmlns:p14="http://schemas.microsoft.com/office/powerpoint/2010/main" val="47057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4F41-4FD2-E9BE-77AB-E6AAEA8BF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8B4DF5-42B3-37C8-7A5A-B13B0951CF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B3E05-EA02-F09A-C7B6-4615DD18638A}"/>
              </a:ext>
            </a:extLst>
          </p:cNvPr>
          <p:cNvSpPr>
            <a:spLocks noGrp="1"/>
          </p:cNvSpPr>
          <p:nvPr>
            <p:ph type="dt" sz="half" idx="10"/>
          </p:nvPr>
        </p:nvSpPr>
        <p:spPr/>
        <p:txBody>
          <a:bodyPr/>
          <a:lstStyle/>
          <a:p>
            <a:fld id="{D8560459-36C4-4BE3-BAAA-C5A8D6E55923}" type="datetimeFigureOut">
              <a:rPr lang="en-US" smtClean="0"/>
              <a:t>6/7/2024</a:t>
            </a:fld>
            <a:endParaRPr lang="en-US"/>
          </a:p>
        </p:txBody>
      </p:sp>
      <p:sp>
        <p:nvSpPr>
          <p:cNvPr id="5" name="Footer Placeholder 4">
            <a:extLst>
              <a:ext uri="{FF2B5EF4-FFF2-40B4-BE49-F238E27FC236}">
                <a16:creationId xmlns:a16="http://schemas.microsoft.com/office/drawing/2014/main" id="{C64D1B45-4303-4D03-9D28-A78744937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E61CD-92D9-387C-80A4-09D9FDBB75CE}"/>
              </a:ext>
            </a:extLst>
          </p:cNvPr>
          <p:cNvSpPr>
            <a:spLocks noGrp="1"/>
          </p:cNvSpPr>
          <p:nvPr>
            <p:ph type="sldNum" sz="quarter" idx="12"/>
          </p:nvPr>
        </p:nvSpPr>
        <p:spPr/>
        <p:txBody>
          <a:bodyPr/>
          <a:lstStyle/>
          <a:p>
            <a:fld id="{E8E4C7C0-B89E-4470-B2A3-19890D7DD678}" type="slidenum">
              <a:rPr lang="en-US" smtClean="0"/>
              <a:t>‹#›</a:t>
            </a:fld>
            <a:endParaRPr lang="en-US"/>
          </a:p>
        </p:txBody>
      </p:sp>
    </p:spTree>
    <p:extLst>
      <p:ext uri="{BB962C8B-B14F-4D97-AF65-F5344CB8AC3E}">
        <p14:creationId xmlns:p14="http://schemas.microsoft.com/office/powerpoint/2010/main" val="418817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63E6-84B5-151D-1E3C-C5438A25DD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292DDD-B358-443B-B217-6744A28BC0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82B3FA-81BD-742D-AED4-6B59B0573F4E}"/>
              </a:ext>
            </a:extLst>
          </p:cNvPr>
          <p:cNvSpPr>
            <a:spLocks noGrp="1"/>
          </p:cNvSpPr>
          <p:nvPr>
            <p:ph type="dt" sz="half" idx="10"/>
          </p:nvPr>
        </p:nvSpPr>
        <p:spPr/>
        <p:txBody>
          <a:bodyPr/>
          <a:lstStyle/>
          <a:p>
            <a:fld id="{D8560459-36C4-4BE3-BAAA-C5A8D6E55923}" type="datetimeFigureOut">
              <a:rPr lang="en-US" smtClean="0"/>
              <a:t>6/7/2024</a:t>
            </a:fld>
            <a:endParaRPr lang="en-US"/>
          </a:p>
        </p:txBody>
      </p:sp>
      <p:sp>
        <p:nvSpPr>
          <p:cNvPr id="5" name="Footer Placeholder 4">
            <a:extLst>
              <a:ext uri="{FF2B5EF4-FFF2-40B4-BE49-F238E27FC236}">
                <a16:creationId xmlns:a16="http://schemas.microsoft.com/office/drawing/2014/main" id="{A1BA261D-A38E-E1A8-438F-11D302CE0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DD620-380E-B3A2-BCB4-18B07A4DC834}"/>
              </a:ext>
            </a:extLst>
          </p:cNvPr>
          <p:cNvSpPr>
            <a:spLocks noGrp="1"/>
          </p:cNvSpPr>
          <p:nvPr>
            <p:ph type="sldNum" sz="quarter" idx="12"/>
          </p:nvPr>
        </p:nvSpPr>
        <p:spPr/>
        <p:txBody>
          <a:bodyPr/>
          <a:lstStyle/>
          <a:p>
            <a:fld id="{E8E4C7C0-B89E-4470-B2A3-19890D7DD678}" type="slidenum">
              <a:rPr lang="en-US" smtClean="0"/>
              <a:t>‹#›</a:t>
            </a:fld>
            <a:endParaRPr lang="en-US"/>
          </a:p>
        </p:txBody>
      </p:sp>
    </p:spTree>
    <p:extLst>
      <p:ext uri="{BB962C8B-B14F-4D97-AF65-F5344CB8AC3E}">
        <p14:creationId xmlns:p14="http://schemas.microsoft.com/office/powerpoint/2010/main" val="125756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9D7D-630A-7FA4-6856-CF4F00C180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A46B0-87A6-D148-A2C6-DF37FB24B1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762124-4E1E-D186-545C-345C78E69C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94BC57-BCDD-3DA1-0F03-3C47378D2546}"/>
              </a:ext>
            </a:extLst>
          </p:cNvPr>
          <p:cNvSpPr>
            <a:spLocks noGrp="1"/>
          </p:cNvSpPr>
          <p:nvPr>
            <p:ph type="dt" sz="half" idx="10"/>
          </p:nvPr>
        </p:nvSpPr>
        <p:spPr/>
        <p:txBody>
          <a:bodyPr/>
          <a:lstStyle/>
          <a:p>
            <a:fld id="{D8560459-36C4-4BE3-BAAA-C5A8D6E55923}" type="datetimeFigureOut">
              <a:rPr lang="en-US" smtClean="0"/>
              <a:t>6/7/2024</a:t>
            </a:fld>
            <a:endParaRPr lang="en-US"/>
          </a:p>
        </p:txBody>
      </p:sp>
      <p:sp>
        <p:nvSpPr>
          <p:cNvPr id="6" name="Footer Placeholder 5">
            <a:extLst>
              <a:ext uri="{FF2B5EF4-FFF2-40B4-BE49-F238E27FC236}">
                <a16:creationId xmlns:a16="http://schemas.microsoft.com/office/drawing/2014/main" id="{630F4529-4324-09FD-ED4F-F95AC0CB4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06667-8DFF-2B40-7D03-F475056F0BC4}"/>
              </a:ext>
            </a:extLst>
          </p:cNvPr>
          <p:cNvSpPr>
            <a:spLocks noGrp="1"/>
          </p:cNvSpPr>
          <p:nvPr>
            <p:ph type="sldNum" sz="quarter" idx="12"/>
          </p:nvPr>
        </p:nvSpPr>
        <p:spPr/>
        <p:txBody>
          <a:bodyPr/>
          <a:lstStyle/>
          <a:p>
            <a:fld id="{E8E4C7C0-B89E-4470-B2A3-19890D7DD678}" type="slidenum">
              <a:rPr lang="en-US" smtClean="0"/>
              <a:t>‹#›</a:t>
            </a:fld>
            <a:endParaRPr lang="en-US"/>
          </a:p>
        </p:txBody>
      </p:sp>
    </p:spTree>
    <p:extLst>
      <p:ext uri="{BB962C8B-B14F-4D97-AF65-F5344CB8AC3E}">
        <p14:creationId xmlns:p14="http://schemas.microsoft.com/office/powerpoint/2010/main" val="2972821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4FB6-78B3-9C98-5781-388E9033CC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C053EF-363A-6654-3330-06F539594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4CE25A-34F3-4983-8181-0301BA96C6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352929-9171-071B-B9E6-B07B39C99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3507EA-615A-168A-D959-7D24A93828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F7CE8C-1ADB-6A26-FAE4-20A29AAB5DB6}"/>
              </a:ext>
            </a:extLst>
          </p:cNvPr>
          <p:cNvSpPr>
            <a:spLocks noGrp="1"/>
          </p:cNvSpPr>
          <p:nvPr>
            <p:ph type="dt" sz="half" idx="10"/>
          </p:nvPr>
        </p:nvSpPr>
        <p:spPr/>
        <p:txBody>
          <a:bodyPr/>
          <a:lstStyle/>
          <a:p>
            <a:fld id="{D8560459-36C4-4BE3-BAAA-C5A8D6E55923}" type="datetimeFigureOut">
              <a:rPr lang="en-US" smtClean="0"/>
              <a:t>6/7/2024</a:t>
            </a:fld>
            <a:endParaRPr lang="en-US"/>
          </a:p>
        </p:txBody>
      </p:sp>
      <p:sp>
        <p:nvSpPr>
          <p:cNvPr id="8" name="Footer Placeholder 7">
            <a:extLst>
              <a:ext uri="{FF2B5EF4-FFF2-40B4-BE49-F238E27FC236}">
                <a16:creationId xmlns:a16="http://schemas.microsoft.com/office/drawing/2014/main" id="{7606C0F0-47F4-A6A8-CB41-D4EDB4048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07FC81-4FA1-65D9-78AE-5BC3209ABD0D}"/>
              </a:ext>
            </a:extLst>
          </p:cNvPr>
          <p:cNvSpPr>
            <a:spLocks noGrp="1"/>
          </p:cNvSpPr>
          <p:nvPr>
            <p:ph type="sldNum" sz="quarter" idx="12"/>
          </p:nvPr>
        </p:nvSpPr>
        <p:spPr/>
        <p:txBody>
          <a:bodyPr/>
          <a:lstStyle/>
          <a:p>
            <a:fld id="{E8E4C7C0-B89E-4470-B2A3-19890D7DD678}" type="slidenum">
              <a:rPr lang="en-US" smtClean="0"/>
              <a:t>‹#›</a:t>
            </a:fld>
            <a:endParaRPr lang="en-US"/>
          </a:p>
        </p:txBody>
      </p:sp>
    </p:spTree>
    <p:extLst>
      <p:ext uri="{BB962C8B-B14F-4D97-AF65-F5344CB8AC3E}">
        <p14:creationId xmlns:p14="http://schemas.microsoft.com/office/powerpoint/2010/main" val="29253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D5D0-865C-7ADA-9CF2-DF7004DD2A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FA7044-DF20-F239-DF77-6A488B857D14}"/>
              </a:ext>
            </a:extLst>
          </p:cNvPr>
          <p:cNvSpPr>
            <a:spLocks noGrp="1"/>
          </p:cNvSpPr>
          <p:nvPr>
            <p:ph type="dt" sz="half" idx="10"/>
          </p:nvPr>
        </p:nvSpPr>
        <p:spPr/>
        <p:txBody>
          <a:bodyPr/>
          <a:lstStyle/>
          <a:p>
            <a:fld id="{D8560459-36C4-4BE3-BAAA-C5A8D6E55923}" type="datetimeFigureOut">
              <a:rPr lang="en-US" smtClean="0"/>
              <a:t>6/7/2024</a:t>
            </a:fld>
            <a:endParaRPr lang="en-US"/>
          </a:p>
        </p:txBody>
      </p:sp>
      <p:sp>
        <p:nvSpPr>
          <p:cNvPr id="4" name="Footer Placeholder 3">
            <a:extLst>
              <a:ext uri="{FF2B5EF4-FFF2-40B4-BE49-F238E27FC236}">
                <a16:creationId xmlns:a16="http://schemas.microsoft.com/office/drawing/2014/main" id="{03C45DC2-CD06-3370-D228-CE67A3525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169A46-56E8-4521-8D52-0AA6A9564626}"/>
              </a:ext>
            </a:extLst>
          </p:cNvPr>
          <p:cNvSpPr>
            <a:spLocks noGrp="1"/>
          </p:cNvSpPr>
          <p:nvPr>
            <p:ph type="sldNum" sz="quarter" idx="12"/>
          </p:nvPr>
        </p:nvSpPr>
        <p:spPr/>
        <p:txBody>
          <a:bodyPr/>
          <a:lstStyle/>
          <a:p>
            <a:fld id="{E8E4C7C0-B89E-4470-B2A3-19890D7DD678}" type="slidenum">
              <a:rPr lang="en-US" smtClean="0"/>
              <a:t>‹#›</a:t>
            </a:fld>
            <a:endParaRPr lang="en-US"/>
          </a:p>
        </p:txBody>
      </p:sp>
    </p:spTree>
    <p:extLst>
      <p:ext uri="{BB962C8B-B14F-4D97-AF65-F5344CB8AC3E}">
        <p14:creationId xmlns:p14="http://schemas.microsoft.com/office/powerpoint/2010/main" val="247151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0DFB9-F675-045E-8F54-DB6A23BBE15A}"/>
              </a:ext>
            </a:extLst>
          </p:cNvPr>
          <p:cNvSpPr>
            <a:spLocks noGrp="1"/>
          </p:cNvSpPr>
          <p:nvPr>
            <p:ph type="dt" sz="half" idx="10"/>
          </p:nvPr>
        </p:nvSpPr>
        <p:spPr/>
        <p:txBody>
          <a:bodyPr/>
          <a:lstStyle/>
          <a:p>
            <a:fld id="{D8560459-36C4-4BE3-BAAA-C5A8D6E55923}" type="datetimeFigureOut">
              <a:rPr lang="en-US" smtClean="0"/>
              <a:t>6/7/2024</a:t>
            </a:fld>
            <a:endParaRPr lang="en-US"/>
          </a:p>
        </p:txBody>
      </p:sp>
      <p:sp>
        <p:nvSpPr>
          <p:cNvPr id="3" name="Footer Placeholder 2">
            <a:extLst>
              <a:ext uri="{FF2B5EF4-FFF2-40B4-BE49-F238E27FC236}">
                <a16:creationId xmlns:a16="http://schemas.microsoft.com/office/drawing/2014/main" id="{F8235A21-84BD-99D9-6AF6-4006799B0D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EB8334-EBD8-0867-B495-9DF512182389}"/>
              </a:ext>
            </a:extLst>
          </p:cNvPr>
          <p:cNvSpPr>
            <a:spLocks noGrp="1"/>
          </p:cNvSpPr>
          <p:nvPr>
            <p:ph type="sldNum" sz="quarter" idx="12"/>
          </p:nvPr>
        </p:nvSpPr>
        <p:spPr/>
        <p:txBody>
          <a:bodyPr/>
          <a:lstStyle/>
          <a:p>
            <a:fld id="{E8E4C7C0-B89E-4470-B2A3-19890D7DD678}" type="slidenum">
              <a:rPr lang="en-US" smtClean="0"/>
              <a:t>‹#›</a:t>
            </a:fld>
            <a:endParaRPr lang="en-US"/>
          </a:p>
        </p:txBody>
      </p:sp>
    </p:spTree>
    <p:extLst>
      <p:ext uri="{BB962C8B-B14F-4D97-AF65-F5344CB8AC3E}">
        <p14:creationId xmlns:p14="http://schemas.microsoft.com/office/powerpoint/2010/main" val="46231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0304-5ACD-E6AB-585E-59B7AC487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7602A-0FDF-17F1-F36B-3E2098E90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609B8D-CFB2-8178-1586-200608023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16046-4687-F369-19DF-555026ABE30F}"/>
              </a:ext>
            </a:extLst>
          </p:cNvPr>
          <p:cNvSpPr>
            <a:spLocks noGrp="1"/>
          </p:cNvSpPr>
          <p:nvPr>
            <p:ph type="dt" sz="half" idx="10"/>
          </p:nvPr>
        </p:nvSpPr>
        <p:spPr/>
        <p:txBody>
          <a:bodyPr/>
          <a:lstStyle/>
          <a:p>
            <a:fld id="{D8560459-36C4-4BE3-BAAA-C5A8D6E55923}" type="datetimeFigureOut">
              <a:rPr lang="en-US" smtClean="0"/>
              <a:t>6/7/2024</a:t>
            </a:fld>
            <a:endParaRPr lang="en-US"/>
          </a:p>
        </p:txBody>
      </p:sp>
      <p:sp>
        <p:nvSpPr>
          <p:cNvPr id="6" name="Footer Placeholder 5">
            <a:extLst>
              <a:ext uri="{FF2B5EF4-FFF2-40B4-BE49-F238E27FC236}">
                <a16:creationId xmlns:a16="http://schemas.microsoft.com/office/drawing/2014/main" id="{3D439FA5-1A4D-D951-CF1E-A764A03B7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139FB-6837-F102-F414-F7442083D030}"/>
              </a:ext>
            </a:extLst>
          </p:cNvPr>
          <p:cNvSpPr>
            <a:spLocks noGrp="1"/>
          </p:cNvSpPr>
          <p:nvPr>
            <p:ph type="sldNum" sz="quarter" idx="12"/>
          </p:nvPr>
        </p:nvSpPr>
        <p:spPr/>
        <p:txBody>
          <a:bodyPr/>
          <a:lstStyle/>
          <a:p>
            <a:fld id="{E8E4C7C0-B89E-4470-B2A3-19890D7DD678}" type="slidenum">
              <a:rPr lang="en-US" smtClean="0"/>
              <a:t>‹#›</a:t>
            </a:fld>
            <a:endParaRPr lang="en-US"/>
          </a:p>
        </p:txBody>
      </p:sp>
    </p:spTree>
    <p:extLst>
      <p:ext uri="{BB962C8B-B14F-4D97-AF65-F5344CB8AC3E}">
        <p14:creationId xmlns:p14="http://schemas.microsoft.com/office/powerpoint/2010/main" val="154872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2E3B-C31E-7CA0-B14B-21E53BDF8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64A49B-6505-3F4E-3116-0C495B9D4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0535E6-D7F7-51C9-DECB-3746F5CF0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A4887-C552-B587-CA67-CD19FEA1B82D}"/>
              </a:ext>
            </a:extLst>
          </p:cNvPr>
          <p:cNvSpPr>
            <a:spLocks noGrp="1"/>
          </p:cNvSpPr>
          <p:nvPr>
            <p:ph type="dt" sz="half" idx="10"/>
          </p:nvPr>
        </p:nvSpPr>
        <p:spPr/>
        <p:txBody>
          <a:bodyPr/>
          <a:lstStyle/>
          <a:p>
            <a:fld id="{D8560459-36C4-4BE3-BAAA-C5A8D6E55923}" type="datetimeFigureOut">
              <a:rPr lang="en-US" smtClean="0"/>
              <a:t>6/7/2024</a:t>
            </a:fld>
            <a:endParaRPr lang="en-US"/>
          </a:p>
        </p:txBody>
      </p:sp>
      <p:sp>
        <p:nvSpPr>
          <p:cNvPr id="6" name="Footer Placeholder 5">
            <a:extLst>
              <a:ext uri="{FF2B5EF4-FFF2-40B4-BE49-F238E27FC236}">
                <a16:creationId xmlns:a16="http://schemas.microsoft.com/office/drawing/2014/main" id="{243DF65B-D7AB-98DF-AB5D-1A616AC0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8660AA-EB11-5147-9206-39A2B5DFEA8D}"/>
              </a:ext>
            </a:extLst>
          </p:cNvPr>
          <p:cNvSpPr>
            <a:spLocks noGrp="1"/>
          </p:cNvSpPr>
          <p:nvPr>
            <p:ph type="sldNum" sz="quarter" idx="12"/>
          </p:nvPr>
        </p:nvSpPr>
        <p:spPr/>
        <p:txBody>
          <a:bodyPr/>
          <a:lstStyle/>
          <a:p>
            <a:fld id="{E8E4C7C0-B89E-4470-B2A3-19890D7DD678}" type="slidenum">
              <a:rPr lang="en-US" smtClean="0"/>
              <a:t>‹#›</a:t>
            </a:fld>
            <a:endParaRPr lang="en-US"/>
          </a:p>
        </p:txBody>
      </p:sp>
    </p:spTree>
    <p:extLst>
      <p:ext uri="{BB962C8B-B14F-4D97-AF65-F5344CB8AC3E}">
        <p14:creationId xmlns:p14="http://schemas.microsoft.com/office/powerpoint/2010/main" val="1293653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63D00-B6A0-ED07-0C0A-18D2F506EF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F600BF-8BB8-AF38-9395-AC8773D49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56878-EF7C-4C56-75A4-9A5EF683F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560459-36C4-4BE3-BAAA-C5A8D6E55923}" type="datetimeFigureOut">
              <a:rPr lang="en-US" smtClean="0"/>
              <a:t>6/7/2024</a:t>
            </a:fld>
            <a:endParaRPr lang="en-US"/>
          </a:p>
        </p:txBody>
      </p:sp>
      <p:sp>
        <p:nvSpPr>
          <p:cNvPr id="5" name="Footer Placeholder 4">
            <a:extLst>
              <a:ext uri="{FF2B5EF4-FFF2-40B4-BE49-F238E27FC236}">
                <a16:creationId xmlns:a16="http://schemas.microsoft.com/office/drawing/2014/main" id="{6E2B81FC-8406-7574-4AEA-E1B4851B0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E47A34-B3CB-E8E0-E40E-341131885E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E4C7C0-B89E-4470-B2A3-19890D7DD678}" type="slidenum">
              <a:rPr lang="en-US" smtClean="0"/>
              <a:t>‹#›</a:t>
            </a:fld>
            <a:endParaRPr lang="en-US"/>
          </a:p>
        </p:txBody>
      </p:sp>
    </p:spTree>
    <p:extLst>
      <p:ext uri="{BB962C8B-B14F-4D97-AF65-F5344CB8AC3E}">
        <p14:creationId xmlns:p14="http://schemas.microsoft.com/office/powerpoint/2010/main" val="1935362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D5D5-88A7-0B5C-2468-C01F452D4E1F}"/>
              </a:ext>
            </a:extLst>
          </p:cNvPr>
          <p:cNvSpPr>
            <a:spLocks noGrp="1"/>
          </p:cNvSpPr>
          <p:nvPr>
            <p:ph type="ctrTitle"/>
          </p:nvPr>
        </p:nvSpPr>
        <p:spPr>
          <a:xfrm>
            <a:off x="1328057" y="840012"/>
            <a:ext cx="9144000" cy="2448606"/>
          </a:xfrm>
        </p:spPr>
        <p:txBody>
          <a:bodyPr>
            <a:normAutofit fontScale="90000"/>
          </a:bodyPr>
          <a:lstStyle/>
          <a:p>
            <a:br>
              <a:rPr lang="en-US" dirty="0"/>
            </a:br>
            <a:r>
              <a:rPr lang="en-US" dirty="0"/>
              <a:t>(Yelp Database)</a:t>
            </a:r>
            <a:br>
              <a:rPr lang="en-US" dirty="0"/>
            </a:br>
            <a:r>
              <a:rPr lang="en-US" dirty="0"/>
              <a:t> Presentation</a:t>
            </a:r>
          </a:p>
        </p:txBody>
      </p:sp>
      <p:sp>
        <p:nvSpPr>
          <p:cNvPr id="3" name="Subtitle 2">
            <a:extLst>
              <a:ext uri="{FF2B5EF4-FFF2-40B4-BE49-F238E27FC236}">
                <a16:creationId xmlns:a16="http://schemas.microsoft.com/office/drawing/2014/main" id="{20514A36-ADB5-744F-A146-4CFAD96FD009}"/>
              </a:ext>
            </a:extLst>
          </p:cNvPr>
          <p:cNvSpPr>
            <a:spLocks noGrp="1"/>
          </p:cNvSpPr>
          <p:nvPr>
            <p:ph type="subTitle" idx="1"/>
          </p:nvPr>
        </p:nvSpPr>
        <p:spPr>
          <a:xfrm>
            <a:off x="1328057" y="3773489"/>
            <a:ext cx="9144000" cy="1655762"/>
          </a:xfrm>
        </p:spPr>
        <p:txBody>
          <a:bodyPr>
            <a:normAutofit/>
          </a:bodyPr>
          <a:lstStyle/>
          <a:p>
            <a:r>
              <a:rPr lang="en-US" sz="4000" dirty="0"/>
              <a:t>By </a:t>
            </a:r>
          </a:p>
          <a:p>
            <a:r>
              <a:rPr lang="en-US" sz="4000" dirty="0"/>
              <a:t>Ugochukwu Azubuine </a:t>
            </a:r>
          </a:p>
        </p:txBody>
      </p:sp>
    </p:spTree>
    <p:extLst>
      <p:ext uri="{BB962C8B-B14F-4D97-AF65-F5344CB8AC3E}">
        <p14:creationId xmlns:p14="http://schemas.microsoft.com/office/powerpoint/2010/main" val="183919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661307"/>
            <a:ext cx="10970079" cy="400050"/>
          </a:xfrm>
        </p:spPr>
        <p:txBody>
          <a:bodyPr>
            <a:normAutofit fontScale="90000"/>
          </a:bodyPr>
          <a:lstStyle/>
          <a:p>
            <a:r>
              <a:rPr lang="en-US" sz="2800" dirty="0"/>
              <a:t>Exploring Humor in Restaurant Reviews</a:t>
            </a:r>
            <a:br>
              <a:rPr lang="en-US" sz="2800" dirty="0"/>
            </a:br>
            <a:br>
              <a:rPr lang="en-US" sz="2800" dirty="0"/>
            </a:br>
            <a:r>
              <a:rPr lang="en-US" sz="1600" dirty="0"/>
              <a:t>We’re wondering what makes users tag a Restaurant review as “funny”. Can you give us 5 examples of the funniest Restaurant reviews and 5 examples of the least funny? We’d also like you to look at a larger set of funny and unfunny reviews and tell us if you see any words or phrases that are commonly found in the funniest reviews. (We know the last part is qualitative but tell us anything you see that may be useful.)</a:t>
            </a:r>
            <a:br>
              <a:rPr lang="en-US" sz="1600" dirty="0"/>
            </a:br>
            <a:endParaRPr lang="en-US" sz="2800" dirty="0"/>
          </a:p>
        </p:txBody>
      </p:sp>
      <p:sp>
        <p:nvSpPr>
          <p:cNvPr id="3" name="Content Placeholder 2">
            <a:extLst>
              <a:ext uri="{FF2B5EF4-FFF2-40B4-BE49-F238E27FC236}">
                <a16:creationId xmlns:a16="http://schemas.microsoft.com/office/drawing/2014/main" id="{3808C48F-E844-E6BF-6B88-24D2FECE7C3E}"/>
              </a:ext>
            </a:extLst>
          </p:cNvPr>
          <p:cNvSpPr>
            <a:spLocks noGrp="1"/>
          </p:cNvSpPr>
          <p:nvPr>
            <p:ph sz="half" idx="1"/>
          </p:nvPr>
        </p:nvSpPr>
        <p:spPr>
          <a:xfrm>
            <a:off x="383721" y="1428751"/>
            <a:ext cx="5176158" cy="5184320"/>
          </a:xfrm>
        </p:spPr>
        <p:txBody>
          <a:bodyPr>
            <a:normAutofit/>
          </a:bodyPr>
          <a:lstStyle/>
          <a:p>
            <a:r>
              <a:rPr lang="en-US" sz="2000" dirty="0"/>
              <a:t>Top five funniest Restaurant reviews</a:t>
            </a:r>
          </a:p>
          <a:p>
            <a:pPr marL="0" indent="0">
              <a:buNone/>
            </a:pPr>
            <a:r>
              <a:rPr lang="en-US" sz="1400" dirty="0"/>
              <a:t>1. </a:t>
            </a:r>
            <a:r>
              <a:rPr lang="en-US" sz="1100" dirty="0">
                <a:effectLst/>
                <a:latin typeface="Calibri" panose="020F0502020204030204" pitchFamily="34" charset="0"/>
                <a:ea typeface="Aptos" panose="020B0004020202020204" pitchFamily="34" charset="0"/>
              </a:rPr>
              <a:t>"Went there for a birthday dinner and had reservations for 9 people (and 3 additional people showed up) after a grueling 2 </a:t>
            </a:r>
            <a:r>
              <a:rPr lang="en-US" sz="1100" dirty="0" err="1">
                <a:effectLst/>
                <a:latin typeface="Calibri" panose="020F0502020204030204" pitchFamily="34" charset="0"/>
                <a:ea typeface="Aptos" panose="020B0004020202020204" pitchFamily="34" charset="0"/>
              </a:rPr>
              <a:t>hr</a:t>
            </a:r>
            <a:r>
              <a:rPr lang="en-US" sz="1100" dirty="0">
                <a:effectLst/>
                <a:latin typeface="Calibri" panose="020F0502020204030204" pitchFamily="34" charset="0"/>
                <a:ea typeface="Aptos" panose="020B0004020202020204" pitchFamily="34" charset="0"/>
              </a:rPr>
              <a:t> wait and several drinks we finally got seated only to be told that because we had 3 extra people that we would have to split our party up and they would have to wait for a table!... Regarding to Broadway Oyster owner... Hopefully, something like this is will never be a concern."</a:t>
            </a:r>
            <a:endParaRPr lang="en-US" sz="2000" dirty="0"/>
          </a:p>
          <a:p>
            <a:pPr marL="0" indent="0">
              <a:buNone/>
            </a:pPr>
            <a:r>
              <a:rPr lang="en-US" sz="1400" dirty="0"/>
              <a:t>2. </a:t>
            </a:r>
            <a:r>
              <a:rPr lang="en-US" sz="1100" dirty="0">
                <a:effectLst/>
                <a:latin typeface="Calibri" panose="020F0502020204030204" pitchFamily="34" charset="0"/>
                <a:ea typeface="Aptos" panose="020B0004020202020204" pitchFamily="34" charset="0"/>
              </a:rPr>
              <a:t>"Went to dinner here with the wife and the in-laws. Extremely solid all around. Great service, classy atmosphere, and extremely delicious food…Dessert was all winners too. It's pricey, but it should be, because it's worth it."</a:t>
            </a:r>
            <a:endParaRPr lang="en-US" sz="2000" dirty="0"/>
          </a:p>
          <a:p>
            <a:pPr marL="0" indent="0">
              <a:buNone/>
            </a:pPr>
            <a:r>
              <a:rPr lang="en-US" sz="1400" dirty="0"/>
              <a:t>3. </a:t>
            </a:r>
            <a:r>
              <a:rPr lang="en-US" sz="1100" dirty="0">
                <a:effectLst/>
                <a:latin typeface="Calibri" panose="020F0502020204030204" pitchFamily="34" charset="0"/>
                <a:ea typeface="Aptos" panose="020B0004020202020204" pitchFamily="34" charset="0"/>
              </a:rPr>
              <a:t>"Went to Brick's last night and it was amazing!  A true Reno gem that I highly recommend - an absolute must.  The staff is friendly and efficient, but it's truly the food that takes center stage…Here's the lineup…Super rich and decadent desert - I consider myself a chocolate lover, but we had to tap out less than halfway through the slice.  Don't get me wrong, it was delicious, but perhaps a bit too rich or our blood."</a:t>
            </a:r>
            <a:endParaRPr lang="en-US" sz="1400" dirty="0"/>
          </a:p>
          <a:p>
            <a:pPr marL="0" indent="0">
              <a:buNone/>
            </a:pPr>
            <a:r>
              <a:rPr lang="en-US" sz="1400" dirty="0"/>
              <a:t>4.</a:t>
            </a:r>
            <a:r>
              <a:rPr lang="en-US" sz="1800" dirty="0">
                <a:effectLst/>
                <a:latin typeface="Calibri" panose="020F0502020204030204" pitchFamily="34" charset="0"/>
                <a:ea typeface="Aptos" panose="020B0004020202020204" pitchFamily="34" charset="0"/>
              </a:rPr>
              <a:t> </a:t>
            </a:r>
            <a:r>
              <a:rPr lang="en-US" sz="1200" dirty="0">
                <a:effectLst/>
                <a:latin typeface="Calibri" panose="020F0502020204030204" pitchFamily="34" charset="0"/>
                <a:ea typeface="Aptos" panose="020B0004020202020204" pitchFamily="34" charset="0"/>
              </a:rPr>
              <a:t>"I don't know why I used to think Bricks was a French restaurant.  Maybe it was at one point but it is now contemporary American with seafood…They have a </a:t>
            </a:r>
            <a:r>
              <a:rPr lang="en-US" sz="1200" dirty="0" err="1">
                <a:effectLst/>
                <a:latin typeface="Calibri" panose="020F0502020204030204" pitchFamily="34" charset="0"/>
                <a:ea typeface="Aptos" panose="020B0004020202020204" pitchFamily="34" charset="0"/>
              </a:rPr>
              <a:t>seperate</a:t>
            </a:r>
            <a:r>
              <a:rPr lang="en-US" sz="1200" dirty="0">
                <a:effectLst/>
                <a:latin typeface="Calibri" panose="020F0502020204030204" pitchFamily="34" charset="0"/>
                <a:ea typeface="Aptos" panose="020B0004020202020204" pitchFamily="34" charset="0"/>
              </a:rPr>
              <a:t> bar area where you can eat solo which I like and a very attentive, professional bartender."</a:t>
            </a:r>
            <a:endParaRPr lang="en-US" sz="1200" dirty="0"/>
          </a:p>
          <a:p>
            <a:pPr marL="0" indent="0">
              <a:buNone/>
            </a:pPr>
            <a:r>
              <a:rPr lang="en-US" sz="1400" dirty="0"/>
              <a:t>5. </a:t>
            </a:r>
            <a:r>
              <a:rPr lang="en-US" sz="1100" dirty="0">
                <a:effectLst/>
                <a:latin typeface="Calibri" panose="020F0502020204030204" pitchFamily="34" charset="0"/>
                <a:ea typeface="Aptos" panose="020B0004020202020204" pitchFamily="34" charset="0"/>
              </a:rPr>
              <a:t>"Bricks is easily the nicest restaurant in Reno! Such a beautiful space and classy food. They gave our group the 5 star treatment!... My entree was the Fettuccine </a:t>
            </a:r>
            <a:r>
              <a:rPr lang="en-US" sz="1100" dirty="0" err="1">
                <a:effectLst/>
                <a:latin typeface="Calibri" panose="020F0502020204030204" pitchFamily="34" charset="0"/>
                <a:ea typeface="Aptos" panose="020B0004020202020204" pitchFamily="34" charset="0"/>
              </a:rPr>
              <a:t>Pescatore</a:t>
            </a:r>
            <a:r>
              <a:rPr lang="en-US" sz="1100" dirty="0">
                <a:effectLst/>
                <a:latin typeface="Calibri" panose="020F0502020204030204" pitchFamily="34" charset="0"/>
                <a:ea typeface="Aptos" panose="020B0004020202020204" pitchFamily="34" charset="0"/>
              </a:rPr>
              <a:t> with huge chunks of lobster plus scallops and shrimp. Definitely a memorable meal with good friends in the Biggest Little City in the World!"</a:t>
            </a:r>
          </a:p>
          <a:p>
            <a:pPr marL="0" indent="0">
              <a:buNone/>
            </a:pPr>
            <a:r>
              <a:rPr lang="en-US" sz="1400" dirty="0"/>
              <a:t>Some words that I found that were in the funniest reviews were:</a:t>
            </a:r>
          </a:p>
          <a:p>
            <a:pPr marL="0" indent="0">
              <a:buNone/>
            </a:pPr>
            <a:r>
              <a:rPr lang="en-US" sz="1400" dirty="0"/>
              <a:t>‘birthday’, ‘dinner’, ‘nice atmosphere’, ‘excellent’, and ‘cuisine’</a:t>
            </a:r>
          </a:p>
          <a:p>
            <a:pPr marL="0" indent="0">
              <a:buNone/>
            </a:pPr>
            <a:endParaRPr lang="en-US" sz="2000" dirty="0"/>
          </a:p>
          <a:p>
            <a:pPr marL="0" indent="0">
              <a:buNone/>
            </a:pPr>
            <a:endParaRPr lang="en-US" sz="2000" dirty="0"/>
          </a:p>
        </p:txBody>
      </p:sp>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5992586" y="1428751"/>
            <a:ext cx="5274129" cy="5184320"/>
          </a:xfrm>
        </p:spPr>
        <p:txBody>
          <a:bodyPr>
            <a:normAutofit/>
          </a:bodyPr>
          <a:lstStyle/>
          <a:p>
            <a:r>
              <a:rPr lang="en-US" sz="2000" dirty="0"/>
              <a:t>Five least funny Restaurant reviews</a:t>
            </a:r>
          </a:p>
          <a:p>
            <a:pPr marL="0" indent="0">
              <a:buNone/>
            </a:pPr>
            <a:r>
              <a:rPr lang="en-US" sz="1400" dirty="0"/>
              <a:t>1.</a:t>
            </a:r>
            <a:r>
              <a:rPr lang="en-US" sz="2000" dirty="0"/>
              <a:t> </a:t>
            </a:r>
            <a:r>
              <a:rPr lang="en-US" sz="1100" dirty="0">
                <a:effectLst/>
                <a:latin typeface="Calibri" panose="020F0502020204030204" pitchFamily="34" charset="0"/>
                <a:ea typeface="Aptos" panose="020B0004020202020204" pitchFamily="34" charset="0"/>
              </a:rPr>
              <a:t>"The food was so much better than I expected. The steak cooked to perfection and the salad and sides were spot on. The best part, though, was our server Michael King. What a pro! If you want to see the consummate server/waiter in action, ask for him. I'm in the business of hospitality and this guy gets it. Period. Great evening, fantastic food and a wonderful experience. I highly recommend it!"</a:t>
            </a:r>
            <a:endParaRPr lang="en-US" sz="2000" dirty="0"/>
          </a:p>
          <a:p>
            <a:pPr marL="0" indent="0">
              <a:buNone/>
            </a:pPr>
            <a:r>
              <a:rPr lang="en-US" sz="1400" dirty="0"/>
              <a:t>2. </a:t>
            </a:r>
            <a:r>
              <a:rPr lang="en-US" sz="1100" dirty="0">
                <a:effectLst/>
                <a:latin typeface="Calibri" panose="020F0502020204030204" pitchFamily="34" charset="0"/>
                <a:ea typeface="Aptos" panose="020B0004020202020204" pitchFamily="34" charset="0"/>
              </a:rPr>
              <a:t>"Cute interior and owner (?) gave us tour of upcoming patio/rooftop area which will be great on beautiful days like today. Cheese curds were very good and very filling. Really like that sandwiches come w salad, </a:t>
            </a:r>
            <a:r>
              <a:rPr lang="en-US" sz="1100" dirty="0" err="1">
                <a:effectLst/>
                <a:latin typeface="Calibri" panose="020F0502020204030204" pitchFamily="34" charset="0"/>
                <a:ea typeface="Aptos" panose="020B0004020202020204" pitchFamily="34" charset="0"/>
              </a:rPr>
              <a:t>esp</a:t>
            </a:r>
            <a:r>
              <a:rPr lang="en-US" sz="1100" dirty="0">
                <a:effectLst/>
                <a:latin typeface="Calibri" panose="020F0502020204030204" pitchFamily="34" charset="0"/>
                <a:ea typeface="Aptos" panose="020B0004020202020204" pitchFamily="34" charset="0"/>
              </a:rPr>
              <a:t> after eating too many curds! Had the onion, gruyere, tomato sandwich. Wasn't too much cheese which I liked. Needed something else...pepper jelly maybe. Would like to see more menu options added such as salads w fun cheeses. Lots of beer and wine as well as limited cocktails. Next time I will try one of the draft wines."</a:t>
            </a:r>
            <a:endParaRPr lang="en-US" sz="2000" dirty="0"/>
          </a:p>
          <a:p>
            <a:pPr marL="0" indent="0">
              <a:buNone/>
            </a:pPr>
            <a:r>
              <a:rPr lang="en-US" sz="1400" dirty="0"/>
              <a:t>3. </a:t>
            </a:r>
            <a:r>
              <a:rPr lang="en-US" sz="1200" dirty="0">
                <a:effectLst/>
                <a:latin typeface="Calibri" panose="020F0502020204030204" pitchFamily="34" charset="0"/>
                <a:ea typeface="Aptos" panose="020B0004020202020204" pitchFamily="34" charset="0"/>
              </a:rPr>
              <a:t>"Wow!  Yummy, different,  delicious.   Our favorite is the lamb curry and korma.  With 10 different kinds of naan!!!  Don't let the outside deter you (because we almost changed our minds)...go in and try something new!   You'll be glad you did!</a:t>
            </a:r>
            <a:r>
              <a:rPr lang="en-US" sz="1800" dirty="0">
                <a:effectLst/>
                <a:latin typeface="Calibri" panose="020F0502020204030204" pitchFamily="34" charset="0"/>
                <a:ea typeface="Aptos" panose="020B0004020202020204" pitchFamily="34" charset="0"/>
              </a:rPr>
              <a:t>"</a:t>
            </a:r>
            <a:endParaRPr lang="en-US" sz="2000" dirty="0"/>
          </a:p>
          <a:p>
            <a:pPr marL="0" indent="0">
              <a:buNone/>
            </a:pPr>
            <a:r>
              <a:rPr lang="en-US" sz="1400" dirty="0"/>
              <a:t>4</a:t>
            </a:r>
            <a:r>
              <a:rPr lang="en-US" sz="1100" dirty="0"/>
              <a:t>. </a:t>
            </a:r>
            <a:r>
              <a:rPr lang="en-US" sz="1100" dirty="0">
                <a:effectLst/>
                <a:latin typeface="Calibri" panose="020F0502020204030204" pitchFamily="34" charset="0"/>
                <a:ea typeface="Aptos" panose="020B0004020202020204" pitchFamily="34" charset="0"/>
              </a:rPr>
              <a:t>"Amazingly amazing wings and homemade bleu cheese. Had the ribeye: tender, perfectly prepared, delicious. Nice selection of craft beers. Would DEFINITELY recommend checking out this hidden gem."</a:t>
            </a:r>
            <a:endParaRPr lang="en-US" sz="1400" dirty="0"/>
          </a:p>
          <a:p>
            <a:pPr marL="0" indent="0">
              <a:buNone/>
            </a:pPr>
            <a:r>
              <a:rPr lang="en-US" sz="1400" dirty="0"/>
              <a:t>5</a:t>
            </a:r>
            <a:r>
              <a:rPr lang="en-US" sz="1200" dirty="0"/>
              <a:t>. </a:t>
            </a:r>
            <a:r>
              <a:rPr lang="en-US" sz="1200" dirty="0">
                <a:effectLst/>
                <a:latin typeface="Calibri" panose="020F0502020204030204" pitchFamily="34" charset="0"/>
                <a:ea typeface="Aptos" panose="020B0004020202020204" pitchFamily="34" charset="0"/>
              </a:rPr>
              <a:t>"Family diner. Had the buffet. Eclectic assortment: a large chicken leg, fried jalapeño, tamale, two rolled grape leaves, fresh melon. All good. Lots of Mexican choices there. Also has a menu with breakfast served all day long. Friendly, attentive staff. Good place for a casual relaxed meal with no expectations. Next to the Clarion Hotel."</a:t>
            </a:r>
          </a:p>
          <a:p>
            <a:pPr marL="0" indent="0">
              <a:buNone/>
            </a:pPr>
            <a:endParaRPr lang="en-US" sz="1400" dirty="0"/>
          </a:p>
          <a:p>
            <a:pPr marL="0" indent="0">
              <a:buNone/>
            </a:pPr>
            <a:endParaRPr lang="en-US" sz="2000" dirty="0"/>
          </a:p>
        </p:txBody>
      </p:sp>
    </p:spTree>
    <p:extLst>
      <p:ext uri="{BB962C8B-B14F-4D97-AF65-F5344CB8AC3E}">
        <p14:creationId xmlns:p14="http://schemas.microsoft.com/office/powerpoint/2010/main" val="72976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800099"/>
            <a:ext cx="10970079" cy="261257"/>
          </a:xfrm>
        </p:spPr>
        <p:txBody>
          <a:bodyPr>
            <a:normAutofit fontScale="90000"/>
          </a:bodyPr>
          <a:lstStyle/>
          <a:p>
            <a:r>
              <a:rPr lang="en-US" sz="2800" dirty="0"/>
              <a:t>Analyzing Tip Length and Compliments</a:t>
            </a:r>
            <a:br>
              <a:rPr lang="en-US" sz="2800" dirty="0"/>
            </a:br>
            <a:br>
              <a:rPr lang="en-US" sz="2800" dirty="0"/>
            </a:br>
            <a:r>
              <a:rPr lang="en-US" sz="1600" dirty="0"/>
              <a:t>We think the compliments that tips receive are mostly based on how long the tip is. Can you compare the average length of the tip text for the 100 most-complimented tips with the average length of the 100 least-complimented tips and tell us if that seems to be true? (Hint: you will need to use computed properties to answer this question).</a:t>
            </a:r>
            <a:br>
              <a:rPr lang="en-US" sz="1600" dirty="0"/>
            </a:br>
            <a:endParaRPr lang="en-US" sz="2800" dirty="0"/>
          </a:p>
        </p:txBody>
      </p:sp>
      <p:pic>
        <p:nvPicPr>
          <p:cNvPr id="6" name="Content Placeholder 5">
            <a:extLst>
              <a:ext uri="{FF2B5EF4-FFF2-40B4-BE49-F238E27FC236}">
                <a16:creationId xmlns:a16="http://schemas.microsoft.com/office/drawing/2014/main" id="{E2B8781E-FE15-6330-35FA-B69848ED6B09}"/>
              </a:ext>
            </a:extLst>
          </p:cNvPr>
          <p:cNvPicPr>
            <a:picLocks noGrp="1" noChangeAspect="1"/>
          </p:cNvPicPr>
          <p:nvPr>
            <p:ph sz="half" idx="1"/>
          </p:nvPr>
        </p:nvPicPr>
        <p:blipFill>
          <a:blip r:embed="rId2"/>
          <a:stretch>
            <a:fillRect/>
          </a:stretch>
        </p:blipFill>
        <p:spPr>
          <a:xfrm>
            <a:off x="2277837" y="2437104"/>
            <a:ext cx="6580414" cy="1653203"/>
          </a:xfrm>
        </p:spPr>
      </p:pic>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3"/>
            <a:ext cx="10970079" cy="971549"/>
          </a:xfrm>
        </p:spPr>
        <p:txBody>
          <a:bodyPr>
            <a:normAutofit/>
          </a:bodyPr>
          <a:lstStyle/>
          <a:p>
            <a:pPr marL="0" indent="0">
              <a:buNone/>
            </a:pPr>
            <a:r>
              <a:rPr lang="en-US" sz="2000" dirty="0"/>
              <a:t>Yes, it is true, as the top 100 most complimented tips have a significantly higher average length of tip comments than the average length of the 100 least complimented tips</a:t>
            </a:r>
          </a:p>
        </p:txBody>
      </p:sp>
    </p:spTree>
    <p:extLst>
      <p:ext uri="{BB962C8B-B14F-4D97-AF65-F5344CB8AC3E}">
        <p14:creationId xmlns:p14="http://schemas.microsoft.com/office/powerpoint/2010/main" val="345036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685799"/>
            <a:ext cx="10970079" cy="48987"/>
          </a:xfrm>
        </p:spPr>
        <p:txBody>
          <a:bodyPr>
            <a:normAutofit fontScale="90000"/>
          </a:bodyPr>
          <a:lstStyle/>
          <a:p>
            <a:r>
              <a:rPr lang="en-US" sz="2800" dirty="0"/>
              <a:t>Factors Influencing Restaurant Reviews</a:t>
            </a:r>
            <a:br>
              <a:rPr lang="en-US" sz="2800" dirty="0"/>
            </a:br>
            <a:br>
              <a:rPr lang="en-US" sz="2800" dirty="0"/>
            </a:br>
            <a:r>
              <a:rPr lang="en-US" sz="1600" dirty="0"/>
              <a:t>We are trying to determine whether restaurant reviews are driven mostly by price range, how many hours the restaurant is open, or the days they are open. Please give us a spreadsheet with the data we need to answer that question. </a:t>
            </a:r>
            <a:endParaRPr lang="en-US" sz="2800" dirty="0"/>
          </a:p>
        </p:txBody>
      </p:sp>
      <p:pic>
        <p:nvPicPr>
          <p:cNvPr id="6" name="Content Placeholder 5">
            <a:extLst>
              <a:ext uri="{FF2B5EF4-FFF2-40B4-BE49-F238E27FC236}">
                <a16:creationId xmlns:a16="http://schemas.microsoft.com/office/drawing/2014/main" id="{8947A591-39D1-71C4-DDE1-402AEDAD4DE0}"/>
              </a:ext>
            </a:extLst>
          </p:cNvPr>
          <p:cNvPicPr>
            <a:picLocks noGrp="1" noChangeAspect="1"/>
          </p:cNvPicPr>
          <p:nvPr>
            <p:ph sz="half" idx="1"/>
          </p:nvPr>
        </p:nvPicPr>
        <p:blipFill>
          <a:blip r:embed="rId2"/>
          <a:stretch>
            <a:fillRect/>
          </a:stretch>
        </p:blipFill>
        <p:spPr>
          <a:xfrm>
            <a:off x="1796481" y="1500721"/>
            <a:ext cx="8145012" cy="3734321"/>
          </a:xfrm>
        </p:spPr>
      </p:pic>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3"/>
            <a:ext cx="10970079" cy="971549"/>
          </a:xfrm>
        </p:spPr>
        <p:txBody>
          <a:bodyPr>
            <a:normAutofit/>
          </a:bodyPr>
          <a:lstStyle/>
          <a:p>
            <a:pPr marL="0" indent="0">
              <a:buNone/>
            </a:pPr>
            <a:r>
              <a:rPr lang="en-US" sz="2000" dirty="0"/>
              <a:t>Above is a snippet of the spreadsheet with the required data. I believe we can find out if the reviews of restaurants are driven by the number of hours a business is open and/or the days the restaurants are open using the spreadsheet above</a:t>
            </a:r>
          </a:p>
        </p:txBody>
      </p:sp>
    </p:spTree>
    <p:extLst>
      <p:ext uri="{BB962C8B-B14F-4D97-AF65-F5344CB8AC3E}">
        <p14:creationId xmlns:p14="http://schemas.microsoft.com/office/powerpoint/2010/main" val="16796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277589"/>
            <a:ext cx="10970079" cy="783768"/>
          </a:xfrm>
        </p:spPr>
        <p:txBody>
          <a:bodyPr>
            <a:normAutofit fontScale="90000"/>
          </a:bodyPr>
          <a:lstStyle/>
          <a:p>
            <a:r>
              <a:rPr lang="en-US" sz="2800" dirty="0"/>
              <a:t>Leading Cities by Business Presence on Yelp</a:t>
            </a:r>
            <a:br>
              <a:rPr lang="en-US" sz="2800" dirty="0"/>
            </a:br>
            <a:br>
              <a:rPr lang="en-US" sz="2800" dirty="0"/>
            </a:br>
            <a:r>
              <a:rPr lang="en-US" sz="1800" dirty="0">
                <a:effectLst/>
                <a:latin typeface="Calibri" panose="020F0502020204030204" pitchFamily="34" charset="0"/>
                <a:ea typeface="Aptos" panose="020B0004020202020204" pitchFamily="34" charset="0"/>
              </a:rPr>
              <a:t>What are the top 10 cities with the highest number of businesses registered on Yelp?</a:t>
            </a:r>
            <a:br>
              <a:rPr lang="en-US" sz="1800" dirty="0">
                <a:effectLst/>
                <a:latin typeface="Calibri" panose="020F0502020204030204" pitchFamily="34" charset="0"/>
                <a:ea typeface="Aptos" panose="020B0004020202020204" pitchFamily="34" charset="0"/>
              </a:rPr>
            </a:br>
            <a:endParaRPr lang="en-US" sz="2800" dirty="0"/>
          </a:p>
        </p:txBody>
      </p:sp>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3"/>
            <a:ext cx="10970079" cy="971549"/>
          </a:xfrm>
        </p:spPr>
        <p:txBody>
          <a:bodyPr>
            <a:normAutofit/>
          </a:bodyPr>
          <a:lstStyle/>
          <a:p>
            <a:pPr marL="0" indent="0">
              <a:buNone/>
            </a:pPr>
            <a:r>
              <a:rPr lang="en-US" sz="2000" dirty="0"/>
              <a:t>Philadelphia has the most businesses in the yelp database</a:t>
            </a:r>
          </a:p>
        </p:txBody>
      </p:sp>
      <p:pic>
        <p:nvPicPr>
          <p:cNvPr id="19" name="Content Placeholder 18">
            <a:extLst>
              <a:ext uri="{FF2B5EF4-FFF2-40B4-BE49-F238E27FC236}">
                <a16:creationId xmlns:a16="http://schemas.microsoft.com/office/drawing/2014/main" id="{C8B031E5-E495-3656-78D6-82A70A3EEC43}"/>
              </a:ext>
            </a:extLst>
          </p:cNvPr>
          <p:cNvPicPr>
            <a:picLocks noGrp="1" noChangeAspect="1"/>
          </p:cNvPicPr>
          <p:nvPr>
            <p:ph sz="half" idx="1"/>
          </p:nvPr>
        </p:nvPicPr>
        <p:blipFill>
          <a:blip r:embed="rId2"/>
          <a:stretch>
            <a:fillRect/>
          </a:stretch>
        </p:blipFill>
        <p:spPr>
          <a:xfrm>
            <a:off x="522513" y="1118507"/>
            <a:ext cx="10692493" cy="4155622"/>
          </a:xfrm>
        </p:spPr>
      </p:pic>
    </p:spTree>
    <p:extLst>
      <p:ext uri="{BB962C8B-B14F-4D97-AF65-F5344CB8AC3E}">
        <p14:creationId xmlns:p14="http://schemas.microsoft.com/office/powerpoint/2010/main" val="2206373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277589"/>
            <a:ext cx="10970079" cy="783768"/>
          </a:xfrm>
        </p:spPr>
        <p:txBody>
          <a:bodyPr>
            <a:normAutofit fontScale="90000"/>
          </a:bodyPr>
          <a:lstStyle/>
          <a:p>
            <a:r>
              <a:rPr lang="en-US" sz="2800" dirty="0"/>
              <a:t>Highest Rated Business Category Analysis</a:t>
            </a:r>
            <a:br>
              <a:rPr lang="en-US" sz="2800" dirty="0"/>
            </a:br>
            <a:br>
              <a:rPr lang="en-US" sz="2800" dirty="0"/>
            </a:br>
            <a:r>
              <a:rPr lang="en-US" sz="1800" dirty="0">
                <a:effectLst/>
                <a:latin typeface="Calibri" panose="020F0502020204030204" pitchFamily="34" charset="0"/>
                <a:ea typeface="Aptos" panose="020B0004020202020204" pitchFamily="34" charset="0"/>
              </a:rPr>
              <a:t>Which business category has the highest average rating across all businesses?</a:t>
            </a:r>
            <a:br>
              <a:rPr lang="en-US" sz="1800" dirty="0">
                <a:effectLst/>
                <a:latin typeface="Calibri" panose="020F0502020204030204" pitchFamily="34" charset="0"/>
                <a:ea typeface="Aptos" panose="020B0004020202020204" pitchFamily="34" charset="0"/>
              </a:rPr>
            </a:br>
            <a:endParaRPr lang="en-US" sz="2800" dirty="0"/>
          </a:p>
        </p:txBody>
      </p:sp>
      <p:pic>
        <p:nvPicPr>
          <p:cNvPr id="6" name="Content Placeholder 5">
            <a:extLst>
              <a:ext uri="{FF2B5EF4-FFF2-40B4-BE49-F238E27FC236}">
                <a16:creationId xmlns:a16="http://schemas.microsoft.com/office/drawing/2014/main" id="{E9522F88-05BE-C80D-352F-C581B9A97938}"/>
              </a:ext>
            </a:extLst>
          </p:cNvPr>
          <p:cNvPicPr>
            <a:picLocks noGrp="1" noChangeAspect="1"/>
          </p:cNvPicPr>
          <p:nvPr>
            <p:ph sz="half" idx="1"/>
          </p:nvPr>
        </p:nvPicPr>
        <p:blipFill>
          <a:blip r:embed="rId2"/>
          <a:stretch>
            <a:fillRect/>
          </a:stretch>
        </p:blipFill>
        <p:spPr>
          <a:xfrm>
            <a:off x="3918856" y="3029697"/>
            <a:ext cx="4147457" cy="1036117"/>
          </a:xfrm>
        </p:spPr>
      </p:pic>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3"/>
            <a:ext cx="10970079" cy="971549"/>
          </a:xfrm>
        </p:spPr>
        <p:txBody>
          <a:bodyPr>
            <a:normAutofit/>
          </a:bodyPr>
          <a:lstStyle/>
          <a:p>
            <a:pPr marL="0" indent="0">
              <a:buNone/>
            </a:pPr>
            <a:r>
              <a:rPr lang="en-US" sz="2000" dirty="0"/>
              <a:t>The businesses in the Art Consultants categories have the highest average rating with an impressive rating of 5.0</a:t>
            </a:r>
          </a:p>
        </p:txBody>
      </p:sp>
    </p:spTree>
    <p:extLst>
      <p:ext uri="{BB962C8B-B14F-4D97-AF65-F5344CB8AC3E}">
        <p14:creationId xmlns:p14="http://schemas.microsoft.com/office/powerpoint/2010/main" val="376093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277589"/>
            <a:ext cx="10970079" cy="783768"/>
          </a:xfrm>
        </p:spPr>
        <p:txBody>
          <a:bodyPr>
            <a:normAutofit fontScale="90000"/>
          </a:bodyPr>
          <a:lstStyle/>
          <a:p>
            <a:r>
              <a:rPr lang="en-US" sz="2800" dirty="0"/>
              <a:t>Business Rating Distribution Overview</a:t>
            </a:r>
            <a:br>
              <a:rPr lang="en-US" sz="2800" dirty="0"/>
            </a:br>
            <a:br>
              <a:rPr lang="en-US" sz="2800" dirty="0"/>
            </a:br>
            <a:r>
              <a:rPr lang="en-US" sz="1800" dirty="0">
                <a:effectLst/>
                <a:latin typeface="Calibri" panose="020F0502020204030204" pitchFamily="34" charset="0"/>
                <a:ea typeface="Aptos" panose="020B0004020202020204" pitchFamily="34" charset="0"/>
              </a:rPr>
              <a:t>What is the distribution of business ratings? (e.g., How many businesses have a rating of 5, 4, 3, etc.)</a:t>
            </a:r>
            <a:br>
              <a:rPr lang="en-US" sz="1800" dirty="0">
                <a:effectLst/>
                <a:latin typeface="Calibri" panose="020F0502020204030204" pitchFamily="34" charset="0"/>
                <a:ea typeface="Aptos" panose="020B0004020202020204" pitchFamily="34" charset="0"/>
              </a:rPr>
            </a:br>
            <a:endParaRPr lang="en-US" sz="2800" dirty="0"/>
          </a:p>
        </p:txBody>
      </p:sp>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3"/>
            <a:ext cx="10970079" cy="971549"/>
          </a:xfrm>
        </p:spPr>
        <p:txBody>
          <a:bodyPr>
            <a:normAutofit/>
          </a:bodyPr>
          <a:lstStyle/>
          <a:p>
            <a:pPr marL="0" indent="0">
              <a:buNone/>
            </a:pPr>
            <a:r>
              <a:rPr lang="en-US" sz="2000" dirty="0"/>
              <a:t>We can see the majority of businesses have an average rating of 4 and very few have an average rating of 1</a:t>
            </a:r>
          </a:p>
        </p:txBody>
      </p:sp>
      <p:pic>
        <p:nvPicPr>
          <p:cNvPr id="13" name="Content Placeholder 12" descr="A graph with blue rectangles&#10;&#10;Description automatically generated">
            <a:extLst>
              <a:ext uri="{FF2B5EF4-FFF2-40B4-BE49-F238E27FC236}">
                <a16:creationId xmlns:a16="http://schemas.microsoft.com/office/drawing/2014/main" id="{095AFC0A-4B60-D9E2-7999-545DCA8E6D9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282107"/>
            <a:ext cx="10744200" cy="3911198"/>
          </a:xfrm>
        </p:spPr>
      </p:pic>
    </p:spTree>
    <p:extLst>
      <p:ext uri="{BB962C8B-B14F-4D97-AF65-F5344CB8AC3E}">
        <p14:creationId xmlns:p14="http://schemas.microsoft.com/office/powerpoint/2010/main" val="31038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277589"/>
            <a:ext cx="10970079" cy="783768"/>
          </a:xfrm>
        </p:spPr>
        <p:txBody>
          <a:bodyPr>
            <a:normAutofit fontScale="90000"/>
          </a:bodyPr>
          <a:lstStyle/>
          <a:p>
            <a:r>
              <a:rPr lang="en-US" sz="2800" dirty="0"/>
              <a:t>Variation in Business Review Counts by Category</a:t>
            </a:r>
            <a:br>
              <a:rPr lang="en-US" sz="2800" dirty="0"/>
            </a:br>
            <a:br>
              <a:rPr lang="en-US" sz="2800" dirty="0"/>
            </a:br>
            <a:r>
              <a:rPr lang="en-US" sz="1800" dirty="0">
                <a:effectLst/>
                <a:latin typeface="Calibri" panose="020F0502020204030204" pitchFamily="34" charset="0"/>
                <a:ea typeface="Aptos" panose="020B0004020202020204" pitchFamily="34" charset="0"/>
              </a:rPr>
              <a:t>How does the average number of business reviews vary across different business categories?</a:t>
            </a:r>
            <a:br>
              <a:rPr lang="en-US" sz="1800" dirty="0">
                <a:effectLst/>
                <a:latin typeface="Calibri" panose="020F0502020204030204" pitchFamily="34" charset="0"/>
                <a:ea typeface="Aptos" panose="020B0004020202020204" pitchFamily="34" charset="0"/>
              </a:rPr>
            </a:br>
            <a:endParaRPr lang="en-US" sz="2800" dirty="0"/>
          </a:p>
        </p:txBody>
      </p:sp>
      <p:pic>
        <p:nvPicPr>
          <p:cNvPr id="6" name="Content Placeholder 5">
            <a:extLst>
              <a:ext uri="{FF2B5EF4-FFF2-40B4-BE49-F238E27FC236}">
                <a16:creationId xmlns:a16="http://schemas.microsoft.com/office/drawing/2014/main" id="{0658C0A6-9D9E-F60A-C844-2238C423715B}"/>
              </a:ext>
            </a:extLst>
          </p:cNvPr>
          <p:cNvPicPr>
            <a:picLocks noGrp="1" noChangeAspect="1"/>
          </p:cNvPicPr>
          <p:nvPr>
            <p:ph sz="half" idx="1"/>
          </p:nvPr>
        </p:nvPicPr>
        <p:blipFill>
          <a:blip r:embed="rId2"/>
          <a:stretch>
            <a:fillRect/>
          </a:stretch>
        </p:blipFill>
        <p:spPr>
          <a:xfrm>
            <a:off x="4025643" y="1529300"/>
            <a:ext cx="3686689" cy="3677163"/>
          </a:xfrm>
        </p:spPr>
      </p:pic>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3"/>
            <a:ext cx="10970079" cy="971549"/>
          </a:xfrm>
        </p:spPr>
        <p:txBody>
          <a:bodyPr>
            <a:normAutofit/>
          </a:bodyPr>
          <a:lstStyle/>
          <a:p>
            <a:pPr marL="0" indent="0">
              <a:buNone/>
            </a:pPr>
            <a:r>
              <a:rPr lang="en-US" sz="2000" dirty="0"/>
              <a:t>With this table, we see the categories with the highest reviews by taking the average of all reviews for each category  </a:t>
            </a:r>
          </a:p>
        </p:txBody>
      </p:sp>
    </p:spTree>
    <p:extLst>
      <p:ext uri="{BB962C8B-B14F-4D97-AF65-F5344CB8AC3E}">
        <p14:creationId xmlns:p14="http://schemas.microsoft.com/office/powerpoint/2010/main" val="186655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277589"/>
            <a:ext cx="10970079" cy="783768"/>
          </a:xfrm>
        </p:spPr>
        <p:txBody>
          <a:bodyPr>
            <a:normAutofit fontScale="90000"/>
          </a:bodyPr>
          <a:lstStyle/>
          <a:p>
            <a:r>
              <a:rPr lang="en-US" sz="2800" dirty="0"/>
              <a:t>Evolution of Business Reviews Over Time</a:t>
            </a:r>
            <a:br>
              <a:rPr lang="en-US" sz="2800" dirty="0"/>
            </a:br>
            <a:br>
              <a:rPr lang="en-US" sz="2800" dirty="0"/>
            </a:br>
            <a:r>
              <a:rPr lang="en-US" sz="1800" dirty="0">
                <a:effectLst/>
                <a:latin typeface="Calibri" panose="020F0502020204030204" pitchFamily="34" charset="0"/>
                <a:ea typeface="Aptos" panose="020B0004020202020204" pitchFamily="34" charset="0"/>
              </a:rPr>
              <a:t>How has the number of business reviews changed over the years? </a:t>
            </a:r>
            <a:br>
              <a:rPr lang="en-US" sz="1800" dirty="0">
                <a:effectLst/>
                <a:latin typeface="Calibri" panose="020F0502020204030204" pitchFamily="34" charset="0"/>
                <a:ea typeface="Aptos" panose="020B0004020202020204" pitchFamily="34" charset="0"/>
              </a:rPr>
            </a:br>
            <a:endParaRPr lang="en-US" sz="2800" dirty="0"/>
          </a:p>
        </p:txBody>
      </p:sp>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3"/>
            <a:ext cx="10970079" cy="971549"/>
          </a:xfrm>
        </p:spPr>
        <p:txBody>
          <a:bodyPr>
            <a:normAutofit/>
          </a:bodyPr>
          <a:lstStyle/>
          <a:p>
            <a:pPr marL="0" indent="0">
              <a:buNone/>
            </a:pPr>
            <a:r>
              <a:rPr lang="en-US" sz="2000" dirty="0"/>
              <a:t>The number of reviews has been on the increase from 2005 till 2019 where there was a plummet and the decline continued till 2022</a:t>
            </a:r>
          </a:p>
        </p:txBody>
      </p:sp>
      <p:pic>
        <p:nvPicPr>
          <p:cNvPr id="12" name="Content Placeholder 11" descr="A graph with a line&#10;&#10;Description automatically generated">
            <a:extLst>
              <a:ext uri="{FF2B5EF4-FFF2-40B4-BE49-F238E27FC236}">
                <a16:creationId xmlns:a16="http://schemas.microsoft.com/office/drawing/2014/main" id="{B336FDA3-E7CF-2E39-9E08-6998611613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4175" y="1202829"/>
            <a:ext cx="10969625" cy="4069754"/>
          </a:xfrm>
        </p:spPr>
      </p:pic>
    </p:spTree>
    <p:extLst>
      <p:ext uri="{BB962C8B-B14F-4D97-AF65-F5344CB8AC3E}">
        <p14:creationId xmlns:p14="http://schemas.microsoft.com/office/powerpoint/2010/main" val="2134431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277589"/>
            <a:ext cx="10970079" cy="783768"/>
          </a:xfrm>
        </p:spPr>
        <p:txBody>
          <a:bodyPr>
            <a:normAutofit fontScale="90000"/>
          </a:bodyPr>
          <a:lstStyle/>
          <a:p>
            <a:r>
              <a:rPr lang="en-US" sz="2800" dirty="0"/>
              <a:t>Top Rated Businesses: A Closer Look</a:t>
            </a:r>
            <a:br>
              <a:rPr lang="en-US" sz="2800" dirty="0"/>
            </a:br>
            <a:br>
              <a:rPr lang="en-US" sz="2800" dirty="0"/>
            </a:br>
            <a:r>
              <a:rPr lang="en-US" sz="1800" dirty="0">
                <a:effectLst/>
                <a:latin typeface="Calibri" panose="020F0502020204030204" pitchFamily="34" charset="0"/>
                <a:ea typeface="Aptos" panose="020B0004020202020204" pitchFamily="34" charset="0"/>
              </a:rPr>
              <a:t>What are the top 10 businesses with the highest average ratings?</a:t>
            </a:r>
            <a:br>
              <a:rPr lang="en-US" sz="1800" dirty="0">
                <a:effectLst/>
                <a:latin typeface="Calibri" panose="020F0502020204030204" pitchFamily="34" charset="0"/>
                <a:ea typeface="Aptos" panose="020B0004020202020204" pitchFamily="34" charset="0"/>
              </a:rPr>
            </a:br>
            <a:endParaRPr lang="en-US" sz="2800" dirty="0"/>
          </a:p>
        </p:txBody>
      </p:sp>
      <p:pic>
        <p:nvPicPr>
          <p:cNvPr id="6" name="Content Placeholder 5">
            <a:extLst>
              <a:ext uri="{FF2B5EF4-FFF2-40B4-BE49-F238E27FC236}">
                <a16:creationId xmlns:a16="http://schemas.microsoft.com/office/drawing/2014/main" id="{AFE1BF9E-1541-F4FB-EC38-A6825B99B139}"/>
              </a:ext>
            </a:extLst>
          </p:cNvPr>
          <p:cNvPicPr>
            <a:picLocks noGrp="1" noChangeAspect="1"/>
          </p:cNvPicPr>
          <p:nvPr>
            <p:ph sz="half" idx="1"/>
          </p:nvPr>
        </p:nvPicPr>
        <p:blipFill>
          <a:blip r:embed="rId2"/>
          <a:stretch>
            <a:fillRect/>
          </a:stretch>
        </p:blipFill>
        <p:spPr>
          <a:xfrm>
            <a:off x="3287352" y="1957984"/>
            <a:ext cx="5163271" cy="2819794"/>
          </a:xfrm>
        </p:spPr>
      </p:pic>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3"/>
            <a:ext cx="10970079" cy="971549"/>
          </a:xfrm>
        </p:spPr>
        <p:txBody>
          <a:bodyPr>
            <a:normAutofit/>
          </a:bodyPr>
          <a:lstStyle/>
          <a:p>
            <a:pPr marL="0" indent="0">
              <a:buNone/>
            </a:pPr>
            <a:r>
              <a:rPr lang="en-US" sz="2000" dirty="0"/>
              <a:t>Above we have the top 10 businesses with the highest average ratings</a:t>
            </a:r>
          </a:p>
        </p:txBody>
      </p:sp>
    </p:spTree>
    <p:extLst>
      <p:ext uri="{BB962C8B-B14F-4D97-AF65-F5344CB8AC3E}">
        <p14:creationId xmlns:p14="http://schemas.microsoft.com/office/powerpoint/2010/main" val="181747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D5D5-88A7-0B5C-2468-C01F452D4E1F}"/>
              </a:ext>
            </a:extLst>
          </p:cNvPr>
          <p:cNvSpPr>
            <a:spLocks noGrp="1"/>
          </p:cNvSpPr>
          <p:nvPr>
            <p:ph type="ctrTitle"/>
          </p:nvPr>
        </p:nvSpPr>
        <p:spPr>
          <a:xfrm>
            <a:off x="1524000" y="2345823"/>
            <a:ext cx="9144000" cy="1797468"/>
          </a:xfrm>
        </p:spPr>
        <p:txBody>
          <a:bodyPr>
            <a:normAutofit/>
          </a:bodyPr>
          <a:lstStyle/>
          <a:p>
            <a:r>
              <a:rPr lang="en-US" dirty="0"/>
              <a:t>Business </a:t>
            </a:r>
            <a:br>
              <a:rPr lang="en-US" dirty="0"/>
            </a:br>
            <a:r>
              <a:rPr lang="en-US" dirty="0"/>
              <a:t>Presentation </a:t>
            </a:r>
          </a:p>
        </p:txBody>
      </p:sp>
    </p:spTree>
    <p:extLst>
      <p:ext uri="{BB962C8B-B14F-4D97-AF65-F5344CB8AC3E}">
        <p14:creationId xmlns:p14="http://schemas.microsoft.com/office/powerpoint/2010/main" val="188617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277588"/>
            <a:ext cx="10970079" cy="849087"/>
          </a:xfrm>
        </p:spPr>
        <p:txBody>
          <a:bodyPr>
            <a:normAutofit fontScale="90000"/>
          </a:bodyPr>
          <a:lstStyle/>
          <a:p>
            <a:r>
              <a:rPr lang="en-US" sz="2800" dirty="0"/>
              <a:t>Annual User Growth on Yelp (2010 – 2022)</a:t>
            </a:r>
            <a:br>
              <a:rPr lang="en-US" sz="2800" dirty="0"/>
            </a:br>
            <a:br>
              <a:rPr lang="en-US" sz="2800" dirty="0"/>
            </a:br>
            <a:r>
              <a:rPr lang="en-US" sz="1600" dirty="0"/>
              <a:t>How many users have joined Yelp each year since 2010?</a:t>
            </a:r>
            <a:br>
              <a:rPr lang="en-US" sz="1600" dirty="0"/>
            </a:br>
            <a:endParaRPr lang="en-US" sz="2800" dirty="0"/>
          </a:p>
        </p:txBody>
      </p:sp>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3"/>
            <a:ext cx="10970079" cy="849087"/>
          </a:xfrm>
        </p:spPr>
        <p:txBody>
          <a:bodyPr>
            <a:normAutofit lnSpcReduction="10000"/>
          </a:bodyPr>
          <a:lstStyle/>
          <a:p>
            <a:pPr marL="0" indent="0">
              <a:buNone/>
            </a:pPr>
            <a:r>
              <a:rPr lang="en-US" sz="2000" dirty="0"/>
              <a:t>The number of users that joined Yelp from 2010 to 2022 has a pyramid structure with 2015 being the top of the pyramid. There was a steady increase in the number of new users every year from 2010 to 2015 and the opposite from 2015 to 2022. </a:t>
            </a:r>
          </a:p>
        </p:txBody>
      </p:sp>
      <p:pic>
        <p:nvPicPr>
          <p:cNvPr id="8" name="Content Placeholder 7" descr="A graph of blue bars&#10;&#10;Description automatically generated with medium confidence">
            <a:extLst>
              <a:ext uri="{FF2B5EF4-FFF2-40B4-BE49-F238E27FC236}">
                <a16:creationId xmlns:a16="http://schemas.microsoft.com/office/drawing/2014/main" id="{1E191ECE-11EB-38C2-C5D3-168D3F3349F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4175" y="1344614"/>
            <a:ext cx="10969625" cy="3760785"/>
          </a:xfrm>
        </p:spPr>
      </p:pic>
    </p:spTree>
    <p:extLst>
      <p:ext uri="{BB962C8B-B14F-4D97-AF65-F5344CB8AC3E}">
        <p14:creationId xmlns:p14="http://schemas.microsoft.com/office/powerpoint/2010/main" val="51447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530679"/>
            <a:ext cx="10970079" cy="530678"/>
          </a:xfrm>
        </p:spPr>
        <p:txBody>
          <a:bodyPr>
            <a:normAutofit fontScale="90000"/>
          </a:bodyPr>
          <a:lstStyle/>
          <a:p>
            <a:r>
              <a:rPr lang="en-US" sz="2800" dirty="0"/>
              <a:t>Elite User Trends Over a Decade (2012 – 2021)</a:t>
            </a:r>
            <a:br>
              <a:rPr lang="en-US" sz="2800" dirty="0"/>
            </a:br>
            <a:br>
              <a:rPr lang="en-US" sz="2800" dirty="0"/>
            </a:br>
            <a:r>
              <a:rPr lang="en-US" sz="1600" dirty="0"/>
              <a:t>How many users were elite in the 10 years from 2012 through 2021? Does it look like the number of elite users is increasing, decreasing, or staying about the same?</a:t>
            </a:r>
            <a:br>
              <a:rPr lang="en-US" sz="1600" dirty="0"/>
            </a:br>
            <a:endParaRPr lang="en-US" sz="2800" dirty="0"/>
          </a:p>
        </p:txBody>
      </p:sp>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3"/>
            <a:ext cx="10970079" cy="971549"/>
          </a:xfrm>
        </p:spPr>
        <p:txBody>
          <a:bodyPr>
            <a:normAutofit/>
          </a:bodyPr>
          <a:lstStyle/>
          <a:p>
            <a:pPr marL="0" indent="0">
              <a:buNone/>
            </a:pPr>
            <a:r>
              <a:rPr lang="en-US" sz="2000" dirty="0"/>
              <a:t>It is increasing with an exception in 2020 where there was a decline, however, it went back on the increase in 2021.</a:t>
            </a:r>
          </a:p>
        </p:txBody>
      </p:sp>
      <p:pic>
        <p:nvPicPr>
          <p:cNvPr id="8" name="Content Placeholder 7" descr="A graph with blue rectangles&#10;&#10;Description automatically generated">
            <a:extLst>
              <a:ext uri="{FF2B5EF4-FFF2-40B4-BE49-F238E27FC236}">
                <a16:creationId xmlns:a16="http://schemas.microsoft.com/office/drawing/2014/main" id="{B7D872A5-D27C-D01A-B331-3119125252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4175" y="1423245"/>
            <a:ext cx="10969625" cy="3892447"/>
          </a:xfrm>
        </p:spPr>
      </p:pic>
    </p:spTree>
    <p:extLst>
      <p:ext uri="{BB962C8B-B14F-4D97-AF65-F5344CB8AC3E}">
        <p14:creationId xmlns:p14="http://schemas.microsoft.com/office/powerpoint/2010/main" val="1796928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530679"/>
            <a:ext cx="10970079" cy="530678"/>
          </a:xfrm>
        </p:spPr>
        <p:txBody>
          <a:bodyPr>
            <a:normAutofit fontScale="90000"/>
          </a:bodyPr>
          <a:lstStyle/>
          <a:p>
            <a:r>
              <a:rPr lang="en-US" sz="2800" dirty="0"/>
              <a:t>Top Yelp User with Most 5-Star Reviews</a:t>
            </a:r>
            <a:br>
              <a:rPr lang="en-US" sz="2800" dirty="0"/>
            </a:br>
            <a:br>
              <a:rPr lang="en-US" sz="2800" dirty="0"/>
            </a:br>
            <a:r>
              <a:rPr lang="en-US" sz="1600" dirty="0"/>
              <a:t>Which of our users has the most 5-star reviews of all time? Give us the person’s name, when they joined Yelp, how many fans they have, how many funny, useful, and cool ratings they’ve gotten. Please also gives us 3-5 examples of recent 5-star reviews they have written.</a:t>
            </a:r>
            <a:br>
              <a:rPr lang="en-US" sz="1600" dirty="0"/>
            </a:br>
            <a:endParaRPr lang="en-US" sz="2800" dirty="0"/>
          </a:p>
        </p:txBody>
      </p:sp>
      <p:sp>
        <p:nvSpPr>
          <p:cNvPr id="3" name="Content Placeholder 2">
            <a:extLst>
              <a:ext uri="{FF2B5EF4-FFF2-40B4-BE49-F238E27FC236}">
                <a16:creationId xmlns:a16="http://schemas.microsoft.com/office/drawing/2014/main" id="{3808C48F-E844-E6BF-6B88-24D2FECE7C3E}"/>
              </a:ext>
            </a:extLst>
          </p:cNvPr>
          <p:cNvSpPr>
            <a:spLocks noGrp="1"/>
          </p:cNvSpPr>
          <p:nvPr>
            <p:ph sz="half" idx="1"/>
          </p:nvPr>
        </p:nvSpPr>
        <p:spPr>
          <a:xfrm>
            <a:off x="383721" y="1428751"/>
            <a:ext cx="10970078" cy="3878036"/>
          </a:xfrm>
        </p:spPr>
        <p:txBody>
          <a:bodyPr>
            <a:normAutofit/>
          </a:bodyPr>
          <a:lstStyle/>
          <a:p>
            <a:r>
              <a:rPr lang="en-US" sz="2000" dirty="0"/>
              <a:t>Information of the user with the most 5-star reviews</a:t>
            </a:r>
          </a:p>
          <a:p>
            <a:pPr marL="0" indent="0">
              <a:buNone/>
            </a:pPr>
            <a:endParaRPr lang="en-US" sz="2000" dirty="0"/>
          </a:p>
          <a:p>
            <a:endParaRPr lang="en-US" sz="2000" dirty="0"/>
          </a:p>
          <a:p>
            <a:pPr marL="0" indent="0">
              <a:buNone/>
            </a:pPr>
            <a:endParaRPr lang="en-US" sz="2000" dirty="0"/>
          </a:p>
          <a:p>
            <a:pPr marL="0" indent="0">
              <a:buNone/>
            </a:pPr>
            <a:endParaRPr lang="en-US" sz="2000" dirty="0"/>
          </a:p>
          <a:p>
            <a:r>
              <a:rPr lang="en-US" sz="2000" dirty="0"/>
              <a:t>Most Recent 5-star reviews by Micheal</a:t>
            </a:r>
          </a:p>
        </p:txBody>
      </p:sp>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3"/>
            <a:ext cx="10970079" cy="971549"/>
          </a:xfrm>
        </p:spPr>
        <p:txBody>
          <a:bodyPr>
            <a:normAutofit/>
          </a:bodyPr>
          <a:lstStyle/>
          <a:p>
            <a:pPr marL="0" indent="0">
              <a:buNone/>
            </a:pPr>
            <a:r>
              <a:rPr lang="en-US" sz="2000" dirty="0"/>
              <a:t>Micheal is found to be the user with the most 5-star reviews. They joined in October of 2010 and have acquired a lot of fans with a huge 1,251 fans. Above are a few of Micheal’s recent reviews.</a:t>
            </a:r>
          </a:p>
        </p:txBody>
      </p:sp>
      <p:pic>
        <p:nvPicPr>
          <p:cNvPr id="8" name="Picture 7">
            <a:extLst>
              <a:ext uri="{FF2B5EF4-FFF2-40B4-BE49-F238E27FC236}">
                <a16:creationId xmlns:a16="http://schemas.microsoft.com/office/drawing/2014/main" id="{99966994-1294-7CA5-6387-B50A0A9F5BCC}"/>
              </a:ext>
            </a:extLst>
          </p:cNvPr>
          <p:cNvPicPr>
            <a:picLocks noChangeAspect="1"/>
          </p:cNvPicPr>
          <p:nvPr/>
        </p:nvPicPr>
        <p:blipFill>
          <a:blip r:embed="rId2"/>
          <a:stretch>
            <a:fillRect/>
          </a:stretch>
        </p:blipFill>
        <p:spPr>
          <a:xfrm>
            <a:off x="570262" y="1934740"/>
            <a:ext cx="10345594" cy="1353892"/>
          </a:xfrm>
          <a:prstGeom prst="rect">
            <a:avLst/>
          </a:prstGeom>
        </p:spPr>
      </p:pic>
      <p:pic>
        <p:nvPicPr>
          <p:cNvPr id="10" name="Picture 9">
            <a:extLst>
              <a:ext uri="{FF2B5EF4-FFF2-40B4-BE49-F238E27FC236}">
                <a16:creationId xmlns:a16="http://schemas.microsoft.com/office/drawing/2014/main" id="{CEDE1D93-C22F-8D02-BFF9-99C6FBC33433}"/>
              </a:ext>
            </a:extLst>
          </p:cNvPr>
          <p:cNvPicPr>
            <a:picLocks noChangeAspect="1"/>
          </p:cNvPicPr>
          <p:nvPr/>
        </p:nvPicPr>
        <p:blipFill>
          <a:blip r:embed="rId3"/>
          <a:stretch>
            <a:fillRect/>
          </a:stretch>
        </p:blipFill>
        <p:spPr>
          <a:xfrm>
            <a:off x="398208" y="3794621"/>
            <a:ext cx="10345594" cy="1634628"/>
          </a:xfrm>
          <a:prstGeom prst="rect">
            <a:avLst/>
          </a:prstGeom>
        </p:spPr>
      </p:pic>
    </p:spTree>
    <p:extLst>
      <p:ext uri="{BB962C8B-B14F-4D97-AF65-F5344CB8AC3E}">
        <p14:creationId xmlns:p14="http://schemas.microsoft.com/office/powerpoint/2010/main" val="17260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587829"/>
            <a:ext cx="10970079" cy="473528"/>
          </a:xfrm>
        </p:spPr>
        <p:txBody>
          <a:bodyPr>
            <a:normAutofit fontScale="90000"/>
          </a:bodyPr>
          <a:lstStyle/>
          <a:p>
            <a:r>
              <a:rPr lang="en-US" sz="2800" dirty="0"/>
              <a:t>Business Hours vs. Review Performance Analysis</a:t>
            </a:r>
            <a:br>
              <a:rPr lang="en-US" sz="2800" dirty="0"/>
            </a:br>
            <a:br>
              <a:rPr lang="en-US" sz="2800" dirty="0"/>
            </a:br>
            <a:r>
              <a:rPr lang="en-US" sz="1600" dirty="0"/>
              <a:t>We are wondering if there is any relationship between a business’s hours of operation and the reviews they receive. Can you give us a spreadsheet giving the following information for every business we have in our database: business id, business category, and total hours of operation per week (i.e., the total number of hours each business is open across the entire week)?</a:t>
            </a:r>
            <a:br>
              <a:rPr lang="en-US" sz="1600" dirty="0"/>
            </a:br>
            <a:endParaRPr lang="en-US" sz="2800" dirty="0"/>
          </a:p>
        </p:txBody>
      </p:sp>
      <p:pic>
        <p:nvPicPr>
          <p:cNvPr id="6" name="Content Placeholder 5">
            <a:extLst>
              <a:ext uri="{FF2B5EF4-FFF2-40B4-BE49-F238E27FC236}">
                <a16:creationId xmlns:a16="http://schemas.microsoft.com/office/drawing/2014/main" id="{89B845FB-64AF-6C56-BBAF-5EB587A7685E}"/>
              </a:ext>
            </a:extLst>
          </p:cNvPr>
          <p:cNvPicPr>
            <a:picLocks noGrp="1" noChangeAspect="1"/>
          </p:cNvPicPr>
          <p:nvPr>
            <p:ph sz="half" idx="1"/>
          </p:nvPr>
        </p:nvPicPr>
        <p:blipFill>
          <a:blip r:embed="rId2"/>
          <a:stretch>
            <a:fillRect/>
          </a:stretch>
        </p:blipFill>
        <p:spPr>
          <a:xfrm>
            <a:off x="593558" y="1379621"/>
            <a:ext cx="7539789" cy="4395537"/>
          </a:xfrm>
        </p:spPr>
      </p:pic>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910943"/>
            <a:ext cx="10970079" cy="669468"/>
          </a:xfrm>
        </p:spPr>
        <p:txBody>
          <a:bodyPr>
            <a:normAutofit/>
          </a:bodyPr>
          <a:lstStyle/>
          <a:p>
            <a:pPr marL="0" indent="0">
              <a:buNone/>
            </a:pPr>
            <a:r>
              <a:rPr lang="en-US" sz="2000" dirty="0"/>
              <a:t>Above is a snippet of the spreadsheet with the required data. With this, we will be able to understand the relationship between a business’s hours of operation and the reviews received.</a:t>
            </a:r>
          </a:p>
        </p:txBody>
      </p:sp>
    </p:spTree>
    <p:extLst>
      <p:ext uri="{BB962C8B-B14F-4D97-AF65-F5344CB8AC3E}">
        <p14:creationId xmlns:p14="http://schemas.microsoft.com/office/powerpoint/2010/main" val="272627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277589"/>
            <a:ext cx="10970079" cy="783768"/>
          </a:xfrm>
        </p:spPr>
        <p:txBody>
          <a:bodyPr>
            <a:normAutofit fontScale="90000"/>
          </a:bodyPr>
          <a:lstStyle/>
          <a:p>
            <a:r>
              <a:rPr lang="en-US" sz="2800" dirty="0"/>
              <a:t>Leading States by Business Presence</a:t>
            </a:r>
            <a:br>
              <a:rPr lang="en-US" sz="2800" dirty="0"/>
            </a:br>
            <a:br>
              <a:rPr lang="en-US" sz="2800" dirty="0"/>
            </a:br>
            <a:r>
              <a:rPr lang="en-US" sz="1600" dirty="0"/>
              <a:t>Which US states have the most businesses in our database? Give us the top 10 states.</a:t>
            </a:r>
            <a:br>
              <a:rPr lang="en-US" sz="1600" dirty="0"/>
            </a:br>
            <a:endParaRPr lang="en-US" sz="2800" dirty="0"/>
          </a:p>
        </p:txBody>
      </p:sp>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4"/>
            <a:ext cx="10970079" cy="693966"/>
          </a:xfrm>
        </p:spPr>
        <p:txBody>
          <a:bodyPr>
            <a:normAutofit/>
          </a:bodyPr>
          <a:lstStyle/>
          <a:p>
            <a:pPr marL="0" indent="0">
              <a:buNone/>
            </a:pPr>
            <a:r>
              <a:rPr lang="en-US" sz="2000" dirty="0"/>
              <a:t>Pennsylvania leads in having the most businesses among the top 10 states.</a:t>
            </a:r>
          </a:p>
        </p:txBody>
      </p:sp>
      <p:pic>
        <p:nvPicPr>
          <p:cNvPr id="15" name="Content Placeholder 14" descr="A screenshot of a graph&#10;&#10;Description automatically generated">
            <a:extLst>
              <a:ext uri="{FF2B5EF4-FFF2-40B4-BE49-F238E27FC236}">
                <a16:creationId xmlns:a16="http://schemas.microsoft.com/office/drawing/2014/main" id="{E8F2DAD9-9703-B7BD-98A9-87CE3998F4B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4175" y="1181996"/>
            <a:ext cx="10969625" cy="4028871"/>
          </a:xfrm>
        </p:spPr>
      </p:pic>
    </p:spTree>
    <p:extLst>
      <p:ext uri="{BB962C8B-B14F-4D97-AF65-F5344CB8AC3E}">
        <p14:creationId xmlns:p14="http://schemas.microsoft.com/office/powerpoint/2010/main" val="66547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89808"/>
            <a:ext cx="10970079" cy="865413"/>
          </a:xfrm>
        </p:spPr>
        <p:txBody>
          <a:bodyPr>
            <a:normAutofit fontScale="90000"/>
          </a:bodyPr>
          <a:lstStyle/>
          <a:p>
            <a:r>
              <a:rPr lang="en-US" sz="2800" dirty="0"/>
              <a:t>Key Insights: Top Business Categories</a:t>
            </a:r>
            <a:br>
              <a:rPr lang="en-US" sz="2800" dirty="0"/>
            </a:br>
            <a:br>
              <a:rPr lang="en-US" sz="2800" dirty="0"/>
            </a:br>
            <a:r>
              <a:rPr lang="en-US" sz="1600" dirty="0"/>
              <a:t>What are our top ten business categories? In other words, which 10 categories have the most businesses assigned to them?</a:t>
            </a:r>
            <a:endParaRPr lang="en-US" sz="2800" dirty="0"/>
          </a:p>
        </p:txBody>
      </p:sp>
      <p:pic>
        <p:nvPicPr>
          <p:cNvPr id="11" name="Content Placeholder 10">
            <a:extLst>
              <a:ext uri="{FF2B5EF4-FFF2-40B4-BE49-F238E27FC236}">
                <a16:creationId xmlns:a16="http://schemas.microsoft.com/office/drawing/2014/main" id="{3621C2A6-30F1-A265-5F7F-559BAD7CDA31}"/>
              </a:ext>
            </a:extLst>
          </p:cNvPr>
          <p:cNvPicPr>
            <a:picLocks noGrp="1" noChangeAspect="1"/>
          </p:cNvPicPr>
          <p:nvPr>
            <p:ph sz="half" idx="1"/>
          </p:nvPr>
        </p:nvPicPr>
        <p:blipFill>
          <a:blip r:embed="rId2"/>
          <a:stretch>
            <a:fillRect/>
          </a:stretch>
        </p:blipFill>
        <p:spPr>
          <a:xfrm>
            <a:off x="1036865" y="1143000"/>
            <a:ext cx="9339942" cy="4057649"/>
          </a:xfrm>
        </p:spPr>
      </p:pic>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4"/>
            <a:ext cx="10970079" cy="538844"/>
          </a:xfrm>
        </p:spPr>
        <p:txBody>
          <a:bodyPr>
            <a:normAutofit/>
          </a:bodyPr>
          <a:lstStyle/>
          <a:p>
            <a:pPr marL="0" indent="0">
              <a:buNone/>
            </a:pPr>
            <a:r>
              <a:rPr lang="en-US" sz="2000" dirty="0"/>
              <a:t>We can see most of the businesses fall into the Restaurants category.</a:t>
            </a:r>
          </a:p>
        </p:txBody>
      </p:sp>
    </p:spTree>
    <p:extLst>
      <p:ext uri="{BB962C8B-B14F-4D97-AF65-F5344CB8AC3E}">
        <p14:creationId xmlns:p14="http://schemas.microsoft.com/office/powerpoint/2010/main" val="391335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53C-9610-8D7E-B9AC-7D0B844C2DFA}"/>
              </a:ext>
            </a:extLst>
          </p:cNvPr>
          <p:cNvSpPr>
            <a:spLocks noGrp="1"/>
          </p:cNvSpPr>
          <p:nvPr>
            <p:ph type="title"/>
          </p:nvPr>
        </p:nvSpPr>
        <p:spPr>
          <a:xfrm>
            <a:off x="383721" y="416379"/>
            <a:ext cx="10970079" cy="644978"/>
          </a:xfrm>
        </p:spPr>
        <p:txBody>
          <a:bodyPr>
            <a:normAutofit fontScale="90000"/>
          </a:bodyPr>
          <a:lstStyle/>
          <a:p>
            <a:r>
              <a:rPr lang="en-US" sz="2800" dirty="0"/>
              <a:t>Rating Trends: Top Business Categories</a:t>
            </a:r>
            <a:br>
              <a:rPr lang="en-US" sz="2800" dirty="0"/>
            </a:br>
            <a:br>
              <a:rPr lang="en-US" sz="2800" dirty="0"/>
            </a:br>
            <a:r>
              <a:rPr lang="en-US" sz="1600" dirty="0"/>
              <a:t>What is the average rating of the businesses in each of those top ten categories?</a:t>
            </a:r>
            <a:br>
              <a:rPr lang="en-US" sz="1600" dirty="0"/>
            </a:br>
            <a:endParaRPr lang="en-US" sz="2800" dirty="0"/>
          </a:p>
        </p:txBody>
      </p:sp>
      <p:sp>
        <p:nvSpPr>
          <p:cNvPr id="4" name="Content Placeholder 3">
            <a:extLst>
              <a:ext uri="{FF2B5EF4-FFF2-40B4-BE49-F238E27FC236}">
                <a16:creationId xmlns:a16="http://schemas.microsoft.com/office/drawing/2014/main" id="{A4B91B95-DCA2-05EF-2CBB-32726C361464}"/>
              </a:ext>
            </a:extLst>
          </p:cNvPr>
          <p:cNvSpPr>
            <a:spLocks noGrp="1"/>
          </p:cNvSpPr>
          <p:nvPr>
            <p:ph sz="half" idx="2"/>
          </p:nvPr>
        </p:nvSpPr>
        <p:spPr>
          <a:xfrm>
            <a:off x="383721" y="5608864"/>
            <a:ext cx="10970079" cy="538844"/>
          </a:xfrm>
        </p:spPr>
        <p:txBody>
          <a:bodyPr>
            <a:normAutofit/>
          </a:bodyPr>
          <a:lstStyle/>
          <a:p>
            <a:pPr marL="0" indent="0">
              <a:buNone/>
            </a:pPr>
            <a:r>
              <a:rPr lang="en-US" sz="2000" dirty="0"/>
              <a:t>The average ratings of the top 10 business categories lie between the 3.2 and 3.9 mark.</a:t>
            </a:r>
          </a:p>
        </p:txBody>
      </p:sp>
      <p:pic>
        <p:nvPicPr>
          <p:cNvPr id="12" name="Content Placeholder 11" descr="A graph of blue rectangular bars&#10;&#10;Description automatically generated with medium confidence">
            <a:extLst>
              <a:ext uri="{FF2B5EF4-FFF2-40B4-BE49-F238E27FC236}">
                <a16:creationId xmlns:a16="http://schemas.microsoft.com/office/drawing/2014/main" id="{4BBE806F-CE5C-1909-CC73-72BEF6245E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4175" y="1160270"/>
            <a:ext cx="10969625" cy="4080260"/>
          </a:xfrm>
        </p:spPr>
      </p:pic>
    </p:spTree>
    <p:extLst>
      <p:ext uri="{BB962C8B-B14F-4D97-AF65-F5344CB8AC3E}">
        <p14:creationId xmlns:p14="http://schemas.microsoft.com/office/powerpoint/2010/main" val="1978749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584</TotalTime>
  <Words>1820</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Calibri</vt:lpstr>
      <vt:lpstr>Office Theme</vt:lpstr>
      <vt:lpstr> (Yelp Database)  Presentation</vt:lpstr>
      <vt:lpstr>Business  Presentation </vt:lpstr>
      <vt:lpstr>Annual User Growth on Yelp (2010 – 2022)  How many users have joined Yelp each year since 2010? </vt:lpstr>
      <vt:lpstr>Elite User Trends Over a Decade (2012 – 2021)  How many users were elite in the 10 years from 2012 through 2021? Does it look like the number of elite users is increasing, decreasing, or staying about the same? </vt:lpstr>
      <vt:lpstr>Top Yelp User with Most 5-Star Reviews  Which of our users has the most 5-star reviews of all time? Give us the person’s name, when they joined Yelp, how many fans they have, how many funny, useful, and cool ratings they’ve gotten. Please also gives us 3-5 examples of recent 5-star reviews they have written. </vt:lpstr>
      <vt:lpstr>Business Hours vs. Review Performance Analysis  We are wondering if there is any relationship between a business’s hours of operation and the reviews they receive. Can you give us a spreadsheet giving the following information for every business we have in our database: business id, business category, and total hours of operation per week (i.e., the total number of hours each business is open across the entire week)? </vt:lpstr>
      <vt:lpstr>Leading States by Business Presence  Which US states have the most businesses in our database? Give us the top 10 states. </vt:lpstr>
      <vt:lpstr>Key Insights: Top Business Categories  What are our top ten business categories? In other words, which 10 categories have the most businesses assigned to them?</vt:lpstr>
      <vt:lpstr>Rating Trends: Top Business Categories  What is the average rating of the businesses in each of those top ten categories? </vt:lpstr>
      <vt:lpstr>Exploring Humor in Restaurant Reviews  We’re wondering what makes users tag a Restaurant review as “funny”. Can you give us 5 examples of the funniest Restaurant reviews and 5 examples of the least funny? We’d also like you to look at a larger set of funny and unfunny reviews and tell us if you see any words or phrases that are commonly found in the funniest reviews. (We know the last part is qualitative but tell us anything you see that may be useful.) </vt:lpstr>
      <vt:lpstr>Analyzing Tip Length and Compliments  We think the compliments that tips receive are mostly based on how long the tip is. Can you compare the average length of the tip text for the 100 most-complimented tips with the average length of the 100 least-complimented tips and tell us if that seems to be true? (Hint: you will need to use computed properties to answer this question). </vt:lpstr>
      <vt:lpstr>Factors Influencing Restaurant Reviews  We are trying to determine whether restaurant reviews are driven mostly by price range, how many hours the restaurant is open, or the days they are open. Please give us a spreadsheet with the data we need to answer that question. </vt:lpstr>
      <vt:lpstr>Leading Cities by Business Presence on Yelp  What are the top 10 cities with the highest number of businesses registered on Yelp? </vt:lpstr>
      <vt:lpstr>Highest Rated Business Category Analysis  Which business category has the highest average rating across all businesses? </vt:lpstr>
      <vt:lpstr>Business Rating Distribution Overview  What is the distribution of business ratings? (e.g., How many businesses have a rating of 5, 4, 3, etc.) </vt:lpstr>
      <vt:lpstr>Variation in Business Review Counts by Category  How does the average number of business reviews vary across different business categories? </vt:lpstr>
      <vt:lpstr>Evolution of Business Reviews Over Time  How has the number of business reviews changed over the years?  </vt:lpstr>
      <vt:lpstr>Top Rated Businesses: A Closer Look  What are the top 10 businesses with the highest average ratings?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MSIT 3860 Final Project Presentation</dc:title>
  <dc:creator>Azubuine, Ugochukwu</dc:creator>
  <cp:lastModifiedBy>Azubuine, Ug</cp:lastModifiedBy>
  <cp:revision>52</cp:revision>
  <dcterms:created xsi:type="dcterms:W3CDTF">2024-03-24T14:21:34Z</dcterms:created>
  <dcterms:modified xsi:type="dcterms:W3CDTF">2024-06-07T14:47:53Z</dcterms:modified>
</cp:coreProperties>
</file>