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77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718C-1732-4DB4-B3A4-105EA39F00A3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158D-F7AD-4DE2-816A-C5EBC3944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Exersices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4.6.1.a </a:t>
            </a:r>
            <a:r>
              <a:rPr lang="en-US" b="1" dirty="0" smtClean="0">
                <a:solidFill>
                  <a:srgbClr val="FF0000"/>
                </a:solidFill>
              </a:rPr>
              <a:t>Answer(cont.)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362200"/>
          <a:ext cx="8077201" cy="4206240"/>
        </p:xfrm>
        <a:graphic>
          <a:graphicData uri="http://schemas.openxmlformats.org/drawingml/2006/table">
            <a:tbl>
              <a:tblPr/>
              <a:tblGrid>
                <a:gridCol w="685800"/>
                <a:gridCol w="1590604"/>
                <a:gridCol w="2126310"/>
                <a:gridCol w="2001233"/>
                <a:gridCol w="875540"/>
                <a:gridCol w="797714"/>
              </a:tblGrid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GOTO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S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accept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S5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Calibri"/>
                          <a:cs typeface="Arial"/>
                        </a:rPr>
                        <a:t>R {S -&gt; 0 A }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>
                          <a:latin typeface="Calibri"/>
                          <a:ea typeface="Calibri"/>
                          <a:cs typeface="Arial"/>
                        </a:rPr>
                        <a:t>R {A -&gt; 1}</a:t>
                      </a: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Calibri"/>
                          <a:cs typeface="Arial"/>
                        </a:rPr>
                        <a:t>R {A -&gt; 1}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Calibri"/>
                          <a:cs typeface="Arial"/>
                        </a:rPr>
                        <a:t>R {A -&gt; 0 A 1}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Calibri"/>
                          <a:ea typeface="Calibri"/>
                          <a:cs typeface="Arial"/>
                        </a:rPr>
                        <a:t>R {A -&gt; 0 A 1}</a:t>
                      </a: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160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Follow(S) = { $ }</a:t>
            </a:r>
          </a:p>
          <a:p>
            <a:r>
              <a:rPr lang="en-US" dirty="0"/>
              <a:t>Follow(A) = {1, $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4.6.1.b </a:t>
            </a:r>
            <a:r>
              <a:rPr lang="en-US" b="1" dirty="0" smtClean="0">
                <a:solidFill>
                  <a:srgbClr val="FF0000"/>
                </a:solidFill>
              </a:rPr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19200"/>
            <a:ext cx="8229600" cy="5638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 - &gt; SSA | 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-&gt; + | *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0)	S’-&gt; 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S -&gt;  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2,3)	B-&gt; SAB|  ε    //B-&gt;</a:t>
            </a:r>
            <a:r>
              <a:rPr lang="en-US" dirty="0" err="1" smtClean="0">
                <a:solidFill>
                  <a:srgbClr val="FF0000"/>
                </a:solidFill>
              </a:rPr>
              <a:t>aBAB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4,5)	A -&gt; + | *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 = { </a:t>
            </a:r>
            <a:r>
              <a:rPr lang="pt-BR" u="sng" dirty="0" smtClean="0">
                <a:solidFill>
                  <a:srgbClr val="FF0000"/>
                </a:solidFill>
              </a:rPr>
              <a:t>S’ -&gt; .S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 -&gt;  .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S) = {</a:t>
            </a:r>
            <a:r>
              <a:rPr lang="pt-BR" u="sng" dirty="0" smtClean="0">
                <a:solidFill>
                  <a:srgbClr val="FF0000"/>
                </a:solidFill>
              </a:rPr>
              <a:t>S’ -&gt; S.}</a:t>
            </a:r>
            <a:r>
              <a:rPr lang="pt-BR" dirty="0" smtClean="0">
                <a:solidFill>
                  <a:srgbClr val="FF0000"/>
                </a:solidFill>
              </a:rPr>
              <a:t> =I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endParaRPr lang="pt-B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a) = {</a:t>
            </a:r>
            <a:r>
              <a:rPr lang="en-US" u="sng" dirty="0" smtClean="0">
                <a:solidFill>
                  <a:srgbClr val="FF0000"/>
                </a:solidFill>
              </a:rPr>
              <a:t>S -&gt;  </a:t>
            </a:r>
            <a:r>
              <a:rPr lang="en-US" u="sng" dirty="0" err="1" smtClean="0">
                <a:solidFill>
                  <a:srgbClr val="FF0000"/>
                </a:solidFill>
              </a:rPr>
              <a:t>a.B</a:t>
            </a:r>
            <a:r>
              <a:rPr lang="en-US" dirty="0" smtClean="0">
                <a:solidFill>
                  <a:srgbClr val="FF0000"/>
                </a:solidFill>
              </a:rPr>
              <a:t>, B-&gt; .</a:t>
            </a:r>
            <a:r>
              <a:rPr lang="en-US" dirty="0" err="1" smtClean="0">
                <a:solidFill>
                  <a:srgbClr val="FF0000"/>
                </a:solidFill>
              </a:rPr>
              <a:t>aBAB</a:t>
            </a:r>
            <a:r>
              <a:rPr lang="en-US" dirty="0" smtClean="0">
                <a:solidFill>
                  <a:srgbClr val="FF0000"/>
                </a:solidFill>
              </a:rPr>
              <a:t> , B-&gt;.</a:t>
            </a:r>
            <a:r>
              <a:rPr lang="pt-BR" dirty="0" smtClean="0">
                <a:solidFill>
                  <a:srgbClr val="FF0000"/>
                </a:solidFill>
              </a:rPr>
              <a:t>} =I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endParaRPr lang="pt-BR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 B) = {</a:t>
            </a:r>
            <a:r>
              <a:rPr lang="en-US" u="sng" dirty="0" smtClean="0">
                <a:solidFill>
                  <a:srgbClr val="FF0000"/>
                </a:solidFill>
              </a:rPr>
              <a:t>S -&gt;  </a:t>
            </a:r>
            <a:r>
              <a:rPr lang="en-US" u="sng" dirty="0" err="1" smtClean="0">
                <a:solidFill>
                  <a:srgbClr val="FF0000"/>
                </a:solidFill>
              </a:rPr>
              <a:t>aB.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 a) = {</a:t>
            </a:r>
            <a:r>
              <a:rPr lang="en-US" u="sng" dirty="0" smtClean="0">
                <a:solidFill>
                  <a:srgbClr val="FF0000"/>
                </a:solidFill>
              </a:rPr>
              <a:t>B-&gt; a.BAB</a:t>
            </a:r>
            <a:r>
              <a:rPr lang="en-US" dirty="0" smtClean="0">
                <a:solidFill>
                  <a:srgbClr val="FF0000"/>
                </a:solidFill>
              </a:rPr>
              <a:t> , B-&gt; .</a:t>
            </a:r>
            <a:r>
              <a:rPr lang="en-US" dirty="0" err="1" smtClean="0">
                <a:solidFill>
                  <a:srgbClr val="FF0000"/>
                </a:solidFill>
              </a:rPr>
              <a:t>aBAB</a:t>
            </a:r>
            <a:r>
              <a:rPr lang="en-US" dirty="0" smtClean="0">
                <a:solidFill>
                  <a:srgbClr val="FF0000"/>
                </a:solidFill>
              </a:rPr>
              <a:t> , B-&gt;.}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 B) = {</a:t>
            </a:r>
            <a:r>
              <a:rPr lang="en-US" u="sng" dirty="0" smtClean="0">
                <a:solidFill>
                  <a:srgbClr val="FF0000"/>
                </a:solidFill>
              </a:rPr>
              <a:t>B-&gt; </a:t>
            </a:r>
            <a:r>
              <a:rPr lang="en-US" u="sng" dirty="0" err="1" smtClean="0">
                <a:solidFill>
                  <a:srgbClr val="FF0000"/>
                </a:solidFill>
              </a:rPr>
              <a:t>aB.AB</a:t>
            </a:r>
            <a:r>
              <a:rPr lang="en-US" dirty="0" smtClean="0">
                <a:solidFill>
                  <a:srgbClr val="FF0000"/>
                </a:solidFill>
              </a:rPr>
              <a:t> , A -&gt; .+ | .*}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>
                <a:solidFill>
                  <a:srgbClr val="FF0000"/>
                </a:solidFill>
              </a:rPr>
              <a:t>5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, a) = 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, A) = {</a:t>
            </a:r>
            <a:r>
              <a:rPr lang="en-US" u="sng" dirty="0" smtClean="0">
                <a:solidFill>
                  <a:srgbClr val="FF0000"/>
                </a:solidFill>
              </a:rPr>
              <a:t>B-&gt; </a:t>
            </a:r>
            <a:r>
              <a:rPr lang="en-US" u="sng" dirty="0" err="1" smtClean="0">
                <a:solidFill>
                  <a:srgbClr val="FF0000"/>
                </a:solidFill>
              </a:rPr>
              <a:t>aBA.B</a:t>
            </a:r>
            <a:r>
              <a:rPr lang="en-US" u="sng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B-&gt; .</a:t>
            </a:r>
            <a:r>
              <a:rPr lang="en-US" dirty="0" err="1" smtClean="0">
                <a:solidFill>
                  <a:srgbClr val="FF0000"/>
                </a:solidFill>
              </a:rPr>
              <a:t>aBAB</a:t>
            </a:r>
            <a:r>
              <a:rPr lang="en-US" dirty="0" smtClean="0">
                <a:solidFill>
                  <a:srgbClr val="FF0000"/>
                </a:solidFill>
              </a:rPr>
              <a:t> , B-&gt;.}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, +) = {</a:t>
            </a:r>
            <a:r>
              <a:rPr lang="en-US" u="sng" dirty="0" smtClean="0">
                <a:solidFill>
                  <a:srgbClr val="FF0000"/>
                </a:solidFill>
              </a:rPr>
              <a:t>A -&gt; +. 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>
                <a:solidFill>
                  <a:srgbClr val="FF0000"/>
                </a:solidFill>
              </a:rPr>
              <a:t>7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, *) = {</a:t>
            </a:r>
            <a:r>
              <a:rPr lang="en-US" u="sng" dirty="0" smtClean="0">
                <a:solidFill>
                  <a:srgbClr val="FF0000"/>
                </a:solidFill>
              </a:rPr>
              <a:t>A -&gt; *. 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 smtClean="0">
                <a:solidFill>
                  <a:srgbClr val="FF0000"/>
                </a:solidFill>
              </a:rPr>
              <a:t>8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 B) = {</a:t>
            </a:r>
            <a:r>
              <a:rPr lang="en-US" u="sng" dirty="0" smtClean="0">
                <a:solidFill>
                  <a:srgbClr val="FF0000"/>
                </a:solidFill>
              </a:rPr>
              <a:t>B-&gt; </a:t>
            </a:r>
            <a:r>
              <a:rPr lang="en-US" u="sng" dirty="0" err="1" smtClean="0">
                <a:solidFill>
                  <a:srgbClr val="FF0000"/>
                </a:solidFill>
              </a:rPr>
              <a:t>aBAB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pt-BR" dirty="0" smtClean="0">
                <a:solidFill>
                  <a:srgbClr val="FF0000"/>
                </a:solidFill>
              </a:rPr>
              <a:t>=I</a:t>
            </a:r>
            <a:r>
              <a:rPr lang="pt-BR" baseline="-25000" dirty="0" smtClean="0">
                <a:solidFill>
                  <a:srgbClr val="FF0000"/>
                </a:solidFill>
              </a:rPr>
              <a:t>9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GOTO(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, a) = 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1" y="1142999"/>
            <a:ext cx="4724400" cy="571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4.6.1.b </a:t>
            </a:r>
            <a:r>
              <a:rPr lang="en-US" b="1" dirty="0" smtClean="0">
                <a:solidFill>
                  <a:srgbClr val="FF0000"/>
                </a:solidFill>
              </a:rPr>
              <a:t>Answer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438400"/>
          <a:ext cx="7924803" cy="4206240"/>
        </p:xfrm>
        <a:graphic>
          <a:graphicData uri="http://schemas.openxmlformats.org/drawingml/2006/table">
            <a:tbl>
              <a:tblPr/>
              <a:tblGrid>
                <a:gridCol w="578778"/>
                <a:gridCol w="1335639"/>
                <a:gridCol w="1558249"/>
                <a:gridCol w="1558249"/>
                <a:gridCol w="1558249"/>
                <a:gridCol w="445213"/>
                <a:gridCol w="445213"/>
                <a:gridCol w="445213"/>
              </a:tblGrid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GOTO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S2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accept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S4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R{S -&gt;  </a:t>
                      </a:r>
                      <a:r>
                        <a:rPr lang="en-US" sz="2000" dirty="0" err="1">
                          <a:latin typeface="Calibri"/>
                          <a:ea typeface="Calibri"/>
                          <a:cs typeface="Arial"/>
                        </a:rPr>
                        <a:t>aB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S4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S7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S8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S4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 ε}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2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R{A -&gt; +}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R{A -&gt; +}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R{A -&gt;  *}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R{A -&gt;  *}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8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Arial"/>
                        </a:rPr>
                        <a:t>R{B-&gt;aBAB}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R{B-&gt;</a:t>
                      </a:r>
                      <a:r>
                        <a:rPr lang="en-US" sz="2000" dirty="0" err="1">
                          <a:latin typeface="Calibri"/>
                          <a:ea typeface="Calibri"/>
                          <a:cs typeface="Arial"/>
                        </a:rPr>
                        <a:t>aBAB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Arial"/>
                        </a:rPr>
                        <a:t>R{B-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&gt;</a:t>
                      </a:r>
                      <a:r>
                        <a:rPr lang="en-US" sz="2000" dirty="0" err="1">
                          <a:latin typeface="Calibri"/>
                          <a:ea typeface="Calibri"/>
                          <a:cs typeface="Arial"/>
                        </a:rPr>
                        <a:t>aBAB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Arial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Follow (S) = {$}</a:t>
            </a:r>
          </a:p>
          <a:p>
            <a:r>
              <a:rPr lang="en-US" dirty="0"/>
              <a:t>Follow (A) = {$, a}</a:t>
            </a:r>
          </a:p>
          <a:p>
            <a:r>
              <a:rPr lang="en-US" dirty="0"/>
              <a:t>Follow(B) = {$, + ,*}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4.6.1.c </a:t>
            </a:r>
            <a:r>
              <a:rPr lang="en-US" b="1" dirty="0" smtClean="0">
                <a:solidFill>
                  <a:srgbClr val="FF0000"/>
                </a:solidFill>
              </a:rPr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4876800" cy="5562600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S’ --&gt; 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--&gt; A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3,4)	A </a:t>
            </a:r>
            <a:r>
              <a:rPr lang="en-US" dirty="0">
                <a:solidFill>
                  <a:srgbClr val="FF0000"/>
                </a:solidFill>
              </a:rPr>
              <a:t>--&gt; (S) S A | </a:t>
            </a:r>
            <a:r>
              <a:rPr lang="en-US" dirty="0" smtClean="0">
                <a:solidFill>
                  <a:srgbClr val="FF0000"/>
                </a:solidFill>
              </a:rPr>
              <a:t>ε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 = { </a:t>
            </a:r>
            <a:r>
              <a:rPr lang="pt-BR" u="sng" dirty="0" smtClean="0">
                <a:solidFill>
                  <a:srgbClr val="FF0000"/>
                </a:solidFill>
              </a:rPr>
              <a:t>S’ -&gt; .S</a:t>
            </a:r>
            <a:r>
              <a:rPr lang="pt-BR" dirty="0" smtClean="0">
                <a:solidFill>
                  <a:srgbClr val="FF0000"/>
                </a:solidFill>
              </a:rPr>
              <a:t>, S -&gt; .A , </a:t>
            </a:r>
            <a:r>
              <a:rPr lang="en-US" dirty="0" smtClean="0">
                <a:solidFill>
                  <a:srgbClr val="FF0000"/>
                </a:solidFill>
              </a:rPr>
              <a:t>A -&gt; .(S) S A , A - &gt; .</a:t>
            </a:r>
            <a:r>
              <a:rPr lang="pt-BR" dirty="0" smtClean="0">
                <a:solidFill>
                  <a:srgbClr val="FF00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0 </a:t>
            </a:r>
            <a:r>
              <a:rPr lang="pt-BR" dirty="0" smtClean="0">
                <a:solidFill>
                  <a:srgbClr val="FF0000"/>
                </a:solidFill>
              </a:rPr>
              <a:t>, S ) = {</a:t>
            </a:r>
            <a:r>
              <a:rPr lang="en-US" dirty="0" smtClean="0">
                <a:solidFill>
                  <a:srgbClr val="FF0000"/>
                </a:solidFill>
              </a:rPr>
              <a:t>S’ --&gt; S. } = 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, A ) = {S -&gt; A.} = 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, ( ) = {</a:t>
            </a:r>
            <a:r>
              <a:rPr lang="en-US" dirty="0" smtClean="0">
                <a:solidFill>
                  <a:srgbClr val="FF0000"/>
                </a:solidFill>
              </a:rPr>
              <a:t>A -&gt; (.S) S A , </a:t>
            </a:r>
            <a:r>
              <a:rPr lang="pt-BR" dirty="0" smtClean="0">
                <a:solidFill>
                  <a:srgbClr val="FF0000"/>
                </a:solidFill>
              </a:rPr>
              <a:t>S -&gt; .A , </a:t>
            </a:r>
            <a:r>
              <a:rPr lang="en-US" dirty="0" smtClean="0">
                <a:solidFill>
                  <a:srgbClr val="FF0000"/>
                </a:solidFill>
              </a:rPr>
              <a:t>A -&gt; .(S) S A , A - &gt; .</a:t>
            </a:r>
            <a:r>
              <a:rPr lang="pt-BR" dirty="0" smtClean="0">
                <a:solidFill>
                  <a:srgbClr val="FF0000"/>
                </a:solidFill>
              </a:rPr>
              <a:t>} = I</a:t>
            </a:r>
            <a:r>
              <a:rPr lang="pt-BR" baseline="-25000" dirty="0">
                <a:solidFill>
                  <a:srgbClr val="FF0000"/>
                </a:solidFill>
              </a:rPr>
              <a:t>3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, S ) = {</a:t>
            </a:r>
            <a:r>
              <a:rPr lang="en-US" dirty="0" smtClean="0">
                <a:solidFill>
                  <a:srgbClr val="FF0000"/>
                </a:solidFill>
              </a:rPr>
              <a:t>A -&gt; (S.) S A } </a:t>
            </a:r>
            <a:r>
              <a:rPr lang="pt-BR" dirty="0" smtClean="0">
                <a:solidFill>
                  <a:srgbClr val="FF0000"/>
                </a:solidFill>
              </a:rPr>
              <a:t>= I</a:t>
            </a:r>
            <a:r>
              <a:rPr lang="pt-BR" baseline="-25000" dirty="0">
                <a:solidFill>
                  <a:srgbClr val="FF0000"/>
                </a:solidFill>
              </a:rPr>
              <a:t>4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, A ) = I</a:t>
            </a:r>
            <a:r>
              <a:rPr lang="pt-BR" baseline="-25000" dirty="0">
                <a:solidFill>
                  <a:srgbClr val="FF0000"/>
                </a:solidFill>
              </a:rPr>
              <a:t>2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, ( ) = I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, ) ) = {</a:t>
            </a:r>
            <a:r>
              <a:rPr lang="en-US" dirty="0" smtClean="0">
                <a:solidFill>
                  <a:srgbClr val="FF0000"/>
                </a:solidFill>
              </a:rPr>
              <a:t>A -&gt; (S). S A, </a:t>
            </a:r>
            <a:r>
              <a:rPr lang="pt-BR" dirty="0" smtClean="0">
                <a:solidFill>
                  <a:srgbClr val="FF0000"/>
                </a:solidFill>
              </a:rPr>
              <a:t>S -&gt; .A , </a:t>
            </a:r>
            <a:r>
              <a:rPr lang="en-US" dirty="0" smtClean="0">
                <a:solidFill>
                  <a:srgbClr val="FF0000"/>
                </a:solidFill>
              </a:rPr>
              <a:t>A -&gt; .(S) S A , A - &gt; . } </a:t>
            </a:r>
            <a:r>
              <a:rPr lang="pt-BR" dirty="0" smtClean="0">
                <a:solidFill>
                  <a:srgbClr val="FF0000"/>
                </a:solidFill>
              </a:rPr>
              <a:t>= I</a:t>
            </a:r>
            <a:r>
              <a:rPr lang="pt-BR" baseline="-25000" dirty="0">
                <a:solidFill>
                  <a:srgbClr val="FF0000"/>
                </a:solidFill>
              </a:rPr>
              <a:t>5</a:t>
            </a:r>
            <a:endParaRPr lang="pt-BR" baseline="-250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>
                <a:solidFill>
                  <a:srgbClr val="FF0000"/>
                </a:solidFill>
              </a:rPr>
              <a:t>5</a:t>
            </a:r>
            <a:r>
              <a:rPr lang="pt-BR" dirty="0" smtClean="0">
                <a:solidFill>
                  <a:srgbClr val="FF0000"/>
                </a:solidFill>
              </a:rPr>
              <a:t>, S ) = {</a:t>
            </a:r>
            <a:r>
              <a:rPr lang="en-US" dirty="0" smtClean="0">
                <a:solidFill>
                  <a:srgbClr val="FF0000"/>
                </a:solidFill>
              </a:rPr>
              <a:t>A -&gt; (S) S .A, A -&gt; (.S) S A , </a:t>
            </a:r>
            <a:r>
              <a:rPr lang="pt-BR" dirty="0" smtClean="0">
                <a:solidFill>
                  <a:srgbClr val="FF0000"/>
                </a:solidFill>
              </a:rPr>
              <a:t>S -&gt; .A , </a:t>
            </a:r>
            <a:r>
              <a:rPr lang="en-US" dirty="0" smtClean="0">
                <a:solidFill>
                  <a:srgbClr val="FF0000"/>
                </a:solidFill>
              </a:rPr>
              <a:t>A -&gt; .(S) S A , A - &gt; . } </a:t>
            </a:r>
            <a:r>
              <a:rPr lang="pt-BR" dirty="0" smtClean="0">
                <a:solidFill>
                  <a:srgbClr val="FF0000"/>
                </a:solidFill>
              </a:rPr>
              <a:t>= 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>
                <a:solidFill>
                  <a:srgbClr val="FF0000"/>
                </a:solidFill>
              </a:rPr>
              <a:t>5</a:t>
            </a:r>
            <a:r>
              <a:rPr lang="pt-BR" dirty="0" smtClean="0">
                <a:solidFill>
                  <a:srgbClr val="FF0000"/>
                </a:solidFill>
              </a:rPr>
              <a:t>, A ) = I</a:t>
            </a:r>
            <a:r>
              <a:rPr lang="pt-BR" baseline="-25000" dirty="0">
                <a:solidFill>
                  <a:srgbClr val="FF0000"/>
                </a:solidFill>
              </a:rPr>
              <a:t>2</a:t>
            </a:r>
            <a:endParaRPr lang="pt-BR" baseline="-250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>
                <a:solidFill>
                  <a:srgbClr val="FF0000"/>
                </a:solidFill>
              </a:rPr>
              <a:t>5</a:t>
            </a:r>
            <a:r>
              <a:rPr lang="pt-BR" dirty="0" smtClean="0">
                <a:solidFill>
                  <a:srgbClr val="FF0000"/>
                </a:solidFill>
              </a:rPr>
              <a:t>, ( ) = I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endParaRPr lang="pt-BR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r>
              <a:rPr lang="pt-BR" dirty="0" smtClean="0">
                <a:solidFill>
                  <a:srgbClr val="FF0000"/>
                </a:solidFill>
              </a:rPr>
              <a:t>, A ) = {</a:t>
            </a:r>
            <a:r>
              <a:rPr lang="en-US" u="sng" dirty="0" smtClean="0">
                <a:solidFill>
                  <a:srgbClr val="FF0000"/>
                </a:solidFill>
              </a:rPr>
              <a:t>A -&gt; (S) S A. , </a:t>
            </a:r>
            <a:r>
              <a:rPr lang="pt-BR" u="sng" dirty="0" smtClean="0">
                <a:solidFill>
                  <a:srgbClr val="FF0000"/>
                </a:solidFill>
              </a:rPr>
              <a:t>S -&gt; A.</a:t>
            </a:r>
            <a:r>
              <a:rPr lang="en-US" dirty="0" smtClean="0">
                <a:solidFill>
                  <a:srgbClr val="FF0000"/>
                </a:solidFill>
              </a:rPr>
              <a:t>} </a:t>
            </a:r>
            <a:r>
              <a:rPr lang="pt-BR" dirty="0" smtClean="0">
                <a:solidFill>
                  <a:srgbClr val="FF0000"/>
                </a:solidFill>
              </a:rPr>
              <a:t>= I</a:t>
            </a:r>
            <a:r>
              <a:rPr lang="pt-BR" baseline="-25000" dirty="0" smtClean="0">
                <a:solidFill>
                  <a:srgbClr val="FF0000"/>
                </a:solidFill>
              </a:rPr>
              <a:t>7</a:t>
            </a: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r>
              <a:rPr lang="pt-BR" dirty="0" smtClean="0">
                <a:solidFill>
                  <a:srgbClr val="FF0000"/>
                </a:solidFill>
              </a:rPr>
              <a:t>, S ) =  I</a:t>
            </a:r>
            <a:r>
              <a:rPr lang="pt-BR" baseline="-25000" dirty="0">
                <a:solidFill>
                  <a:srgbClr val="FF0000"/>
                </a:solidFill>
              </a:rPr>
              <a:t>4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r>
              <a:rPr lang="pt-BR" dirty="0" smtClean="0">
                <a:solidFill>
                  <a:srgbClr val="FF0000"/>
                </a:solidFill>
              </a:rPr>
              <a:t>, ( ) = I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1" y="1105270"/>
            <a:ext cx="3657600" cy="5752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4.6.1.c </a:t>
            </a:r>
            <a:r>
              <a:rPr lang="en-US" b="1" dirty="0" smtClean="0">
                <a:solidFill>
                  <a:srgbClr val="FF0000"/>
                </a:solidFill>
              </a:rPr>
              <a:t>Answer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8382002" cy="4206240"/>
        </p:xfrm>
        <a:graphic>
          <a:graphicData uri="http://schemas.openxmlformats.org/drawingml/2006/table">
            <a:tbl>
              <a:tblPr/>
              <a:tblGrid>
                <a:gridCol w="468924"/>
                <a:gridCol w="1318847"/>
                <a:gridCol w="2637692"/>
                <a:gridCol w="2549769"/>
                <a:gridCol w="674077"/>
                <a:gridCol w="732693"/>
              </a:tblGrid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GOTO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Arial"/>
                        </a:rPr>
                        <a:t>I</a:t>
                      </a: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(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$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accept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R {S --&gt; A}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R {S --&gt; A}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R {A --&gt; ε}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R {A --&gt; ε}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R {A --&gt; ε}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R {A --&gt; ε}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S3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R {A --&gt; ε}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Arial"/>
                        </a:rPr>
                        <a:t>R {A --&gt; ε}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R {A --&gt; (S) S A}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Arial"/>
                        </a:rPr>
                        <a:t>R {A --&gt; (S) S A}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676400"/>
            <a:ext cx="308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Follow (A) = Follow (S) = {  $, ) 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Exercise 4.6.3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/>
          <a:lstStyle/>
          <a:p>
            <a:r>
              <a:rPr lang="en-US" sz="2000" dirty="0"/>
              <a:t>Show the actions of your parsing table from Exercise </a:t>
            </a:r>
            <a:r>
              <a:rPr lang="en-US" sz="2000" dirty="0" smtClean="0"/>
              <a:t>4.6.1.b on the </a:t>
            </a:r>
            <a:r>
              <a:rPr lang="en-US" sz="2000" dirty="0"/>
              <a:t>input </a:t>
            </a:r>
            <a:r>
              <a:rPr lang="en-US" sz="2000" dirty="0" smtClean="0"/>
              <a:t> </a:t>
            </a:r>
            <a:r>
              <a:rPr lang="en-US" sz="2000" dirty="0" err="1" smtClean="0"/>
              <a:t>aa</a:t>
            </a:r>
            <a:r>
              <a:rPr lang="en-US" sz="2000" dirty="0" smtClean="0"/>
              <a:t> </a:t>
            </a:r>
            <a:r>
              <a:rPr lang="en-US" sz="2000" dirty="0"/>
              <a:t>* </a:t>
            </a:r>
            <a:r>
              <a:rPr lang="en-US" sz="2000" dirty="0" smtClean="0"/>
              <a:t>a+</a:t>
            </a:r>
            <a:r>
              <a:rPr lang="en-US" sz="2000" i="1" dirty="0" smtClean="0"/>
              <a:t>.</a:t>
            </a:r>
          </a:p>
          <a:p>
            <a:endParaRPr lang="en-US" i="1" dirty="0"/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979509"/>
            <a:ext cx="5334000" cy="587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Construct the SLR sets of items for the following grammar. Compute the GOTO function for these sets of items. Show the parsing table for this grammar.</a:t>
            </a:r>
          </a:p>
          <a:p>
            <a:r>
              <a:rPr lang="en-US" dirty="0" smtClean="0">
                <a:sym typeface="Symbol" pitchFamily="18" charset="2"/>
              </a:rPr>
              <a:t>1)   E  E+T</a:t>
            </a:r>
          </a:p>
          <a:p>
            <a:r>
              <a:rPr lang="en-US" dirty="0" smtClean="0">
                <a:sym typeface="Symbol" pitchFamily="18" charset="2"/>
              </a:rPr>
              <a:t>2)   E  T</a:t>
            </a:r>
          </a:p>
          <a:p>
            <a:r>
              <a:rPr lang="en-US" dirty="0" smtClean="0">
                <a:sym typeface="Symbol" pitchFamily="18" charset="2"/>
              </a:rPr>
              <a:t>3)   T  T*F</a:t>
            </a:r>
          </a:p>
          <a:p>
            <a:r>
              <a:rPr lang="en-US" dirty="0" smtClean="0">
                <a:sym typeface="Symbol" pitchFamily="18" charset="2"/>
              </a:rPr>
              <a:t>4)   T  F</a:t>
            </a:r>
          </a:p>
          <a:p>
            <a:r>
              <a:rPr lang="en-US" dirty="0" smtClean="0">
                <a:sym typeface="Symbol" pitchFamily="18" charset="2"/>
              </a:rPr>
              <a:t>5)   F  (E)</a:t>
            </a:r>
          </a:p>
          <a:p>
            <a:r>
              <a:rPr lang="en-US" dirty="0" smtClean="0">
                <a:sym typeface="Symbol" pitchFamily="18" charset="2"/>
              </a:rPr>
              <a:t>6)   F  id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44958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0) E’ --&gt; E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={	 E’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E,   E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E+T,   E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T,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	 T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T*F,  T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F, 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smtClean="0">
                <a:sym typeface="Symbol" pitchFamily="18" charset="2"/>
              </a:rPr>
              <a:t>		 F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(E),   F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id  }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err="1" smtClean="0">
                <a:sym typeface="Symbol" pitchFamily="18" charset="2"/>
              </a:rPr>
              <a:t>goto</a:t>
            </a:r>
            <a:r>
              <a:rPr lang="en-US" dirty="0" smtClean="0">
                <a:sym typeface="Symbol" pitchFamily="18" charset="2"/>
              </a:rPr>
              <a:t>(I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,E) = {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E’  E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, E  E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+T</a:t>
            </a:r>
            <a:r>
              <a:rPr lang="en-US" dirty="0" smtClean="0">
                <a:sym typeface="Symbol" pitchFamily="18" charset="2"/>
              </a:rPr>
              <a:t> }  = I</a:t>
            </a:r>
            <a:r>
              <a:rPr lang="en-US" baseline="-25000" dirty="0">
                <a:sym typeface="Symbol" pitchFamily="18" charset="2"/>
              </a:rPr>
              <a:t>1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err="1" smtClean="0">
                <a:sym typeface="Symbol" pitchFamily="18" charset="2"/>
              </a:rPr>
              <a:t>goto</a:t>
            </a:r>
            <a:r>
              <a:rPr lang="en-US" dirty="0" smtClean="0">
                <a:sym typeface="Symbol" pitchFamily="18" charset="2"/>
              </a:rPr>
              <a:t>(I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,T) = {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E  T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, T  T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*F</a:t>
            </a:r>
            <a:r>
              <a:rPr lang="en-US" dirty="0" smtClean="0">
                <a:sym typeface="Symbol" pitchFamily="18" charset="2"/>
              </a:rPr>
              <a:t> } = I</a:t>
            </a:r>
            <a:r>
              <a:rPr lang="en-US" baseline="-25000" dirty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err="1" smtClean="0">
                <a:sym typeface="Symbol" pitchFamily="18" charset="2"/>
              </a:rPr>
              <a:t>goto</a:t>
            </a:r>
            <a:r>
              <a:rPr lang="en-US" dirty="0" smtClean="0">
                <a:sym typeface="Symbol" pitchFamily="18" charset="2"/>
              </a:rPr>
              <a:t>(I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,F) = {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T  F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 } = I</a:t>
            </a:r>
            <a:r>
              <a:rPr lang="en-US" baseline="-25000" dirty="0">
                <a:sym typeface="Symbol" pitchFamily="18" charset="2"/>
              </a:rPr>
              <a:t>3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err="1" smtClean="0">
                <a:sym typeface="Symbol" pitchFamily="18" charset="2"/>
              </a:rPr>
              <a:t>goto</a:t>
            </a:r>
            <a:r>
              <a:rPr lang="en-US" dirty="0" smtClean="0">
                <a:sym typeface="Symbol" pitchFamily="18" charset="2"/>
              </a:rPr>
              <a:t>(I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,() = {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F  (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E),</a:t>
            </a:r>
            <a:r>
              <a:rPr lang="en-US" dirty="0" smtClean="0">
                <a:sym typeface="Symbol" pitchFamily="18" charset="2"/>
              </a:rPr>
              <a:t> E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E+T, E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T, T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T*F, T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F,  F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(E), F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id  } = I</a:t>
            </a:r>
            <a:r>
              <a:rPr lang="en-US" baseline="-25000" dirty="0">
                <a:sym typeface="Symbol" pitchFamily="18" charset="2"/>
              </a:rPr>
              <a:t>4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err="1" smtClean="0">
                <a:sym typeface="Symbol" pitchFamily="18" charset="2"/>
              </a:rPr>
              <a:t>goto</a:t>
            </a:r>
            <a:r>
              <a:rPr lang="en-US" dirty="0" smtClean="0">
                <a:sym typeface="Symbol" pitchFamily="18" charset="2"/>
              </a:rPr>
              <a:t>(I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,id) = {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F  id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 } = I</a:t>
            </a:r>
            <a:r>
              <a:rPr lang="en-US" baseline="-25000" dirty="0" smtClean="0">
                <a:sym typeface="Symbol" pitchFamily="18" charset="2"/>
              </a:rPr>
              <a:t>5</a:t>
            </a: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r>
              <a:rPr lang="en-US" dirty="0" err="1" smtClean="0"/>
              <a:t>goto</a:t>
            </a:r>
            <a:r>
              <a:rPr lang="en-US" dirty="0" smtClean="0"/>
              <a:t>(</a:t>
            </a:r>
            <a:r>
              <a:rPr lang="en-US" dirty="0" smtClean="0">
                <a:sym typeface="Symbol" pitchFamily="18" charset="2"/>
              </a:rPr>
              <a:t>I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 smtClean="0"/>
              <a:t>,+) = {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E  E+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T</a:t>
            </a:r>
            <a:r>
              <a:rPr lang="en-US" dirty="0" smtClean="0">
                <a:sym typeface="Symbol" pitchFamily="18" charset="2"/>
              </a:rPr>
              <a:t> , T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T*F,  T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F,  F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(E),   F  </a:t>
            </a:r>
            <a:r>
              <a:rPr lang="en-US" sz="8800" dirty="0" smtClean="0">
                <a:sym typeface="Symbol" pitchFamily="18" charset="2"/>
              </a:rPr>
              <a:t>.</a:t>
            </a:r>
            <a:r>
              <a:rPr lang="en-US" dirty="0" smtClean="0">
                <a:sym typeface="Symbol" pitchFamily="18" charset="2"/>
              </a:rPr>
              <a:t>id } = I</a:t>
            </a:r>
            <a:r>
              <a:rPr lang="en-US" baseline="-25000" dirty="0">
                <a:sym typeface="Symbol" pitchFamily="18" charset="2"/>
              </a:rPr>
              <a:t>6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endParaRPr lang="en-US" baseline="-25000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None/>
            </a:pPr>
            <a:endParaRPr lang="en-US" baseline="-25000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endParaRPr lang="en-US" baseline="-25000" dirty="0" smtClean="0">
              <a:sym typeface="Symbol" pitchFamily="18" charset="2"/>
            </a:endParaRPr>
          </a:p>
          <a:p>
            <a:pPr>
              <a:lnSpc>
                <a:spcPts val="2400"/>
              </a:lnSpc>
              <a:spcBef>
                <a:spcPts val="200"/>
              </a:spcBef>
              <a:buFontTx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143000"/>
            <a:ext cx="43434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2</a:t>
            </a:r>
            <a:r>
              <a:rPr lang="en-US" sz="3200" dirty="0" smtClean="0"/>
              <a:t>,*) = {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T  T*.F</a:t>
            </a:r>
            <a:r>
              <a:rPr lang="en-US" sz="3200" dirty="0" smtClean="0">
                <a:sym typeface="Symbol" pitchFamily="18" charset="2"/>
              </a:rPr>
              <a:t> , F  .(E),   F  .id } = I</a:t>
            </a:r>
            <a:r>
              <a:rPr lang="en-US" sz="3200" baseline="-25000" dirty="0" smtClean="0">
                <a:sym typeface="Symbol" pitchFamily="18" charset="2"/>
              </a:rPr>
              <a:t>7</a:t>
            </a: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4</a:t>
            </a:r>
            <a:r>
              <a:rPr lang="en-US" sz="3200" dirty="0" smtClean="0"/>
              <a:t>,E) = {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F  (E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), E  E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+T</a:t>
            </a:r>
            <a:r>
              <a:rPr lang="en-US" sz="3200" dirty="0" smtClean="0">
                <a:sym typeface="Symbol" pitchFamily="18" charset="2"/>
              </a:rPr>
              <a:t> }  = I</a:t>
            </a:r>
            <a:r>
              <a:rPr lang="en-US" sz="3200" baseline="-25000" dirty="0" smtClean="0">
                <a:sym typeface="Symbol" pitchFamily="18" charset="2"/>
              </a:rPr>
              <a:t>8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goto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,T)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goto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,F)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3</a:t>
            </a: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goto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,id)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 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5</a:t>
            </a: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6</a:t>
            </a:r>
            <a:r>
              <a:rPr lang="en-US" sz="3200" dirty="0" smtClean="0"/>
              <a:t>,T) </a:t>
            </a:r>
            <a:r>
              <a:rPr lang="en-US" sz="3200" dirty="0" smtClean="0">
                <a:sym typeface="Symbol" pitchFamily="18" charset="2"/>
              </a:rPr>
              <a:t>= {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E  E+ T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, T  T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*F } </a:t>
            </a:r>
            <a:r>
              <a:rPr lang="en-US" sz="3200" dirty="0">
                <a:sym typeface="Symbol" pitchFamily="18" charset="2"/>
              </a:rPr>
              <a:t>= </a:t>
            </a:r>
            <a:r>
              <a:rPr lang="en-US" sz="3200" dirty="0" smtClean="0">
                <a:sym typeface="Symbol" pitchFamily="18" charset="2"/>
              </a:rPr>
              <a:t>I</a:t>
            </a:r>
            <a:r>
              <a:rPr lang="en-US" sz="3200" baseline="-25000" dirty="0" smtClean="0">
                <a:sym typeface="Symbol" pitchFamily="18" charset="2"/>
              </a:rPr>
              <a:t>9</a:t>
            </a: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6</a:t>
            </a:r>
            <a:r>
              <a:rPr lang="en-US" sz="3200" dirty="0" smtClean="0"/>
              <a:t>,F) </a:t>
            </a:r>
            <a:r>
              <a:rPr lang="en-US" sz="3200" dirty="0" smtClean="0">
                <a:sym typeface="Symbol" pitchFamily="18" charset="2"/>
              </a:rPr>
              <a:t>= I</a:t>
            </a:r>
            <a:r>
              <a:rPr lang="en-US" sz="3200" baseline="-25000" dirty="0" smtClean="0">
                <a:sym typeface="Symbol" pitchFamily="18" charset="2"/>
              </a:rPr>
              <a:t>3</a:t>
            </a: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6</a:t>
            </a:r>
            <a:r>
              <a:rPr lang="en-US" sz="3200" dirty="0" smtClean="0"/>
              <a:t>,( ) </a:t>
            </a:r>
            <a:r>
              <a:rPr lang="en-US" sz="3200" dirty="0" smtClean="0">
                <a:sym typeface="Symbol" pitchFamily="18" charset="2"/>
              </a:rPr>
              <a:t>= I</a:t>
            </a:r>
            <a:r>
              <a:rPr lang="en-US" sz="3200" baseline="-25000" dirty="0" smtClean="0">
                <a:sym typeface="Symbol" pitchFamily="18" charset="2"/>
              </a:rPr>
              <a:t>4</a:t>
            </a: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6</a:t>
            </a:r>
            <a:r>
              <a:rPr lang="en-US" sz="3200" dirty="0" smtClean="0"/>
              <a:t>,id) </a:t>
            </a:r>
            <a:r>
              <a:rPr lang="en-US" sz="3200" dirty="0" smtClean="0">
                <a:sym typeface="Symbol" pitchFamily="18" charset="2"/>
              </a:rPr>
              <a:t>= I</a:t>
            </a:r>
            <a:r>
              <a:rPr lang="en-US" sz="3200" baseline="-25000" dirty="0" smtClean="0">
                <a:sym typeface="Symbol" pitchFamily="18" charset="2"/>
              </a:rPr>
              <a:t>5</a:t>
            </a: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>
                <a:sym typeface="Symbol" pitchFamily="18" charset="2"/>
              </a:rPr>
              <a:t>7</a:t>
            </a:r>
            <a:r>
              <a:rPr lang="en-US" sz="3200" dirty="0" smtClean="0"/>
              <a:t>,F) </a:t>
            </a:r>
            <a:r>
              <a:rPr lang="en-US" sz="3200" dirty="0" smtClean="0">
                <a:sym typeface="Symbol" pitchFamily="18" charset="2"/>
              </a:rPr>
              <a:t>= {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T  T*F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3200" dirty="0" smtClean="0">
                <a:sym typeface="Symbol" pitchFamily="18" charset="2"/>
              </a:rPr>
              <a:t> } = I</a:t>
            </a:r>
            <a:r>
              <a:rPr lang="en-US" sz="3200" baseline="-25000" dirty="0" smtClean="0">
                <a:sym typeface="Symbol" pitchFamily="18" charset="2"/>
              </a:rPr>
              <a:t>10</a:t>
            </a: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7</a:t>
            </a:r>
            <a:r>
              <a:rPr lang="en-US" sz="3200" dirty="0" smtClean="0"/>
              <a:t>,() </a:t>
            </a:r>
            <a:r>
              <a:rPr lang="en-US" sz="3200" dirty="0" smtClean="0">
                <a:sym typeface="Symbol" pitchFamily="18" charset="2"/>
              </a:rPr>
              <a:t>= I</a:t>
            </a:r>
            <a:r>
              <a:rPr lang="en-US" sz="3200" baseline="-25000" dirty="0" smtClean="0">
                <a:sym typeface="Symbol" pitchFamily="18" charset="2"/>
              </a:rPr>
              <a:t>4</a:t>
            </a: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>
                <a:sym typeface="Symbol" pitchFamily="18" charset="2"/>
              </a:rPr>
              <a:t>7</a:t>
            </a:r>
            <a:r>
              <a:rPr lang="en-US" sz="3200" dirty="0" smtClean="0"/>
              <a:t>,id) </a:t>
            </a:r>
            <a:r>
              <a:rPr lang="en-US" sz="3200" dirty="0" smtClean="0">
                <a:sym typeface="Symbol" pitchFamily="18" charset="2"/>
              </a:rPr>
              <a:t>= I</a:t>
            </a:r>
            <a:r>
              <a:rPr lang="en-US" sz="3200" baseline="-25000" dirty="0" smtClean="0">
                <a:sym typeface="Symbol" pitchFamily="18" charset="2"/>
              </a:rPr>
              <a:t>5</a:t>
            </a: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>
                <a:sym typeface="Symbol" pitchFamily="18" charset="2"/>
              </a:rPr>
              <a:t>8</a:t>
            </a:r>
            <a:r>
              <a:rPr lang="en-US" sz="3200" dirty="0" smtClean="0"/>
              <a:t>,)) </a:t>
            </a:r>
            <a:r>
              <a:rPr lang="en-US" sz="3200" dirty="0" smtClean="0">
                <a:sym typeface="Symbol" pitchFamily="18" charset="2"/>
              </a:rPr>
              <a:t>= {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F  (E)</a:t>
            </a:r>
            <a:r>
              <a:rPr lang="en-US" sz="8800" dirty="0" smtClean="0">
                <a:solidFill>
                  <a:schemeClr val="accent2"/>
                </a:solidFill>
                <a:sym typeface="Symbol" pitchFamily="18" charset="2"/>
              </a:rPr>
              <a:t>.</a:t>
            </a:r>
            <a:r>
              <a:rPr lang="en-US" sz="3200" dirty="0" smtClean="0">
                <a:solidFill>
                  <a:schemeClr val="accent2"/>
                </a:solidFill>
                <a:sym typeface="Symbol" pitchFamily="18" charset="2"/>
              </a:rPr>
              <a:t> } = </a:t>
            </a:r>
            <a:r>
              <a:rPr lang="en-US" sz="3200" dirty="0" smtClean="0">
                <a:sym typeface="Symbol" pitchFamily="18" charset="2"/>
              </a:rPr>
              <a:t>I</a:t>
            </a:r>
            <a:r>
              <a:rPr lang="en-US" sz="3200" baseline="-25000" dirty="0" smtClean="0">
                <a:sym typeface="Symbol" pitchFamily="18" charset="2"/>
              </a:rPr>
              <a:t>11</a:t>
            </a: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 smtClean="0">
                <a:sym typeface="Symbol" pitchFamily="18" charset="2"/>
              </a:rPr>
              <a:t>8</a:t>
            </a:r>
            <a:r>
              <a:rPr lang="en-US" sz="3200" dirty="0" smtClean="0"/>
              <a:t>,+) </a:t>
            </a:r>
            <a:r>
              <a:rPr lang="en-US" sz="3200" dirty="0" smtClean="0">
                <a:sym typeface="Symbol" pitchFamily="18" charset="2"/>
              </a:rPr>
              <a:t>= </a:t>
            </a:r>
            <a:r>
              <a:rPr lang="en-US" sz="2800" dirty="0" smtClean="0">
                <a:sym typeface="Symbol" pitchFamily="18" charset="2"/>
              </a:rPr>
              <a:t>I</a:t>
            </a:r>
            <a:r>
              <a:rPr lang="en-US" sz="2800" baseline="-25000" dirty="0" smtClean="0">
                <a:sym typeface="Symbol" pitchFamily="18" charset="2"/>
              </a:rPr>
              <a:t>6</a:t>
            </a: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r>
              <a:rPr lang="en-US" sz="3200" dirty="0" err="1" smtClean="0">
                <a:sym typeface="Symbol" pitchFamily="18" charset="2"/>
              </a:rPr>
              <a:t>goto</a:t>
            </a:r>
            <a:r>
              <a:rPr lang="en-US" sz="3200" dirty="0" smtClean="0">
                <a:sym typeface="Symbol" pitchFamily="18" charset="2"/>
              </a:rPr>
              <a:t>(I</a:t>
            </a:r>
            <a:r>
              <a:rPr lang="en-US" sz="3200" baseline="-25000" dirty="0">
                <a:sym typeface="Symbol" pitchFamily="18" charset="2"/>
              </a:rPr>
              <a:t>9</a:t>
            </a:r>
            <a:r>
              <a:rPr lang="en-US" sz="3200" dirty="0" smtClean="0"/>
              <a:t>,+) </a:t>
            </a:r>
            <a:r>
              <a:rPr lang="en-US" sz="3200" dirty="0" smtClean="0">
                <a:sym typeface="Symbol" pitchFamily="18" charset="2"/>
              </a:rPr>
              <a:t>= </a:t>
            </a:r>
            <a:r>
              <a:rPr lang="en-US" sz="2800" dirty="0" smtClean="0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7</a:t>
            </a:r>
            <a:endParaRPr lang="en-US" sz="3200" baseline="-25000" dirty="0" smtClean="0">
              <a:sym typeface="Symbol" pitchFamily="18" charset="2"/>
            </a:endParaRP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endParaRPr lang="en-US" sz="3200" baseline="-25000" dirty="0" smtClean="0">
              <a:sym typeface="Symbol" pitchFamily="18" charset="2"/>
            </a:endParaRPr>
          </a:p>
          <a:p>
            <a:pPr marL="342900" indent="-342900">
              <a:lnSpc>
                <a:spcPts val="2400"/>
              </a:lnSpc>
              <a:spcBef>
                <a:spcPts val="200"/>
              </a:spcBef>
            </a:pPr>
            <a:endParaRPr lang="en-US" sz="3200" baseline="-25000" dirty="0" smtClean="0">
              <a:sym typeface="Symbol" pitchFamily="18" charset="2"/>
            </a:endParaRPr>
          </a:p>
          <a:p>
            <a:pPr marL="342900" lvl="0" indent="-342900">
              <a:lnSpc>
                <a:spcPts val="2400"/>
              </a:lnSpc>
              <a:spcBef>
                <a:spcPts val="200"/>
              </a:spcBef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24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751BF7-51FA-4BA4-A602-C6DB59CD711C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</a:t>
            </a:r>
            <a:r>
              <a:rPr lang="en-US" dirty="0" smtClean="0">
                <a:solidFill>
                  <a:srgbClr val="FF0000"/>
                </a:solidFill>
              </a:rPr>
              <a:t>Answer (cont.)</a:t>
            </a:r>
            <a:endParaRPr lang="en-US" dirty="0" smtClean="0"/>
          </a:p>
        </p:txBody>
      </p:sp>
      <p:sp>
        <p:nvSpPr>
          <p:cNvPr id="27652" name="Text Box 1027"/>
          <p:cNvSpPr txBox="1">
            <a:spLocks noChangeArrowheads="1"/>
          </p:cNvSpPr>
          <p:nvPr/>
        </p:nvSpPr>
        <p:spPr bwMode="auto">
          <a:xfrm>
            <a:off x="492370" y="1219200"/>
            <a:ext cx="1089352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E’  .E</a:t>
            </a:r>
            <a:endParaRPr lang="en-US" sz="1800" dirty="0" smtClean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 smtClean="0">
                <a:cs typeface="Times New Roman" charset="0"/>
              </a:rPr>
              <a:t>E →</a:t>
            </a:r>
            <a:r>
              <a:rPr lang="en-US" sz="4800" dirty="0" smtClean="0">
                <a:cs typeface="Times New Roman" charset="0"/>
              </a:rPr>
              <a:t>.</a:t>
            </a:r>
            <a:r>
              <a:rPr lang="en-US" sz="1800" dirty="0" smtClean="0">
                <a:cs typeface="Times New Roman" charset="0"/>
              </a:rPr>
              <a:t>E+T</a:t>
            </a:r>
          </a:p>
          <a:p>
            <a:pPr>
              <a:lnSpc>
                <a:spcPts val="2000"/>
              </a:lnSpc>
            </a:pPr>
            <a:r>
              <a:rPr lang="en-US" sz="1800" dirty="0" smtClean="0">
                <a:cs typeface="Times New Roman" charset="0"/>
              </a:rPr>
              <a:t>E </a:t>
            </a:r>
            <a:r>
              <a:rPr lang="en-US" sz="1800" dirty="0">
                <a:cs typeface="Times New Roman" charset="0"/>
              </a:rPr>
              <a:t>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T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T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T*F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T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(E)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d</a:t>
            </a: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2180492" y="1219200"/>
            <a:ext cx="1111547" cy="504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endParaRPr lang="en-US" sz="1800" dirty="0" smtClean="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E’  E.</a:t>
            </a:r>
            <a:endParaRPr lang="en-US" sz="1800" dirty="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E →E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+T</a:t>
            </a: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E →T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endParaRPr lang="en-US" sz="1800" dirty="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T →T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*F</a:t>
            </a: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T →F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endParaRPr lang="en-US" sz="1800" dirty="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F →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(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E)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E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E+T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E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T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T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T*F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T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(E)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d</a:t>
            </a: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→d</a:t>
            </a:r>
            <a:r>
              <a:rPr lang="en-US" sz="4800" dirty="0">
                <a:cs typeface="Times New Roman" charset="0"/>
              </a:rPr>
              <a:t>.</a:t>
            </a:r>
          </a:p>
        </p:txBody>
      </p:sp>
      <p:sp>
        <p:nvSpPr>
          <p:cNvPr id="27654" name="Text Box 1029"/>
          <p:cNvSpPr txBox="1">
            <a:spLocks noChangeArrowheads="1"/>
          </p:cNvSpPr>
          <p:nvPr/>
        </p:nvSpPr>
        <p:spPr bwMode="auto">
          <a:xfrm>
            <a:off x="4220308" y="1219201"/>
            <a:ext cx="1079989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endParaRPr lang="en-US" sz="1800" dirty="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E →E+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T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T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T*F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T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(E)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d</a:t>
            </a: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T →T*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F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(E)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cs typeface="Times New Roman" charset="0"/>
              </a:rPr>
              <a:t>F →</a:t>
            </a:r>
            <a:r>
              <a:rPr lang="en-US" sz="4800" dirty="0">
                <a:cs typeface="Times New Roman" charset="0"/>
              </a:rPr>
              <a:t>.</a:t>
            </a:r>
            <a:r>
              <a:rPr lang="en-US" sz="1800" dirty="0">
                <a:cs typeface="Times New Roman" charset="0"/>
              </a:rPr>
              <a:t>d</a:t>
            </a: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 dirty="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F →(E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E →E</a:t>
            </a:r>
            <a:r>
              <a:rPr lang="en-US" sz="4800" dirty="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 dirty="0">
                <a:solidFill>
                  <a:schemeClr val="accent2"/>
                </a:solidFill>
                <a:cs typeface="Times New Roman" charset="0"/>
              </a:rPr>
              <a:t>+T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accent2"/>
              </a:solidFill>
              <a:cs typeface="Times New Roman" charset="0"/>
            </a:endParaRPr>
          </a:p>
        </p:txBody>
      </p:sp>
      <p:sp>
        <p:nvSpPr>
          <p:cNvPr id="27655" name="Text Box 1030"/>
          <p:cNvSpPr txBox="1">
            <a:spLocks noChangeArrowheads="1"/>
          </p:cNvSpPr>
          <p:nvPr/>
        </p:nvSpPr>
        <p:spPr bwMode="auto">
          <a:xfrm>
            <a:off x="6330462" y="1295401"/>
            <a:ext cx="1079989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>
                <a:solidFill>
                  <a:schemeClr val="accent2"/>
                </a:solidFill>
                <a:cs typeface="Times New Roman" charset="0"/>
              </a:rPr>
              <a:t>E →E+T</a:t>
            </a:r>
            <a:r>
              <a:rPr lang="en-US" sz="4800">
                <a:solidFill>
                  <a:schemeClr val="accent2"/>
                </a:solidFill>
                <a:cs typeface="Times New Roman" charset="0"/>
              </a:rPr>
              <a:t>.</a:t>
            </a:r>
            <a:endParaRPr lang="en-US" sz="180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>
                <a:solidFill>
                  <a:schemeClr val="accent2"/>
                </a:solidFill>
                <a:cs typeface="Times New Roman" charset="0"/>
              </a:rPr>
              <a:t>T →T</a:t>
            </a:r>
            <a:r>
              <a:rPr lang="en-US" sz="4800">
                <a:solidFill>
                  <a:schemeClr val="accent2"/>
                </a:solidFill>
                <a:cs typeface="Times New Roman" charset="0"/>
              </a:rPr>
              <a:t>.</a:t>
            </a:r>
            <a:r>
              <a:rPr lang="en-US" sz="1800">
                <a:solidFill>
                  <a:schemeClr val="accent2"/>
                </a:solidFill>
                <a:cs typeface="Times New Roman" charset="0"/>
              </a:rPr>
              <a:t>*F</a:t>
            </a:r>
          </a:p>
          <a:p>
            <a:pPr>
              <a:lnSpc>
                <a:spcPts val="2000"/>
              </a:lnSpc>
            </a:pPr>
            <a:endParaRPr lang="en-US" sz="180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>
                <a:solidFill>
                  <a:schemeClr val="accent2"/>
                </a:solidFill>
                <a:cs typeface="Times New Roman" charset="0"/>
              </a:rPr>
              <a:t>T →T*F</a:t>
            </a:r>
            <a:r>
              <a:rPr lang="en-US" sz="4800">
                <a:solidFill>
                  <a:schemeClr val="accent2"/>
                </a:solidFill>
                <a:cs typeface="Times New Roman" charset="0"/>
              </a:rPr>
              <a:t>.</a:t>
            </a:r>
            <a:endParaRPr lang="en-US" sz="1800">
              <a:solidFill>
                <a:schemeClr val="accent2"/>
              </a:solidFill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endParaRPr lang="en-US" sz="1800">
              <a:cs typeface="Times New Roman" charset="0"/>
            </a:endParaRPr>
          </a:p>
          <a:p>
            <a:pPr>
              <a:lnSpc>
                <a:spcPts val="2000"/>
              </a:lnSpc>
            </a:pPr>
            <a:r>
              <a:rPr lang="en-US" sz="1800">
                <a:solidFill>
                  <a:schemeClr val="accent2"/>
                </a:solidFill>
                <a:cs typeface="Times New Roman" charset="0"/>
              </a:rPr>
              <a:t>F →(E)</a:t>
            </a:r>
            <a:r>
              <a:rPr lang="en-US" sz="4800">
                <a:solidFill>
                  <a:schemeClr val="accent2"/>
                </a:solidFill>
                <a:cs typeface="Times New Roman" charset="0"/>
              </a:rPr>
              <a:t>.</a:t>
            </a:r>
          </a:p>
        </p:txBody>
      </p:sp>
      <p:sp>
        <p:nvSpPr>
          <p:cNvPr id="27656" name="Text Box 1031"/>
          <p:cNvSpPr txBox="1">
            <a:spLocks noChangeArrowheads="1"/>
          </p:cNvSpPr>
          <p:nvPr/>
        </p:nvSpPr>
        <p:spPr bwMode="auto">
          <a:xfrm>
            <a:off x="211015" y="121920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</a:t>
            </a:r>
            <a:r>
              <a:rPr lang="en-US" sz="1800" baseline="-25000"/>
              <a:t>0</a:t>
            </a:r>
            <a:r>
              <a:rPr lang="en-US" sz="1800"/>
              <a:t>:</a:t>
            </a:r>
          </a:p>
        </p:txBody>
      </p:sp>
      <p:sp>
        <p:nvSpPr>
          <p:cNvPr id="27658" name="Text Box 1033"/>
          <p:cNvSpPr txBox="1">
            <a:spLocks noChangeArrowheads="1"/>
          </p:cNvSpPr>
          <p:nvPr/>
        </p:nvSpPr>
        <p:spPr bwMode="auto">
          <a:xfrm>
            <a:off x="1899139" y="16764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59" name="Text Box 1034"/>
          <p:cNvSpPr txBox="1">
            <a:spLocks noChangeArrowheads="1"/>
          </p:cNvSpPr>
          <p:nvPr/>
        </p:nvSpPr>
        <p:spPr bwMode="auto">
          <a:xfrm>
            <a:off x="1899138" y="320040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0" name="Text Box 1035"/>
          <p:cNvSpPr txBox="1">
            <a:spLocks noChangeArrowheads="1"/>
          </p:cNvSpPr>
          <p:nvPr/>
        </p:nvSpPr>
        <p:spPr bwMode="auto">
          <a:xfrm>
            <a:off x="1899139" y="24384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1" name="Text Box 1036"/>
          <p:cNvSpPr txBox="1">
            <a:spLocks noChangeArrowheads="1"/>
          </p:cNvSpPr>
          <p:nvPr/>
        </p:nvSpPr>
        <p:spPr bwMode="auto">
          <a:xfrm>
            <a:off x="1899138" y="37338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2" name="Text Box 1037"/>
          <p:cNvSpPr txBox="1">
            <a:spLocks noChangeArrowheads="1"/>
          </p:cNvSpPr>
          <p:nvPr/>
        </p:nvSpPr>
        <p:spPr bwMode="auto">
          <a:xfrm>
            <a:off x="1899138" y="571500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4" name="Text Box 1039"/>
          <p:cNvSpPr txBox="1">
            <a:spLocks noChangeArrowheads="1"/>
          </p:cNvSpPr>
          <p:nvPr/>
        </p:nvSpPr>
        <p:spPr bwMode="auto">
          <a:xfrm>
            <a:off x="5978769" y="3581401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10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5" name="Text Box 1040"/>
          <p:cNvSpPr txBox="1">
            <a:spLocks noChangeArrowheads="1"/>
          </p:cNvSpPr>
          <p:nvPr/>
        </p:nvSpPr>
        <p:spPr bwMode="auto">
          <a:xfrm>
            <a:off x="5978769" y="12954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9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6" name="Text Box 1041"/>
          <p:cNvSpPr txBox="1">
            <a:spLocks noChangeArrowheads="1"/>
          </p:cNvSpPr>
          <p:nvPr/>
        </p:nvSpPr>
        <p:spPr bwMode="auto">
          <a:xfrm>
            <a:off x="3938954" y="47244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8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7" name="Text Box 1042"/>
          <p:cNvSpPr txBox="1">
            <a:spLocks noChangeArrowheads="1"/>
          </p:cNvSpPr>
          <p:nvPr/>
        </p:nvSpPr>
        <p:spPr bwMode="auto">
          <a:xfrm>
            <a:off x="3938954" y="342900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7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8" name="Text Box 1043"/>
          <p:cNvSpPr txBox="1">
            <a:spLocks noChangeArrowheads="1"/>
          </p:cNvSpPr>
          <p:nvPr/>
        </p:nvSpPr>
        <p:spPr bwMode="auto">
          <a:xfrm>
            <a:off x="5978769" y="4800601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11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69" name="Text Box 1044"/>
          <p:cNvSpPr txBox="1">
            <a:spLocks noChangeArrowheads="1"/>
          </p:cNvSpPr>
          <p:nvPr/>
        </p:nvSpPr>
        <p:spPr bwMode="auto">
          <a:xfrm>
            <a:off x="3938954" y="1676401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I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27671" name="Line 1046"/>
          <p:cNvSpPr>
            <a:spLocks noChangeShapeType="1"/>
          </p:cNvSpPr>
          <p:nvPr/>
        </p:nvSpPr>
        <p:spPr bwMode="auto">
          <a:xfrm>
            <a:off x="1547446" y="13716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1047"/>
          <p:cNvSpPr>
            <a:spLocks noChangeShapeType="1"/>
          </p:cNvSpPr>
          <p:nvPr/>
        </p:nvSpPr>
        <p:spPr bwMode="auto">
          <a:xfrm>
            <a:off x="1547446" y="1905000"/>
            <a:ext cx="422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1048"/>
          <p:cNvSpPr>
            <a:spLocks noChangeShapeType="1"/>
          </p:cNvSpPr>
          <p:nvPr/>
        </p:nvSpPr>
        <p:spPr bwMode="auto">
          <a:xfrm>
            <a:off x="1547446" y="2667000"/>
            <a:ext cx="422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1049"/>
          <p:cNvSpPr>
            <a:spLocks noChangeShapeType="1"/>
          </p:cNvSpPr>
          <p:nvPr/>
        </p:nvSpPr>
        <p:spPr bwMode="auto">
          <a:xfrm>
            <a:off x="1547446" y="3429000"/>
            <a:ext cx="422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1050"/>
          <p:cNvSpPr>
            <a:spLocks noChangeShapeType="1"/>
          </p:cNvSpPr>
          <p:nvPr/>
        </p:nvSpPr>
        <p:spPr bwMode="auto">
          <a:xfrm>
            <a:off x="1547446" y="3962400"/>
            <a:ext cx="422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1051"/>
          <p:cNvSpPr>
            <a:spLocks noChangeShapeType="1"/>
          </p:cNvSpPr>
          <p:nvPr/>
        </p:nvSpPr>
        <p:spPr bwMode="auto">
          <a:xfrm>
            <a:off x="1547446" y="5943600"/>
            <a:ext cx="422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1052"/>
          <p:cNvSpPr>
            <a:spLocks noChangeShapeType="1"/>
          </p:cNvSpPr>
          <p:nvPr/>
        </p:nvSpPr>
        <p:spPr bwMode="auto">
          <a:xfrm>
            <a:off x="3165231" y="1905000"/>
            <a:ext cx="844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1054"/>
          <p:cNvSpPr>
            <a:spLocks noChangeShapeType="1"/>
          </p:cNvSpPr>
          <p:nvPr/>
        </p:nvSpPr>
        <p:spPr bwMode="auto">
          <a:xfrm>
            <a:off x="3165231" y="2667000"/>
            <a:ext cx="84406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1055"/>
          <p:cNvSpPr>
            <a:spLocks noChangeShapeType="1"/>
          </p:cNvSpPr>
          <p:nvPr/>
        </p:nvSpPr>
        <p:spPr bwMode="auto">
          <a:xfrm>
            <a:off x="3235569" y="3962400"/>
            <a:ext cx="77372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1056"/>
          <p:cNvSpPr>
            <a:spLocks noChangeShapeType="1"/>
          </p:cNvSpPr>
          <p:nvPr/>
        </p:nvSpPr>
        <p:spPr bwMode="auto">
          <a:xfrm>
            <a:off x="3235569" y="3962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1057"/>
          <p:cNvSpPr>
            <a:spLocks noChangeShapeType="1"/>
          </p:cNvSpPr>
          <p:nvPr/>
        </p:nvSpPr>
        <p:spPr bwMode="auto">
          <a:xfrm>
            <a:off x="3235569" y="5486400"/>
            <a:ext cx="351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3" name="Line 1058"/>
          <p:cNvSpPr>
            <a:spLocks noChangeShapeType="1"/>
          </p:cNvSpPr>
          <p:nvPr/>
        </p:nvSpPr>
        <p:spPr bwMode="auto">
          <a:xfrm>
            <a:off x="3235569" y="5791200"/>
            <a:ext cx="351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4" name="Line 1059"/>
          <p:cNvSpPr>
            <a:spLocks noChangeShapeType="1"/>
          </p:cNvSpPr>
          <p:nvPr/>
        </p:nvSpPr>
        <p:spPr bwMode="auto">
          <a:xfrm>
            <a:off x="3235569" y="6096000"/>
            <a:ext cx="351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Line 1060"/>
          <p:cNvSpPr>
            <a:spLocks noChangeShapeType="1"/>
          </p:cNvSpPr>
          <p:nvPr/>
        </p:nvSpPr>
        <p:spPr bwMode="auto">
          <a:xfrm>
            <a:off x="3235569" y="5105400"/>
            <a:ext cx="3516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1061"/>
          <p:cNvSpPr>
            <a:spLocks noChangeShapeType="1"/>
          </p:cNvSpPr>
          <p:nvPr/>
        </p:nvSpPr>
        <p:spPr bwMode="auto">
          <a:xfrm flipV="1">
            <a:off x="5345723" y="1524000"/>
            <a:ext cx="633046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1062"/>
          <p:cNvSpPr>
            <a:spLocks noChangeShapeType="1"/>
          </p:cNvSpPr>
          <p:nvPr/>
        </p:nvSpPr>
        <p:spPr bwMode="auto">
          <a:xfrm>
            <a:off x="5345723" y="19050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8" name="Line 1063"/>
          <p:cNvSpPr>
            <a:spLocks noChangeShapeType="1"/>
          </p:cNvSpPr>
          <p:nvPr/>
        </p:nvSpPr>
        <p:spPr bwMode="auto">
          <a:xfrm>
            <a:off x="5345723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9" name="Line 1064"/>
          <p:cNvSpPr>
            <a:spLocks noChangeShapeType="1"/>
          </p:cNvSpPr>
          <p:nvPr/>
        </p:nvSpPr>
        <p:spPr bwMode="auto">
          <a:xfrm>
            <a:off x="5345723" y="22098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0" name="Line 1065"/>
          <p:cNvSpPr>
            <a:spLocks noChangeShapeType="1"/>
          </p:cNvSpPr>
          <p:nvPr/>
        </p:nvSpPr>
        <p:spPr bwMode="auto">
          <a:xfrm>
            <a:off x="5345723" y="25146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1" name="Line 1066"/>
          <p:cNvSpPr>
            <a:spLocks noChangeShapeType="1"/>
          </p:cNvSpPr>
          <p:nvPr/>
        </p:nvSpPr>
        <p:spPr bwMode="auto">
          <a:xfrm>
            <a:off x="5345723" y="3657600"/>
            <a:ext cx="633046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2" name="Line 1067"/>
          <p:cNvSpPr>
            <a:spLocks noChangeShapeType="1"/>
          </p:cNvSpPr>
          <p:nvPr/>
        </p:nvSpPr>
        <p:spPr bwMode="auto">
          <a:xfrm>
            <a:off x="5345723" y="3657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93" name="Line 1068"/>
          <p:cNvSpPr>
            <a:spLocks noChangeShapeType="1"/>
          </p:cNvSpPr>
          <p:nvPr/>
        </p:nvSpPr>
        <p:spPr bwMode="auto">
          <a:xfrm>
            <a:off x="5345723" y="41910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4" name="Line 1069"/>
          <p:cNvSpPr>
            <a:spLocks noChangeShapeType="1"/>
          </p:cNvSpPr>
          <p:nvPr/>
        </p:nvSpPr>
        <p:spPr bwMode="auto">
          <a:xfrm>
            <a:off x="5345723" y="44958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5" name="Line 1070"/>
          <p:cNvSpPr>
            <a:spLocks noChangeShapeType="1"/>
          </p:cNvSpPr>
          <p:nvPr/>
        </p:nvSpPr>
        <p:spPr bwMode="auto">
          <a:xfrm>
            <a:off x="5205046" y="4953000"/>
            <a:ext cx="773723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6" name="Line 1071"/>
          <p:cNvSpPr>
            <a:spLocks noChangeShapeType="1"/>
          </p:cNvSpPr>
          <p:nvPr/>
        </p:nvSpPr>
        <p:spPr bwMode="auto">
          <a:xfrm>
            <a:off x="5205046" y="4953000"/>
            <a:ext cx="49236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Text Box 1074"/>
          <p:cNvSpPr txBox="1">
            <a:spLocks noChangeArrowheads="1"/>
          </p:cNvSpPr>
          <p:nvPr/>
        </p:nvSpPr>
        <p:spPr bwMode="auto">
          <a:xfrm>
            <a:off x="3516923" y="4114800"/>
            <a:ext cx="28428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</a:t>
            </a:r>
          </a:p>
        </p:txBody>
      </p:sp>
      <p:sp>
        <p:nvSpPr>
          <p:cNvPr id="27700" name="Text Box 1075"/>
          <p:cNvSpPr txBox="1">
            <a:spLocks noChangeArrowheads="1"/>
          </p:cNvSpPr>
          <p:nvPr/>
        </p:nvSpPr>
        <p:spPr bwMode="auto">
          <a:xfrm>
            <a:off x="1547446" y="1600200"/>
            <a:ext cx="28428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E</a:t>
            </a:r>
          </a:p>
        </p:txBody>
      </p:sp>
      <p:sp>
        <p:nvSpPr>
          <p:cNvPr id="27701" name="Text Box 1076"/>
          <p:cNvSpPr txBox="1">
            <a:spLocks noChangeArrowheads="1"/>
          </p:cNvSpPr>
          <p:nvPr/>
        </p:nvSpPr>
        <p:spPr bwMode="auto">
          <a:xfrm>
            <a:off x="5416062" y="1447800"/>
            <a:ext cx="28428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27702" name="Text Box 1077"/>
          <p:cNvSpPr txBox="1">
            <a:spLocks noChangeArrowheads="1"/>
          </p:cNvSpPr>
          <p:nvPr/>
        </p:nvSpPr>
        <p:spPr bwMode="auto">
          <a:xfrm>
            <a:off x="3235570" y="4800600"/>
            <a:ext cx="28428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27703" name="Text Box 1078"/>
          <p:cNvSpPr txBox="1">
            <a:spLocks noChangeArrowheads="1"/>
          </p:cNvSpPr>
          <p:nvPr/>
        </p:nvSpPr>
        <p:spPr bwMode="auto">
          <a:xfrm>
            <a:off x="1547446" y="2362200"/>
            <a:ext cx="28428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</a:t>
            </a:r>
          </a:p>
        </p:txBody>
      </p:sp>
      <p:sp>
        <p:nvSpPr>
          <p:cNvPr id="27704" name="Text Box 1079"/>
          <p:cNvSpPr txBox="1">
            <a:spLocks noChangeArrowheads="1"/>
          </p:cNvSpPr>
          <p:nvPr/>
        </p:nvSpPr>
        <p:spPr bwMode="auto">
          <a:xfrm>
            <a:off x="5556739" y="1676400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27705" name="Text Box 1080"/>
          <p:cNvSpPr txBox="1">
            <a:spLocks noChangeArrowheads="1"/>
          </p:cNvSpPr>
          <p:nvPr/>
        </p:nvSpPr>
        <p:spPr bwMode="auto">
          <a:xfrm>
            <a:off x="5486401" y="3429000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27706" name="Text Box 1081"/>
          <p:cNvSpPr txBox="1">
            <a:spLocks noChangeArrowheads="1"/>
          </p:cNvSpPr>
          <p:nvPr/>
        </p:nvSpPr>
        <p:spPr bwMode="auto">
          <a:xfrm>
            <a:off x="3235570" y="5181600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27707" name="Text Box 1082"/>
          <p:cNvSpPr txBox="1">
            <a:spLocks noChangeArrowheads="1"/>
          </p:cNvSpPr>
          <p:nvPr/>
        </p:nvSpPr>
        <p:spPr bwMode="auto">
          <a:xfrm>
            <a:off x="1547447" y="3124200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27708" name="Text Box 1083"/>
          <p:cNvSpPr txBox="1">
            <a:spLocks noChangeArrowheads="1"/>
          </p:cNvSpPr>
          <p:nvPr/>
        </p:nvSpPr>
        <p:spPr bwMode="auto">
          <a:xfrm>
            <a:off x="5486400" y="1905000"/>
            <a:ext cx="247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</a:t>
            </a:r>
          </a:p>
        </p:txBody>
      </p:sp>
      <p:sp>
        <p:nvSpPr>
          <p:cNvPr id="27709" name="Text Box 1084"/>
          <p:cNvSpPr txBox="1">
            <a:spLocks noChangeArrowheads="1"/>
          </p:cNvSpPr>
          <p:nvPr/>
        </p:nvSpPr>
        <p:spPr bwMode="auto">
          <a:xfrm>
            <a:off x="3235570" y="5486400"/>
            <a:ext cx="247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</a:t>
            </a:r>
          </a:p>
        </p:txBody>
      </p:sp>
      <p:sp>
        <p:nvSpPr>
          <p:cNvPr id="27710" name="Text Box 1085"/>
          <p:cNvSpPr txBox="1">
            <a:spLocks noChangeArrowheads="1"/>
          </p:cNvSpPr>
          <p:nvPr/>
        </p:nvSpPr>
        <p:spPr bwMode="auto">
          <a:xfrm>
            <a:off x="1617785" y="3657600"/>
            <a:ext cx="247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</a:t>
            </a:r>
          </a:p>
        </p:txBody>
      </p:sp>
      <p:sp>
        <p:nvSpPr>
          <p:cNvPr id="27711" name="Text Box 1086"/>
          <p:cNvSpPr txBox="1">
            <a:spLocks noChangeArrowheads="1"/>
          </p:cNvSpPr>
          <p:nvPr/>
        </p:nvSpPr>
        <p:spPr bwMode="auto">
          <a:xfrm>
            <a:off x="5486400" y="3886200"/>
            <a:ext cx="247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</a:t>
            </a:r>
          </a:p>
        </p:txBody>
      </p:sp>
      <p:sp>
        <p:nvSpPr>
          <p:cNvPr id="27712" name="Text Box 1087"/>
          <p:cNvSpPr txBox="1">
            <a:spLocks noChangeArrowheads="1"/>
          </p:cNvSpPr>
          <p:nvPr/>
        </p:nvSpPr>
        <p:spPr bwMode="auto">
          <a:xfrm>
            <a:off x="5486400" y="4191000"/>
            <a:ext cx="292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27713" name="Text Box 1088"/>
          <p:cNvSpPr txBox="1">
            <a:spLocks noChangeArrowheads="1"/>
          </p:cNvSpPr>
          <p:nvPr/>
        </p:nvSpPr>
        <p:spPr bwMode="auto">
          <a:xfrm>
            <a:off x="5486400" y="2209800"/>
            <a:ext cx="292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27714" name="Text Box 1089"/>
          <p:cNvSpPr txBox="1">
            <a:spLocks noChangeArrowheads="1"/>
          </p:cNvSpPr>
          <p:nvPr/>
        </p:nvSpPr>
        <p:spPr bwMode="auto">
          <a:xfrm>
            <a:off x="3235569" y="5791200"/>
            <a:ext cx="292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27715" name="Text Box 1090"/>
          <p:cNvSpPr txBox="1">
            <a:spLocks noChangeArrowheads="1"/>
          </p:cNvSpPr>
          <p:nvPr/>
        </p:nvSpPr>
        <p:spPr bwMode="auto">
          <a:xfrm>
            <a:off x="1547446" y="5638800"/>
            <a:ext cx="2920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27716" name="Text Box 1091"/>
          <p:cNvSpPr txBox="1">
            <a:spLocks noChangeArrowheads="1"/>
          </p:cNvSpPr>
          <p:nvPr/>
        </p:nvSpPr>
        <p:spPr bwMode="auto">
          <a:xfrm>
            <a:off x="5486400" y="4724400"/>
            <a:ext cx="247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)</a:t>
            </a:r>
          </a:p>
        </p:txBody>
      </p:sp>
      <p:sp>
        <p:nvSpPr>
          <p:cNvPr id="27717" name="Text Box 1092"/>
          <p:cNvSpPr txBox="1">
            <a:spLocks noChangeArrowheads="1"/>
          </p:cNvSpPr>
          <p:nvPr/>
        </p:nvSpPr>
        <p:spPr bwMode="auto">
          <a:xfrm>
            <a:off x="3587262" y="29718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7718" name="Text Box 1093"/>
          <p:cNvSpPr txBox="1">
            <a:spLocks noChangeArrowheads="1"/>
          </p:cNvSpPr>
          <p:nvPr/>
        </p:nvSpPr>
        <p:spPr bwMode="auto">
          <a:xfrm>
            <a:off x="3587262" y="16764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27719" name="Text Box 1094"/>
          <p:cNvSpPr txBox="1">
            <a:spLocks noChangeArrowheads="1"/>
          </p:cNvSpPr>
          <p:nvPr/>
        </p:nvSpPr>
        <p:spPr bwMode="auto">
          <a:xfrm>
            <a:off x="5416062" y="50292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27720" name="Line 1095"/>
          <p:cNvSpPr>
            <a:spLocks noChangeShapeType="1"/>
          </p:cNvSpPr>
          <p:nvPr/>
        </p:nvSpPr>
        <p:spPr bwMode="auto">
          <a:xfrm>
            <a:off x="7455877" y="1447800"/>
            <a:ext cx="5627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721" name="Text Box 1096"/>
          <p:cNvSpPr txBox="1">
            <a:spLocks noChangeArrowheads="1"/>
          </p:cNvSpPr>
          <p:nvPr/>
        </p:nvSpPr>
        <p:spPr bwMode="auto">
          <a:xfrm>
            <a:off x="7526216" y="12192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7722" name="Text Box 1097"/>
          <p:cNvSpPr txBox="1">
            <a:spLocks noChangeArrowheads="1"/>
          </p:cNvSpPr>
          <p:nvPr/>
        </p:nvSpPr>
        <p:spPr bwMode="auto">
          <a:xfrm>
            <a:off x="3587262" y="59436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7723" name="Text Box 1098"/>
          <p:cNvSpPr txBox="1">
            <a:spLocks noChangeArrowheads="1"/>
          </p:cNvSpPr>
          <p:nvPr/>
        </p:nvSpPr>
        <p:spPr bwMode="auto">
          <a:xfrm>
            <a:off x="3587262" y="49530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27724" name="Text Box 1099"/>
          <p:cNvSpPr txBox="1">
            <a:spLocks noChangeArrowheads="1"/>
          </p:cNvSpPr>
          <p:nvPr/>
        </p:nvSpPr>
        <p:spPr bwMode="auto">
          <a:xfrm>
            <a:off x="3587262" y="56388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725" name="Text Box 1100"/>
          <p:cNvSpPr txBox="1">
            <a:spLocks noChangeArrowheads="1"/>
          </p:cNvSpPr>
          <p:nvPr/>
        </p:nvSpPr>
        <p:spPr bwMode="auto">
          <a:xfrm>
            <a:off x="3587262" y="53340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27726" name="Text Box 1101"/>
          <p:cNvSpPr txBox="1">
            <a:spLocks noChangeArrowheads="1"/>
          </p:cNvSpPr>
          <p:nvPr/>
        </p:nvSpPr>
        <p:spPr bwMode="auto">
          <a:xfrm>
            <a:off x="5908431" y="43434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7727" name="Text Box 1102"/>
          <p:cNvSpPr txBox="1">
            <a:spLocks noChangeArrowheads="1"/>
          </p:cNvSpPr>
          <p:nvPr/>
        </p:nvSpPr>
        <p:spPr bwMode="auto">
          <a:xfrm>
            <a:off x="5908431" y="23622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7728" name="Text Box 1103"/>
          <p:cNvSpPr txBox="1">
            <a:spLocks noChangeArrowheads="1"/>
          </p:cNvSpPr>
          <p:nvPr/>
        </p:nvSpPr>
        <p:spPr bwMode="auto">
          <a:xfrm>
            <a:off x="5908431" y="20574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729" name="Text Box 1104"/>
          <p:cNvSpPr txBox="1">
            <a:spLocks noChangeArrowheads="1"/>
          </p:cNvSpPr>
          <p:nvPr/>
        </p:nvSpPr>
        <p:spPr bwMode="auto">
          <a:xfrm>
            <a:off x="5908431" y="40386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730" name="Text Box 1105"/>
          <p:cNvSpPr txBox="1">
            <a:spLocks noChangeArrowheads="1"/>
          </p:cNvSpPr>
          <p:nvPr/>
        </p:nvSpPr>
        <p:spPr bwMode="auto">
          <a:xfrm>
            <a:off x="5697416" y="53340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7731" name="Text Box 1106"/>
          <p:cNvSpPr txBox="1">
            <a:spLocks noChangeArrowheads="1"/>
          </p:cNvSpPr>
          <p:nvPr/>
        </p:nvSpPr>
        <p:spPr bwMode="auto">
          <a:xfrm>
            <a:off x="8018585" y="12954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27732" name="Text Box 1107"/>
          <p:cNvSpPr txBox="1">
            <a:spLocks noChangeArrowheads="1"/>
          </p:cNvSpPr>
          <p:nvPr/>
        </p:nvSpPr>
        <p:spPr bwMode="auto">
          <a:xfrm>
            <a:off x="5908431" y="1752600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cxnSp>
        <p:nvCxnSpPr>
          <p:cNvPr id="86" name="Straight Connector 85"/>
          <p:cNvCxnSpPr>
            <a:stCxn id="27671" idx="0"/>
          </p:cNvCxnSpPr>
          <p:nvPr/>
        </p:nvCxnSpPr>
        <p:spPr bwMode="auto">
          <a:xfrm flipH="1" flipV="1">
            <a:off x="1315023" y="1340768"/>
            <a:ext cx="232423" cy="308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1 </a:t>
            </a:r>
            <a:r>
              <a:rPr lang="en-US" dirty="0" smtClean="0">
                <a:solidFill>
                  <a:srgbClr val="FF0000"/>
                </a:solidFill>
              </a:rPr>
              <a:t>Answer (cont.)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593913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4.5.1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</a:t>
            </a:r>
            <a:r>
              <a:rPr lang="en-US" dirty="0" smtClean="0"/>
              <a:t>grammar</a:t>
            </a:r>
          </a:p>
          <a:p>
            <a:r>
              <a:rPr lang="en-US" dirty="0" smtClean="0"/>
              <a:t> </a:t>
            </a:r>
            <a:r>
              <a:rPr lang="en-US" dirty="0"/>
              <a:t>S </a:t>
            </a:r>
            <a:r>
              <a:rPr lang="en-US" dirty="0" smtClean="0"/>
              <a:t>--&gt; </a:t>
            </a:r>
            <a:r>
              <a:rPr lang="en-US" dirty="0"/>
              <a:t>0 S 1 </a:t>
            </a:r>
            <a:r>
              <a:rPr lang="en-US" dirty="0" smtClean="0"/>
              <a:t>| </a:t>
            </a:r>
            <a:r>
              <a:rPr lang="en-US" dirty="0"/>
              <a:t>0 1 </a:t>
            </a:r>
            <a:endParaRPr lang="en-US" dirty="0" smtClean="0"/>
          </a:p>
          <a:p>
            <a:r>
              <a:rPr lang="en-US" dirty="0" smtClean="0"/>
              <a:t> indicate </a:t>
            </a:r>
            <a:r>
              <a:rPr lang="en-US" dirty="0"/>
              <a:t>the handle in each of the </a:t>
            </a:r>
            <a:r>
              <a:rPr lang="en-US" dirty="0" smtClean="0"/>
              <a:t>following </a:t>
            </a:r>
            <a:r>
              <a:rPr lang="en-US" dirty="0"/>
              <a:t>right-sentential forms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a) 000111</a:t>
            </a:r>
          </a:p>
          <a:p>
            <a:r>
              <a:rPr lang="en-US" dirty="0" smtClean="0"/>
              <a:t>b) 00S11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a) 01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b) 0S1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</a:t>
            </a:r>
            <a:r>
              <a:rPr lang="en-US" dirty="0" smtClean="0">
                <a:solidFill>
                  <a:srgbClr val="FF0000"/>
                </a:solidFill>
              </a:rPr>
              <a:t>Answer (cont.)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616" y="1524000"/>
            <a:ext cx="61209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r>
              <a:rPr lang="en-US" sz="2800" dirty="0"/>
              <a:t>Show the actions of your parsing table from </a:t>
            </a:r>
            <a:r>
              <a:rPr lang="en-US" sz="2800" dirty="0" smtClean="0"/>
              <a:t>Example 1 on the </a:t>
            </a:r>
            <a:r>
              <a:rPr lang="en-US" sz="2800" dirty="0"/>
              <a:t>input </a:t>
            </a:r>
            <a:r>
              <a:rPr lang="en-US" sz="2800" dirty="0" smtClean="0"/>
              <a:t> </a:t>
            </a:r>
            <a:r>
              <a:rPr lang="en-US" sz="2800" dirty="0"/>
              <a:t>id * id + id</a:t>
            </a:r>
            <a:r>
              <a:rPr lang="en-US" sz="2800" i="1" dirty="0" smtClean="0"/>
              <a:t>.</a:t>
            </a:r>
          </a:p>
          <a:p>
            <a:endParaRPr lang="en-US" i="1" dirty="0"/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</a:t>
            </a:r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02" y="1371600"/>
            <a:ext cx="878302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4.5.2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the grammar</a:t>
            </a:r>
          </a:p>
          <a:p>
            <a:r>
              <a:rPr lang="en-US" dirty="0" smtClean="0"/>
              <a:t> S --&gt; SS+ | SS* | a </a:t>
            </a:r>
          </a:p>
          <a:p>
            <a:r>
              <a:rPr lang="en-US" dirty="0" smtClean="0"/>
              <a:t> indicate the handle in each of the following right-sentential forms:</a:t>
            </a:r>
          </a:p>
          <a:p>
            <a:r>
              <a:rPr lang="en-US" dirty="0" smtClean="0"/>
              <a:t>a) </a:t>
            </a:r>
            <a:r>
              <a:rPr lang="en-US" dirty="0" err="1" smtClean="0"/>
              <a:t>SSS+a</a:t>
            </a:r>
            <a:r>
              <a:rPr lang="en-US" dirty="0" smtClean="0"/>
              <a:t>*+</a:t>
            </a:r>
          </a:p>
          <a:p>
            <a:r>
              <a:rPr lang="en-US" dirty="0" smtClean="0"/>
              <a:t>b) </a:t>
            </a:r>
            <a:r>
              <a:rPr lang="en-US" dirty="0" err="1" smtClean="0"/>
              <a:t>SS+a</a:t>
            </a:r>
            <a:r>
              <a:rPr lang="en-US" dirty="0" smtClean="0"/>
              <a:t>*a+</a:t>
            </a:r>
          </a:p>
          <a:p>
            <a:r>
              <a:rPr lang="en-US" dirty="0" smtClean="0"/>
              <a:t>c) </a:t>
            </a:r>
            <a:r>
              <a:rPr lang="en-US" dirty="0" err="1" smtClean="0"/>
              <a:t>aaa</a:t>
            </a:r>
            <a:r>
              <a:rPr lang="en-US" dirty="0" smtClean="0"/>
              <a:t>*a++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a) SS+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b) SS+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c) 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4.5.3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sz="2000" dirty="0" smtClean="0"/>
              <a:t>Give </a:t>
            </a:r>
            <a:r>
              <a:rPr lang="en-US" sz="2000" dirty="0"/>
              <a:t>bottom-up parses for the following input strings </a:t>
            </a:r>
            <a:r>
              <a:rPr lang="en-US" sz="2000" dirty="0" smtClean="0"/>
              <a:t>and grammars:</a:t>
            </a:r>
          </a:p>
          <a:p>
            <a:r>
              <a:rPr lang="en-US" sz="2000" dirty="0"/>
              <a:t>The input 000111 according to the grammar of Exercise 4.5.1</a:t>
            </a:r>
            <a:r>
              <a:rPr lang="en-US" sz="2000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817797"/>
            <a:ext cx="4343400" cy="50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Exercise 4.5.3.b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sz="2000" dirty="0" smtClean="0"/>
              <a:t>Give bottom-up parses for the following input strings and grammars:</a:t>
            </a:r>
          </a:p>
          <a:p>
            <a:r>
              <a:rPr lang="en-US" sz="2000" dirty="0" smtClean="0"/>
              <a:t>The input </a:t>
            </a:r>
            <a:r>
              <a:rPr lang="en-US" sz="2000" i="1" dirty="0" err="1" smtClean="0"/>
              <a:t>aaa</a:t>
            </a:r>
            <a:r>
              <a:rPr lang="en-US" sz="2000" i="1" dirty="0" smtClean="0"/>
              <a:t>*a++</a:t>
            </a:r>
            <a:r>
              <a:rPr lang="en-US" sz="2000" dirty="0" smtClean="0"/>
              <a:t> according to the grammar of Exercise 4.5.2.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1" y="0"/>
            <a:ext cx="4038600" cy="684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bottom-up parses for the following input strings and grammars:</a:t>
            </a:r>
          </a:p>
          <a:p>
            <a:r>
              <a:rPr lang="en-US" dirty="0" smtClean="0"/>
              <a:t>The input </a:t>
            </a:r>
            <a:r>
              <a:rPr lang="en-US" dirty="0" err="1" smtClean="0"/>
              <a:t>id+id</a:t>
            </a:r>
            <a:r>
              <a:rPr lang="en-US" dirty="0" smtClean="0"/>
              <a:t>*id according to the following grammar: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E+T  | T	</a:t>
            </a:r>
            <a:endParaRPr lang="en-US" dirty="0" smtClean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T </a:t>
            </a:r>
            <a:r>
              <a:rPr lang="en-US" dirty="0" smtClean="0">
                <a:sym typeface="Symbol" pitchFamily="18" charset="2"/>
              </a:rPr>
              <a:t> T*F  | F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F </a:t>
            </a:r>
            <a:r>
              <a:rPr lang="en-US" dirty="0" smtClean="0">
                <a:sym typeface="Symbol" pitchFamily="18" charset="2"/>
              </a:rPr>
              <a:t> (E)  |  id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next slide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(Answer)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4737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4.6.1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the SLR sets of items for the </a:t>
            </a:r>
            <a:r>
              <a:rPr lang="en-US" dirty="0" smtClean="0"/>
              <a:t>following grammar. </a:t>
            </a:r>
            <a:r>
              <a:rPr lang="en-US" dirty="0"/>
              <a:t>Compute the </a:t>
            </a:r>
            <a:r>
              <a:rPr lang="en-US" dirty="0" smtClean="0"/>
              <a:t>GOTO </a:t>
            </a:r>
            <a:r>
              <a:rPr lang="en-US" dirty="0"/>
              <a:t>function for these sets of items. </a:t>
            </a:r>
            <a:r>
              <a:rPr lang="en-US" dirty="0" smtClean="0"/>
              <a:t>Show the </a:t>
            </a:r>
            <a:r>
              <a:rPr lang="en-US" dirty="0"/>
              <a:t>parsing table for this grammar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 --&gt; 0 S 1 | 0 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 --&gt; SS+ | SS* | 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 -&gt; S (S) S | ε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Answer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4.6.1.a </a:t>
            </a:r>
            <a:r>
              <a:rPr lang="en-US" b="1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0)	S' -&gt; S 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S -&gt; 0 A 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A -&gt; 0 A 1 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 smtClean="0">
                <a:solidFill>
                  <a:srgbClr val="FF0000"/>
                </a:solidFill>
              </a:rPr>
              <a:t>A -&gt; 1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 = {</a:t>
            </a:r>
            <a:r>
              <a:rPr lang="pt-BR" u="sng" dirty="0" smtClean="0">
                <a:solidFill>
                  <a:srgbClr val="FF0000"/>
                </a:solidFill>
              </a:rPr>
              <a:t>S' -&gt; </a:t>
            </a:r>
            <a:r>
              <a:rPr lang="en-US" sz="66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pt-BR" u="sng" dirty="0" smtClean="0">
                <a:solidFill>
                  <a:srgbClr val="FF0000"/>
                </a:solidFill>
              </a:rPr>
              <a:t>S</a:t>
            </a:r>
            <a:r>
              <a:rPr lang="pt-BR" dirty="0" smtClean="0">
                <a:solidFill>
                  <a:srgbClr val="FF0000"/>
                </a:solidFill>
              </a:rPr>
              <a:t> , S -&gt; </a:t>
            </a:r>
            <a:r>
              <a:rPr lang="en-US" sz="66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</a:rPr>
              <a:t>0 A}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, S) = {</a:t>
            </a:r>
            <a:r>
              <a:rPr lang="pt-BR" u="sng" dirty="0" smtClean="0">
                <a:solidFill>
                  <a:srgbClr val="FF0000"/>
                </a:solidFill>
              </a:rPr>
              <a:t>S' -&gt; S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66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pt-BR" u="sng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} = I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, 0) = {</a:t>
            </a:r>
            <a:r>
              <a:rPr lang="pt-BR" u="sng" dirty="0" smtClean="0">
                <a:solidFill>
                  <a:srgbClr val="FF0000"/>
                </a:solidFill>
              </a:rPr>
              <a:t>S -&gt; 0</a:t>
            </a:r>
            <a:r>
              <a:rPr lang="en-US" sz="66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pt-BR" u="sng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u="sng" dirty="0" smtClean="0">
                <a:solidFill>
                  <a:srgbClr val="FF0000"/>
                </a:solidFill>
              </a:rPr>
              <a:t>A</a:t>
            </a:r>
            <a:r>
              <a:rPr lang="pt-BR" dirty="0" smtClean="0">
                <a:solidFill>
                  <a:srgbClr val="FF0000"/>
                </a:solidFill>
              </a:rPr>
              <a:t>, A -&gt; </a:t>
            </a:r>
            <a:r>
              <a:rPr lang="en-US" sz="71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0 A 1 , A -&gt; </a:t>
            </a:r>
            <a:r>
              <a:rPr lang="en-US" sz="71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1 } = 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, A) = {</a:t>
            </a:r>
            <a:r>
              <a:rPr lang="pt-BR" u="sng" dirty="0" smtClean="0">
                <a:solidFill>
                  <a:srgbClr val="FF0000"/>
                </a:solidFill>
              </a:rPr>
              <a:t>S -&gt; 0 A</a:t>
            </a:r>
            <a:r>
              <a:rPr lang="en-US" sz="66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pt-BR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  <a:sym typeface="Symbol" pitchFamily="18" charset="2"/>
              </a:rPr>
              <a:t>} = </a:t>
            </a:r>
            <a:r>
              <a:rPr lang="pt-BR" dirty="0" smtClean="0">
                <a:solidFill>
                  <a:srgbClr val="FF0000"/>
                </a:solidFill>
              </a:rPr>
              <a:t>I</a:t>
            </a:r>
            <a:r>
              <a:rPr lang="pt-BR" baseline="-25000" dirty="0">
                <a:solidFill>
                  <a:srgbClr val="FF0000"/>
                </a:solidFill>
              </a:rPr>
              <a:t>3</a:t>
            </a:r>
            <a:endParaRPr lang="pt-BR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, 0) = {</a:t>
            </a:r>
            <a:r>
              <a:rPr lang="pt-BR" u="sng" dirty="0" smtClean="0">
                <a:solidFill>
                  <a:srgbClr val="FF0000"/>
                </a:solidFill>
              </a:rPr>
              <a:t>A -&gt; 0</a:t>
            </a:r>
            <a:r>
              <a:rPr lang="en-US" sz="71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u="sng" dirty="0" smtClean="0">
                <a:solidFill>
                  <a:srgbClr val="FF0000"/>
                </a:solidFill>
              </a:rPr>
              <a:t>A 1</a:t>
            </a:r>
            <a:r>
              <a:rPr lang="pt-BR" dirty="0" smtClean="0">
                <a:solidFill>
                  <a:srgbClr val="FF0000"/>
                </a:solidFill>
              </a:rPr>
              <a:t>, A -&gt; </a:t>
            </a:r>
            <a:r>
              <a:rPr lang="en-US" sz="71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0 A 1 , A -&gt; </a:t>
            </a:r>
            <a:r>
              <a:rPr lang="en-US" sz="71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1 } = I</a:t>
            </a:r>
            <a:r>
              <a:rPr lang="pt-BR" baseline="-25000" dirty="0">
                <a:solidFill>
                  <a:srgbClr val="FF0000"/>
                </a:solidFill>
              </a:rPr>
              <a:t>4</a:t>
            </a:r>
            <a:endParaRPr lang="pt-BR" dirty="0" smtClean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, 1) = {</a:t>
            </a:r>
            <a:r>
              <a:rPr lang="pt-BR" u="sng" dirty="0" smtClean="0">
                <a:solidFill>
                  <a:srgbClr val="FF0000"/>
                </a:solidFill>
              </a:rPr>
              <a:t>A -&gt; 1</a:t>
            </a:r>
            <a:r>
              <a:rPr lang="en-US" sz="71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>
                <a:solidFill>
                  <a:srgbClr val="FF0000"/>
                </a:solidFill>
                <a:sym typeface="Symbol" pitchFamily="18" charset="2"/>
              </a:rPr>
              <a:t>}</a:t>
            </a:r>
            <a:r>
              <a:rPr lang="pt-BR" dirty="0" smtClean="0">
                <a:solidFill>
                  <a:srgbClr val="FF0000"/>
                </a:solidFill>
              </a:rPr>
              <a:t>  = I</a:t>
            </a:r>
            <a:r>
              <a:rPr lang="pt-BR" baseline="-25000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, A) = {</a:t>
            </a:r>
            <a:r>
              <a:rPr lang="pt-BR" u="sng" dirty="0" smtClean="0">
                <a:solidFill>
                  <a:srgbClr val="FF0000"/>
                </a:solidFill>
              </a:rPr>
              <a:t>A -&gt; 0 A</a:t>
            </a:r>
            <a:r>
              <a:rPr lang="en-US" sz="71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u="sng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}  = 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, 0) = {</a:t>
            </a:r>
            <a:r>
              <a:rPr lang="pt-BR" u="sng" dirty="0" smtClean="0">
                <a:solidFill>
                  <a:srgbClr val="FF0000"/>
                </a:solidFill>
              </a:rPr>
              <a:t>A -&gt; 0</a:t>
            </a:r>
            <a:r>
              <a:rPr lang="en-US" sz="71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u="sng" dirty="0" smtClean="0">
                <a:solidFill>
                  <a:srgbClr val="FF0000"/>
                </a:solidFill>
              </a:rPr>
              <a:t>A 1 </a:t>
            </a:r>
            <a:r>
              <a:rPr lang="pt-BR" dirty="0" smtClean="0">
                <a:solidFill>
                  <a:srgbClr val="FF0000"/>
                </a:solidFill>
              </a:rPr>
              <a:t>, A -&gt; </a:t>
            </a:r>
            <a:r>
              <a:rPr lang="en-US" sz="71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0 A 1 , A -&gt; </a:t>
            </a:r>
            <a:r>
              <a:rPr lang="en-US" sz="71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1 } = I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, 1) = {</a:t>
            </a:r>
            <a:r>
              <a:rPr lang="pt-BR" u="sng" dirty="0" smtClean="0">
                <a:solidFill>
                  <a:srgbClr val="FF0000"/>
                </a:solidFill>
              </a:rPr>
              <a:t>A -&gt; 1</a:t>
            </a:r>
            <a:r>
              <a:rPr lang="en-US" sz="71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  <a:sym typeface="Symbol" pitchFamily="18" charset="2"/>
              </a:rPr>
              <a:t>}</a:t>
            </a:r>
            <a:r>
              <a:rPr lang="pt-BR" dirty="0" smtClean="0">
                <a:solidFill>
                  <a:srgbClr val="FF0000"/>
                </a:solidFill>
              </a:rPr>
              <a:t>  = I</a:t>
            </a:r>
            <a:r>
              <a:rPr lang="pt-BR" baseline="-25000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70000"/>
              </a:lnSpc>
              <a:buNone/>
            </a:pPr>
            <a:r>
              <a:rPr lang="pt-BR" dirty="0" smtClean="0">
                <a:solidFill>
                  <a:srgbClr val="FF0000"/>
                </a:solidFill>
              </a:rPr>
              <a:t>GOTO(I</a:t>
            </a:r>
            <a:r>
              <a:rPr lang="pt-BR" baseline="-25000" dirty="0" smtClean="0">
                <a:solidFill>
                  <a:srgbClr val="FF0000"/>
                </a:solidFill>
              </a:rPr>
              <a:t>6</a:t>
            </a:r>
            <a:r>
              <a:rPr lang="pt-BR" dirty="0" smtClean="0">
                <a:solidFill>
                  <a:srgbClr val="FF0000"/>
                </a:solidFill>
              </a:rPr>
              <a:t>, 1) = {</a:t>
            </a:r>
            <a:r>
              <a:rPr lang="pt-BR" u="sng" dirty="0" smtClean="0">
                <a:solidFill>
                  <a:srgbClr val="FF0000"/>
                </a:solidFill>
              </a:rPr>
              <a:t>A -&gt; 0A1</a:t>
            </a:r>
            <a:r>
              <a:rPr lang="en-US" sz="7100" u="sng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u="sng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pt-BR" dirty="0" smtClean="0">
                <a:solidFill>
                  <a:srgbClr val="FF0000"/>
                </a:solidFill>
                <a:sym typeface="Symbol" pitchFamily="18" charset="2"/>
              </a:rPr>
              <a:t>}</a:t>
            </a:r>
            <a:r>
              <a:rPr lang="pt-BR" dirty="0" smtClean="0">
                <a:solidFill>
                  <a:srgbClr val="FF0000"/>
                </a:solidFill>
              </a:rPr>
              <a:t>  = I</a:t>
            </a:r>
            <a:r>
              <a:rPr lang="pt-BR" baseline="-25000" dirty="0" smtClean="0">
                <a:solidFill>
                  <a:srgbClr val="FF0000"/>
                </a:solidFill>
              </a:rPr>
              <a:t>7</a:t>
            </a: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1802" y="1905000"/>
            <a:ext cx="412219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1066</Words>
  <Application>Microsoft Office PowerPoint</Application>
  <PresentationFormat>On-screen Show (4:3)</PresentationFormat>
  <Paragraphs>387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Bottom-Up Parsing</vt:lpstr>
      <vt:lpstr>Exercise 4.5.1</vt:lpstr>
      <vt:lpstr>Exercise 4.5.2</vt:lpstr>
      <vt:lpstr>Exercise 4.5.3</vt:lpstr>
      <vt:lpstr>Exercise 4.5.3.b</vt:lpstr>
      <vt:lpstr>Example</vt:lpstr>
      <vt:lpstr>Example: (Answer)</vt:lpstr>
      <vt:lpstr>Exercise 4.6.1</vt:lpstr>
      <vt:lpstr>Exercise 4.6.1.a Answer</vt:lpstr>
      <vt:lpstr>Exercise 4.6.1.a Answer(cont.)</vt:lpstr>
      <vt:lpstr>Exercise 4.6.1.b Answer</vt:lpstr>
      <vt:lpstr>Exercise 4.6.1.b Answer (cont.)</vt:lpstr>
      <vt:lpstr>Exercise 4.6.1.c Answer</vt:lpstr>
      <vt:lpstr>Exercise 4.6.1.c Answer (cont.)</vt:lpstr>
      <vt:lpstr>Exercise 4.6.3</vt:lpstr>
      <vt:lpstr>Example 1</vt:lpstr>
      <vt:lpstr>Example 1 Answer</vt:lpstr>
      <vt:lpstr>Example 1 Answer (cont.)</vt:lpstr>
      <vt:lpstr>Example 1 Answer (cont.)</vt:lpstr>
      <vt:lpstr>Example 1 Answer (cont.)</vt:lpstr>
      <vt:lpstr>Example 2</vt:lpstr>
      <vt:lpstr>Example 2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creator>Salma</dc:creator>
  <cp:lastModifiedBy>Salma</cp:lastModifiedBy>
  <cp:revision>31</cp:revision>
  <dcterms:created xsi:type="dcterms:W3CDTF">2019-06-27T10:48:44Z</dcterms:created>
  <dcterms:modified xsi:type="dcterms:W3CDTF">2019-07-07T20:48:04Z</dcterms:modified>
</cp:coreProperties>
</file>