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54" d="100"/>
          <a:sy n="54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12D9B-7F4D-4880-9EFA-B7046B6683A2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5020F-5F38-4AB3-93C0-CC330C2F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5020F-5F38-4AB3-93C0-CC330C2F49E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2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5568" y="7494362"/>
            <a:ext cx="2142480" cy="28003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47867" cy="40766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187890" y="2533864"/>
            <a:ext cx="13884910" cy="5219700"/>
          </a:xfrm>
          <a:custGeom>
            <a:avLst/>
            <a:gdLst/>
            <a:ahLst/>
            <a:cxnLst/>
            <a:rect l="l" t="t" r="r" b="b"/>
            <a:pathLst>
              <a:path w="13884910" h="5219700">
                <a:moveTo>
                  <a:pt x="0" y="0"/>
                </a:moveTo>
                <a:lnTo>
                  <a:pt x="13884745" y="0"/>
                </a:lnTo>
                <a:lnTo>
                  <a:pt x="13884745" y="5219253"/>
                </a:lnTo>
                <a:lnTo>
                  <a:pt x="0" y="5219253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168" y="3375959"/>
            <a:ext cx="12926060" cy="3421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595" y="-195332"/>
            <a:ext cx="16437610" cy="2354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511" y="2283968"/>
            <a:ext cx="1367853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0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jp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7" Type="http://schemas.openxmlformats.org/officeDocument/2006/relationships/image" Target="../media/image6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010" marR="5080" indent="-67945">
              <a:lnSpc>
                <a:spcPct val="114900"/>
              </a:lnSpc>
              <a:spcBef>
                <a:spcPts val="90"/>
              </a:spcBef>
              <a:tabLst>
                <a:tab pos="4220210" algn="l"/>
                <a:tab pos="7151370" algn="l"/>
              </a:tabLst>
            </a:pPr>
            <a:r>
              <a:rPr sz="9700" spc="840" dirty="0"/>
              <a:t>BRIC</a:t>
            </a:r>
            <a:r>
              <a:rPr sz="9700" spc="-110" dirty="0"/>
              <a:t>S</a:t>
            </a:r>
            <a:r>
              <a:rPr sz="9700" dirty="0"/>
              <a:t>	</a:t>
            </a:r>
            <a:r>
              <a:rPr sz="9700" spc="195" dirty="0"/>
              <a:t>PERFORMANC</a:t>
            </a:r>
            <a:r>
              <a:rPr sz="9700" spc="-755" dirty="0"/>
              <a:t>E</a:t>
            </a:r>
            <a:r>
              <a:rPr sz="9700" spc="105" dirty="0"/>
              <a:t> </a:t>
            </a:r>
            <a:r>
              <a:rPr sz="9700" spc="340" dirty="0"/>
              <a:t>INDICATO</a:t>
            </a:r>
            <a:r>
              <a:rPr sz="9700" spc="-610" dirty="0"/>
              <a:t>R</a:t>
            </a:r>
            <a:r>
              <a:rPr sz="9700" dirty="0"/>
              <a:t>	</a:t>
            </a:r>
            <a:r>
              <a:rPr sz="9700" spc="355" dirty="0"/>
              <a:t>ANALYSI</a:t>
            </a:r>
            <a:r>
              <a:rPr sz="9700" spc="-595" dirty="0"/>
              <a:t>S</a:t>
            </a:r>
            <a:endParaRPr sz="9700"/>
          </a:p>
        </p:txBody>
      </p:sp>
      <p:sp>
        <p:nvSpPr>
          <p:cNvPr id="3" name="object 3"/>
          <p:cNvSpPr txBox="1"/>
          <p:nvPr/>
        </p:nvSpPr>
        <p:spPr>
          <a:xfrm>
            <a:off x="2220670" y="8267422"/>
            <a:ext cx="1381950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150" dirty="0">
                <a:solidFill>
                  <a:srgbClr val="231F20"/>
                </a:solidFill>
                <a:latin typeface="Tahoma"/>
                <a:cs typeface="Tahoma"/>
              </a:rPr>
              <a:t>PRESENTED</a:t>
            </a:r>
            <a:r>
              <a:rPr sz="2250" b="1" spc="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50" b="1" dirty="0">
                <a:solidFill>
                  <a:srgbClr val="231F20"/>
                </a:solidFill>
                <a:latin typeface="Tahoma"/>
                <a:cs typeface="Tahoma"/>
              </a:rPr>
              <a:t>BY:</a:t>
            </a:r>
            <a:r>
              <a:rPr sz="2250" b="1" spc="1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GB" sz="2250" b="1" spc="100" dirty="0">
                <a:solidFill>
                  <a:srgbClr val="231F20"/>
                </a:solidFill>
                <a:latin typeface="Tahoma"/>
                <a:cs typeface="Tahoma"/>
              </a:rPr>
              <a:t>Uha Ratna Sudha Achanti, Prem Kumar Jami</a:t>
            </a:r>
            <a:endParaRPr sz="2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444" y="7867799"/>
            <a:ext cx="4724552" cy="241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295" y="2371527"/>
            <a:ext cx="4838699" cy="3609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8295" y="6198733"/>
            <a:ext cx="4838699" cy="3609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0062" y="3819374"/>
            <a:ext cx="5267324" cy="393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83373" y="2371527"/>
            <a:ext cx="4838699" cy="3609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83373" y="6198733"/>
            <a:ext cx="4838699" cy="3609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65"/>
              </a:spcBef>
              <a:tabLst>
                <a:tab pos="7794625" algn="l"/>
                <a:tab pos="8857615" algn="l"/>
              </a:tabLst>
            </a:pPr>
            <a:r>
              <a:rPr spc="405" dirty="0"/>
              <a:t>COMPARISON</a:t>
            </a:r>
            <a:r>
              <a:rPr spc="-395" dirty="0"/>
              <a:t>S</a:t>
            </a:r>
            <a:r>
              <a:rPr dirty="0"/>
              <a:t>	</a:t>
            </a:r>
            <a:r>
              <a:rPr spc="-1145" dirty="0"/>
              <a:t>&amp;</a:t>
            </a:r>
            <a:r>
              <a:rPr dirty="0"/>
              <a:t>	</a:t>
            </a:r>
            <a:r>
              <a:rPr spc="195" dirty="0"/>
              <a:t>CORRELATION</a:t>
            </a:r>
            <a:r>
              <a:rPr spc="-605" dirty="0"/>
              <a:t>S</a:t>
            </a:r>
          </a:p>
          <a:p>
            <a:pPr marL="264160" algn="ctr">
              <a:lnSpc>
                <a:spcPct val="100000"/>
              </a:lnSpc>
              <a:spcBef>
                <a:spcPts val="1250"/>
              </a:spcBef>
            </a:pPr>
            <a:r>
              <a:rPr sz="2200" spc="-10" dirty="0">
                <a:latin typeface="Tahoma"/>
                <a:cs typeface="Tahoma"/>
              </a:rPr>
              <a:t>Current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heath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expenditure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vs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Mortality</a:t>
            </a:r>
            <a:r>
              <a:rPr sz="2200" spc="-9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rate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5" dirty="0">
                <a:latin typeface="Tahoma"/>
                <a:cs typeface="Tahoma"/>
              </a:rPr>
              <a:t>(under-</a:t>
            </a:r>
            <a:r>
              <a:rPr sz="2200" spc="-25" dirty="0">
                <a:latin typeface="Tahoma"/>
                <a:cs typeface="Tahoma"/>
              </a:rPr>
              <a:t>5)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365" cy="2332990"/>
            </a:xfrm>
            <a:custGeom>
              <a:avLst/>
              <a:gdLst/>
              <a:ahLst/>
              <a:cxnLst/>
              <a:rect l="l" t="t" r="r" b="b"/>
              <a:pathLst>
                <a:path w="18287365" h="2332990">
                  <a:moveTo>
                    <a:pt x="18287130" y="2332588"/>
                  </a:moveTo>
                  <a:lnTo>
                    <a:pt x="0" y="2332588"/>
                  </a:lnTo>
                  <a:lnTo>
                    <a:pt x="0" y="0"/>
                  </a:lnTo>
                  <a:lnTo>
                    <a:pt x="18287130" y="0"/>
                  </a:lnTo>
                  <a:lnTo>
                    <a:pt x="18287130" y="2332588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801" y="2581128"/>
              <a:ext cx="12023090" cy="3275329"/>
            </a:xfrm>
            <a:custGeom>
              <a:avLst/>
              <a:gdLst/>
              <a:ahLst/>
              <a:cxnLst/>
              <a:rect l="l" t="t" r="r" b="b"/>
              <a:pathLst>
                <a:path w="12023090" h="3275329">
                  <a:moveTo>
                    <a:pt x="0" y="0"/>
                  </a:moveTo>
                  <a:lnTo>
                    <a:pt x="12022876" y="0"/>
                  </a:lnTo>
                  <a:lnTo>
                    <a:pt x="12022876" y="3275111"/>
                  </a:lnTo>
                  <a:lnTo>
                    <a:pt x="0" y="3275111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2361" y="6213548"/>
              <a:ext cx="5010149" cy="3848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0637" y="2460298"/>
              <a:ext cx="4848224" cy="3629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3781" y="6070720"/>
              <a:ext cx="5286374" cy="39909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6070720"/>
              <a:ext cx="5353049" cy="39909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00392" y="686202"/>
            <a:ext cx="11184890" cy="1050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139180" algn="l"/>
              </a:tabLst>
            </a:pPr>
            <a:r>
              <a:rPr sz="6700" spc="45" dirty="0">
                <a:solidFill>
                  <a:srgbClr val="FFFFFF"/>
                </a:solidFill>
              </a:rPr>
              <a:t>ENVIRONMEN</a:t>
            </a:r>
            <a:r>
              <a:rPr sz="6700" spc="-610" dirty="0">
                <a:solidFill>
                  <a:srgbClr val="FFFFFF"/>
                </a:solidFill>
              </a:rPr>
              <a:t>T</a:t>
            </a:r>
            <a:r>
              <a:rPr sz="6700" dirty="0">
                <a:solidFill>
                  <a:srgbClr val="FFFFFF"/>
                </a:solidFill>
              </a:rPr>
              <a:t>	</a:t>
            </a:r>
            <a:r>
              <a:rPr sz="6700" spc="275" dirty="0">
                <a:solidFill>
                  <a:srgbClr val="FFFFFF"/>
                </a:solidFill>
              </a:rPr>
              <a:t>INDICATOR</a:t>
            </a:r>
            <a:r>
              <a:rPr sz="6700" spc="-380" dirty="0">
                <a:solidFill>
                  <a:srgbClr val="FFFFFF"/>
                </a:solidFill>
              </a:rPr>
              <a:t>S</a:t>
            </a:r>
            <a:endParaRPr sz="6700"/>
          </a:p>
        </p:txBody>
      </p:sp>
      <p:grpSp>
        <p:nvGrpSpPr>
          <p:cNvPr id="10" name="object 10"/>
          <p:cNvGrpSpPr/>
          <p:nvPr/>
        </p:nvGrpSpPr>
        <p:grpSpPr>
          <a:xfrm>
            <a:off x="1596199" y="3412806"/>
            <a:ext cx="136525" cy="1243330"/>
            <a:chOff x="1596199" y="3412806"/>
            <a:chExt cx="136525" cy="124333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6199" y="3412806"/>
              <a:ext cx="136108" cy="1361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6199" y="3966314"/>
              <a:ext cx="136108" cy="1361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6199" y="4519821"/>
              <a:ext cx="136108" cy="13610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9617" y="2572948"/>
            <a:ext cx="11442065" cy="2793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150" b="1" spc="365" dirty="0">
                <a:solidFill>
                  <a:srgbClr val="231F20"/>
                </a:solidFill>
                <a:latin typeface="Trebuchet MS"/>
                <a:cs typeface="Trebuchet MS"/>
              </a:rPr>
              <a:t>Education</a:t>
            </a:r>
            <a:r>
              <a:rPr sz="3150" b="1" spc="4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200" dirty="0">
                <a:solidFill>
                  <a:srgbClr val="231F20"/>
                </a:solidFill>
                <a:latin typeface="Trebuchet MS"/>
                <a:cs typeface="Trebuchet MS"/>
              </a:rPr>
              <a:t>&amp;</a:t>
            </a:r>
            <a:r>
              <a:rPr sz="3150" b="1" spc="4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330" dirty="0">
                <a:solidFill>
                  <a:srgbClr val="231F20"/>
                </a:solidFill>
                <a:latin typeface="Trebuchet MS"/>
                <a:cs typeface="Trebuchet MS"/>
              </a:rPr>
              <a:t>Environment</a:t>
            </a:r>
            <a:r>
              <a:rPr sz="3150" b="1" spc="43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365" dirty="0">
                <a:solidFill>
                  <a:srgbClr val="231F20"/>
                </a:solidFill>
                <a:latin typeface="Trebuchet MS"/>
                <a:cs typeface="Trebuchet MS"/>
              </a:rPr>
              <a:t>Indicators</a:t>
            </a:r>
            <a:r>
              <a:rPr sz="3150" b="1" spc="4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335" dirty="0">
                <a:solidFill>
                  <a:srgbClr val="231F20"/>
                </a:solidFill>
                <a:latin typeface="Trebuchet MS"/>
                <a:cs typeface="Trebuchet MS"/>
              </a:rPr>
              <a:t>looked</a:t>
            </a:r>
            <a:r>
              <a:rPr sz="3150" b="1" spc="43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110" dirty="0">
                <a:solidFill>
                  <a:srgbClr val="231F20"/>
                </a:solidFill>
                <a:latin typeface="Trebuchet MS"/>
                <a:cs typeface="Trebuchet MS"/>
              </a:rPr>
              <a:t>at:</a:t>
            </a:r>
            <a:endParaRPr sz="3150">
              <a:latin typeface="Trebuchet MS"/>
              <a:cs typeface="Trebuchet MS"/>
            </a:endParaRPr>
          </a:p>
          <a:p>
            <a:pPr marL="694690" marR="5080">
              <a:lnSpc>
                <a:spcPct val="115300"/>
              </a:lnSpc>
              <a:tabLst>
                <a:tab pos="1790700" algn="l"/>
                <a:tab pos="1955800" algn="l"/>
                <a:tab pos="2433955" algn="l"/>
                <a:tab pos="3883025" algn="l"/>
                <a:tab pos="4137660" algn="l"/>
                <a:tab pos="5920105" algn="l"/>
                <a:tab pos="6416675" algn="l"/>
                <a:tab pos="7045959" algn="l"/>
                <a:tab pos="7100570" algn="l"/>
                <a:tab pos="7695565" algn="l"/>
                <a:tab pos="7934959" algn="l"/>
                <a:tab pos="8891905" algn="l"/>
              </a:tabLst>
            </a:pPr>
            <a:r>
              <a:rPr sz="3150" spc="195" dirty="0">
                <a:solidFill>
                  <a:srgbClr val="231F20"/>
                </a:solidFill>
                <a:latin typeface="Trebuchet MS"/>
                <a:cs typeface="Trebuchet MS"/>
              </a:rPr>
              <a:t>Rural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3150" spc="15" dirty="0">
                <a:solidFill>
                  <a:srgbClr val="231F20"/>
                </a:solidFill>
                <a:latin typeface="Trebuchet MS"/>
                <a:cs typeface="Trebuchet MS"/>
              </a:rPr>
              <a:t>&amp;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80" dirty="0">
                <a:solidFill>
                  <a:srgbClr val="231F20"/>
                </a:solidFill>
                <a:latin typeface="Trebuchet MS"/>
                <a:cs typeface="Trebuchet MS"/>
              </a:rPr>
              <a:t>Urban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20" dirty="0">
                <a:solidFill>
                  <a:srgbClr val="231F20"/>
                </a:solidFill>
                <a:latin typeface="Trebuchet MS"/>
                <a:cs typeface="Trebuchet MS"/>
              </a:rPr>
              <a:t>population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405" dirty="0">
                <a:solidFill>
                  <a:srgbClr val="231F20"/>
                </a:solidFill>
                <a:latin typeface="Trebuchet MS"/>
                <a:cs typeface="Trebuchet MS"/>
              </a:rPr>
              <a:t>(%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3150" spc="15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15" dirty="0">
                <a:solidFill>
                  <a:srgbClr val="231F20"/>
                </a:solidFill>
                <a:latin typeface="Trebuchet MS"/>
                <a:cs typeface="Trebuchet MS"/>
              </a:rPr>
              <a:t>total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15" dirty="0">
                <a:solidFill>
                  <a:srgbClr val="231F20"/>
                </a:solidFill>
                <a:latin typeface="Trebuchet MS"/>
                <a:cs typeface="Trebuchet MS"/>
              </a:rPr>
              <a:t>population) </a:t>
            </a:r>
            <a:r>
              <a:rPr sz="3150" spc="465" dirty="0">
                <a:solidFill>
                  <a:srgbClr val="231F20"/>
                </a:solidFill>
                <a:latin typeface="Trebuchet MS"/>
                <a:cs typeface="Trebuchet MS"/>
              </a:rPr>
              <a:t>CO2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80" dirty="0">
                <a:solidFill>
                  <a:srgbClr val="231F20"/>
                </a:solidFill>
                <a:latin typeface="Trebuchet MS"/>
                <a:cs typeface="Trebuchet MS"/>
              </a:rPr>
              <a:t>emissions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(</a:t>
            </a:r>
            <a:r>
              <a:rPr sz="3150" spc="-6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spc="280" dirty="0">
                <a:solidFill>
                  <a:srgbClr val="231F20"/>
                </a:solidFill>
                <a:latin typeface="Trebuchet MS"/>
                <a:cs typeface="Trebuchet MS"/>
              </a:rPr>
              <a:t>metric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30" dirty="0">
                <a:solidFill>
                  <a:srgbClr val="231F20"/>
                </a:solidFill>
                <a:latin typeface="Trebuchet MS"/>
                <a:cs typeface="Trebuchet MS"/>
              </a:rPr>
              <a:t>tons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45" dirty="0">
                <a:solidFill>
                  <a:srgbClr val="231F20"/>
                </a:solidFill>
                <a:latin typeface="Trebuchet MS"/>
                <a:cs typeface="Trebuchet MS"/>
              </a:rPr>
              <a:t>per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05" dirty="0">
                <a:solidFill>
                  <a:srgbClr val="231F20"/>
                </a:solidFill>
                <a:latin typeface="Trebuchet MS"/>
                <a:cs typeface="Trebuchet MS"/>
              </a:rPr>
              <a:t>capita)</a:t>
            </a:r>
            <a:endParaRPr sz="3150">
              <a:latin typeface="Trebuchet MS"/>
              <a:cs typeface="Trebuchet MS"/>
            </a:endParaRPr>
          </a:p>
          <a:p>
            <a:pPr marL="694690" marR="383540">
              <a:lnSpc>
                <a:spcPct val="115300"/>
              </a:lnSpc>
              <a:tabLst>
                <a:tab pos="1377950" algn="l"/>
                <a:tab pos="1972945" algn="l"/>
                <a:tab pos="3143885" algn="l"/>
                <a:tab pos="5745480" algn="l"/>
                <a:tab pos="6924040" algn="l"/>
                <a:tab pos="9344025" algn="l"/>
              </a:tabLst>
            </a:pPr>
            <a:r>
              <a:rPr sz="3150" spc="275" dirty="0">
                <a:solidFill>
                  <a:srgbClr val="231F20"/>
                </a:solidFill>
                <a:latin typeface="Trebuchet MS"/>
                <a:cs typeface="Trebuchet MS"/>
              </a:rPr>
              <a:t>Electricity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50" dirty="0">
                <a:solidFill>
                  <a:srgbClr val="231F20"/>
                </a:solidFill>
                <a:latin typeface="Trebuchet MS"/>
                <a:cs typeface="Trebuchet MS"/>
              </a:rPr>
              <a:t>production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50" dirty="0">
                <a:solidFill>
                  <a:srgbClr val="231F20"/>
                </a:solidFill>
                <a:latin typeface="Trebuchet MS"/>
                <a:cs typeface="Trebuchet MS"/>
              </a:rPr>
              <a:t>from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85" dirty="0">
                <a:solidFill>
                  <a:srgbClr val="231F20"/>
                </a:solidFill>
                <a:latin typeface="Trebuchet MS"/>
                <a:cs typeface="Trebuchet MS"/>
              </a:rPr>
              <a:t>renewable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400" dirty="0">
                <a:solidFill>
                  <a:srgbClr val="231F20"/>
                </a:solidFill>
                <a:latin typeface="Trebuchet MS"/>
                <a:cs typeface="Trebuchet MS"/>
              </a:rPr>
              <a:t>sources </a:t>
            </a:r>
            <a:r>
              <a:rPr sz="3150" spc="405" dirty="0">
                <a:solidFill>
                  <a:srgbClr val="231F20"/>
                </a:solidFill>
                <a:latin typeface="Trebuchet MS"/>
                <a:cs typeface="Trebuchet MS"/>
              </a:rPr>
              <a:t>(%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14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29" dirty="0">
                <a:solidFill>
                  <a:srgbClr val="231F20"/>
                </a:solidFill>
                <a:latin typeface="Trebuchet MS"/>
                <a:cs typeface="Trebuchet MS"/>
              </a:rPr>
              <a:t>total)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348905"/>
            <a:ext cx="4571999" cy="3409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444" y="7867799"/>
            <a:ext cx="4724552" cy="2413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045241"/>
            <a:ext cx="4571999" cy="34099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9273" y="3481869"/>
            <a:ext cx="4867274" cy="3629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2129" y="2355390"/>
            <a:ext cx="4562474" cy="3400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28788" y="6045241"/>
            <a:ext cx="4562474" cy="34099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49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40"/>
              </a:spcBef>
              <a:tabLst>
                <a:tab pos="7794625" algn="l"/>
                <a:tab pos="8857615" algn="l"/>
              </a:tabLst>
            </a:pPr>
            <a:r>
              <a:rPr spc="405" dirty="0"/>
              <a:t>COMPARISON</a:t>
            </a:r>
            <a:r>
              <a:rPr spc="-395" dirty="0"/>
              <a:t>S</a:t>
            </a:r>
            <a:r>
              <a:rPr dirty="0"/>
              <a:t>	</a:t>
            </a:r>
            <a:r>
              <a:rPr spc="-1145" dirty="0"/>
              <a:t>&amp;</a:t>
            </a:r>
            <a:r>
              <a:rPr dirty="0"/>
              <a:t>	</a:t>
            </a:r>
            <a:r>
              <a:rPr spc="195" dirty="0"/>
              <a:t>CORRELATION</a:t>
            </a:r>
            <a:r>
              <a:rPr spc="-605" dirty="0"/>
              <a:t>S</a:t>
            </a:r>
          </a:p>
          <a:p>
            <a:pPr marL="5425440">
              <a:lnSpc>
                <a:spcPct val="100000"/>
              </a:lnSpc>
              <a:spcBef>
                <a:spcPts val="1110"/>
              </a:spcBef>
            </a:pPr>
            <a:r>
              <a:rPr sz="2200" spc="-25" dirty="0">
                <a:latin typeface="Tahoma"/>
                <a:cs typeface="Tahoma"/>
              </a:rPr>
              <a:t>Employment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in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agriculture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vs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-30" dirty="0">
                <a:latin typeface="Tahoma"/>
                <a:cs typeface="Tahoma"/>
              </a:rPr>
              <a:t>Urban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population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444" y="7867799"/>
            <a:ext cx="4724552" cy="241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303171"/>
            <a:ext cx="4876799" cy="3638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263653"/>
            <a:ext cx="4876799" cy="3638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6154" y="4120891"/>
            <a:ext cx="4829174" cy="3600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75163" y="2303171"/>
            <a:ext cx="4876799" cy="3638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75163" y="6257946"/>
            <a:ext cx="4876799" cy="36385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497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40"/>
              </a:spcBef>
              <a:tabLst>
                <a:tab pos="7794625" algn="l"/>
                <a:tab pos="8857615" algn="l"/>
              </a:tabLst>
            </a:pPr>
            <a:r>
              <a:rPr spc="405" dirty="0"/>
              <a:t>COMPARISON</a:t>
            </a:r>
            <a:r>
              <a:rPr spc="-395" dirty="0"/>
              <a:t>S</a:t>
            </a:r>
            <a:r>
              <a:rPr dirty="0"/>
              <a:t>	</a:t>
            </a:r>
            <a:r>
              <a:rPr spc="-1145" dirty="0"/>
              <a:t>&amp;</a:t>
            </a:r>
            <a:r>
              <a:rPr dirty="0"/>
              <a:t>	</a:t>
            </a:r>
            <a:r>
              <a:rPr spc="195" dirty="0"/>
              <a:t>CORRELATION</a:t>
            </a:r>
            <a:r>
              <a:rPr spc="-605" dirty="0"/>
              <a:t>S</a:t>
            </a:r>
          </a:p>
          <a:p>
            <a:pPr marL="4751070">
              <a:lnSpc>
                <a:spcPct val="100000"/>
              </a:lnSpc>
              <a:spcBef>
                <a:spcPts val="1110"/>
              </a:spcBef>
            </a:pPr>
            <a:r>
              <a:rPr sz="2200" spc="-60" dirty="0">
                <a:latin typeface="Tahoma"/>
                <a:cs typeface="Tahoma"/>
              </a:rPr>
              <a:t>Rural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population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vs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Employment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90" dirty="0">
                <a:latin typeface="Tahoma"/>
                <a:cs typeface="Tahoma"/>
              </a:rPr>
              <a:t>in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-40" dirty="0">
                <a:latin typeface="Tahoma"/>
                <a:cs typeface="Tahoma"/>
              </a:rPr>
              <a:t>industry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8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services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365" cy="2332990"/>
          </a:xfrm>
          <a:custGeom>
            <a:avLst/>
            <a:gdLst/>
            <a:ahLst/>
            <a:cxnLst/>
            <a:rect l="l" t="t" r="r" b="b"/>
            <a:pathLst>
              <a:path w="18287365" h="2332990">
                <a:moveTo>
                  <a:pt x="18287130" y="2332588"/>
                </a:moveTo>
                <a:lnTo>
                  <a:pt x="0" y="2332588"/>
                </a:lnTo>
                <a:lnTo>
                  <a:pt x="0" y="0"/>
                </a:lnTo>
                <a:lnTo>
                  <a:pt x="18287130" y="0"/>
                </a:lnTo>
                <a:lnTo>
                  <a:pt x="18287130" y="2332588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" y="2390880"/>
            <a:ext cx="0" cy="3543300"/>
          </a:xfrm>
          <a:custGeom>
            <a:avLst/>
            <a:gdLst/>
            <a:ahLst/>
            <a:cxnLst/>
            <a:rect l="l" t="t" r="r" b="b"/>
            <a:pathLst>
              <a:path h="3543300">
                <a:moveTo>
                  <a:pt x="0" y="3543300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7255949"/>
            <a:ext cx="5962650" cy="3025775"/>
            <a:chOff x="0" y="7255949"/>
            <a:chExt cx="5962650" cy="3025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77945"/>
              <a:ext cx="3616083" cy="1803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255949"/>
              <a:ext cx="5962649" cy="28574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776008" y="7396344"/>
            <a:ext cx="12512040" cy="2891155"/>
            <a:chOff x="5776008" y="7396344"/>
            <a:chExt cx="12512040" cy="28911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9003" y="7482311"/>
              <a:ext cx="6228996" cy="28046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6008" y="7396344"/>
              <a:ext cx="6286499" cy="283844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59003" y="3594771"/>
            <a:ext cx="6228996" cy="31051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55137" y="605960"/>
            <a:ext cx="14023340" cy="1226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12565" algn="l"/>
                <a:tab pos="8114030" algn="l"/>
              </a:tabLst>
            </a:pPr>
            <a:r>
              <a:rPr sz="7850" spc="434" dirty="0">
                <a:solidFill>
                  <a:srgbClr val="FFFFFF"/>
                </a:solidFill>
              </a:rPr>
              <a:t>PUBLI</a:t>
            </a:r>
            <a:r>
              <a:rPr sz="7850" spc="-335" dirty="0">
                <a:solidFill>
                  <a:srgbClr val="FFFFFF"/>
                </a:solidFill>
              </a:rPr>
              <a:t>C</a:t>
            </a:r>
            <a:r>
              <a:rPr sz="7850" dirty="0">
                <a:solidFill>
                  <a:srgbClr val="FFFFFF"/>
                </a:solidFill>
              </a:rPr>
              <a:t>	</a:t>
            </a:r>
            <a:r>
              <a:rPr sz="7850" spc="114" dirty="0">
                <a:solidFill>
                  <a:srgbClr val="FFFFFF"/>
                </a:solidFill>
              </a:rPr>
              <a:t>SECTO</a:t>
            </a:r>
            <a:r>
              <a:rPr sz="7850" spc="-655" dirty="0">
                <a:solidFill>
                  <a:srgbClr val="FFFFFF"/>
                </a:solidFill>
              </a:rPr>
              <a:t>R</a:t>
            </a:r>
            <a:r>
              <a:rPr sz="7850" dirty="0">
                <a:solidFill>
                  <a:srgbClr val="FFFFFF"/>
                </a:solidFill>
              </a:rPr>
              <a:t>	</a:t>
            </a:r>
            <a:r>
              <a:rPr sz="7850" spc="330" dirty="0">
                <a:solidFill>
                  <a:srgbClr val="FFFFFF"/>
                </a:solidFill>
              </a:rPr>
              <a:t>INDICATOR</a:t>
            </a:r>
            <a:r>
              <a:rPr sz="7850" spc="-440" dirty="0">
                <a:solidFill>
                  <a:srgbClr val="FFFFFF"/>
                </a:solidFill>
              </a:rPr>
              <a:t>S</a:t>
            </a:r>
            <a:endParaRPr sz="7850"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1105" y="3067758"/>
            <a:ext cx="126882" cy="1268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1105" y="3583747"/>
            <a:ext cx="126882" cy="12688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1105" y="4099735"/>
            <a:ext cx="126882" cy="12688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1105" y="4615724"/>
            <a:ext cx="126882" cy="12688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342515" algn="l"/>
                <a:tab pos="3917950" algn="l"/>
                <a:tab pos="4490085" algn="l"/>
                <a:tab pos="5234940" algn="l"/>
                <a:tab pos="6895465" algn="l"/>
              </a:tabLst>
            </a:pPr>
            <a:r>
              <a:rPr spc="275" dirty="0"/>
              <a:t>Indicators</a:t>
            </a:r>
            <a:r>
              <a:rPr dirty="0"/>
              <a:t>	</a:t>
            </a:r>
            <a:r>
              <a:rPr spc="250" dirty="0"/>
              <a:t>looked</a:t>
            </a:r>
            <a:r>
              <a:rPr dirty="0"/>
              <a:t>	</a:t>
            </a:r>
            <a:r>
              <a:rPr spc="265" dirty="0"/>
              <a:t>at</a:t>
            </a:r>
            <a:r>
              <a:rPr dirty="0"/>
              <a:t>	</a:t>
            </a:r>
            <a:r>
              <a:rPr spc="185" dirty="0"/>
              <a:t>for</a:t>
            </a:r>
            <a:r>
              <a:rPr dirty="0"/>
              <a:t>	</a:t>
            </a:r>
            <a:r>
              <a:rPr spc="260" dirty="0"/>
              <a:t>Private</a:t>
            </a:r>
            <a:r>
              <a:rPr dirty="0"/>
              <a:t>	</a:t>
            </a:r>
            <a:r>
              <a:rPr spc="229" dirty="0"/>
              <a:t>Sector:</a:t>
            </a:r>
          </a:p>
          <a:p>
            <a:pPr marL="648335" marR="5080">
              <a:lnSpc>
                <a:spcPts val="4060"/>
              </a:lnSpc>
              <a:spcBef>
                <a:spcPts val="225"/>
              </a:spcBef>
              <a:tabLst>
                <a:tab pos="2377440" algn="l"/>
                <a:tab pos="3330575" algn="l"/>
                <a:tab pos="4229735" algn="l"/>
                <a:tab pos="4600575" algn="l"/>
                <a:tab pos="5245735" algn="l"/>
                <a:tab pos="6156325" algn="l"/>
                <a:tab pos="7332345" algn="l"/>
                <a:tab pos="7710805" algn="l"/>
                <a:tab pos="8385175" algn="l"/>
                <a:tab pos="8945245" algn="l"/>
                <a:tab pos="11854180" algn="l"/>
              </a:tabLst>
            </a:pPr>
            <a:r>
              <a:rPr spc="250" dirty="0"/>
              <a:t>Agricultural</a:t>
            </a:r>
            <a:r>
              <a:rPr dirty="0"/>
              <a:t>	</a:t>
            </a:r>
            <a:r>
              <a:rPr spc="200" dirty="0"/>
              <a:t>raw</a:t>
            </a:r>
            <a:r>
              <a:rPr dirty="0"/>
              <a:t>	</a:t>
            </a:r>
            <a:r>
              <a:rPr spc="300" dirty="0"/>
              <a:t>material</a:t>
            </a:r>
            <a:r>
              <a:rPr dirty="0"/>
              <a:t>	</a:t>
            </a:r>
            <a:r>
              <a:rPr spc="300" dirty="0"/>
              <a:t>export</a:t>
            </a:r>
            <a:r>
              <a:rPr dirty="0"/>
              <a:t>	</a:t>
            </a:r>
            <a:r>
              <a:rPr spc="165" dirty="0"/>
              <a:t>(%</a:t>
            </a:r>
            <a:r>
              <a:rPr dirty="0"/>
              <a:t>	</a:t>
            </a:r>
            <a:r>
              <a:rPr spc="140" dirty="0"/>
              <a:t>of</a:t>
            </a:r>
            <a:r>
              <a:rPr dirty="0"/>
              <a:t>	</a:t>
            </a:r>
            <a:r>
              <a:rPr spc="290" dirty="0"/>
              <a:t>merchandise</a:t>
            </a:r>
            <a:r>
              <a:rPr dirty="0"/>
              <a:t>	</a:t>
            </a:r>
            <a:r>
              <a:rPr spc="305" dirty="0"/>
              <a:t>exports) </a:t>
            </a:r>
            <a:r>
              <a:rPr spc="175" dirty="0"/>
              <a:t>Binding</a:t>
            </a:r>
            <a:r>
              <a:rPr dirty="0"/>
              <a:t>	</a:t>
            </a:r>
            <a:r>
              <a:rPr spc="250" dirty="0"/>
              <a:t>coverage,</a:t>
            </a:r>
            <a:r>
              <a:rPr dirty="0"/>
              <a:t>	</a:t>
            </a:r>
            <a:r>
              <a:rPr spc="135" dirty="0"/>
              <a:t>all</a:t>
            </a:r>
            <a:r>
              <a:rPr dirty="0"/>
              <a:t>	</a:t>
            </a:r>
            <a:r>
              <a:rPr spc="295" dirty="0"/>
              <a:t>products</a:t>
            </a:r>
            <a:r>
              <a:rPr dirty="0"/>
              <a:t>	</a:t>
            </a:r>
            <a:r>
              <a:rPr spc="254" dirty="0"/>
              <a:t>(%)</a:t>
            </a:r>
          </a:p>
          <a:p>
            <a:pPr marL="648335" marR="3924935">
              <a:lnSpc>
                <a:spcPts val="4060"/>
              </a:lnSpc>
              <a:tabLst>
                <a:tab pos="2218690" algn="l"/>
                <a:tab pos="3351529" algn="l"/>
                <a:tab pos="3498215" algn="l"/>
                <a:tab pos="4811395" algn="l"/>
                <a:tab pos="5056505" algn="l"/>
                <a:tab pos="6278880" algn="l"/>
                <a:tab pos="6644005" algn="l"/>
                <a:tab pos="6861175" algn="l"/>
                <a:tab pos="8785225" algn="l"/>
              </a:tabLst>
            </a:pPr>
            <a:r>
              <a:rPr spc="290" dirty="0"/>
              <a:t>Commercial</a:t>
            </a:r>
            <a:r>
              <a:rPr dirty="0"/>
              <a:t>	</a:t>
            </a:r>
            <a:r>
              <a:rPr spc="260" dirty="0"/>
              <a:t>service</a:t>
            </a:r>
            <a:r>
              <a:rPr dirty="0"/>
              <a:t>	</a:t>
            </a:r>
            <a:r>
              <a:rPr spc="280" dirty="0"/>
              <a:t>imports</a:t>
            </a:r>
            <a:r>
              <a:rPr dirty="0"/>
              <a:t>	</a:t>
            </a:r>
            <a:r>
              <a:rPr spc="315" dirty="0"/>
              <a:t>(current</a:t>
            </a:r>
            <a:r>
              <a:rPr dirty="0"/>
              <a:t>	</a:t>
            </a:r>
            <a:r>
              <a:rPr spc="180" dirty="0"/>
              <a:t>US$) </a:t>
            </a:r>
            <a:r>
              <a:rPr spc="295" dirty="0"/>
              <a:t>Import</a:t>
            </a:r>
            <a:r>
              <a:rPr dirty="0"/>
              <a:t>	</a:t>
            </a:r>
            <a:r>
              <a:rPr spc="220" dirty="0"/>
              <a:t>value</a:t>
            </a:r>
            <a:r>
              <a:rPr dirty="0"/>
              <a:t>		</a:t>
            </a:r>
            <a:r>
              <a:rPr spc="250" dirty="0"/>
              <a:t>index</a:t>
            </a:r>
            <a:r>
              <a:rPr dirty="0"/>
              <a:t>	</a:t>
            </a:r>
            <a:r>
              <a:rPr spc="525" dirty="0"/>
              <a:t>(2000</a:t>
            </a:r>
            <a:r>
              <a:rPr dirty="0"/>
              <a:t>	</a:t>
            </a:r>
            <a:r>
              <a:rPr spc="-50" dirty="0"/>
              <a:t>=</a:t>
            </a:r>
            <a:r>
              <a:rPr dirty="0"/>
              <a:t>	</a:t>
            </a:r>
            <a:r>
              <a:rPr spc="300" dirty="0"/>
              <a:t>100)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9509" y="3777423"/>
              <a:ext cx="4581524" cy="341947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2608" y="2234247"/>
            <a:ext cx="4362449" cy="32575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2608" y="6004942"/>
            <a:ext cx="4362449" cy="3257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26441" y="2234247"/>
            <a:ext cx="4362449" cy="3257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26441" y="6004942"/>
            <a:ext cx="4362449" cy="32575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7189" y="-269889"/>
            <a:ext cx="16438244" cy="2510790"/>
          </a:xfrm>
          <a:prstGeom prst="rect">
            <a:avLst/>
          </a:prstGeom>
        </p:spPr>
        <p:txBody>
          <a:bodyPr vert="horz" wrap="square" lIns="0" tIns="721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85"/>
              </a:spcBef>
            </a:pPr>
            <a:r>
              <a:rPr sz="8200" spc="390" dirty="0"/>
              <a:t>COMPARISON</a:t>
            </a:r>
            <a:r>
              <a:rPr sz="8200" spc="-409" dirty="0"/>
              <a:t>S</a:t>
            </a:r>
            <a:r>
              <a:rPr sz="8200" spc="1225" dirty="0"/>
              <a:t> </a:t>
            </a:r>
            <a:r>
              <a:rPr sz="8200" spc="-1160" dirty="0"/>
              <a:t>&amp;</a:t>
            </a:r>
            <a:r>
              <a:rPr sz="8200" spc="1225" dirty="0"/>
              <a:t> </a:t>
            </a:r>
            <a:r>
              <a:rPr sz="8200" spc="165" dirty="0"/>
              <a:t>CORRELATION</a:t>
            </a:r>
            <a:r>
              <a:rPr sz="8200" spc="-635" dirty="0"/>
              <a:t>S</a:t>
            </a:r>
            <a:endParaRPr sz="8200"/>
          </a:p>
          <a:p>
            <a:pPr marR="36830" algn="ctr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Tahoma"/>
                <a:cs typeface="Tahoma"/>
              </a:rPr>
              <a:t>Renewable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energy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vs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Energy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-40" dirty="0">
                <a:latin typeface="Tahoma"/>
                <a:cs typeface="Tahoma"/>
              </a:rPr>
              <a:t>from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fossil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fuels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868351"/>
            <a:ext cx="4543424" cy="3390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3713" y="2868351"/>
            <a:ext cx="4543424" cy="3390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0418" y="6259377"/>
            <a:ext cx="5162549" cy="3857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7189" y="440854"/>
            <a:ext cx="16438244" cy="1273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200" spc="390" dirty="0"/>
              <a:t>COMPARISON</a:t>
            </a:r>
            <a:r>
              <a:rPr sz="8200" spc="-409" dirty="0"/>
              <a:t>S</a:t>
            </a:r>
            <a:r>
              <a:rPr sz="8200" spc="1225" dirty="0"/>
              <a:t> </a:t>
            </a:r>
            <a:r>
              <a:rPr sz="8200" spc="-1160" dirty="0"/>
              <a:t>&amp;</a:t>
            </a:r>
            <a:r>
              <a:rPr sz="8200" spc="1225" dirty="0"/>
              <a:t> </a:t>
            </a:r>
            <a:r>
              <a:rPr sz="8200" spc="165" dirty="0"/>
              <a:t>CORRELATION</a:t>
            </a:r>
            <a:r>
              <a:rPr sz="8200" spc="-635" dirty="0"/>
              <a:t>S</a:t>
            </a:r>
            <a:endParaRPr sz="8200"/>
          </a:p>
        </p:txBody>
      </p:sp>
      <p:sp>
        <p:nvSpPr>
          <p:cNvPr id="6" name="object 6"/>
          <p:cNvSpPr txBox="1"/>
          <p:nvPr/>
        </p:nvSpPr>
        <p:spPr>
          <a:xfrm>
            <a:off x="6429150" y="4209629"/>
            <a:ext cx="52165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25" dirty="0">
                <a:solidFill>
                  <a:srgbClr val="231F20"/>
                </a:solidFill>
                <a:latin typeface="Tahoma"/>
                <a:cs typeface="Tahoma"/>
              </a:rPr>
              <a:t>Access</a:t>
            </a:r>
            <a:r>
              <a:rPr sz="2200" b="1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2200" b="1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231F20"/>
                </a:solidFill>
                <a:latin typeface="Tahoma"/>
                <a:cs typeface="Tahoma"/>
              </a:rPr>
              <a:t>Electricity</a:t>
            </a:r>
            <a:r>
              <a:rPr sz="2200" b="1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231F20"/>
                </a:solidFill>
                <a:latin typeface="Tahoma"/>
                <a:cs typeface="Tahoma"/>
              </a:rPr>
              <a:t>vs</a:t>
            </a:r>
            <a:r>
              <a:rPr sz="2200" b="1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231F20"/>
                </a:solidFill>
                <a:latin typeface="Tahoma"/>
                <a:cs typeface="Tahoma"/>
              </a:rPr>
              <a:t>Literacy</a:t>
            </a:r>
            <a:r>
              <a:rPr sz="2200" b="1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b="1" spc="-20" dirty="0">
                <a:solidFill>
                  <a:srgbClr val="231F20"/>
                </a:solidFill>
                <a:latin typeface="Tahoma"/>
                <a:cs typeface="Tahoma"/>
              </a:rPr>
              <a:t>Rate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2234"/>
            <a:ext cx="18288000" cy="10299700"/>
            <a:chOff x="0" y="-12234"/>
            <a:chExt cx="18288000" cy="10299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" y="-12234"/>
              <a:ext cx="6298889" cy="407577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4640" y="6055040"/>
            <a:ext cx="4423357" cy="42437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3057" y="3886770"/>
            <a:ext cx="13181965" cy="2698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17500" spc="515" dirty="0"/>
              <a:t>Thank You</a:t>
            </a:r>
            <a:endParaRPr sz="17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" y="5581393"/>
            <a:ext cx="4023582" cy="47133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7266" y="1239112"/>
            <a:ext cx="5344795" cy="1546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950" spc="-790" dirty="0">
                <a:latin typeface="Arial"/>
                <a:cs typeface="Arial"/>
              </a:rPr>
              <a:t>CONTEN</a:t>
            </a:r>
            <a:r>
              <a:rPr sz="9950" spc="-1764" dirty="0">
                <a:latin typeface="Arial"/>
                <a:cs typeface="Arial"/>
              </a:rPr>
              <a:t>T</a:t>
            </a:r>
            <a:endParaRPr sz="9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9030" y="-10271"/>
            <a:ext cx="2555840" cy="1992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19320" y="2901696"/>
            <a:ext cx="1400810" cy="5141792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2795"/>
              </a:spcBef>
            </a:pPr>
            <a:r>
              <a:rPr sz="4250" b="1" spc="-395" dirty="0">
                <a:solidFill>
                  <a:srgbClr val="363636"/>
                </a:solidFill>
                <a:latin typeface="Arial"/>
                <a:cs typeface="Arial"/>
              </a:rPr>
              <a:t>01</a:t>
            </a:r>
            <a:endParaRPr sz="4250" dirty="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sz="4250" b="1" spc="-25" dirty="0">
                <a:solidFill>
                  <a:srgbClr val="363636"/>
                </a:solidFill>
                <a:latin typeface="Arial"/>
                <a:cs typeface="Arial"/>
              </a:rPr>
              <a:t>02</a:t>
            </a:r>
            <a:endParaRPr sz="4250" dirty="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39"/>
              </a:spcBef>
            </a:pPr>
            <a:r>
              <a:rPr sz="4250" b="1" spc="-25" dirty="0">
                <a:solidFill>
                  <a:srgbClr val="363636"/>
                </a:solidFill>
                <a:latin typeface="Arial"/>
                <a:cs typeface="Arial"/>
              </a:rPr>
              <a:t>03</a:t>
            </a:r>
            <a:endParaRPr sz="4250" dirty="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175"/>
              </a:spcBef>
            </a:pPr>
            <a:r>
              <a:rPr sz="4250" b="1" spc="-25" dirty="0">
                <a:solidFill>
                  <a:srgbClr val="363636"/>
                </a:solidFill>
                <a:latin typeface="Arial"/>
                <a:cs typeface="Arial"/>
              </a:rPr>
              <a:t>04</a:t>
            </a:r>
            <a:endParaRPr sz="4250" dirty="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1140"/>
              </a:spcBef>
            </a:pPr>
            <a:r>
              <a:rPr sz="4250" b="1" spc="-25" dirty="0">
                <a:solidFill>
                  <a:srgbClr val="363636"/>
                </a:solidFill>
                <a:latin typeface="Arial"/>
                <a:cs typeface="Arial"/>
              </a:rPr>
              <a:t>05</a:t>
            </a:r>
            <a:endParaRPr sz="4250" dirty="0">
              <a:latin typeface="Arial"/>
              <a:cs typeface="Arial"/>
            </a:endParaRPr>
          </a:p>
          <a:p>
            <a:pPr marL="405130">
              <a:lnSpc>
                <a:spcPct val="100000"/>
              </a:lnSpc>
              <a:spcBef>
                <a:spcPts val="1445"/>
              </a:spcBef>
            </a:pPr>
            <a:r>
              <a:rPr sz="4250" b="1" spc="-25">
                <a:solidFill>
                  <a:srgbClr val="363636"/>
                </a:solidFill>
                <a:latin typeface="Arial"/>
                <a:cs typeface="Arial"/>
              </a:rPr>
              <a:t>06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4730" y="3323495"/>
            <a:ext cx="496443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95170" algn="l"/>
                <a:tab pos="2596515" algn="l"/>
                <a:tab pos="3384550" algn="l"/>
              </a:tabLst>
            </a:pPr>
            <a:r>
              <a:rPr sz="2500" spc="340" dirty="0">
                <a:solidFill>
                  <a:srgbClr val="231F20"/>
                </a:solidFill>
                <a:latin typeface="Trebuchet MS"/>
                <a:cs typeface="Trebuchet MS"/>
              </a:rPr>
              <a:t>OVERVIEW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25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17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315" dirty="0">
                <a:solidFill>
                  <a:srgbClr val="231F20"/>
                </a:solidFill>
                <a:latin typeface="Trebuchet MS"/>
                <a:cs typeface="Trebuchet MS"/>
              </a:rPr>
              <a:t>PROJECT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730" y="4117713"/>
            <a:ext cx="42291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91055" algn="l"/>
              </a:tabLst>
            </a:pPr>
            <a:r>
              <a:rPr sz="2500" spc="409" dirty="0">
                <a:solidFill>
                  <a:srgbClr val="231F20"/>
                </a:solidFill>
                <a:latin typeface="Trebuchet MS"/>
                <a:cs typeface="Trebuchet MS"/>
              </a:rPr>
              <a:t>ECONOMIC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325" dirty="0">
                <a:solidFill>
                  <a:srgbClr val="231F20"/>
                </a:solidFill>
                <a:latin typeface="Trebuchet MS"/>
                <a:cs typeface="Trebuchet MS"/>
              </a:rPr>
              <a:t>INDICATORS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4730" y="5037803"/>
            <a:ext cx="48164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78430" algn="l"/>
              </a:tabLst>
            </a:pPr>
            <a:r>
              <a:rPr sz="2500" spc="325" dirty="0">
                <a:solidFill>
                  <a:srgbClr val="231F20"/>
                </a:solidFill>
                <a:latin typeface="Trebuchet MS"/>
                <a:cs typeface="Trebuchet MS"/>
              </a:rPr>
              <a:t>ENVIRONMENT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325" dirty="0">
                <a:solidFill>
                  <a:srgbClr val="231F20"/>
                </a:solidFill>
                <a:latin typeface="Trebuchet MS"/>
                <a:cs typeface="Trebuchet MS"/>
              </a:rPr>
              <a:t>INDICATORS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4730" y="5832021"/>
            <a:ext cx="363156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93520" algn="l"/>
              </a:tabLst>
            </a:pPr>
            <a:r>
              <a:rPr sz="2500" spc="260" dirty="0">
                <a:solidFill>
                  <a:srgbClr val="231F20"/>
                </a:solidFill>
                <a:latin typeface="Trebuchet MS"/>
                <a:cs typeface="Trebuchet MS"/>
              </a:rPr>
              <a:t>HEALTH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325" dirty="0">
                <a:solidFill>
                  <a:srgbClr val="231F20"/>
                </a:solidFill>
                <a:latin typeface="Trebuchet MS"/>
                <a:cs typeface="Trebuchet MS"/>
              </a:rPr>
              <a:t>INDICATORS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4730" y="6632865"/>
            <a:ext cx="50393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79220" algn="l"/>
                <a:tab pos="2901315" algn="l"/>
              </a:tabLst>
            </a:pPr>
            <a:r>
              <a:rPr sz="2500" spc="260" dirty="0">
                <a:solidFill>
                  <a:srgbClr val="231F20"/>
                </a:solidFill>
                <a:latin typeface="Trebuchet MS"/>
                <a:cs typeface="Trebuchet MS"/>
              </a:rPr>
              <a:t>PUBLIC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345" dirty="0">
                <a:solidFill>
                  <a:srgbClr val="231F20"/>
                </a:solidFill>
                <a:latin typeface="Trebuchet MS"/>
                <a:cs typeface="Trebuchet MS"/>
              </a:rPr>
              <a:t>SECTOR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325" dirty="0">
                <a:solidFill>
                  <a:srgbClr val="231F20"/>
                </a:solidFill>
                <a:latin typeface="Trebuchet MS"/>
                <a:cs typeface="Trebuchet MS"/>
              </a:rPr>
              <a:t>INDICATORS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4730" y="7425242"/>
            <a:ext cx="580834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32405" algn="l"/>
                <a:tab pos="3114675" algn="l"/>
              </a:tabLst>
            </a:pPr>
            <a:r>
              <a:rPr sz="2500" spc="395" dirty="0">
                <a:solidFill>
                  <a:srgbClr val="231F20"/>
                </a:solidFill>
                <a:latin typeface="Trebuchet MS"/>
                <a:cs typeface="Trebuchet MS"/>
              </a:rPr>
              <a:t>COMPARISONS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20" dirty="0">
                <a:solidFill>
                  <a:srgbClr val="231F20"/>
                </a:solidFill>
                <a:latin typeface="Trebuchet MS"/>
                <a:cs typeface="Trebuchet MS"/>
              </a:rPr>
              <a:t>&amp;</a:t>
            </a:r>
            <a:r>
              <a:rPr sz="250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2500" spc="340" dirty="0">
                <a:solidFill>
                  <a:srgbClr val="231F20"/>
                </a:solidFill>
                <a:latin typeface="Trebuchet MS"/>
                <a:cs typeface="Trebuchet MS"/>
              </a:rPr>
              <a:t>CORRELATIONS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086100"/>
          </a:xfrm>
          <a:custGeom>
            <a:avLst/>
            <a:gdLst/>
            <a:ahLst/>
            <a:cxnLst/>
            <a:rect l="l" t="t" r="r" b="b"/>
            <a:pathLst>
              <a:path w="18288000" h="3086100">
                <a:moveTo>
                  <a:pt x="18287552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8287552" y="0"/>
                </a:lnTo>
                <a:lnTo>
                  <a:pt x="18287552" y="30860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6148" y="0"/>
            <a:ext cx="4821851" cy="3073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76296" cy="34417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54592" y="3592296"/>
            <a:ext cx="0" cy="5334000"/>
          </a:xfrm>
          <a:custGeom>
            <a:avLst/>
            <a:gdLst/>
            <a:ahLst/>
            <a:cxnLst/>
            <a:rect l="l" t="t" r="r" b="b"/>
            <a:pathLst>
              <a:path h="5334000">
                <a:moveTo>
                  <a:pt x="0" y="5333996"/>
                </a:moveTo>
                <a:lnTo>
                  <a:pt x="0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6119" y="6130550"/>
            <a:ext cx="7315199" cy="13620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393787" y="6620179"/>
            <a:ext cx="848360" cy="388620"/>
          </a:xfrm>
          <a:custGeom>
            <a:avLst/>
            <a:gdLst/>
            <a:ahLst/>
            <a:cxnLst/>
            <a:rect l="l" t="t" r="r" b="b"/>
            <a:pathLst>
              <a:path w="848359" h="388620">
                <a:moveTo>
                  <a:pt x="474555" y="76895"/>
                </a:moveTo>
                <a:lnTo>
                  <a:pt x="465914" y="73555"/>
                </a:lnTo>
                <a:lnTo>
                  <a:pt x="459165" y="66825"/>
                </a:lnTo>
                <a:lnTo>
                  <a:pt x="454746" y="56832"/>
                </a:lnTo>
                <a:lnTo>
                  <a:pt x="453466" y="52237"/>
                </a:lnTo>
                <a:lnTo>
                  <a:pt x="451733" y="47793"/>
                </a:lnTo>
                <a:lnTo>
                  <a:pt x="450679" y="43198"/>
                </a:lnTo>
                <a:lnTo>
                  <a:pt x="447895" y="20211"/>
                </a:lnTo>
                <a:lnTo>
                  <a:pt x="452760" y="6193"/>
                </a:lnTo>
                <a:lnTo>
                  <a:pt x="466282" y="0"/>
                </a:lnTo>
                <a:lnTo>
                  <a:pt x="489473" y="487"/>
                </a:lnTo>
                <a:lnTo>
                  <a:pt x="542107" y="7945"/>
                </a:lnTo>
                <a:lnTo>
                  <a:pt x="594274" y="17419"/>
                </a:lnTo>
                <a:lnTo>
                  <a:pt x="646005" y="28763"/>
                </a:lnTo>
                <a:lnTo>
                  <a:pt x="697334" y="41834"/>
                </a:lnTo>
                <a:lnTo>
                  <a:pt x="748295" y="56486"/>
                </a:lnTo>
                <a:lnTo>
                  <a:pt x="798921" y="72576"/>
                </a:lnTo>
                <a:lnTo>
                  <a:pt x="807045" y="75753"/>
                </a:lnTo>
                <a:lnTo>
                  <a:pt x="494861" y="75753"/>
                </a:lnTo>
                <a:lnTo>
                  <a:pt x="484652" y="76719"/>
                </a:lnTo>
                <a:lnTo>
                  <a:pt x="474555" y="76895"/>
                </a:lnTo>
                <a:close/>
              </a:path>
              <a:path w="848359" h="388620">
                <a:moveTo>
                  <a:pt x="60016" y="226435"/>
                </a:moveTo>
                <a:lnTo>
                  <a:pt x="20604" y="199679"/>
                </a:lnTo>
                <a:lnTo>
                  <a:pt x="0" y="164561"/>
                </a:lnTo>
                <a:lnTo>
                  <a:pt x="5059" y="160461"/>
                </a:lnTo>
                <a:lnTo>
                  <a:pt x="15282" y="157471"/>
                </a:lnTo>
                <a:lnTo>
                  <a:pt x="40614" y="153657"/>
                </a:lnTo>
                <a:lnTo>
                  <a:pt x="66138" y="151878"/>
                </a:lnTo>
                <a:lnTo>
                  <a:pt x="91732" y="150522"/>
                </a:lnTo>
                <a:lnTo>
                  <a:pt x="117276" y="147979"/>
                </a:lnTo>
                <a:lnTo>
                  <a:pt x="149767" y="143321"/>
                </a:lnTo>
                <a:lnTo>
                  <a:pt x="182407" y="139241"/>
                </a:lnTo>
                <a:lnTo>
                  <a:pt x="215060" y="136687"/>
                </a:lnTo>
                <a:lnTo>
                  <a:pt x="301864" y="136391"/>
                </a:lnTo>
                <a:lnTo>
                  <a:pt x="355704" y="132073"/>
                </a:lnTo>
                <a:lnTo>
                  <a:pt x="462902" y="119442"/>
                </a:lnTo>
                <a:lnTo>
                  <a:pt x="516666" y="115287"/>
                </a:lnTo>
                <a:lnTo>
                  <a:pt x="542925" y="113678"/>
                </a:lnTo>
                <a:lnTo>
                  <a:pt x="621673" y="106549"/>
                </a:lnTo>
                <a:lnTo>
                  <a:pt x="622351" y="104666"/>
                </a:lnTo>
                <a:lnTo>
                  <a:pt x="622201" y="102858"/>
                </a:lnTo>
                <a:lnTo>
                  <a:pt x="621222" y="101125"/>
                </a:lnTo>
                <a:lnTo>
                  <a:pt x="548236" y="84992"/>
                </a:lnTo>
                <a:lnTo>
                  <a:pt x="514291" y="78001"/>
                </a:lnTo>
                <a:lnTo>
                  <a:pt x="504689" y="76389"/>
                </a:lnTo>
                <a:lnTo>
                  <a:pt x="494861" y="75753"/>
                </a:lnTo>
                <a:lnTo>
                  <a:pt x="807045" y="75753"/>
                </a:lnTo>
                <a:lnTo>
                  <a:pt x="815701" y="79138"/>
                </a:lnTo>
                <a:lnTo>
                  <a:pt x="828986" y="88235"/>
                </a:lnTo>
                <a:lnTo>
                  <a:pt x="837089" y="101803"/>
                </a:lnTo>
                <a:lnTo>
                  <a:pt x="634178" y="101803"/>
                </a:lnTo>
                <a:lnTo>
                  <a:pt x="633726" y="102180"/>
                </a:lnTo>
                <a:lnTo>
                  <a:pt x="633274" y="102255"/>
                </a:lnTo>
                <a:lnTo>
                  <a:pt x="632822" y="102481"/>
                </a:lnTo>
                <a:lnTo>
                  <a:pt x="632973" y="102556"/>
                </a:lnTo>
                <a:lnTo>
                  <a:pt x="837140" y="102632"/>
                </a:lnTo>
                <a:lnTo>
                  <a:pt x="838317" y="121690"/>
                </a:lnTo>
                <a:lnTo>
                  <a:pt x="838953" y="128641"/>
                </a:lnTo>
                <a:lnTo>
                  <a:pt x="841545" y="136391"/>
                </a:lnTo>
                <a:lnTo>
                  <a:pt x="844631" y="144211"/>
                </a:lnTo>
                <a:lnTo>
                  <a:pt x="847131" y="152348"/>
                </a:lnTo>
                <a:lnTo>
                  <a:pt x="830106" y="186698"/>
                </a:lnTo>
                <a:lnTo>
                  <a:pt x="829590" y="186999"/>
                </a:lnTo>
                <a:lnTo>
                  <a:pt x="632897" y="186999"/>
                </a:lnTo>
                <a:lnTo>
                  <a:pt x="553652" y="193402"/>
                </a:lnTo>
                <a:lnTo>
                  <a:pt x="216678" y="215624"/>
                </a:lnTo>
                <a:lnTo>
                  <a:pt x="163546" y="219606"/>
                </a:lnTo>
                <a:lnTo>
                  <a:pt x="110346" y="224437"/>
                </a:lnTo>
                <a:lnTo>
                  <a:pt x="94904" y="224437"/>
                </a:lnTo>
                <a:lnTo>
                  <a:pt x="87597" y="226019"/>
                </a:lnTo>
                <a:lnTo>
                  <a:pt x="60016" y="226435"/>
                </a:lnTo>
                <a:close/>
              </a:path>
              <a:path w="848359" h="388620">
                <a:moveTo>
                  <a:pt x="837140" y="102632"/>
                </a:moveTo>
                <a:lnTo>
                  <a:pt x="633123" y="102632"/>
                </a:lnTo>
                <a:lnTo>
                  <a:pt x="633877" y="102180"/>
                </a:lnTo>
                <a:lnTo>
                  <a:pt x="634178" y="101803"/>
                </a:lnTo>
                <a:lnTo>
                  <a:pt x="837089" y="101803"/>
                </a:lnTo>
                <a:lnTo>
                  <a:pt x="837140" y="102632"/>
                </a:lnTo>
                <a:close/>
              </a:path>
              <a:path w="848359" h="388620">
                <a:moveTo>
                  <a:pt x="532033" y="388578"/>
                </a:moveTo>
                <a:lnTo>
                  <a:pt x="527363" y="385640"/>
                </a:lnTo>
                <a:lnTo>
                  <a:pt x="523747" y="380442"/>
                </a:lnTo>
                <a:lnTo>
                  <a:pt x="510515" y="356824"/>
                </a:lnTo>
                <a:lnTo>
                  <a:pt x="503258" y="329351"/>
                </a:lnTo>
                <a:lnTo>
                  <a:pt x="507073" y="300719"/>
                </a:lnTo>
                <a:lnTo>
                  <a:pt x="565921" y="240237"/>
                </a:lnTo>
                <a:lnTo>
                  <a:pt x="606533" y="208995"/>
                </a:lnTo>
                <a:lnTo>
                  <a:pt x="613078" y="204912"/>
                </a:lnTo>
                <a:lnTo>
                  <a:pt x="619913" y="200568"/>
                </a:lnTo>
                <a:lnTo>
                  <a:pt x="626649" y="194938"/>
                </a:lnTo>
                <a:lnTo>
                  <a:pt x="632897" y="186999"/>
                </a:lnTo>
                <a:lnTo>
                  <a:pt x="829590" y="186999"/>
                </a:lnTo>
                <a:lnTo>
                  <a:pt x="781143" y="215624"/>
                </a:lnTo>
                <a:lnTo>
                  <a:pt x="734183" y="243885"/>
                </a:lnTo>
                <a:lnTo>
                  <a:pt x="687491" y="272563"/>
                </a:lnTo>
                <a:lnTo>
                  <a:pt x="641336" y="302074"/>
                </a:lnTo>
                <a:lnTo>
                  <a:pt x="580130" y="343595"/>
                </a:lnTo>
                <a:lnTo>
                  <a:pt x="549801" y="366923"/>
                </a:lnTo>
                <a:lnTo>
                  <a:pt x="537080" y="381497"/>
                </a:lnTo>
                <a:lnTo>
                  <a:pt x="532033" y="388578"/>
                </a:lnTo>
                <a:close/>
              </a:path>
              <a:path w="848359" h="388620">
                <a:moveTo>
                  <a:pt x="102738" y="225266"/>
                </a:moveTo>
                <a:lnTo>
                  <a:pt x="94904" y="224437"/>
                </a:lnTo>
                <a:lnTo>
                  <a:pt x="110346" y="224437"/>
                </a:lnTo>
                <a:lnTo>
                  <a:pt x="102738" y="225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5121" y="972470"/>
            <a:ext cx="4937125" cy="1249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0" spc="75" dirty="0">
                <a:solidFill>
                  <a:srgbClr val="FFFFFF"/>
                </a:solidFill>
              </a:rPr>
              <a:t>OVERVIE</a:t>
            </a:r>
            <a:r>
              <a:rPr sz="8000" spc="-710" dirty="0">
                <a:solidFill>
                  <a:srgbClr val="FFFFFF"/>
                </a:solidFill>
              </a:rPr>
              <a:t>W</a:t>
            </a:r>
            <a:endParaRPr sz="80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2487" y="4708823"/>
            <a:ext cx="161924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2487" y="5689898"/>
            <a:ext cx="161924" cy="1619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2487" y="6670973"/>
            <a:ext cx="161924" cy="1619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2487" y="7652048"/>
            <a:ext cx="161924" cy="1619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14210" y="4455902"/>
            <a:ext cx="9023985" cy="3542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53210" algn="l"/>
                <a:tab pos="2174240" algn="l"/>
              </a:tabLst>
            </a:pPr>
            <a:r>
              <a:rPr sz="3750" spc="385" dirty="0">
                <a:solidFill>
                  <a:srgbClr val="231F20"/>
                </a:solidFill>
                <a:latin typeface="Trebuchet MS"/>
                <a:cs typeface="Trebuchet MS"/>
              </a:rPr>
              <a:t>What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245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525" dirty="0">
                <a:solidFill>
                  <a:srgbClr val="231F20"/>
                </a:solidFill>
                <a:latin typeface="Trebuchet MS"/>
                <a:cs typeface="Trebuchet MS"/>
              </a:rPr>
              <a:t>BRICS?</a:t>
            </a:r>
            <a:endParaRPr sz="3750" dirty="0">
              <a:latin typeface="Trebuchet MS"/>
              <a:cs typeface="Trebuchet MS"/>
            </a:endParaRPr>
          </a:p>
          <a:p>
            <a:pPr marL="12700" marR="5080">
              <a:lnSpc>
                <a:spcPts val="7730"/>
              </a:lnSpc>
              <a:spcBef>
                <a:spcPts val="790"/>
              </a:spcBef>
              <a:tabLst>
                <a:tab pos="1328420" algn="l"/>
                <a:tab pos="1553210" algn="l"/>
                <a:tab pos="2174240" algn="l"/>
                <a:tab pos="2228850" algn="l"/>
                <a:tab pos="2829560" algn="l"/>
                <a:tab pos="3874770" algn="l"/>
                <a:tab pos="3977640" algn="l"/>
                <a:tab pos="5151120" algn="l"/>
                <a:tab pos="6081395" algn="l"/>
                <a:tab pos="7125970" algn="l"/>
              </a:tabLst>
            </a:pPr>
            <a:r>
              <a:rPr sz="3750" spc="470" dirty="0">
                <a:solidFill>
                  <a:srgbClr val="231F20"/>
                </a:solidFill>
                <a:latin typeface="Trebuchet MS"/>
                <a:cs typeface="Trebuchet MS"/>
              </a:rPr>
              <a:t>Why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210" dirty="0">
                <a:solidFill>
                  <a:srgbClr val="231F20"/>
                </a:solidFill>
                <a:latin typeface="Trebuchet MS"/>
                <a:cs typeface="Trebuchet MS"/>
              </a:rPr>
              <a:t>we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3750" spc="475" dirty="0">
                <a:solidFill>
                  <a:srgbClr val="231F20"/>
                </a:solidFill>
                <a:latin typeface="Trebuchet MS"/>
                <a:cs typeface="Trebuchet MS"/>
              </a:rPr>
              <a:t>chose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3750" spc="310" dirty="0">
                <a:solidFill>
                  <a:srgbClr val="231F20"/>
                </a:solidFill>
                <a:latin typeface="Trebuchet MS"/>
                <a:cs typeface="Trebuchet MS"/>
              </a:rPr>
              <a:t>this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204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285" dirty="0">
                <a:solidFill>
                  <a:srgbClr val="231F20"/>
                </a:solidFill>
                <a:latin typeface="Trebuchet MS"/>
                <a:cs typeface="Trebuchet MS"/>
              </a:rPr>
              <a:t>our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330" dirty="0">
                <a:solidFill>
                  <a:srgbClr val="231F20"/>
                </a:solidFill>
                <a:latin typeface="Trebuchet MS"/>
                <a:cs typeface="Trebuchet MS"/>
              </a:rPr>
              <a:t>project </a:t>
            </a:r>
            <a:r>
              <a:rPr sz="3750" spc="385" dirty="0">
                <a:solidFill>
                  <a:srgbClr val="231F20"/>
                </a:solidFill>
                <a:latin typeface="Trebuchet MS"/>
                <a:cs typeface="Trebuchet MS"/>
              </a:rPr>
              <a:t>What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3750" spc="245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114" dirty="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2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340" dirty="0">
                <a:solidFill>
                  <a:srgbClr val="231F20"/>
                </a:solidFill>
                <a:latin typeface="Trebuchet MS"/>
                <a:cs typeface="Trebuchet MS"/>
              </a:rPr>
              <a:t>data</a:t>
            </a:r>
            <a:endParaRPr sz="37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  <a:tabLst>
                <a:tab pos="1295400" algn="l"/>
                <a:tab pos="2195195" algn="l"/>
                <a:tab pos="3548379" algn="l"/>
                <a:tab pos="4593590" algn="l"/>
                <a:tab pos="6698615" algn="l"/>
              </a:tabLst>
            </a:pPr>
            <a:r>
              <a:rPr sz="3750" spc="325" dirty="0">
                <a:solidFill>
                  <a:srgbClr val="231F20"/>
                </a:solidFill>
                <a:latin typeface="Trebuchet MS"/>
                <a:cs typeface="Trebuchet MS"/>
              </a:rPr>
              <a:t>How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210" dirty="0">
                <a:solidFill>
                  <a:srgbClr val="231F20"/>
                </a:solidFill>
                <a:latin typeface="Trebuchet MS"/>
                <a:cs typeface="Trebuchet MS"/>
              </a:rPr>
              <a:t>we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300" dirty="0">
                <a:solidFill>
                  <a:srgbClr val="231F20"/>
                </a:solidFill>
                <a:latin typeface="Trebuchet MS"/>
                <a:cs typeface="Trebuchet MS"/>
              </a:rPr>
              <a:t>split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26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330" dirty="0">
                <a:solidFill>
                  <a:srgbClr val="231F20"/>
                </a:solidFill>
                <a:latin typeface="Trebuchet MS"/>
                <a:cs typeface="Trebuchet MS"/>
              </a:rPr>
              <a:t>project</a:t>
            </a:r>
            <a:r>
              <a:rPr sz="37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750" spc="340" dirty="0">
                <a:solidFill>
                  <a:srgbClr val="231F20"/>
                </a:solidFill>
                <a:latin typeface="Trebuchet MS"/>
                <a:cs typeface="Trebuchet MS"/>
              </a:rPr>
              <a:t>up</a:t>
            </a:r>
            <a:endParaRPr sz="3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7C91-E0AB-047F-1703-74F3D4C2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04900"/>
            <a:ext cx="17754600" cy="7509748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This Project is to visualize, compare, and understand the development of emerging economies </a:t>
            </a:r>
          </a:p>
          <a:p>
            <a:pPr algn="l"/>
            <a:r>
              <a:rPr lang="en-GB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related to Economic, Education and Environment, Health and Poverty and Private Sector for BRICS countries. We will be standardizing and updating the insightful data from the World Bank, it allows </a:t>
            </a:r>
          </a:p>
          <a:p>
            <a:pPr algn="l"/>
            <a:r>
              <a:rPr lang="en-GB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for better analysis and insights into each country’s economy.</a:t>
            </a:r>
          </a:p>
          <a:p>
            <a:pPr algn="l"/>
            <a:endParaRPr lang="en-GB" b="1" i="0" dirty="0">
              <a:solidFill>
                <a:srgbClr val="1F2328"/>
              </a:solidFill>
              <a:effectLst/>
              <a:latin typeface="Trebuchet MS" panose="020B0603020202020204" pitchFamily="34" charset="0"/>
            </a:endParaRPr>
          </a:p>
          <a:p>
            <a:pPr algn="l"/>
            <a:endParaRPr lang="en-GB" dirty="0">
              <a:solidFill>
                <a:srgbClr val="1F2328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dirty="0">
                <a:latin typeface="Trebuchet MS" panose="020B0603020202020204" pitchFamily="34" charset="0"/>
              </a:rPr>
              <a:t>Countries that are being Analysed as part of this analysis are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603020202020204" pitchFamily="34" charset="0"/>
              </a:rPr>
              <a:t>Brazil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603020202020204" pitchFamily="34" charset="0"/>
              </a:rPr>
              <a:t>Russia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603020202020204" pitchFamily="34" charset="0"/>
              </a:rPr>
              <a:t>India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603020202020204" pitchFamily="34" charset="0"/>
              </a:rPr>
              <a:t>China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603020202020204" pitchFamily="34" charset="0"/>
              </a:rPr>
              <a:t>South Africa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603020202020204" pitchFamily="34" charset="0"/>
            </a:endParaRPr>
          </a:p>
          <a:p>
            <a:pPr lvl="1" algn="l"/>
            <a:endParaRPr lang="en-GB" sz="2800" dirty="0">
              <a:latin typeface="Trebuchet MS" panose="020B0603020202020204" pitchFamily="34" charset="0"/>
            </a:endParaRPr>
          </a:p>
          <a:p>
            <a:pPr algn="l"/>
            <a:r>
              <a:rPr lang="en-GB" sz="2800" b="1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Years that are being Considered are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Trebuchet MS" panose="020B0603020202020204" pitchFamily="34" charset="0"/>
              </a:rPr>
              <a:t>2009 - 2019</a:t>
            </a:r>
          </a:p>
          <a:p>
            <a:pPr lvl="1" algn="l"/>
            <a:endParaRPr lang="en-GB" sz="2400" dirty="0">
              <a:latin typeface="Trebuchet MS" panose="020B0603020202020204" pitchFamily="34" charset="0"/>
            </a:endParaRPr>
          </a:p>
          <a:p>
            <a:pPr algn="l"/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0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489F-D6FA-71C6-B1D2-A5534C77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1" y="190500"/>
            <a:ext cx="17004694" cy="1905000"/>
          </a:xfrm>
        </p:spPr>
        <p:txBody>
          <a:bodyPr/>
          <a:lstStyle/>
          <a:p>
            <a:r>
              <a:rPr lang="en-GB" sz="6000" dirty="0"/>
              <a:t>How We Split the Project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CF5FE-D3FA-7659-188F-D1F62B1F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1" y="2283968"/>
            <a:ext cx="17004694" cy="4993675"/>
          </a:xfrm>
        </p:spPr>
        <p:txBody>
          <a:bodyPr/>
          <a:lstStyle/>
          <a:p>
            <a:r>
              <a:rPr lang="en-GB" b="0" spc="100" dirty="0">
                <a:latin typeface="Trebuchet MS" panose="020B0603020202020204" pitchFamily="34" charset="0"/>
              </a:rPr>
              <a:t>Data Collection: Gathered and cleaned World Bank data for consistency.</a:t>
            </a:r>
          </a:p>
          <a:p>
            <a:endParaRPr lang="en-GB" b="0" spc="100" dirty="0">
              <a:latin typeface="Trebuchet MS" panose="020B0603020202020204" pitchFamily="34" charset="0"/>
            </a:endParaRPr>
          </a:p>
          <a:p>
            <a:r>
              <a:rPr lang="en-GB" b="0" spc="100" dirty="0">
                <a:latin typeface="Trebuchet MS" panose="020B0603020202020204" pitchFamily="34" charset="0"/>
              </a:rPr>
              <a:t>Economic Indicators: </a:t>
            </a:r>
            <a:r>
              <a:rPr lang="en-GB" b="0" spc="100" dirty="0" err="1">
                <a:latin typeface="Trebuchet MS" panose="020B0603020202020204" pitchFamily="34" charset="0"/>
              </a:rPr>
              <a:t>Analyzed</a:t>
            </a:r>
            <a:r>
              <a:rPr lang="en-GB" b="0" spc="100" dirty="0">
                <a:latin typeface="Trebuchet MS" panose="020B0603020202020204" pitchFamily="34" charset="0"/>
              </a:rPr>
              <a:t> GDP, income growth, and agriculture's role.</a:t>
            </a:r>
          </a:p>
          <a:p>
            <a:endParaRPr lang="en-GB" b="0" spc="100" dirty="0">
              <a:latin typeface="Trebuchet MS" panose="020B0603020202020204" pitchFamily="34" charset="0"/>
            </a:endParaRPr>
          </a:p>
          <a:p>
            <a:r>
              <a:rPr lang="en-GB" b="0" spc="100" dirty="0">
                <a:latin typeface="Trebuchet MS" panose="020B0603020202020204" pitchFamily="34" charset="0"/>
              </a:rPr>
              <a:t>Education &amp; Environment: Studied urbanization, rural trends, and employment shifts.</a:t>
            </a:r>
          </a:p>
          <a:p>
            <a:endParaRPr lang="en-GB" b="0" spc="100" dirty="0">
              <a:latin typeface="Trebuchet MS" panose="020B0603020202020204" pitchFamily="34" charset="0"/>
            </a:endParaRPr>
          </a:p>
          <a:p>
            <a:r>
              <a:rPr lang="en-GB" b="0" spc="100" dirty="0">
                <a:latin typeface="Trebuchet MS" panose="020B0603020202020204" pitchFamily="34" charset="0"/>
              </a:rPr>
              <a:t>Health &amp; Poverty: Examined healthcare spending, life expectancy, and child mortality.</a:t>
            </a:r>
          </a:p>
          <a:p>
            <a:endParaRPr lang="en-GB" b="0" spc="100" dirty="0">
              <a:latin typeface="Trebuchet MS" panose="020B0603020202020204" pitchFamily="34" charset="0"/>
            </a:endParaRPr>
          </a:p>
          <a:p>
            <a:r>
              <a:rPr lang="en-GB" b="0" spc="100" dirty="0">
                <a:latin typeface="Trebuchet MS" panose="020B0603020202020204" pitchFamily="34" charset="0"/>
              </a:rPr>
              <a:t>Private Sector: Reviewed trade, exports, and tourism metrics.</a:t>
            </a:r>
          </a:p>
          <a:p>
            <a:endParaRPr lang="en-GB" b="0" spc="100" dirty="0">
              <a:latin typeface="Trebuchet MS" panose="020B0603020202020204" pitchFamily="34" charset="0"/>
            </a:endParaRPr>
          </a:p>
          <a:p>
            <a:r>
              <a:rPr lang="en-GB" b="0" spc="100" dirty="0">
                <a:latin typeface="Trebuchet MS" panose="020B0603020202020204" pitchFamily="34" charset="0"/>
              </a:rPr>
              <a:t>Correlation Analysis: Explored relationships like healthcare vs. mortality.</a:t>
            </a:r>
            <a:endParaRPr lang="en-IN" b="0" spc="1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8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4395191" y="337473"/>
              <a:ext cx="3564890" cy="9565640"/>
            </a:xfrm>
            <a:custGeom>
              <a:avLst/>
              <a:gdLst/>
              <a:ahLst/>
              <a:cxnLst/>
              <a:rect l="l" t="t" r="r" b="b"/>
              <a:pathLst>
                <a:path w="3564890" h="9565640">
                  <a:moveTo>
                    <a:pt x="3564350" y="9565268"/>
                  </a:moveTo>
                  <a:lnTo>
                    <a:pt x="0" y="9565268"/>
                  </a:lnTo>
                  <a:lnTo>
                    <a:pt x="0" y="0"/>
                  </a:lnTo>
                  <a:lnTo>
                    <a:pt x="3564350" y="0"/>
                  </a:lnTo>
                  <a:lnTo>
                    <a:pt x="3564350" y="95652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85" y="4908324"/>
              <a:ext cx="9610724" cy="1743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4785" y="2495368"/>
              <a:ext cx="9605010" cy="3282950"/>
            </a:xfrm>
            <a:custGeom>
              <a:avLst/>
              <a:gdLst/>
              <a:ahLst/>
              <a:cxnLst/>
              <a:rect l="l" t="t" r="r" b="b"/>
              <a:pathLst>
                <a:path w="9605010" h="3282950">
                  <a:moveTo>
                    <a:pt x="9512300" y="3251200"/>
                  </a:moveTo>
                  <a:lnTo>
                    <a:pt x="0" y="3251200"/>
                  </a:lnTo>
                  <a:lnTo>
                    <a:pt x="0" y="0"/>
                  </a:lnTo>
                  <a:lnTo>
                    <a:pt x="9512300" y="0"/>
                  </a:lnTo>
                  <a:lnTo>
                    <a:pt x="9512300" y="32512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864" y="8080574"/>
              <a:ext cx="9753599" cy="10286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1864" y="6647999"/>
              <a:ext cx="9608185" cy="1949450"/>
            </a:xfrm>
            <a:custGeom>
              <a:avLst/>
              <a:gdLst/>
              <a:ahLst/>
              <a:cxnLst/>
              <a:rect l="l" t="t" r="r" b="b"/>
              <a:pathLst>
                <a:path w="9608185" h="1949450">
                  <a:moveTo>
                    <a:pt x="9607952" y="1948998"/>
                  </a:moveTo>
                  <a:lnTo>
                    <a:pt x="0" y="1948998"/>
                  </a:lnTo>
                  <a:lnTo>
                    <a:pt x="0" y="0"/>
                  </a:lnTo>
                  <a:lnTo>
                    <a:pt x="9607952" y="0"/>
                  </a:lnTo>
                  <a:lnTo>
                    <a:pt x="9607952" y="194899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903" y="7164975"/>
              <a:ext cx="109098" cy="1090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903" y="7827955"/>
              <a:ext cx="109098" cy="10909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9080" y="6978222"/>
            <a:ext cx="5433695" cy="1089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335" dirty="0">
                <a:solidFill>
                  <a:srgbClr val="231F20"/>
                </a:solidFill>
                <a:latin typeface="Trebuchet MS"/>
                <a:cs typeface="Trebuchet MS"/>
              </a:rPr>
              <a:t>What</a:t>
            </a:r>
            <a:r>
              <a:rPr sz="2600" b="1" spc="3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600" b="1" spc="190" dirty="0">
                <a:solidFill>
                  <a:srgbClr val="231F20"/>
                </a:solidFill>
                <a:latin typeface="Trebuchet MS"/>
                <a:cs typeface="Trebuchet MS"/>
              </a:rPr>
              <a:t>our</a:t>
            </a:r>
            <a:r>
              <a:rPr sz="2600" b="1" spc="3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600" b="1" spc="330" dirty="0">
                <a:solidFill>
                  <a:srgbClr val="231F20"/>
                </a:solidFill>
                <a:latin typeface="Trebuchet MS"/>
                <a:cs typeface="Trebuchet MS"/>
              </a:rPr>
              <a:t>expectations</a:t>
            </a:r>
            <a:r>
              <a:rPr sz="2600" b="1" spc="3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600" b="1" spc="195" dirty="0">
                <a:solidFill>
                  <a:srgbClr val="231F20"/>
                </a:solidFill>
                <a:latin typeface="Trebuchet MS"/>
                <a:cs typeface="Trebuchet MS"/>
              </a:rPr>
              <a:t>were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600" b="1" spc="335" dirty="0">
                <a:solidFill>
                  <a:srgbClr val="231F20"/>
                </a:solidFill>
                <a:latin typeface="Trebuchet MS"/>
                <a:cs typeface="Trebuchet MS"/>
              </a:rPr>
              <a:t>What</a:t>
            </a:r>
            <a:r>
              <a:rPr sz="2600" b="1" spc="3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600" b="1" spc="185" dirty="0">
                <a:solidFill>
                  <a:srgbClr val="231F20"/>
                </a:solidFill>
                <a:latin typeface="Trebuchet MS"/>
                <a:cs typeface="Trebuchet MS"/>
              </a:rPr>
              <a:t>we</a:t>
            </a:r>
            <a:r>
              <a:rPr sz="2600" b="1" spc="3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600" b="1" spc="275" dirty="0">
                <a:solidFill>
                  <a:srgbClr val="231F20"/>
                </a:solidFill>
                <a:latin typeface="Trebuchet MS"/>
                <a:cs typeface="Trebuchet MS"/>
              </a:rPr>
              <a:t>found</a:t>
            </a:r>
            <a:r>
              <a:rPr sz="2600" b="1" spc="3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600" b="1" spc="110" dirty="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sz="2600" b="1" spc="3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600" b="1" spc="225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600" b="1" spc="3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600" b="1" spc="300" dirty="0">
                <a:solidFill>
                  <a:srgbClr val="231F20"/>
                </a:solidFill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794561"/>
            <a:ext cx="17171035" cy="8492490"/>
            <a:chOff x="0" y="1794561"/>
            <a:chExt cx="17171035" cy="849249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8423820"/>
              <a:ext cx="3522284" cy="1854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93863" y="1794561"/>
              <a:ext cx="5248274" cy="4295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93863" y="6252592"/>
              <a:ext cx="5276849" cy="40344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12" y="3660567"/>
              <a:ext cx="85725" cy="85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12" y="4041567"/>
              <a:ext cx="85725" cy="857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12" y="4422567"/>
              <a:ext cx="85725" cy="857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12" y="4803567"/>
              <a:ext cx="85725" cy="857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12" y="5184567"/>
              <a:ext cx="85725" cy="857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42085" y="248839"/>
            <a:ext cx="13492480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83985" algn="l"/>
              </a:tabLst>
            </a:pPr>
            <a:r>
              <a:rPr sz="9350" spc="200" dirty="0"/>
              <a:t>ECONOMI</a:t>
            </a:r>
            <a:r>
              <a:rPr sz="9350" spc="-715" dirty="0"/>
              <a:t>C</a:t>
            </a:r>
            <a:r>
              <a:rPr sz="9350" dirty="0"/>
              <a:t>	</a:t>
            </a:r>
            <a:r>
              <a:rPr sz="9350" spc="375" dirty="0"/>
              <a:t>INDICATOR</a:t>
            </a:r>
            <a:r>
              <a:rPr sz="9350" spc="-540" dirty="0"/>
              <a:t>S</a:t>
            </a:r>
            <a:endParaRPr sz="9350" dirty="0"/>
          </a:p>
        </p:txBody>
      </p:sp>
      <p:sp>
        <p:nvSpPr>
          <p:cNvPr id="21" name="object 21"/>
          <p:cNvSpPr txBox="1"/>
          <p:nvPr/>
        </p:nvSpPr>
        <p:spPr>
          <a:xfrm>
            <a:off x="554785" y="2495368"/>
            <a:ext cx="9605010" cy="328295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61290" marR="608330">
              <a:lnSpc>
                <a:spcPct val="113599"/>
              </a:lnSpc>
              <a:spcBef>
                <a:spcPts val="1590"/>
              </a:spcBef>
            </a:pPr>
            <a:r>
              <a:rPr sz="2200" b="1" spc="260" dirty="0">
                <a:solidFill>
                  <a:srgbClr val="231F20"/>
                </a:solidFill>
                <a:latin typeface="Trebuchet MS"/>
                <a:cs typeface="Trebuchet MS"/>
              </a:rPr>
              <a:t>When</a:t>
            </a:r>
            <a:r>
              <a:rPr sz="2200" b="1" spc="3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220" dirty="0">
                <a:solidFill>
                  <a:srgbClr val="231F20"/>
                </a:solidFill>
                <a:latin typeface="Trebuchet MS"/>
                <a:cs typeface="Trebuchet MS"/>
              </a:rPr>
              <a:t>looking</a:t>
            </a:r>
            <a:r>
              <a:rPr sz="2200" b="1" spc="30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180" dirty="0">
                <a:solidFill>
                  <a:srgbClr val="231F20"/>
                </a:solidFill>
                <a:latin typeface="Trebuchet MS"/>
                <a:cs typeface="Trebuchet MS"/>
              </a:rPr>
              <a:t>at</a:t>
            </a:r>
            <a:r>
              <a:rPr sz="2200" b="1" spc="3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19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2200" b="1" spc="30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220" dirty="0">
                <a:solidFill>
                  <a:srgbClr val="231F20"/>
                </a:solidFill>
                <a:latin typeface="Trebuchet MS"/>
                <a:cs typeface="Trebuchet MS"/>
              </a:rPr>
              <a:t>variety</a:t>
            </a:r>
            <a:r>
              <a:rPr sz="2200" b="1" spc="3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135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2200" b="1" spc="30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280" dirty="0">
                <a:solidFill>
                  <a:srgbClr val="231F20"/>
                </a:solidFill>
                <a:latin typeface="Trebuchet MS"/>
                <a:cs typeface="Trebuchet MS"/>
              </a:rPr>
              <a:t>economic</a:t>
            </a:r>
            <a:r>
              <a:rPr sz="2200" b="1" spc="30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254" dirty="0">
                <a:solidFill>
                  <a:srgbClr val="231F20"/>
                </a:solidFill>
                <a:latin typeface="Trebuchet MS"/>
                <a:cs typeface="Trebuchet MS"/>
              </a:rPr>
              <a:t>indicators</a:t>
            </a:r>
            <a:r>
              <a:rPr sz="2200" b="1" spc="30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125" dirty="0">
                <a:solidFill>
                  <a:srgbClr val="231F20"/>
                </a:solidFill>
                <a:latin typeface="Trebuchet MS"/>
                <a:cs typeface="Trebuchet MS"/>
              </a:rPr>
              <a:t>we </a:t>
            </a:r>
            <a:r>
              <a:rPr sz="2200" b="1" spc="285" dirty="0">
                <a:solidFill>
                  <a:srgbClr val="231F20"/>
                </a:solidFill>
                <a:latin typeface="Trebuchet MS"/>
                <a:cs typeface="Trebuchet MS"/>
              </a:rPr>
              <a:t>decided</a:t>
            </a:r>
            <a:r>
              <a:rPr sz="2200" b="1" spc="30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175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2200" b="1" spc="30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195" dirty="0">
                <a:solidFill>
                  <a:srgbClr val="231F20"/>
                </a:solidFill>
                <a:latin typeface="Trebuchet MS"/>
                <a:cs typeface="Trebuchet MS"/>
              </a:rPr>
              <a:t>look</a:t>
            </a:r>
            <a:r>
              <a:rPr sz="2200" b="1" spc="3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185" dirty="0">
                <a:solidFill>
                  <a:srgbClr val="231F20"/>
                </a:solidFill>
                <a:latin typeface="Trebuchet MS"/>
                <a:cs typeface="Trebuchet MS"/>
              </a:rPr>
              <a:t>further</a:t>
            </a:r>
            <a:r>
              <a:rPr sz="2200" b="1" spc="30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2200" b="1" spc="125" dirty="0">
                <a:solidFill>
                  <a:srgbClr val="231F20"/>
                </a:solidFill>
                <a:latin typeface="Trebuchet MS"/>
                <a:cs typeface="Trebuchet MS"/>
              </a:rPr>
              <a:t>into:</a:t>
            </a:r>
            <a:endParaRPr sz="2200">
              <a:latin typeface="Trebuchet MS"/>
              <a:cs typeface="Trebuchet MS"/>
            </a:endParaRPr>
          </a:p>
          <a:p>
            <a:pPr marL="638175" marR="1497965">
              <a:lnSpc>
                <a:spcPct val="113599"/>
              </a:lnSpc>
            </a:pPr>
            <a:r>
              <a:rPr sz="2200" spc="275" dirty="0">
                <a:solidFill>
                  <a:srgbClr val="231F20"/>
                </a:solidFill>
                <a:latin typeface="Tahoma"/>
                <a:cs typeface="Tahoma"/>
              </a:rPr>
              <a:t>Adjusted</a:t>
            </a:r>
            <a:r>
              <a:rPr sz="2200" spc="3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20" dirty="0">
                <a:solidFill>
                  <a:srgbClr val="231F20"/>
                </a:solidFill>
                <a:latin typeface="Tahoma"/>
                <a:cs typeface="Tahoma"/>
              </a:rPr>
              <a:t>net</a:t>
            </a:r>
            <a:r>
              <a:rPr sz="2200" spc="3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35" dirty="0">
                <a:solidFill>
                  <a:srgbClr val="231F20"/>
                </a:solidFill>
                <a:latin typeface="Tahoma"/>
                <a:cs typeface="Tahoma"/>
              </a:rPr>
              <a:t>national</a:t>
            </a:r>
            <a:r>
              <a:rPr sz="2200" spc="3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80" dirty="0">
                <a:solidFill>
                  <a:srgbClr val="231F20"/>
                </a:solidFill>
                <a:latin typeface="Tahoma"/>
                <a:cs typeface="Tahoma"/>
              </a:rPr>
              <a:t>income</a:t>
            </a:r>
            <a:r>
              <a:rPr sz="2200" spc="3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-2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200" spc="-4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04" dirty="0">
                <a:solidFill>
                  <a:srgbClr val="231F20"/>
                </a:solidFill>
                <a:latin typeface="Tahoma"/>
                <a:cs typeface="Tahoma"/>
              </a:rPr>
              <a:t>annual</a:t>
            </a:r>
            <a:r>
              <a:rPr sz="2200" spc="3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-455" dirty="0">
                <a:solidFill>
                  <a:srgbClr val="231F20"/>
                </a:solidFill>
                <a:latin typeface="Tahoma"/>
                <a:cs typeface="Tahoma"/>
              </a:rPr>
              <a:t>%</a:t>
            </a:r>
            <a:r>
              <a:rPr sz="2200" spc="3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10" dirty="0">
                <a:solidFill>
                  <a:srgbClr val="231F20"/>
                </a:solidFill>
                <a:latin typeface="Tahoma"/>
                <a:cs typeface="Tahoma"/>
              </a:rPr>
              <a:t>growth) </a:t>
            </a:r>
            <a:r>
              <a:rPr sz="2200" spc="275" dirty="0">
                <a:solidFill>
                  <a:srgbClr val="231F20"/>
                </a:solidFill>
                <a:latin typeface="Tahoma"/>
                <a:cs typeface="Tahoma"/>
              </a:rPr>
              <a:t>Adjusted</a:t>
            </a:r>
            <a:r>
              <a:rPr sz="2200" spc="3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20" dirty="0">
                <a:solidFill>
                  <a:srgbClr val="231F20"/>
                </a:solidFill>
                <a:latin typeface="Tahoma"/>
                <a:cs typeface="Tahoma"/>
              </a:rPr>
              <a:t>net</a:t>
            </a:r>
            <a:r>
              <a:rPr sz="2200" spc="3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35" dirty="0">
                <a:solidFill>
                  <a:srgbClr val="231F20"/>
                </a:solidFill>
                <a:latin typeface="Tahoma"/>
                <a:cs typeface="Tahoma"/>
              </a:rPr>
              <a:t>national</a:t>
            </a:r>
            <a:r>
              <a:rPr sz="2200" spc="3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80" dirty="0">
                <a:solidFill>
                  <a:srgbClr val="231F20"/>
                </a:solidFill>
                <a:latin typeface="Tahoma"/>
                <a:cs typeface="Tahoma"/>
              </a:rPr>
              <a:t>income</a:t>
            </a:r>
            <a:r>
              <a:rPr sz="2200" spc="3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29" dirty="0">
                <a:solidFill>
                  <a:srgbClr val="231F20"/>
                </a:solidFill>
                <a:latin typeface="Tahoma"/>
                <a:cs typeface="Tahoma"/>
              </a:rPr>
              <a:t>per</a:t>
            </a:r>
            <a:r>
              <a:rPr sz="2200" spc="3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70" dirty="0">
                <a:solidFill>
                  <a:srgbClr val="231F20"/>
                </a:solidFill>
                <a:latin typeface="Tahoma"/>
                <a:cs typeface="Tahoma"/>
              </a:rPr>
              <a:t>capita</a:t>
            </a:r>
            <a:endParaRPr sz="2200">
              <a:latin typeface="Tahoma"/>
              <a:cs typeface="Tahoma"/>
            </a:endParaRPr>
          </a:p>
          <a:p>
            <a:pPr marL="638175" marR="1942464">
              <a:lnSpc>
                <a:spcPct val="113599"/>
              </a:lnSpc>
            </a:pPr>
            <a:r>
              <a:rPr sz="2200" spc="229" dirty="0">
                <a:solidFill>
                  <a:srgbClr val="231F20"/>
                </a:solidFill>
                <a:latin typeface="Tahoma"/>
                <a:cs typeface="Tahoma"/>
              </a:rPr>
              <a:t>Agriculture,</a:t>
            </a:r>
            <a:r>
              <a:rPr sz="2200" spc="3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25" dirty="0">
                <a:solidFill>
                  <a:srgbClr val="231F20"/>
                </a:solidFill>
                <a:latin typeface="Tahoma"/>
                <a:cs typeface="Tahoma"/>
              </a:rPr>
              <a:t>forestry,</a:t>
            </a:r>
            <a:r>
              <a:rPr sz="2200" spc="3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20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2200" spc="3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2200" spc="-4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15" dirty="0">
                <a:solidFill>
                  <a:srgbClr val="231F20"/>
                </a:solidFill>
                <a:latin typeface="Tahoma"/>
                <a:cs typeface="Tahoma"/>
              </a:rPr>
              <a:t>ishing</a:t>
            </a:r>
            <a:r>
              <a:rPr sz="2200" spc="3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10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2200" spc="3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85" dirty="0">
                <a:solidFill>
                  <a:srgbClr val="231F20"/>
                </a:solidFill>
                <a:latin typeface="Tahoma"/>
                <a:cs typeface="Tahoma"/>
              </a:rPr>
              <a:t>added </a:t>
            </a:r>
            <a:r>
              <a:rPr sz="2200" spc="235" dirty="0">
                <a:solidFill>
                  <a:srgbClr val="231F20"/>
                </a:solidFill>
                <a:latin typeface="Tahoma"/>
                <a:cs typeface="Tahoma"/>
              </a:rPr>
              <a:t>National</a:t>
            </a:r>
            <a:r>
              <a:rPr sz="2200" spc="3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25" dirty="0">
                <a:solidFill>
                  <a:srgbClr val="231F20"/>
                </a:solidFill>
                <a:latin typeface="Tahoma"/>
                <a:cs typeface="Tahoma"/>
              </a:rPr>
              <a:t>savings</a:t>
            </a:r>
            <a:endParaRPr sz="2200">
              <a:latin typeface="Tahoma"/>
              <a:cs typeface="Tahoma"/>
            </a:endParaRPr>
          </a:p>
          <a:p>
            <a:pPr marL="638175">
              <a:lnSpc>
                <a:spcPct val="100000"/>
              </a:lnSpc>
              <a:spcBef>
                <a:spcPts val="360"/>
              </a:spcBef>
            </a:pPr>
            <a:r>
              <a:rPr sz="2200" spc="245" dirty="0">
                <a:solidFill>
                  <a:srgbClr val="231F20"/>
                </a:solidFill>
                <a:latin typeface="Tahoma"/>
                <a:cs typeface="Tahoma"/>
              </a:rPr>
              <a:t>GDP</a:t>
            </a:r>
            <a:r>
              <a:rPr sz="2200" spc="3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-2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200" spc="-4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85" dirty="0">
                <a:solidFill>
                  <a:srgbClr val="231F20"/>
                </a:solidFill>
                <a:latin typeface="Tahoma"/>
                <a:cs typeface="Tahoma"/>
              </a:rPr>
              <a:t>constant</a:t>
            </a:r>
            <a:r>
              <a:rPr sz="2200" spc="3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200" dirty="0">
                <a:solidFill>
                  <a:srgbClr val="231F20"/>
                </a:solidFill>
                <a:latin typeface="Tahoma"/>
                <a:cs typeface="Tahoma"/>
              </a:rPr>
              <a:t>2010</a:t>
            </a:r>
            <a:r>
              <a:rPr sz="2200" spc="3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231F20"/>
                </a:solidFill>
                <a:latin typeface="Tahoma"/>
                <a:cs typeface="Tahoma"/>
              </a:rPr>
              <a:t>US$)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444" y="7867799"/>
            <a:ext cx="4724552" cy="241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9360" y="3425426"/>
            <a:ext cx="4305299" cy="3438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201" y="2225080"/>
            <a:ext cx="4619624" cy="3629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1201" y="6122962"/>
            <a:ext cx="4619624" cy="3686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79244" y="2225080"/>
            <a:ext cx="4543424" cy="3629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79244" y="6122962"/>
            <a:ext cx="4543424" cy="36290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95"/>
              </a:spcBef>
              <a:tabLst>
                <a:tab pos="7794625" algn="l"/>
                <a:tab pos="8857615" algn="l"/>
              </a:tabLst>
            </a:pPr>
            <a:r>
              <a:rPr spc="405" dirty="0"/>
              <a:t>COMPARISON</a:t>
            </a:r>
            <a:r>
              <a:rPr spc="-395" dirty="0"/>
              <a:t>S</a:t>
            </a:r>
            <a:r>
              <a:rPr dirty="0"/>
              <a:t>	</a:t>
            </a:r>
            <a:r>
              <a:rPr spc="-1145" dirty="0"/>
              <a:t>&amp;</a:t>
            </a:r>
            <a:r>
              <a:rPr dirty="0"/>
              <a:t>	</a:t>
            </a:r>
            <a:r>
              <a:rPr spc="195" dirty="0"/>
              <a:t>CORRELATION</a:t>
            </a:r>
            <a:r>
              <a:rPr spc="-605" dirty="0"/>
              <a:t>S</a:t>
            </a:r>
          </a:p>
          <a:p>
            <a:pPr marR="274320" algn="ctr">
              <a:lnSpc>
                <a:spcPct val="100000"/>
              </a:lnSpc>
              <a:spcBef>
                <a:spcPts val="825"/>
              </a:spcBef>
            </a:pPr>
            <a:r>
              <a:rPr sz="2200" spc="-85" dirty="0">
                <a:latin typeface="Tahoma"/>
                <a:cs typeface="Tahoma"/>
              </a:rPr>
              <a:t>Imports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vs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exports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8017" y="4488272"/>
              <a:ext cx="12049124" cy="17860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700" y="2006364"/>
              <a:ext cx="10617835" cy="3376929"/>
            </a:xfrm>
            <a:custGeom>
              <a:avLst/>
              <a:gdLst/>
              <a:ahLst/>
              <a:cxnLst/>
              <a:rect l="l" t="t" r="r" b="b"/>
              <a:pathLst>
                <a:path w="10617835" h="3376929">
                  <a:moveTo>
                    <a:pt x="10617833" y="3376602"/>
                  </a:moveTo>
                  <a:lnTo>
                    <a:pt x="0" y="3376602"/>
                  </a:lnTo>
                  <a:lnTo>
                    <a:pt x="0" y="0"/>
                  </a:lnTo>
                  <a:lnTo>
                    <a:pt x="10617833" y="0"/>
                  </a:lnTo>
                  <a:lnTo>
                    <a:pt x="10617833" y="337660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35415"/>
              <a:ext cx="3784344" cy="2044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8170" y="5846419"/>
              <a:ext cx="5248274" cy="3905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5846419"/>
              <a:ext cx="5095874" cy="39147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8303" y="1310026"/>
              <a:ext cx="5305424" cy="40766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5718" y="5846419"/>
              <a:ext cx="5153024" cy="39052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440854"/>
            <a:ext cx="10361930" cy="1273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200" spc="120" dirty="0"/>
              <a:t>HEALT</a:t>
            </a:r>
            <a:r>
              <a:rPr sz="8200" spc="-680" dirty="0"/>
              <a:t>H</a:t>
            </a:r>
            <a:r>
              <a:rPr sz="8200" spc="-40" dirty="0"/>
              <a:t> </a:t>
            </a:r>
            <a:r>
              <a:rPr sz="8200" spc="310" dirty="0"/>
              <a:t>INDICATOR</a:t>
            </a:r>
            <a:r>
              <a:rPr sz="8200" spc="-490" dirty="0"/>
              <a:t>S</a:t>
            </a:r>
            <a:endParaRPr sz="8200"/>
          </a:p>
        </p:txBody>
      </p:sp>
      <p:grpSp>
        <p:nvGrpSpPr>
          <p:cNvPr id="11" name="object 11"/>
          <p:cNvGrpSpPr/>
          <p:nvPr/>
        </p:nvGrpSpPr>
        <p:grpSpPr>
          <a:xfrm>
            <a:off x="1654306" y="3078171"/>
            <a:ext cx="135255" cy="1782445"/>
            <a:chOff x="1654306" y="3078171"/>
            <a:chExt cx="135255" cy="178244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4306" y="3078171"/>
              <a:ext cx="134998" cy="1349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4306" y="3627166"/>
              <a:ext cx="134998" cy="1349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4306" y="4176160"/>
              <a:ext cx="134998" cy="13499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4306" y="4725154"/>
              <a:ext cx="134998" cy="13499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28700" y="2006364"/>
            <a:ext cx="10617835" cy="3376929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950594" marR="3147060" indent="-549910">
              <a:lnSpc>
                <a:spcPct val="114399"/>
              </a:lnSpc>
              <a:spcBef>
                <a:spcPts val="1980"/>
              </a:spcBef>
              <a:tabLst>
                <a:tab pos="1925955" algn="l"/>
                <a:tab pos="2165350" algn="l"/>
                <a:tab pos="3219450" algn="l"/>
                <a:tab pos="4302125" algn="l"/>
                <a:tab pos="4666615" algn="l"/>
                <a:tab pos="5408295" algn="l"/>
                <a:tab pos="5565140" algn="l"/>
              </a:tabLst>
            </a:pPr>
            <a:r>
              <a:rPr sz="3150" b="1" spc="375" dirty="0">
                <a:solidFill>
                  <a:srgbClr val="231F20"/>
                </a:solidFill>
                <a:latin typeface="Trebuchet MS"/>
                <a:cs typeface="Trebuchet MS"/>
              </a:rPr>
              <a:t>Indicators</a:t>
            </a:r>
            <a:r>
              <a:rPr sz="3150" b="1" spc="4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340" dirty="0">
                <a:solidFill>
                  <a:srgbClr val="231F20"/>
                </a:solidFill>
                <a:latin typeface="Trebuchet MS"/>
                <a:cs typeface="Trebuchet MS"/>
              </a:rPr>
              <a:t>looked</a:t>
            </a:r>
            <a:r>
              <a:rPr sz="3150" b="1" spc="4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265" dirty="0">
                <a:solidFill>
                  <a:srgbClr val="231F20"/>
                </a:solidFill>
                <a:latin typeface="Trebuchet MS"/>
                <a:cs typeface="Trebuchet MS"/>
              </a:rPr>
              <a:t>at</a:t>
            </a:r>
            <a:r>
              <a:rPr sz="3150" b="1" spc="4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204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3150" b="1" spc="4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b="1" spc="295" dirty="0">
                <a:solidFill>
                  <a:srgbClr val="231F20"/>
                </a:solidFill>
                <a:latin typeface="Trebuchet MS"/>
                <a:cs typeface="Trebuchet MS"/>
              </a:rPr>
              <a:t>health </a:t>
            </a:r>
            <a:r>
              <a:rPr sz="3150" spc="215" dirty="0">
                <a:solidFill>
                  <a:srgbClr val="231F20"/>
                </a:solidFill>
                <a:latin typeface="Trebuchet MS"/>
                <a:cs typeface="Trebuchet MS"/>
              </a:rPr>
              <a:t>Birth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25" dirty="0">
                <a:solidFill>
                  <a:srgbClr val="231F20"/>
                </a:solidFill>
                <a:latin typeface="Trebuchet MS"/>
                <a:cs typeface="Trebuchet MS"/>
              </a:rPr>
              <a:t>rate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(</a:t>
            </a:r>
            <a:r>
              <a:rPr sz="3150" spc="-6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spc="260" dirty="0">
                <a:solidFill>
                  <a:srgbClr val="231F20"/>
                </a:solidFill>
                <a:latin typeface="Trebuchet MS"/>
                <a:cs typeface="Trebuchet MS"/>
              </a:rPr>
              <a:t>per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445" dirty="0">
                <a:solidFill>
                  <a:srgbClr val="231F20"/>
                </a:solidFill>
                <a:latin typeface="Trebuchet MS"/>
                <a:cs typeface="Trebuchet MS"/>
              </a:rPr>
              <a:t>1000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	</a:t>
            </a:r>
            <a:r>
              <a:rPr sz="3150" spc="340" dirty="0">
                <a:solidFill>
                  <a:srgbClr val="231F20"/>
                </a:solidFill>
                <a:latin typeface="Trebuchet MS"/>
                <a:cs typeface="Trebuchet MS"/>
              </a:rPr>
              <a:t>people) </a:t>
            </a:r>
            <a:r>
              <a:rPr sz="3150" spc="180" dirty="0">
                <a:solidFill>
                  <a:srgbClr val="231F20"/>
                </a:solidFill>
                <a:latin typeface="Trebuchet MS"/>
                <a:cs typeface="Trebuchet MS"/>
              </a:rPr>
              <a:t>Life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85" dirty="0">
                <a:solidFill>
                  <a:srgbClr val="231F20"/>
                </a:solidFill>
                <a:latin typeface="Trebuchet MS"/>
                <a:cs typeface="Trebuchet MS"/>
              </a:rPr>
              <a:t>expectancy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(</a:t>
            </a:r>
            <a:r>
              <a:rPr sz="3150" spc="-6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spc="100" dirty="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45" dirty="0">
                <a:solidFill>
                  <a:srgbClr val="231F20"/>
                </a:solidFill>
                <a:latin typeface="Trebuchet MS"/>
                <a:cs typeface="Trebuchet MS"/>
              </a:rPr>
              <a:t>years)</a:t>
            </a:r>
            <a:endParaRPr sz="3150">
              <a:latin typeface="Trebuchet MS"/>
              <a:cs typeface="Trebuchet MS"/>
            </a:endParaRPr>
          </a:p>
          <a:p>
            <a:pPr marL="950594">
              <a:lnSpc>
                <a:spcPct val="100000"/>
              </a:lnSpc>
              <a:spcBef>
                <a:spcPts val="545"/>
              </a:spcBef>
              <a:tabLst>
                <a:tab pos="3117850" algn="l"/>
                <a:tab pos="4264025" algn="l"/>
                <a:tab pos="5247640" algn="l"/>
                <a:tab pos="6680834" algn="l"/>
              </a:tabLst>
            </a:pPr>
            <a:r>
              <a:rPr sz="3150" spc="310" dirty="0">
                <a:solidFill>
                  <a:srgbClr val="231F20"/>
                </a:solidFill>
                <a:latin typeface="Trebuchet MS"/>
                <a:cs typeface="Trebuchet MS"/>
              </a:rPr>
              <a:t>Mortality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50" dirty="0">
                <a:solidFill>
                  <a:srgbClr val="231F20"/>
                </a:solidFill>
                <a:latin typeface="Trebuchet MS"/>
                <a:cs typeface="Trebuchet MS"/>
              </a:rPr>
              <a:t>Rate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45" dirty="0">
                <a:solidFill>
                  <a:srgbClr val="231F20"/>
                </a:solidFill>
                <a:latin typeface="Trebuchet MS"/>
                <a:cs typeface="Trebuchet MS"/>
              </a:rPr>
              <a:t>Age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20" dirty="0">
                <a:solidFill>
                  <a:srgbClr val="231F20"/>
                </a:solidFill>
                <a:latin typeface="Trebuchet MS"/>
                <a:cs typeface="Trebuchet MS"/>
              </a:rPr>
              <a:t>under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29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3150">
              <a:latin typeface="Trebuchet MS"/>
              <a:cs typeface="Trebuchet MS"/>
            </a:endParaRPr>
          </a:p>
          <a:p>
            <a:pPr marL="950594">
              <a:lnSpc>
                <a:spcPct val="100000"/>
              </a:lnSpc>
              <a:spcBef>
                <a:spcPts val="540"/>
              </a:spcBef>
              <a:tabLst>
                <a:tab pos="2801620" algn="l"/>
                <a:tab pos="4381500" algn="l"/>
                <a:tab pos="7889875" algn="l"/>
                <a:tab pos="8488045" algn="l"/>
              </a:tabLst>
            </a:pPr>
            <a:r>
              <a:rPr sz="3150" spc="320" dirty="0">
                <a:solidFill>
                  <a:srgbClr val="231F20"/>
                </a:solidFill>
                <a:latin typeface="Trebuchet MS"/>
                <a:cs typeface="Trebuchet MS"/>
              </a:rPr>
              <a:t>Current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260" dirty="0">
                <a:solidFill>
                  <a:srgbClr val="231F20"/>
                </a:solidFill>
                <a:latin typeface="Trebuchet MS"/>
                <a:cs typeface="Trebuchet MS"/>
              </a:rPr>
              <a:t>Health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40" dirty="0">
                <a:solidFill>
                  <a:srgbClr val="231F20"/>
                </a:solidFill>
                <a:latin typeface="Trebuchet MS"/>
                <a:cs typeface="Trebuchet MS"/>
              </a:rPr>
              <a:t>Expenditure</a:t>
            </a:r>
            <a:r>
              <a:rPr sz="3150" spc="43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150" spc="395" dirty="0">
                <a:solidFill>
                  <a:srgbClr val="231F20"/>
                </a:solidFill>
                <a:latin typeface="Trebuchet MS"/>
                <a:cs typeface="Trebuchet MS"/>
              </a:rPr>
              <a:t>(%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160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3150" dirty="0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sz="3150" spc="365" dirty="0">
                <a:solidFill>
                  <a:srgbClr val="231F20"/>
                </a:solidFill>
                <a:latin typeface="Trebuchet MS"/>
                <a:cs typeface="Trebuchet MS"/>
              </a:rPr>
              <a:t>GDP)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444" y="7867799"/>
            <a:ext cx="4724552" cy="241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260798"/>
            <a:ext cx="4619624" cy="3448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2774" y="6127449"/>
            <a:ext cx="4619624" cy="3448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3748" y="3129450"/>
            <a:ext cx="4657724" cy="3476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36302" y="2260798"/>
            <a:ext cx="4619624" cy="3448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40375" y="6127449"/>
            <a:ext cx="4619624" cy="34480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5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65"/>
              </a:spcBef>
              <a:tabLst>
                <a:tab pos="7794625" algn="l"/>
                <a:tab pos="8857615" algn="l"/>
              </a:tabLst>
            </a:pPr>
            <a:r>
              <a:rPr spc="405" dirty="0"/>
              <a:t>COMPARISON</a:t>
            </a:r>
            <a:r>
              <a:rPr spc="-395" dirty="0"/>
              <a:t>S</a:t>
            </a:r>
            <a:r>
              <a:rPr dirty="0"/>
              <a:t>	</a:t>
            </a:r>
            <a:r>
              <a:rPr spc="-1145" dirty="0"/>
              <a:t>&amp;</a:t>
            </a:r>
            <a:r>
              <a:rPr dirty="0"/>
              <a:t>	</a:t>
            </a:r>
            <a:r>
              <a:rPr spc="195" dirty="0"/>
              <a:t>CORRELATION</a:t>
            </a:r>
            <a:r>
              <a:rPr spc="-605" dirty="0"/>
              <a:t>S</a:t>
            </a:r>
          </a:p>
          <a:p>
            <a:pPr marL="339090" algn="ctr">
              <a:lnSpc>
                <a:spcPct val="100000"/>
              </a:lnSpc>
              <a:spcBef>
                <a:spcPts val="1250"/>
              </a:spcBef>
            </a:pPr>
            <a:r>
              <a:rPr sz="2200" spc="-10" dirty="0">
                <a:latin typeface="Tahoma"/>
                <a:cs typeface="Tahoma"/>
              </a:rPr>
              <a:t>Current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heath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expenditure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vs</a:t>
            </a:r>
            <a:r>
              <a:rPr sz="2200" spc="-1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Life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expectancy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571</Words>
  <Application>Microsoft Office PowerPoint</Application>
  <PresentationFormat>Custom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Trebuchet MS</vt:lpstr>
      <vt:lpstr>Office Theme</vt:lpstr>
      <vt:lpstr>BRICS PERFORMANCE INDICATOR ANALYSIS</vt:lpstr>
      <vt:lpstr>CONTENT</vt:lpstr>
      <vt:lpstr>OVERVIEW</vt:lpstr>
      <vt:lpstr>PowerPoint Presentation</vt:lpstr>
      <vt:lpstr>How We Split the Project</vt:lpstr>
      <vt:lpstr>ECONOMIC INDICATORS</vt:lpstr>
      <vt:lpstr>COMPARISONS &amp; CORRELATIONS Imports vs exports</vt:lpstr>
      <vt:lpstr>HEALTH INDICATORS</vt:lpstr>
      <vt:lpstr>COMPARISONS &amp; CORRELATIONS Current heath expenditure vs Life expectancy</vt:lpstr>
      <vt:lpstr>COMPARISONS &amp; CORRELATIONS Current heath expenditure vs Mortality rate (under-5)</vt:lpstr>
      <vt:lpstr>ENVIRONMENT INDICATORS</vt:lpstr>
      <vt:lpstr>COMPARISONS &amp; CORRELATIONS Employment in agriculture vs Urban population</vt:lpstr>
      <vt:lpstr>COMPARISONS &amp; CORRELATIONS Rural population vs Employment in industry and services</vt:lpstr>
      <vt:lpstr>PUBLIC SECTOR INDICATORS</vt:lpstr>
      <vt:lpstr>COMPARISONS &amp; CORRELATIONS Renewable energy vs Energy from fossil fuels</vt:lpstr>
      <vt:lpstr>COMPARISONS &amp; CORRELATIONS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BRICS</dc:title>
  <dc:creator>Justin Fisher</dc:creator>
  <cp:keywords>DAGQT8zGg0Q,BAGQT5nnoN4</cp:keywords>
  <cp:lastModifiedBy>Uha Ratna Sudha Achanti</cp:lastModifiedBy>
  <cp:revision>2</cp:revision>
  <dcterms:created xsi:type="dcterms:W3CDTF">2024-12-06T17:59:11Z</dcterms:created>
  <dcterms:modified xsi:type="dcterms:W3CDTF">2024-12-06T19:37:24Z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2024-10-30T00:00:00Z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2024-12-06T00:00:00Z</vt:filetime>
  </property>
  <property fmtid="{D5CDD505-2E9C-101B-9397-08002B2CF9AE}" pid="5" name="Producer">
    <vt:lpwstr>Canva</vt:lpwstr>
  </property>
</Properties>
</file>