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f5cbc79b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f5cbc79b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f54d822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f54d822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f5cbc79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f5cbc79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95219f4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95219f4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61e3ea00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61e3ea00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nUkXFATJK_A5xnixh93A5sy-MXGGrHV9/view"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UHabit App - Second Progress Report</a:t>
            </a:r>
            <a:endParaRPr sz="32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7: Shanyu, Joe, Trung, Zachary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UHabit Mobile App - Recap</a:t>
            </a:r>
            <a:endParaRPr/>
          </a:p>
        </p:txBody>
      </p:sp>
      <p:sp>
        <p:nvSpPr>
          <p:cNvPr id="93" name="Google Shape;93;p14"/>
          <p:cNvSpPr txBox="1"/>
          <p:nvPr/>
        </p:nvSpPr>
        <p:spPr>
          <a:xfrm>
            <a:off x="329900" y="1838350"/>
            <a:ext cx="8487300" cy="30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accent1"/>
                </a:solidFill>
                <a:latin typeface="Lato"/>
                <a:ea typeface="Lato"/>
                <a:cs typeface="Lato"/>
                <a:sym typeface="Lato"/>
              </a:rPr>
              <a:t>Stack:</a:t>
            </a:r>
            <a:endParaRPr sz="1300" u="sng">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u="sng">
                <a:solidFill>
                  <a:schemeClr val="accent1"/>
                </a:solidFill>
                <a:latin typeface="Lato"/>
                <a:ea typeface="Lato"/>
                <a:cs typeface="Lato"/>
                <a:sym typeface="Lato"/>
              </a:rPr>
              <a:t>Frontend: </a:t>
            </a:r>
            <a:r>
              <a:rPr lang="en" sz="1300">
                <a:solidFill>
                  <a:schemeClr val="accent1"/>
                </a:solidFill>
                <a:latin typeface="Lato"/>
                <a:ea typeface="Lato"/>
                <a:cs typeface="Lato"/>
                <a:sym typeface="Lato"/>
              </a:rPr>
              <a:t>Flutter and Dart</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u="sng">
                <a:solidFill>
                  <a:schemeClr val="accent1"/>
                </a:solidFill>
                <a:latin typeface="Lato"/>
                <a:ea typeface="Lato"/>
                <a:cs typeface="Lato"/>
                <a:sym typeface="Lato"/>
              </a:rPr>
              <a:t>Database:</a:t>
            </a:r>
            <a:r>
              <a:rPr lang="en" sz="1300">
                <a:solidFill>
                  <a:schemeClr val="accent1"/>
                </a:solidFill>
                <a:latin typeface="Lato"/>
                <a:ea typeface="Lato"/>
                <a:cs typeface="Lato"/>
                <a:sym typeface="Lato"/>
              </a:rPr>
              <a:t> Postgresql</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u="sng">
                <a:solidFill>
                  <a:schemeClr val="accent1"/>
                </a:solidFill>
                <a:latin typeface="Lato"/>
                <a:ea typeface="Lato"/>
                <a:cs typeface="Lato"/>
                <a:sym typeface="Lato"/>
              </a:rPr>
              <a:t>Backend:</a:t>
            </a:r>
            <a:r>
              <a:rPr lang="en" sz="1300">
                <a:solidFill>
                  <a:schemeClr val="accent1"/>
                </a:solidFill>
                <a:latin typeface="Lato"/>
                <a:ea typeface="Lato"/>
                <a:cs typeface="Lato"/>
                <a:sym typeface="Lato"/>
              </a:rPr>
              <a:t> Springboot</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u="sng">
                <a:solidFill>
                  <a:schemeClr val="accent1"/>
                </a:solidFill>
                <a:latin typeface="Lato"/>
                <a:ea typeface="Lato"/>
                <a:cs typeface="Lato"/>
                <a:sym typeface="Lato"/>
              </a:rPr>
              <a:t>What is “UHabit”?</a:t>
            </a:r>
            <a:endParaRPr sz="1300" u="sng">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It is a mobile application where users can track their habits daily. Users create and share habits with their friends, and are able to see their friends’ habit progress as well! Users are able to check off habits once a day per habit to indicate they have completed that habit for the day.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u="sng">
                <a:solidFill>
                  <a:schemeClr val="accent1"/>
                </a:solidFill>
                <a:latin typeface="Lato"/>
                <a:ea typeface="Lato"/>
                <a:cs typeface="Lato"/>
                <a:sym typeface="Lato"/>
              </a:rPr>
              <a:t>What we focused on for this sprint cycle:</a:t>
            </a:r>
            <a:endParaRPr sz="1300" u="sng">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We are mainly focusing on creating a friend’s page UI where you are able to see friends’ habit progress and accept/reject/send friend requests.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u="sng">
                <a:solidFill>
                  <a:schemeClr val="accent1"/>
                </a:solidFill>
                <a:latin typeface="Lato"/>
                <a:ea typeface="Lato"/>
                <a:cs typeface="Lato"/>
                <a:sym typeface="Lato"/>
              </a:rPr>
              <a:t>What we focused on the last sprint cycle:</a:t>
            </a:r>
            <a:endParaRPr sz="1300" u="sng">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We focused on account creation and ticking off habits, creating simple UI and allowing users to sign in via Google.</a:t>
            </a:r>
            <a:endParaRPr sz="1300" u="sng">
              <a:solidFill>
                <a:schemeClr val="accent1"/>
              </a:solidFill>
              <a:latin typeface="Lato"/>
              <a:ea typeface="Lato"/>
              <a:cs typeface="Lato"/>
              <a:sym typeface="Lato"/>
            </a:endParaRPr>
          </a:p>
          <a:p>
            <a:pPr indent="0" lvl="0" marL="0" rtl="0" algn="l">
              <a:spcBef>
                <a:spcPts val="0"/>
              </a:spcBef>
              <a:spcAft>
                <a:spcPts val="0"/>
              </a:spcAft>
              <a:buNone/>
            </a:pPr>
            <a:r>
              <a:t/>
            </a:r>
            <a:endParaRPr sz="1300" u="sng">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Progress - Video</a:t>
            </a:r>
            <a:endParaRPr/>
          </a:p>
        </p:txBody>
      </p:sp>
      <p:sp>
        <p:nvSpPr>
          <p:cNvPr id="99" name="Google Shape;99;p15"/>
          <p:cNvSpPr txBox="1"/>
          <p:nvPr/>
        </p:nvSpPr>
        <p:spPr>
          <a:xfrm>
            <a:off x="722750" y="2094150"/>
            <a:ext cx="2658600" cy="19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Things included in this video:</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Accepting Friend Requests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Looking at Friends’ habits on profile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Rejecting Friend Requests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Sending Friend Requests</a:t>
            </a:r>
            <a:endParaRPr sz="1300">
              <a:solidFill>
                <a:schemeClr val="accent1"/>
              </a:solidFill>
              <a:latin typeface="Lato"/>
              <a:ea typeface="Lato"/>
              <a:cs typeface="Lato"/>
              <a:sym typeface="Lato"/>
            </a:endParaRPr>
          </a:p>
        </p:txBody>
      </p:sp>
      <p:pic>
        <p:nvPicPr>
          <p:cNvPr id="100" name="Google Shape;100;p15" title="friends_list.webm">
            <a:hlinkClick r:id="rId3"/>
          </p:cNvPr>
          <p:cNvPicPr preferRelativeResize="0"/>
          <p:nvPr/>
        </p:nvPicPr>
        <p:blipFill>
          <a:blip r:embed="rId4">
            <a:alphaModFix/>
          </a:blip>
          <a:stretch>
            <a:fillRect/>
          </a:stretch>
        </p:blipFill>
        <p:spPr>
          <a:xfrm>
            <a:off x="5511575" y="766463"/>
            <a:ext cx="1861950" cy="4137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Video</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User accepts Friend Request from “Gordon Ramsay”. User then clicks on Gordon to see their profile which displays their calendar of completed tasks as well as their associated habits at the bottom (which you can choose to subscribe to from there if interested!)</a:t>
            </a:r>
            <a:endParaRPr/>
          </a:p>
          <a:p>
            <a:pPr indent="-311150" lvl="0" marL="457200" rtl="0" algn="l">
              <a:spcBef>
                <a:spcPts val="0"/>
              </a:spcBef>
              <a:spcAft>
                <a:spcPts val="0"/>
              </a:spcAft>
              <a:buSzPts val="1300"/>
              <a:buAutoNum type="arabicPeriod"/>
            </a:pPr>
            <a:r>
              <a:rPr lang="en"/>
              <a:t>User rejects Friend Request from “Ronaldo Nazario”. </a:t>
            </a:r>
            <a:endParaRPr/>
          </a:p>
          <a:p>
            <a:pPr indent="-311150" lvl="0" marL="457200" rtl="0" algn="l">
              <a:spcBef>
                <a:spcPts val="0"/>
              </a:spcBef>
              <a:spcAft>
                <a:spcPts val="0"/>
              </a:spcAft>
              <a:buSzPts val="1300"/>
              <a:buAutoNum type="arabicPeriod"/>
            </a:pPr>
            <a:r>
              <a:rPr lang="en"/>
              <a:t>User sends a Friend Request to Taylor Swift and a few other </a:t>
            </a:r>
            <a:r>
              <a:rPr lang="en"/>
              <a:t>people</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1236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66"/>
              <a:t>How we Implemented “The Laws of User Interface Design”</a:t>
            </a:r>
            <a:r>
              <a:rPr lang="en"/>
              <a:t> </a:t>
            </a:r>
            <a:endParaRPr/>
          </a:p>
        </p:txBody>
      </p:sp>
      <p:sp>
        <p:nvSpPr>
          <p:cNvPr id="112" name="Google Shape;112;p17"/>
          <p:cNvSpPr txBox="1"/>
          <p:nvPr>
            <p:ph idx="1" type="body"/>
          </p:nvPr>
        </p:nvSpPr>
        <p:spPr>
          <a:xfrm>
            <a:off x="727650" y="1771625"/>
            <a:ext cx="7943400" cy="2862300"/>
          </a:xfrm>
          <a:prstGeom prst="rect">
            <a:avLst/>
          </a:prstGeom>
        </p:spPr>
        <p:txBody>
          <a:bodyPr anchorCtr="0" anchor="t" bIns="91425" lIns="91425" spcFirstLastPara="1" rIns="91425" wrap="square" tIns="91425">
            <a:noAutofit/>
          </a:bodyPr>
          <a:lstStyle/>
          <a:p>
            <a:pPr indent="0" lvl="0" marL="0" rtl="0" algn="l">
              <a:lnSpc>
                <a:spcPct val="55000"/>
              </a:lnSpc>
              <a:spcBef>
                <a:spcPts val="0"/>
              </a:spcBef>
              <a:spcAft>
                <a:spcPts val="0"/>
              </a:spcAft>
              <a:buSzPts val="688"/>
              <a:buNone/>
            </a:pPr>
            <a:r>
              <a:rPr lang="en" sz="1012"/>
              <a:t>Law of Clarity (Consistency):</a:t>
            </a:r>
            <a:endParaRPr sz="1012"/>
          </a:p>
          <a:p>
            <a:pPr indent="-292893" lvl="0" marL="457200" rtl="0" algn="l">
              <a:lnSpc>
                <a:spcPct val="55000"/>
              </a:lnSpc>
              <a:spcBef>
                <a:spcPts val="1200"/>
              </a:spcBef>
              <a:spcAft>
                <a:spcPts val="0"/>
              </a:spcAft>
              <a:buSzPts val="1013"/>
              <a:buChar char="-"/>
            </a:pPr>
            <a:r>
              <a:rPr lang="en" sz="1012"/>
              <a:t>Consistent colors (green, white, and black text).</a:t>
            </a:r>
            <a:endParaRPr sz="1012"/>
          </a:p>
          <a:p>
            <a:pPr indent="-292893" lvl="0" marL="457200" rtl="0" algn="l">
              <a:lnSpc>
                <a:spcPct val="55000"/>
              </a:lnSpc>
              <a:spcBef>
                <a:spcPts val="1200"/>
              </a:spcBef>
              <a:spcAft>
                <a:spcPts val="0"/>
              </a:spcAft>
              <a:buSzPts val="1013"/>
              <a:buChar char="-"/>
            </a:pPr>
            <a:r>
              <a:rPr lang="en" sz="1012"/>
              <a:t>Consistent navigation bar with easy to understand icons.</a:t>
            </a:r>
            <a:endParaRPr sz="1012"/>
          </a:p>
          <a:p>
            <a:pPr indent="0" lvl="0" marL="0" rtl="0" algn="l">
              <a:lnSpc>
                <a:spcPct val="55000"/>
              </a:lnSpc>
              <a:spcBef>
                <a:spcPts val="1200"/>
              </a:spcBef>
              <a:spcAft>
                <a:spcPts val="0"/>
              </a:spcAft>
              <a:buSzPts val="688"/>
              <a:buNone/>
            </a:pPr>
            <a:r>
              <a:rPr lang="en" sz="1012"/>
              <a:t>Law of Preferred Action:</a:t>
            </a:r>
            <a:endParaRPr sz="1012"/>
          </a:p>
          <a:p>
            <a:pPr indent="-292893" lvl="0" marL="457200" rtl="0" algn="l">
              <a:lnSpc>
                <a:spcPct val="55000"/>
              </a:lnSpc>
              <a:spcBef>
                <a:spcPts val="1200"/>
              </a:spcBef>
              <a:spcAft>
                <a:spcPts val="0"/>
              </a:spcAft>
              <a:buSzPts val="1013"/>
              <a:buChar char="-"/>
            </a:pPr>
            <a:r>
              <a:rPr lang="en" sz="1012"/>
              <a:t>All actions/navigation pages are labelled to help user understand where they are and what they can do</a:t>
            </a:r>
            <a:endParaRPr sz="1012"/>
          </a:p>
          <a:p>
            <a:pPr indent="0" lvl="0" marL="0" rtl="0" algn="l">
              <a:lnSpc>
                <a:spcPct val="55000"/>
              </a:lnSpc>
              <a:spcBef>
                <a:spcPts val="1200"/>
              </a:spcBef>
              <a:spcAft>
                <a:spcPts val="0"/>
              </a:spcAft>
              <a:buSzPts val="688"/>
              <a:buNone/>
            </a:pPr>
            <a:r>
              <a:rPr lang="en" sz="1012"/>
              <a:t>Law of Context:</a:t>
            </a:r>
            <a:endParaRPr sz="1012"/>
          </a:p>
          <a:p>
            <a:pPr indent="-292893" lvl="0" marL="457200" rtl="0" algn="l">
              <a:lnSpc>
                <a:spcPct val="55000"/>
              </a:lnSpc>
              <a:spcBef>
                <a:spcPts val="1200"/>
              </a:spcBef>
              <a:spcAft>
                <a:spcPts val="0"/>
              </a:spcAft>
              <a:buSzPts val="1013"/>
              <a:buChar char="-"/>
            </a:pPr>
            <a:r>
              <a:rPr lang="en" sz="1012"/>
              <a:t>Allows users to accept/reject friend requests with icons close to the user.</a:t>
            </a:r>
            <a:endParaRPr sz="1012"/>
          </a:p>
          <a:p>
            <a:pPr indent="0" lvl="0" marL="0" rtl="0" algn="l">
              <a:lnSpc>
                <a:spcPct val="55000"/>
              </a:lnSpc>
              <a:spcBef>
                <a:spcPts val="1200"/>
              </a:spcBef>
              <a:spcAft>
                <a:spcPts val="0"/>
              </a:spcAft>
              <a:buSzPts val="688"/>
              <a:buNone/>
            </a:pPr>
            <a:r>
              <a:rPr lang="en" sz="1012"/>
              <a:t>Law of Defaults:</a:t>
            </a:r>
            <a:endParaRPr sz="1012"/>
          </a:p>
          <a:p>
            <a:pPr indent="-292893" lvl="0" marL="457200" rtl="0" algn="l">
              <a:lnSpc>
                <a:spcPct val="55000"/>
              </a:lnSpc>
              <a:spcBef>
                <a:spcPts val="1200"/>
              </a:spcBef>
              <a:spcAft>
                <a:spcPts val="0"/>
              </a:spcAft>
              <a:buSzPts val="1013"/>
              <a:buChar char="-"/>
            </a:pPr>
            <a:r>
              <a:rPr lang="en" sz="1012"/>
              <a:t>All user profile icons are set to a blank </a:t>
            </a:r>
            <a:r>
              <a:rPr lang="en" sz="1012"/>
              <a:t>silhouette</a:t>
            </a:r>
            <a:r>
              <a:rPr lang="en" sz="1012"/>
              <a:t>.</a:t>
            </a:r>
            <a:endParaRPr sz="1012"/>
          </a:p>
          <a:p>
            <a:pPr indent="0" lvl="0" marL="0" rtl="0" algn="l">
              <a:lnSpc>
                <a:spcPct val="55000"/>
              </a:lnSpc>
              <a:spcBef>
                <a:spcPts val="1200"/>
              </a:spcBef>
              <a:spcAft>
                <a:spcPts val="0"/>
              </a:spcAft>
              <a:buNone/>
            </a:pPr>
            <a:r>
              <a:rPr lang="en" sz="1012"/>
              <a:t>Law of Feedback:</a:t>
            </a:r>
            <a:endParaRPr sz="1012"/>
          </a:p>
          <a:p>
            <a:pPr indent="-292893" lvl="0" marL="457200" rtl="0" algn="l">
              <a:lnSpc>
                <a:spcPct val="55000"/>
              </a:lnSpc>
              <a:spcBef>
                <a:spcPts val="1200"/>
              </a:spcBef>
              <a:spcAft>
                <a:spcPts val="0"/>
              </a:spcAft>
              <a:buSzPts val="1013"/>
              <a:buChar char="-"/>
            </a:pPr>
            <a:r>
              <a:rPr lang="en" sz="1012"/>
              <a:t>The users are notified that the friend request has been accepted/rejected.</a:t>
            </a:r>
            <a:endParaRPr sz="1012"/>
          </a:p>
          <a:p>
            <a:pPr indent="0" lvl="0" marL="0" rtl="0" algn="l">
              <a:lnSpc>
                <a:spcPct val="55000"/>
              </a:lnSpc>
              <a:spcBef>
                <a:spcPts val="1200"/>
              </a:spcBef>
              <a:spcAft>
                <a:spcPts val="0"/>
              </a:spcAft>
              <a:buNone/>
            </a:pPr>
            <a:r>
              <a:rPr lang="en" sz="1012"/>
              <a:t>Law of Easing:</a:t>
            </a:r>
            <a:endParaRPr sz="1012"/>
          </a:p>
          <a:p>
            <a:pPr indent="-292893" lvl="0" marL="457200" rtl="0" algn="l">
              <a:lnSpc>
                <a:spcPct val="75000"/>
              </a:lnSpc>
              <a:spcBef>
                <a:spcPts val="1200"/>
              </a:spcBef>
              <a:spcAft>
                <a:spcPts val="0"/>
              </a:spcAft>
              <a:buSzPts val="1013"/>
              <a:buChar char="-"/>
            </a:pPr>
            <a:r>
              <a:rPr lang="en" sz="1012"/>
              <a:t>On the friend’s page, the user’s “friends”, “friend requests”, and “people you may know” are all separated in a separate area/dropdown menu.</a:t>
            </a:r>
            <a:endParaRPr sz="1012"/>
          </a:p>
          <a:p>
            <a:pPr indent="0" lvl="0" marL="0" rtl="0" algn="l">
              <a:lnSpc>
                <a:spcPct val="55000"/>
              </a:lnSpc>
              <a:spcBef>
                <a:spcPts val="1200"/>
              </a:spcBef>
              <a:spcAft>
                <a:spcPts val="1200"/>
              </a:spcAft>
              <a:buSzPts val="688"/>
              <a:buNone/>
            </a:pPr>
            <a:r>
              <a:t/>
            </a:r>
            <a:endParaRPr sz="81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Work on improving the user interface</a:t>
            </a:r>
            <a:endParaRPr/>
          </a:p>
          <a:p>
            <a:pPr indent="-298450" lvl="1" marL="914400" rtl="0" algn="l">
              <a:spcBef>
                <a:spcPts val="0"/>
              </a:spcBef>
              <a:spcAft>
                <a:spcPts val="0"/>
              </a:spcAft>
              <a:buSzPts val="1100"/>
              <a:buChar char="-"/>
            </a:pPr>
            <a:r>
              <a:rPr lang="en"/>
              <a:t>Make ticking off more user-friendly and “gamify” it</a:t>
            </a:r>
            <a:endParaRPr/>
          </a:p>
          <a:p>
            <a:pPr indent="-298450" lvl="1" marL="914400" rtl="0" algn="l">
              <a:spcBef>
                <a:spcPts val="0"/>
              </a:spcBef>
              <a:spcAft>
                <a:spcPts val="0"/>
              </a:spcAft>
              <a:buSzPts val="1100"/>
              <a:buChar char="-"/>
            </a:pPr>
            <a:r>
              <a:rPr lang="en"/>
              <a:t>Make friends’ habits be shown weekly (like on main page) and have a separate tracker for each habit</a:t>
            </a:r>
            <a:endParaRPr/>
          </a:p>
          <a:p>
            <a:pPr indent="-311150" lvl="0" marL="457200" rtl="0" algn="l">
              <a:spcBef>
                <a:spcPts val="0"/>
              </a:spcBef>
              <a:spcAft>
                <a:spcPts val="0"/>
              </a:spcAft>
              <a:buSzPts val="1300"/>
              <a:buChar char="-"/>
            </a:pPr>
            <a:r>
              <a:rPr lang="en"/>
              <a:t>Work on being able to set habits to private </a:t>
            </a:r>
            <a:endParaRPr/>
          </a:p>
          <a:p>
            <a:pPr indent="-311150" lvl="0" marL="457200" rtl="0" algn="l">
              <a:spcBef>
                <a:spcPts val="0"/>
              </a:spcBef>
              <a:spcAft>
                <a:spcPts val="0"/>
              </a:spcAft>
              <a:buSzPts val="1300"/>
              <a:buChar char="-"/>
            </a:pPr>
            <a:r>
              <a:rPr lang="en"/>
              <a:t>Improve the calendar page so that every habit has its own little calendar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