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B131E9-2472-4EFE-908F-2F941E80CDDD}">
  <a:tblStyle styleId="{D7B131E9-2472-4EFE-908F-2F941E80CD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3e48bd7a0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3e48bd7a0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3e48bd7a0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3e48bd7a0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e48bd7a0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e48bd7a0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3e48bd7a0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3e48bd7a0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3f2c71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3f2c71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3e48bd7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3e48bd7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3e48bd7a0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3e48bd7a0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2881e5e8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2881e5e8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3a3816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3a3816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2881e5e8d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2881e5e8d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3e48bd7a0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3e48bd7a0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3a3816c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3a3816c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3e48bd7a0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3e48bd7a0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Cases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7 - Habit Tracker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20250" y="-28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Friend’s Lists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20250" y="520125"/>
            <a:ext cx="8503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Adding friends with other users on the platform and viewing their habits</a:t>
            </a:r>
            <a:endParaRPr sz="1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311700" y="96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{D7B131E9-2472-4EFE-908F-2F941E80CDDD}</a:tableStyleId>
              </a:tblPr>
              <a:tblGrid>
                <a:gridCol w="2322975"/>
                <a:gridCol w="6197625"/>
              </a:tblGrid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Goal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can add friends with others and view their habits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Actors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A, User B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Trigger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 go to User B’s profile and hit the “Add friend” button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Success Condition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/>
                        <a:t>User A must be logged in, User B profile must exist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6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 success scenario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 is signed in.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 searches for User B by name or username on the search bar.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returns User B profile, after which User A hits the “Add friend” button.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records this event and notifies User B.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B accepts User A request.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logs User A and User B as friends.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 opens their friend list.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returns User B’s habits among other friends User A might have added earlier and they are shown in a list under each friend. 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9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Scenarios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1a. User is not signed in. Error message will be displayed and user prompted to sign in.</a:t>
                      </a:r>
                      <a:b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2a. User B does not exist or contains special characters from other languages.</a:t>
                      </a:r>
                      <a:b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5a. User B does not accept User A request, after which the event will be discarded on the server, and User A will not receive a message.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20250" y="200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Friend’s Lists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20250" y="748725"/>
            <a:ext cx="8503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Adding friends with other users on the platform and viewing their habits</a:t>
            </a:r>
            <a:endParaRPr sz="1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825" y="1245075"/>
            <a:ext cx="3269252" cy="370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20250" y="200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Weekly Summary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320250" y="748725"/>
            <a:ext cx="8503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Provide User with a weekly Summary of the Week</a:t>
            </a:r>
            <a:endParaRPr sz="1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311700" y="12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{D7B131E9-2472-4EFE-908F-2F941E80CDDD}</a:tableStyleId>
              </a:tblPr>
              <a:tblGrid>
                <a:gridCol w="2322975"/>
                <a:gridCol w="6197625"/>
              </a:tblGrid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Goal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can view the weekly summary of their habits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Actors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User, Server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Trigger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End of Week triggers runner to generate a report for the week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Success Condition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/>
                        <a:t>User has created and added some habits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6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 success scenario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Worker Server is triggered at the end of the week.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collects data from all users, runs algorithm to generate report, and stores it in database.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notifies User that the report is generated (either via notification or a textbox).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logs in to their profile and sees the message, hits the “report” button to view.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query the database to get the report, and show to the User. 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Scenarios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4a. User is not signed in, or it is their first week so no report available.</a:t>
                      </a:r>
                      <a:b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5a. No report generated for this user. (database error) Either display error message or show “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generate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report” option.                                                                                                                    5b. No habits were completed during the week, in which case the server can show an encouraging message. 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20250" y="200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Weekly Summary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000" y="1137525"/>
            <a:ext cx="3657803" cy="370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6625" y="748725"/>
            <a:ext cx="4147841" cy="42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320250" y="748725"/>
            <a:ext cx="8503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Provide User with a weekly Summary of the Week</a:t>
            </a:r>
            <a:endParaRPr sz="1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4016275" y="4482675"/>
            <a:ext cx="215400" cy="161400"/>
          </a:xfrm>
          <a:prstGeom prst="rect">
            <a:avLst/>
          </a:prstGeom>
          <a:solidFill>
            <a:srgbClr val="B2F2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5616275" y="4543600"/>
            <a:ext cx="215400" cy="161400"/>
          </a:xfrm>
          <a:prstGeom prst="rect">
            <a:avLst/>
          </a:prstGeom>
          <a:solidFill>
            <a:srgbClr val="B2F2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893375" y="4382200"/>
            <a:ext cx="9096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455050" y="4409100"/>
            <a:ext cx="9096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20250" y="200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S</a:t>
            </a:r>
            <a:r>
              <a:rPr lang="en"/>
              <a:t>ettings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320250" y="748725"/>
            <a:ext cx="8503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Editing which of your Habits you want to be Private</a:t>
            </a:r>
            <a:endParaRPr sz="1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311700" y="12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{D7B131E9-2472-4EFE-908F-2F941E80CDDD}</a:tableStyleId>
              </a:tblPr>
              <a:tblGrid>
                <a:gridCol w="2322975"/>
                <a:gridCol w="6197625"/>
              </a:tblGrid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Goal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can hide habits from being seen by their friends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Actors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A, User B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Trigger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 taps on the settings button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Success Condition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/>
                        <a:t>User A must be logged in and have habits created 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6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 success scenario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 is signed in.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 goes to the settings tab.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returns a list of the habits with a toggle next to them.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presses on the toggles next to habits they want to be private.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records the preference for each habit.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B (user A’s friend) opens their friend list. 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Only non-private habits are now visible to User B (who is their friend).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Scenarios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1a. User is not signed in. Error message will be displayed and user prompted to sign in.</a:t>
                      </a:r>
                      <a:b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4a. The habit User A tries to make private does not exist.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                                                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Joe Lebedev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Zachary Tobey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Shanyu Juneja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Trung Dang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Manager:</a:t>
            </a:r>
            <a:r>
              <a:rPr lang="en"/>
              <a:t> Srihari Srivatsa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Habit Tracker</a:t>
            </a:r>
            <a:r>
              <a:rPr lang="en"/>
              <a:t> provides a convenient, </a:t>
            </a:r>
            <a:r>
              <a:rPr lang="en"/>
              <a:t>interactive</a:t>
            </a:r>
            <a:r>
              <a:rPr lang="en"/>
              <a:t>, and safe way to track your </a:t>
            </a:r>
            <a:r>
              <a:rPr lang="en"/>
              <a:t>habits</a:t>
            </a:r>
            <a:r>
              <a:rPr lang="en"/>
              <a:t> and share them with your friends. The app allows you to </a:t>
            </a:r>
            <a:r>
              <a:rPr b="1" lang="en">
                <a:solidFill>
                  <a:schemeClr val="accent3"/>
                </a:solidFill>
              </a:rPr>
              <a:t>create your own habits or subscribe to an existing one</a:t>
            </a:r>
            <a:r>
              <a:rPr lang="en"/>
              <a:t>. You can also </a:t>
            </a:r>
            <a:r>
              <a:rPr b="1" lang="en">
                <a:solidFill>
                  <a:schemeClr val="accent3"/>
                </a:solidFill>
              </a:rPr>
              <a:t>customize</a:t>
            </a:r>
            <a:r>
              <a:rPr lang="en"/>
              <a:t> your intensity. Every time you perform a habit, you can quickly </a:t>
            </a:r>
            <a:r>
              <a:rPr b="1" lang="en">
                <a:solidFill>
                  <a:schemeClr val="accent3"/>
                </a:solidFill>
              </a:rPr>
              <a:t>check it off</a:t>
            </a:r>
            <a:r>
              <a:rPr lang="en"/>
              <a:t> on the </a:t>
            </a:r>
            <a:r>
              <a:rPr b="1" lang="en">
                <a:solidFill>
                  <a:schemeClr val="accent3"/>
                </a:solidFill>
              </a:rPr>
              <a:t>main page</a:t>
            </a:r>
            <a:r>
              <a:rPr lang="en"/>
              <a:t> and </a:t>
            </a:r>
            <a:r>
              <a:rPr b="1" lang="en">
                <a:solidFill>
                  <a:schemeClr val="accent3"/>
                </a:solidFill>
              </a:rPr>
              <a:t>share your achievements</a:t>
            </a:r>
            <a:r>
              <a:rPr lang="en"/>
              <a:t> with your friends. We also provide private habit options, which will be hidden from other users.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20400" y="175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User Accounts</a:t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311700" y="12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{D7B131E9-2472-4EFE-908F-2F941E80CDDD}</a:tableStyleId>
              </a:tblPr>
              <a:tblGrid>
                <a:gridCol w="2322975"/>
                <a:gridCol w="6197625"/>
              </a:tblGrid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Goal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can sign up for a new account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Actors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Trigger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selects Sign Up button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Success Condition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has not created an account before, the sign-up email is valid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6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 success scenario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goes to the 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page.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clicks the sign up button.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enter the username, email, and password.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System check if the username and email has existed, if not, create new account.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creates a new account.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Scenarios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3a. Username contains non-alphanumeric characters.</a:t>
                      </a:r>
                      <a:b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3b. Invalid email address (not of type &lt;user&gt;@&lt;email_provider&gt;.com).</a:t>
                      </a:r>
                      <a:b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4a. Username taken or account with that email already exists.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p16"/>
          <p:cNvSpPr txBox="1"/>
          <p:nvPr/>
        </p:nvSpPr>
        <p:spPr>
          <a:xfrm>
            <a:off x="328950" y="732350"/>
            <a:ext cx="8503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Signing up a new account </a:t>
            </a:r>
            <a:endParaRPr sz="1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20400" y="175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User Accounts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311700" y="12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{D7B131E9-2472-4EFE-908F-2F941E80CDDD}</a:tableStyleId>
              </a:tblPr>
              <a:tblGrid>
                <a:gridCol w="2322975"/>
                <a:gridCol w="6197625"/>
              </a:tblGrid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Goal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can log in to their account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Actors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Trigger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selects Sign In button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Success Condition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has created account and authentication info is valid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6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 success scenario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goes to the login page.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click the sign in button.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enter the username or email, and password.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checks if the data is correct, if so User is logged in.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Scenarios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a. Username or account with input email do not exist.</a:t>
                      </a:r>
                      <a:b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3b. Username and email exist, but password is incorrect.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328950" y="732350"/>
            <a:ext cx="8503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Signing into an existing account</a:t>
            </a:r>
            <a:endParaRPr sz="1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20250" y="200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Setting up Habits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20250" y="748725"/>
            <a:ext cx="8503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Adding a new </a:t>
            </a:r>
            <a:r>
              <a:rPr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habit</a:t>
            </a:r>
            <a:r>
              <a:rPr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to your schedule</a:t>
            </a:r>
            <a:endParaRPr sz="1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311700" y="12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{D7B131E9-2472-4EFE-908F-2F941E80CDDD}</a:tableStyleId>
              </a:tblPr>
              <a:tblGrid>
                <a:gridCol w="2322975"/>
                <a:gridCol w="6197625"/>
              </a:tblGrid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Goal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can add a new 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habit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to their schedule or subscribe to an existing habit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Actors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Trigger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select the “+” button in their habit list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Success Condition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/>
                        <a:t>User is logged in, if subscribing to a friend’s habit, habit must not be private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2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 success scenario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is signed in.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goes to “Home page” and hit the “+” button.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inputs the habit name or subscribes to a habit (two options, there is a list of existing most common habits and another list of your friends’ habits).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selects the frequency for the habit (days a week). 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presses “create new habit”. 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System adds the habit to user’s list, calendar, etc.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Scenarios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1a. User is not signed in.</a:t>
                      </a:r>
                      <a:b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3a. The habit name is not alphanumeric.                                                                                                                                                                                                   </a:t>
                      </a:r>
                      <a:b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3b. The habit user trying to subscribe to does not exists or is private.                                       4a. 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Frequency is invalid (more than 7 days a week, &lt; 0, etc.).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20250" y="200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Checking Off Habits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20250" y="748725"/>
            <a:ext cx="8503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Checking off completed habits from main page</a:t>
            </a:r>
            <a:endParaRPr sz="1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311700" y="12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{D7B131E9-2472-4EFE-908F-2F941E80CDDD}</a:tableStyleId>
              </a:tblPr>
              <a:tblGrid>
                <a:gridCol w="2322975"/>
                <a:gridCol w="6197625"/>
              </a:tblGrid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Goal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can 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check off a “circle”, indicating that they have completed their habit for the day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Actors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Trigger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selects a habit and checks it off for the day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Success Condition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/>
                        <a:t>User is logged in, the habit must exist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6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 success scenario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is signed in.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goes to “Main page” where they can see all their habits with check in “circles” below them.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will return the habit data to the User.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hits the “circle” button for the day.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server will increment the number of days User has completed this habit.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Scenarios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1a. User is not signed in. Error message will be displayed and user prompted to sign in.</a:t>
                      </a:r>
                      <a:b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2a. No habits created.</a:t>
                      </a:r>
                      <a:b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4a. The user has already Completed this habit for the day. 2 ways to handle this exception would be: display an error message or hide the “Completed” button once it is clicked.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20250" y="200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Deleting Habits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20250" y="748725"/>
            <a:ext cx="8503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Deleting habits</a:t>
            </a:r>
            <a:endParaRPr sz="1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311700" y="12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{D7B131E9-2472-4EFE-908F-2F941E80CDDD}</a:tableStyleId>
              </a:tblPr>
              <a:tblGrid>
                <a:gridCol w="2322975"/>
                <a:gridCol w="6197625"/>
              </a:tblGrid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Goal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can delete habits they no longer want to keep doing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Actors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Trigger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long presses on a habit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Success Condition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/>
                        <a:t>User is logged in, the habit must exist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6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 success scenario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is signed in.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goes to “Main page” where they can see all their habits.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will return the habit data to the User.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presses on a habit for a few seconds.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“delete the habit” option pops up below the habit. 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presses the button.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server removes the habit from “Main page” and any data related to it.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Scenarios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1a. User is not signed in. Error message will be displayed and user prompted to sign in.</a:t>
                      </a:r>
                      <a:b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2a. No habits created.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20250" y="200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Calendar for Habits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320250" y="748725"/>
            <a:ext cx="8503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Viewing Habits as Calendar</a:t>
            </a:r>
            <a:endParaRPr sz="1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311700" y="12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{D7B131E9-2472-4EFE-908F-2F941E80CDDD}</a:tableStyleId>
              </a:tblPr>
              <a:tblGrid>
                <a:gridCol w="2322975"/>
                <a:gridCol w="6197625"/>
              </a:tblGrid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Goal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can view the habits in the form of a calendar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Actors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Trigger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select the calendar icon in the app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Success Condition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/>
                        <a:t>User is logged in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 success scenario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signs in and go to the “Calendar” page of the app.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Server query all the habit data within the last month and return the report for user.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can see a mini calendar for each habit in a list. 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can press on each mini calendar if they want data for more than the last month.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Scenarios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1a. User is not signed in.</a:t>
                      </a:r>
                      <a:b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2a. The user has just signed up, so there is no data and therefore the server will return null. On receiving null, the app should display an empty calendar. 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