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0175200" cy="21031200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5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5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5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5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8000"/>
    <a:srgbClr val="00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176" y="-2256"/>
      </p:cViewPr>
      <p:guideLst>
        <p:guide orient="horz" pos="6624"/>
        <p:guide pos="95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>
              <a:defRPr sz="1200" smtClean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>
              <a:defRPr sz="1200" smtClean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2150"/>
            <a:ext cx="495935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>
              <a:defRPr sz="1200" smtClean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48BB1C61-8D7E-5E43-85E4-8A07E16367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379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884300-FFB2-5644-9B83-E6F2606E0DAE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692150"/>
            <a:ext cx="4959350" cy="3457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3140" y="6533305"/>
            <a:ext cx="25648920" cy="45080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280" y="11917680"/>
            <a:ext cx="21122640" cy="5374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D3470-079D-2047-851A-10CB7AB73E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3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1B3FB-7D1E-9C4D-AF98-0D5964F4DD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77020" y="842224"/>
            <a:ext cx="6789420" cy="179446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0" y="842224"/>
            <a:ext cx="19865340" cy="179446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4E27C-4BB4-CA4A-ADD6-5786EDDF4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3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0364F-8AF5-2E45-8C44-FC70A70CBA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633" y="13514495"/>
            <a:ext cx="25648920" cy="4177030"/>
          </a:xfrm>
        </p:spPr>
        <p:txBody>
          <a:bodyPr anchor="t"/>
          <a:lstStyle>
            <a:lvl1pPr algn="l">
              <a:defRPr sz="1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3633" y="8913921"/>
            <a:ext cx="25648920" cy="4600573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6304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7CD64-0A29-1D46-8CE9-5A56ACA49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7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4907281"/>
            <a:ext cx="13327380" cy="13879620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39060" y="4907281"/>
            <a:ext cx="13327380" cy="13879620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BB3EF-74A7-8F4C-92BA-19FAED360F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3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4707680"/>
            <a:ext cx="13332621" cy="1961936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800" b="1"/>
            </a:lvl3pPr>
            <a:lvl4pPr marL="4389120" indent="0">
              <a:buNone/>
              <a:defRPr sz="5100" b="1"/>
            </a:lvl4pPr>
            <a:lvl5pPr marL="5852160" indent="0">
              <a:buNone/>
              <a:defRPr sz="5100" b="1"/>
            </a:lvl5pPr>
            <a:lvl6pPr marL="7315200" indent="0">
              <a:buNone/>
              <a:defRPr sz="5100" b="1"/>
            </a:lvl6pPr>
            <a:lvl7pPr marL="8778240" indent="0">
              <a:buNone/>
              <a:defRPr sz="5100" b="1"/>
            </a:lvl7pPr>
            <a:lvl8pPr marL="10241280" indent="0">
              <a:buNone/>
              <a:defRPr sz="5100" b="1"/>
            </a:lvl8pPr>
            <a:lvl9pPr marL="11704320" indent="0">
              <a:buNone/>
              <a:defRPr sz="5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8760" y="6669616"/>
            <a:ext cx="13332621" cy="12117284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8584" y="4707680"/>
            <a:ext cx="13337858" cy="1961936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800" b="1"/>
            </a:lvl3pPr>
            <a:lvl4pPr marL="4389120" indent="0">
              <a:buNone/>
              <a:defRPr sz="5100" b="1"/>
            </a:lvl4pPr>
            <a:lvl5pPr marL="5852160" indent="0">
              <a:buNone/>
              <a:defRPr sz="5100" b="1"/>
            </a:lvl5pPr>
            <a:lvl6pPr marL="7315200" indent="0">
              <a:buNone/>
              <a:defRPr sz="5100" b="1"/>
            </a:lvl6pPr>
            <a:lvl7pPr marL="8778240" indent="0">
              <a:buNone/>
              <a:defRPr sz="5100" b="1"/>
            </a:lvl7pPr>
            <a:lvl8pPr marL="10241280" indent="0">
              <a:buNone/>
              <a:defRPr sz="5100" b="1"/>
            </a:lvl8pPr>
            <a:lvl9pPr marL="11704320" indent="0">
              <a:buNone/>
              <a:defRPr sz="5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8584" y="6669616"/>
            <a:ext cx="13337858" cy="12117284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577C4-B263-FD43-9AF4-6CC40471CF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0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E5974-9ED3-1E4F-B51F-55EF545B42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6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BD2C4-6CC5-8C44-B570-483B9E144C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5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1" y="837353"/>
            <a:ext cx="9927433" cy="3563620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7665" y="837354"/>
            <a:ext cx="16868775" cy="17949547"/>
          </a:xfrm>
        </p:spPr>
        <p:txBody>
          <a:bodyPr/>
          <a:lstStyle>
            <a:lvl1pPr>
              <a:defRPr sz="10200"/>
            </a:lvl1pPr>
            <a:lvl2pPr>
              <a:defRPr sz="9000"/>
            </a:lvl2pPr>
            <a:lvl3pPr>
              <a:defRPr sz="77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761" y="4400974"/>
            <a:ext cx="9927433" cy="14385927"/>
          </a:xfrm>
        </p:spPr>
        <p:txBody>
          <a:bodyPr/>
          <a:lstStyle>
            <a:lvl1pPr marL="0" indent="0">
              <a:buNone/>
              <a:defRPr sz="4500"/>
            </a:lvl1pPr>
            <a:lvl2pPr marL="1463040" indent="0">
              <a:buNone/>
              <a:defRPr sz="3800"/>
            </a:lvl2pPr>
            <a:lvl3pPr marL="2926080" indent="0">
              <a:buNone/>
              <a:defRPr sz="3200"/>
            </a:lvl3pPr>
            <a:lvl4pPr marL="4389120" indent="0">
              <a:buNone/>
              <a:defRPr sz="2900"/>
            </a:lvl4pPr>
            <a:lvl5pPr marL="5852160" indent="0">
              <a:buNone/>
              <a:defRPr sz="2900"/>
            </a:lvl5pPr>
            <a:lvl6pPr marL="7315200" indent="0">
              <a:buNone/>
              <a:defRPr sz="2900"/>
            </a:lvl6pPr>
            <a:lvl7pPr marL="8778240" indent="0">
              <a:buNone/>
              <a:defRPr sz="2900"/>
            </a:lvl7pPr>
            <a:lvl8pPr marL="10241280" indent="0">
              <a:buNone/>
              <a:defRPr sz="2900"/>
            </a:lvl8pPr>
            <a:lvl9pPr marL="11704320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F024F-8A79-7A44-A21F-AB196FC218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5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4551" y="14721840"/>
            <a:ext cx="18105120" cy="1737997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14551" y="1879177"/>
            <a:ext cx="18105120" cy="12618720"/>
          </a:xfrm>
        </p:spPr>
        <p:txBody>
          <a:bodyPr rtlCol="0">
            <a:normAutofit/>
          </a:bodyPr>
          <a:lstStyle>
            <a:lvl1pPr marL="0" indent="0">
              <a:buNone/>
              <a:defRPr sz="10200"/>
            </a:lvl1pPr>
            <a:lvl2pPr marL="1463040" indent="0">
              <a:buNone/>
              <a:defRPr sz="9000"/>
            </a:lvl2pPr>
            <a:lvl3pPr marL="2926080" indent="0">
              <a:buNone/>
              <a:defRPr sz="770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4551" y="16459837"/>
            <a:ext cx="18105120" cy="2468243"/>
          </a:xfrm>
        </p:spPr>
        <p:txBody>
          <a:bodyPr/>
          <a:lstStyle>
            <a:lvl1pPr marL="0" indent="0">
              <a:buNone/>
              <a:defRPr sz="4500"/>
            </a:lvl1pPr>
            <a:lvl2pPr marL="1463040" indent="0">
              <a:buNone/>
              <a:defRPr sz="3800"/>
            </a:lvl2pPr>
            <a:lvl3pPr marL="2926080" indent="0">
              <a:buNone/>
              <a:defRPr sz="3200"/>
            </a:lvl3pPr>
            <a:lvl4pPr marL="4389120" indent="0">
              <a:buNone/>
              <a:defRPr sz="2900"/>
            </a:lvl4pPr>
            <a:lvl5pPr marL="5852160" indent="0">
              <a:buNone/>
              <a:defRPr sz="2900"/>
            </a:lvl5pPr>
            <a:lvl6pPr marL="7315200" indent="0">
              <a:buNone/>
              <a:defRPr sz="2900"/>
            </a:lvl6pPr>
            <a:lvl7pPr marL="8778240" indent="0">
              <a:buNone/>
              <a:defRPr sz="2900"/>
            </a:lvl7pPr>
            <a:lvl8pPr marL="10241280" indent="0">
              <a:buNone/>
              <a:defRPr sz="2900"/>
            </a:lvl8pPr>
            <a:lvl9pPr marL="11704320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22C49-5BE9-6A4A-BACD-53E83892AD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4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1509415" y="842830"/>
            <a:ext cx="2715637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292608" tIns="146304" rIns="292608" bIns="1463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09415" y="4907889"/>
            <a:ext cx="27156370" cy="13879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292608" tIns="146304" rIns="292608" bIns="1463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9415" y="19493111"/>
            <a:ext cx="7039570" cy="1119717"/>
          </a:xfrm>
          <a:prstGeom prst="rect">
            <a:avLst/>
          </a:prstGeom>
        </p:spPr>
        <p:txBody>
          <a:bodyPr vert="horz" lIns="292608" tIns="146304" rIns="292608" bIns="146304" rtlCol="0" anchor="ctr"/>
          <a:lstStyle>
            <a:lvl1pPr algn="l">
              <a:defRPr sz="3800" smtClean="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10515" y="19493111"/>
            <a:ext cx="9554170" cy="1119717"/>
          </a:xfrm>
          <a:prstGeom prst="rect">
            <a:avLst/>
          </a:prstGeom>
        </p:spPr>
        <p:txBody>
          <a:bodyPr vert="horz" lIns="292608" tIns="146304" rIns="292608" bIns="146304" rtlCol="0" anchor="ctr"/>
          <a:lstStyle>
            <a:lvl1pPr algn="ctr">
              <a:defRPr sz="3800" smtClean="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26215" y="19493111"/>
            <a:ext cx="7039570" cy="1119717"/>
          </a:xfrm>
          <a:prstGeom prst="rect">
            <a:avLst/>
          </a:prstGeom>
        </p:spPr>
        <p:txBody>
          <a:bodyPr vert="horz" lIns="292608" tIns="146304" rIns="292608" bIns="146304" rtlCol="0" anchor="ctr"/>
          <a:lstStyle>
            <a:lvl1pPr algn="r">
              <a:defRPr sz="3800" smtClean="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100C53DF-75FD-4A43-8E50-BA89BE7DA2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462088" rtl="0" fontAlgn="base">
        <a:spcBef>
          <a:spcPct val="0"/>
        </a:spcBef>
        <a:spcAft>
          <a:spcPct val="0"/>
        </a:spcAft>
        <a:defRPr sz="141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1462088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1462088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1462088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1462088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1462088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1462088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1462088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1462088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096963" indent="-1096963" algn="l" defTabSz="1462088" rtl="0" fontAlgn="base">
        <a:spcBef>
          <a:spcPct val="20000"/>
        </a:spcBef>
        <a:spcAft>
          <a:spcPct val="0"/>
        </a:spcAft>
        <a:buFont typeface="Arial" charset="0"/>
        <a:buChar char="•"/>
        <a:defRPr sz="10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376488" indent="-914400" algn="l" defTabSz="1462088" rtl="0" fontAlgn="base">
        <a:spcBef>
          <a:spcPct val="20000"/>
        </a:spcBef>
        <a:spcAft>
          <a:spcPct val="0"/>
        </a:spcAft>
        <a:buFont typeface="Arial" charset="0"/>
        <a:buChar char="–"/>
        <a:defRPr sz="9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3657600" indent="-730250" algn="l" defTabSz="1462088" rtl="0" fontAlgn="base">
        <a:spcBef>
          <a:spcPct val="20000"/>
        </a:spcBef>
        <a:spcAft>
          <a:spcPct val="0"/>
        </a:spcAft>
        <a:buFont typeface="Arial" charset="0"/>
        <a:buChar char="•"/>
        <a:defRPr sz="77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5119688" indent="-730250" algn="l" defTabSz="1462088" rtl="0" fontAlgn="base">
        <a:spcBef>
          <a:spcPct val="20000"/>
        </a:spcBef>
        <a:spcAft>
          <a:spcPct val="0"/>
        </a:spcAft>
        <a:buFont typeface="Arial" charset="0"/>
        <a:buChar char="–"/>
        <a:defRPr sz="6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6583363" indent="-730250" algn="l" defTabSz="1462088" rtl="0" fontAlgn="base">
        <a:spcBef>
          <a:spcPct val="20000"/>
        </a:spcBef>
        <a:spcAft>
          <a:spcPct val="0"/>
        </a:spcAft>
        <a:buFont typeface="Arial" charset="0"/>
        <a:buChar char="»"/>
        <a:defRPr sz="6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8046720" indent="-731520" algn="l" defTabSz="146304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146304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146304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146304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14630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14630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14630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14630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14630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14630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14630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14630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Box 1"/>
          <p:cNvSpPr txBox="1">
            <a:spLocks noChangeArrowheads="1"/>
          </p:cNvSpPr>
          <p:nvPr/>
        </p:nvSpPr>
        <p:spPr bwMode="auto">
          <a:xfrm>
            <a:off x="314325" y="292101"/>
            <a:ext cx="2962513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8000">
                <a:latin typeface="Calibri" charset="0"/>
                <a:cs typeface="Calibri" charset="0"/>
              </a:rPr>
              <a:t>Title of Project</a:t>
            </a:r>
          </a:p>
        </p:txBody>
      </p:sp>
      <p:sp>
        <p:nvSpPr>
          <p:cNvPr id="2050" name="TextBox 2"/>
          <p:cNvSpPr txBox="1">
            <a:spLocks noChangeArrowheads="1"/>
          </p:cNvSpPr>
          <p:nvPr/>
        </p:nvSpPr>
        <p:spPr bwMode="auto">
          <a:xfrm>
            <a:off x="314325" y="1585252"/>
            <a:ext cx="295465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>
                <a:latin typeface="Calibri" charset="0"/>
                <a:cs typeface="Calibri" charset="0"/>
              </a:rPr>
              <a:t>MIDN 1/C First TeamMember, MIDN 1/C Second TeamMember, MIDN 1/C Third TeamMember</a:t>
            </a:r>
          </a:p>
        </p:txBody>
      </p:sp>
      <p:sp>
        <p:nvSpPr>
          <p:cNvPr id="2051" name="TextBox 21"/>
          <p:cNvSpPr txBox="1">
            <a:spLocks noChangeArrowheads="1"/>
          </p:cNvSpPr>
          <p:nvPr/>
        </p:nvSpPr>
        <p:spPr bwMode="auto">
          <a:xfrm>
            <a:off x="392906" y="2315502"/>
            <a:ext cx="295465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 dirty="0">
                <a:latin typeface="Calibri" charset="0"/>
                <a:cs typeface="Calibri" charset="0"/>
              </a:rPr>
              <a:t>SA475A – Naval Applications of Operations Research – Capstone – Spring </a:t>
            </a:r>
            <a:r>
              <a:rPr lang="en-US" sz="4000" dirty="0" smtClean="0">
                <a:latin typeface="Calibri" charset="0"/>
                <a:cs typeface="Calibri" charset="0"/>
              </a:rPr>
              <a:t>2016</a:t>
            </a:r>
            <a:endParaRPr lang="en-US" sz="4000" dirty="0">
              <a:latin typeface="Calibri" charset="0"/>
              <a:cs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906" y="3432176"/>
            <a:ext cx="9429750" cy="56323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>
                <a:latin typeface="+mn-lt"/>
                <a:cs typeface="Arial" charset="0"/>
              </a:rPr>
              <a:t>The </a:t>
            </a:r>
            <a:r>
              <a:rPr lang="en-US" sz="4000" b="1" dirty="0" smtClean="0">
                <a:latin typeface="+mn-lt"/>
                <a:cs typeface="Arial" charset="0"/>
              </a:rPr>
              <a:t>Problem</a:t>
            </a: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 smtClean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 smtClean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 smtClean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058400" y="3432175"/>
            <a:ext cx="0" cy="1694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116800" y="3578225"/>
            <a:ext cx="0" cy="1694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372725" y="3432176"/>
            <a:ext cx="9429750" cy="68634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>
                <a:latin typeface="+mn-lt"/>
                <a:cs typeface="Arial" charset="0"/>
              </a:rPr>
              <a:t>The Model / Algorithm, etc</a:t>
            </a:r>
            <a:r>
              <a:rPr lang="en-US" sz="4000" b="1" dirty="0" smtClean="0">
                <a:latin typeface="+mn-lt"/>
                <a:cs typeface="Arial" charset="0"/>
              </a:rPr>
              <a:t>.</a:t>
            </a: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 smtClean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 smtClean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 smtClean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 smtClean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 smtClean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352544" y="3432175"/>
            <a:ext cx="9429750" cy="93256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>
                <a:latin typeface="+mn-lt"/>
                <a:cs typeface="Arial" charset="0"/>
              </a:rPr>
              <a:t>Results and </a:t>
            </a:r>
            <a:r>
              <a:rPr lang="en-US" sz="4000" b="1" dirty="0" smtClean="0">
                <a:latin typeface="+mn-lt"/>
                <a:cs typeface="Arial" charset="0"/>
              </a:rPr>
              <a:t>Conclusions</a:t>
            </a: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 smtClean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 smtClean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 smtClean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 smtClean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 smtClean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 smtClean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</p:txBody>
      </p:sp>
      <p:sp>
        <p:nvSpPr>
          <p:cNvPr id="2057" name="TextBox 9"/>
          <p:cNvSpPr txBox="1">
            <a:spLocks noChangeArrowheads="1"/>
          </p:cNvSpPr>
          <p:nvPr/>
        </p:nvSpPr>
        <p:spPr bwMode="auto">
          <a:xfrm>
            <a:off x="11158538" y="10150475"/>
            <a:ext cx="7858125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Remember to include visuals: maps, diagrams, photos, etc.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61</Words>
  <Application>Microsoft Macintosh PowerPoint</Application>
  <PresentationFormat>Custom</PresentationFormat>
  <Paragraphs>34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U.S. Naval Academy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Weel</dc:creator>
  <cp:lastModifiedBy>Nelson Uhan</cp:lastModifiedBy>
  <cp:revision>17</cp:revision>
  <dcterms:created xsi:type="dcterms:W3CDTF">2009-02-03T03:19:31Z</dcterms:created>
  <dcterms:modified xsi:type="dcterms:W3CDTF">2016-04-13T13:53:10Z</dcterms:modified>
</cp:coreProperties>
</file>