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8" r:id="rId3"/>
    <p:sldId id="269" r:id="rId4"/>
    <p:sldId id="270" r:id="rId5"/>
    <p:sldId id="271" r:id="rId6"/>
    <p:sldId id="272" r:id="rId7"/>
    <p:sldId id="274" r:id="rId8"/>
    <p:sldId id="275" r:id="rId9"/>
    <p:sldId id="276"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6384"/>
    <a:srgbClr val="0E7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0ed6f60b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0ed6f60b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0ed6f60b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0ed6f60b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0ed6f60b6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0ed6f60b6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0ed6f60b6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0ed6f60b6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473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0ed6f60b6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0ed6f60b6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012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0ed6f60b6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0ed6f60b6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220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0ed6f60b6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0ed6f60b6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5962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0ed6f60b6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0ed6f60b6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2918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0ed6f60b6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0ed6f60b6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111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0ed6f60b6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0ed6f60b6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48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175449"/>
            <a:ext cx="8520600" cy="79260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SG" sz="3600" b="1" dirty="0">
                <a:solidFill>
                  <a:srgbClr val="0B5394"/>
                </a:solidFill>
              </a:rPr>
              <a:t>Classification of Accident Severity</a:t>
            </a:r>
            <a:br>
              <a:rPr lang="en-SG" sz="3600" b="1" dirty="0">
                <a:solidFill>
                  <a:srgbClr val="0B5394"/>
                </a:solidFill>
              </a:rPr>
            </a:br>
            <a:r>
              <a:rPr lang="en-SG" sz="1800" b="1" dirty="0">
                <a:solidFill>
                  <a:srgbClr val="0B5394"/>
                </a:solidFill>
              </a:rPr>
              <a:t>A Metrics Based Approach</a:t>
            </a:r>
            <a:endParaRPr lang="en-SG" sz="3600" b="1" dirty="0">
              <a:solidFill>
                <a:srgbClr val="0B5394"/>
              </a:solidFill>
            </a:endParaRPr>
          </a:p>
        </p:txBody>
      </p:sp>
      <p:sp>
        <p:nvSpPr>
          <p:cNvPr id="2" name="Rectangle 1">
            <a:extLst>
              <a:ext uri="{FF2B5EF4-FFF2-40B4-BE49-F238E27FC236}">
                <a16:creationId xmlns:a16="http://schemas.microsoft.com/office/drawing/2014/main" id="{79218544-A1F8-435F-961E-9639D76E5255}"/>
              </a:ext>
            </a:extLst>
          </p:cNvPr>
          <p:cNvSpPr/>
          <p:nvPr/>
        </p:nvSpPr>
        <p:spPr>
          <a:xfrm>
            <a:off x="0" y="4943474"/>
            <a:ext cx="9144000" cy="200025"/>
          </a:xfrm>
          <a:prstGeom prst="rect">
            <a:avLst/>
          </a:prstGeom>
          <a:solidFill>
            <a:srgbClr val="3F6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highlight>
                  <a:srgbClr val="3F6384"/>
                </a:highlight>
              </a:rPr>
              <a:t>	Pg.1</a:t>
            </a:r>
            <a:endParaRPr lang="en-SG" sz="1000" dirty="0">
              <a:highlight>
                <a:srgbClr val="3F6384"/>
              </a:highlight>
            </a:endParaRPr>
          </a:p>
        </p:txBody>
      </p:sp>
      <p:sp>
        <p:nvSpPr>
          <p:cNvPr id="3" name="Rectangle 2">
            <a:extLst>
              <a:ext uri="{FF2B5EF4-FFF2-40B4-BE49-F238E27FC236}">
                <a16:creationId xmlns:a16="http://schemas.microsoft.com/office/drawing/2014/main" id="{241C5906-733A-45C6-A9DB-6AC794395C8C}"/>
              </a:ext>
            </a:extLst>
          </p:cNvPr>
          <p:cNvSpPr/>
          <p:nvPr/>
        </p:nvSpPr>
        <p:spPr>
          <a:xfrm>
            <a:off x="0" y="0"/>
            <a:ext cx="9144000" cy="200025"/>
          </a:xfrm>
          <a:prstGeom prst="rect">
            <a:avLst/>
          </a:prstGeom>
          <a:solidFill>
            <a:srgbClr val="3F6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SG" sz="1000" dirty="0">
              <a:highlight>
                <a:srgbClr val="3F6384"/>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2175449"/>
            <a:ext cx="8520600" cy="79260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b="1" dirty="0">
                <a:solidFill>
                  <a:srgbClr val="0B5394"/>
                </a:solidFill>
              </a:rPr>
              <a:t>END</a:t>
            </a:r>
            <a:endParaRPr sz="3600" b="1" dirty="0">
              <a:solidFill>
                <a:srgbClr val="0B5394"/>
              </a:solidFill>
            </a:endParaRPr>
          </a:p>
        </p:txBody>
      </p:sp>
      <p:sp>
        <p:nvSpPr>
          <p:cNvPr id="2" name="Rectangle 1">
            <a:extLst>
              <a:ext uri="{FF2B5EF4-FFF2-40B4-BE49-F238E27FC236}">
                <a16:creationId xmlns:a16="http://schemas.microsoft.com/office/drawing/2014/main" id="{79218544-A1F8-435F-961E-9639D76E5255}"/>
              </a:ext>
            </a:extLst>
          </p:cNvPr>
          <p:cNvSpPr/>
          <p:nvPr/>
        </p:nvSpPr>
        <p:spPr>
          <a:xfrm>
            <a:off x="0" y="4943475"/>
            <a:ext cx="9144000" cy="200025"/>
          </a:xfrm>
          <a:prstGeom prst="rect">
            <a:avLst/>
          </a:prstGeom>
          <a:solidFill>
            <a:srgbClr val="3F6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highlight>
                  <a:srgbClr val="3F6384"/>
                </a:highlight>
              </a:rPr>
              <a:t>Pg.10</a:t>
            </a:r>
            <a:endParaRPr lang="en-SG" sz="1000" dirty="0">
              <a:highlight>
                <a:srgbClr val="3F6384"/>
              </a:highlight>
            </a:endParaRPr>
          </a:p>
        </p:txBody>
      </p:sp>
      <p:sp>
        <p:nvSpPr>
          <p:cNvPr id="3" name="Rectangle 2">
            <a:extLst>
              <a:ext uri="{FF2B5EF4-FFF2-40B4-BE49-F238E27FC236}">
                <a16:creationId xmlns:a16="http://schemas.microsoft.com/office/drawing/2014/main" id="{F71E6F47-9299-47A0-AF3B-A7C5C18DC73F}"/>
              </a:ext>
            </a:extLst>
          </p:cNvPr>
          <p:cNvSpPr/>
          <p:nvPr/>
        </p:nvSpPr>
        <p:spPr>
          <a:xfrm>
            <a:off x="0" y="0"/>
            <a:ext cx="9144000" cy="200025"/>
          </a:xfrm>
          <a:prstGeom prst="rect">
            <a:avLst/>
          </a:prstGeom>
          <a:solidFill>
            <a:srgbClr val="3F6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SG" sz="1000" dirty="0">
              <a:highlight>
                <a:srgbClr val="3F6384"/>
              </a:highlight>
            </a:endParaRPr>
          </a:p>
        </p:txBody>
      </p:sp>
    </p:spTree>
    <p:extLst>
      <p:ext uri="{BB962C8B-B14F-4D97-AF65-F5344CB8AC3E}">
        <p14:creationId xmlns:p14="http://schemas.microsoft.com/office/powerpoint/2010/main" val="2009103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3735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B5394"/>
                </a:solidFill>
              </a:rPr>
              <a:t>Introduction</a:t>
            </a:r>
            <a:endParaRPr b="1" dirty="0">
              <a:solidFill>
                <a:srgbClr val="0B5394"/>
              </a:solidFill>
            </a:endParaRPr>
          </a:p>
        </p:txBody>
      </p:sp>
      <p:sp>
        <p:nvSpPr>
          <p:cNvPr id="67" name="Google Shape;67;p15"/>
          <p:cNvSpPr txBox="1">
            <a:spLocks noGrp="1"/>
          </p:cNvSpPr>
          <p:nvPr>
            <p:ph type="body" idx="1"/>
          </p:nvPr>
        </p:nvSpPr>
        <p:spPr>
          <a:xfrm>
            <a:off x="311700" y="1081035"/>
            <a:ext cx="8520600" cy="3746700"/>
          </a:xfrm>
          <a:prstGeom prst="rect">
            <a:avLst/>
          </a:prstGeom>
        </p:spPr>
        <p:txBody>
          <a:bodyPr spcFirstLastPara="1" wrap="square" lIns="91425" tIns="91425" rIns="91425" bIns="91425" anchor="t" anchorCtr="0">
            <a:noAutofit/>
          </a:bodyPr>
          <a:lstStyle/>
          <a:p>
            <a:pPr lvl="0" indent="-317500">
              <a:lnSpc>
                <a:spcPct val="130000"/>
              </a:lnSpc>
              <a:spcBef>
                <a:spcPts val="1600"/>
              </a:spcBef>
              <a:buClr>
                <a:schemeClr val="dk1"/>
              </a:buClr>
              <a:buSzPts val="1400"/>
            </a:pPr>
            <a:r>
              <a:rPr lang="en-SG" sz="1600" dirty="0">
                <a:solidFill>
                  <a:schemeClr val="dk1"/>
                </a:solidFill>
              </a:rPr>
              <a:t>Road safety is a primary concern for drivers since traffic accidents can be fatal. </a:t>
            </a:r>
          </a:p>
          <a:p>
            <a:pPr lvl="0" indent="-317500">
              <a:lnSpc>
                <a:spcPct val="130000"/>
              </a:lnSpc>
              <a:spcBef>
                <a:spcPts val="1600"/>
              </a:spcBef>
              <a:buClr>
                <a:schemeClr val="dk1"/>
              </a:buClr>
              <a:buSzPts val="1400"/>
            </a:pPr>
            <a:r>
              <a:rPr lang="en-SG" sz="1600" dirty="0">
                <a:solidFill>
                  <a:schemeClr val="dk1"/>
                </a:solidFill>
              </a:rPr>
              <a:t>Without data, drivers rely on their intuitive perception of the environment to determine the level of cautiousness when they drive, which can be inaccurate at times. </a:t>
            </a:r>
          </a:p>
          <a:p>
            <a:pPr lvl="0" indent="-317500">
              <a:lnSpc>
                <a:spcPct val="130000"/>
              </a:lnSpc>
              <a:spcBef>
                <a:spcPts val="1600"/>
              </a:spcBef>
              <a:buClr>
                <a:schemeClr val="dk1"/>
              </a:buClr>
              <a:buSzPts val="1400"/>
            </a:pPr>
            <a:r>
              <a:rPr lang="en-SG" sz="1600" dirty="0">
                <a:solidFill>
                  <a:schemeClr val="dk1"/>
                </a:solidFill>
              </a:rPr>
              <a:t>For example, drivers may underestimate the danger of speeding on a wet road even after the rain has stopped, or overestimate the risks of driving with light fog.</a:t>
            </a:r>
          </a:p>
        </p:txBody>
      </p:sp>
      <p:sp>
        <p:nvSpPr>
          <p:cNvPr id="2" name="Rectangle 1">
            <a:extLst>
              <a:ext uri="{FF2B5EF4-FFF2-40B4-BE49-F238E27FC236}">
                <a16:creationId xmlns:a16="http://schemas.microsoft.com/office/drawing/2014/main" id="{4D9223A5-E2DA-4BEC-B4FD-F8F8FFEC1D9F}"/>
              </a:ext>
            </a:extLst>
          </p:cNvPr>
          <p:cNvSpPr/>
          <p:nvPr/>
        </p:nvSpPr>
        <p:spPr>
          <a:xfrm>
            <a:off x="0" y="4943474"/>
            <a:ext cx="9144000" cy="200025"/>
          </a:xfrm>
          <a:prstGeom prst="rect">
            <a:avLst/>
          </a:prstGeom>
          <a:solidFill>
            <a:srgbClr val="3F6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highlight>
                  <a:srgbClr val="3F6384"/>
                </a:highlight>
              </a:rPr>
              <a:t>Pg.2</a:t>
            </a:r>
            <a:endParaRPr lang="en-SG" sz="1000" dirty="0">
              <a:highlight>
                <a:srgbClr val="3F6384"/>
              </a:highlight>
            </a:endParaRPr>
          </a:p>
        </p:txBody>
      </p:sp>
      <p:sp>
        <p:nvSpPr>
          <p:cNvPr id="3" name="Rectangle 2">
            <a:extLst>
              <a:ext uri="{FF2B5EF4-FFF2-40B4-BE49-F238E27FC236}">
                <a16:creationId xmlns:a16="http://schemas.microsoft.com/office/drawing/2014/main" id="{4ED60664-FAC0-45D7-904E-306941BF9817}"/>
              </a:ext>
            </a:extLst>
          </p:cNvPr>
          <p:cNvSpPr/>
          <p:nvPr/>
        </p:nvSpPr>
        <p:spPr>
          <a:xfrm>
            <a:off x="0" y="0"/>
            <a:ext cx="9144000" cy="200025"/>
          </a:xfrm>
          <a:prstGeom prst="rect">
            <a:avLst/>
          </a:prstGeom>
          <a:solidFill>
            <a:srgbClr val="3F6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SG" sz="1000" dirty="0">
              <a:highlight>
                <a:srgbClr val="3F6384"/>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3735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B5394"/>
                </a:solidFill>
              </a:rPr>
              <a:t>Introduction</a:t>
            </a:r>
            <a:endParaRPr b="1" dirty="0">
              <a:solidFill>
                <a:srgbClr val="0B5394"/>
              </a:solidFill>
            </a:endParaRPr>
          </a:p>
        </p:txBody>
      </p:sp>
      <p:sp>
        <p:nvSpPr>
          <p:cNvPr id="67" name="Google Shape;67;p15"/>
          <p:cNvSpPr txBox="1">
            <a:spLocks noGrp="1"/>
          </p:cNvSpPr>
          <p:nvPr>
            <p:ph type="body" idx="1"/>
          </p:nvPr>
        </p:nvSpPr>
        <p:spPr>
          <a:xfrm>
            <a:off x="311700" y="1081035"/>
            <a:ext cx="8520600" cy="3746700"/>
          </a:xfrm>
          <a:prstGeom prst="rect">
            <a:avLst/>
          </a:prstGeom>
        </p:spPr>
        <p:txBody>
          <a:bodyPr spcFirstLastPara="1" wrap="square" lIns="91425" tIns="91425" rIns="91425" bIns="91425" anchor="t" anchorCtr="0">
            <a:noAutofit/>
          </a:bodyPr>
          <a:lstStyle/>
          <a:p>
            <a:pPr marL="139700" indent="0">
              <a:lnSpc>
                <a:spcPct val="130000"/>
              </a:lnSpc>
              <a:spcBef>
                <a:spcPts val="1600"/>
              </a:spcBef>
              <a:buClr>
                <a:schemeClr val="dk1"/>
              </a:buClr>
              <a:buSzPts val="1400"/>
              <a:buNone/>
            </a:pPr>
            <a:r>
              <a:rPr lang="en" b="1" dirty="0">
                <a:solidFill>
                  <a:srgbClr val="0B5394"/>
                </a:solidFill>
              </a:rPr>
              <a:t>Aim: Classify severity of traffic accidents using relevant features </a:t>
            </a:r>
            <a:endParaRPr lang="en-SG" b="1" dirty="0">
              <a:solidFill>
                <a:schemeClr val="dk1"/>
              </a:solidFill>
            </a:endParaRPr>
          </a:p>
          <a:p>
            <a:pPr lvl="0" indent="-317500">
              <a:lnSpc>
                <a:spcPct val="130000"/>
              </a:lnSpc>
              <a:spcBef>
                <a:spcPts val="1600"/>
              </a:spcBef>
              <a:buClr>
                <a:schemeClr val="dk1"/>
              </a:buClr>
              <a:buSzPts val="1400"/>
            </a:pPr>
            <a:r>
              <a:rPr lang="en-SG" sz="1600" dirty="0">
                <a:solidFill>
                  <a:schemeClr val="dk1"/>
                </a:solidFill>
              </a:rPr>
              <a:t>Therefore, it is important to educate drivers with correct road safety knowledge that is backed-up by empirical evidence, to boost driving safety and confidence. </a:t>
            </a:r>
          </a:p>
          <a:p>
            <a:pPr lvl="0" indent="-317500">
              <a:lnSpc>
                <a:spcPct val="130000"/>
              </a:lnSpc>
              <a:spcBef>
                <a:spcPts val="1600"/>
              </a:spcBef>
              <a:buClr>
                <a:schemeClr val="dk1"/>
              </a:buClr>
              <a:buSzPts val="1400"/>
            </a:pPr>
            <a:r>
              <a:rPr lang="en-SG" sz="1600" dirty="0">
                <a:solidFill>
                  <a:schemeClr val="dk1"/>
                </a:solidFill>
              </a:rPr>
              <a:t>A multi-class model that classifies accidents of various degrees of severity according to different road conditions can inform drivers of the relevant risks so that they can adjust their level of cautiousness when driving.</a:t>
            </a:r>
            <a:endParaRPr lang="en-SG" sz="1600" i="1" dirty="0">
              <a:solidFill>
                <a:schemeClr val="dk1"/>
              </a:solidFill>
            </a:endParaRPr>
          </a:p>
        </p:txBody>
      </p:sp>
      <p:sp>
        <p:nvSpPr>
          <p:cNvPr id="2" name="Rectangle 1">
            <a:extLst>
              <a:ext uri="{FF2B5EF4-FFF2-40B4-BE49-F238E27FC236}">
                <a16:creationId xmlns:a16="http://schemas.microsoft.com/office/drawing/2014/main" id="{4D9223A5-E2DA-4BEC-B4FD-F8F8FFEC1D9F}"/>
              </a:ext>
            </a:extLst>
          </p:cNvPr>
          <p:cNvSpPr/>
          <p:nvPr/>
        </p:nvSpPr>
        <p:spPr>
          <a:xfrm>
            <a:off x="0" y="4943474"/>
            <a:ext cx="9144000" cy="200025"/>
          </a:xfrm>
          <a:prstGeom prst="rect">
            <a:avLst/>
          </a:prstGeom>
          <a:solidFill>
            <a:srgbClr val="3F6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highlight>
                  <a:srgbClr val="3F6384"/>
                </a:highlight>
              </a:rPr>
              <a:t>Pg.3</a:t>
            </a:r>
            <a:endParaRPr lang="en-SG" sz="1000" dirty="0">
              <a:highlight>
                <a:srgbClr val="3F6384"/>
              </a:highlight>
            </a:endParaRPr>
          </a:p>
        </p:txBody>
      </p:sp>
      <p:sp>
        <p:nvSpPr>
          <p:cNvPr id="3" name="Rectangle 2">
            <a:extLst>
              <a:ext uri="{FF2B5EF4-FFF2-40B4-BE49-F238E27FC236}">
                <a16:creationId xmlns:a16="http://schemas.microsoft.com/office/drawing/2014/main" id="{4ED60664-FAC0-45D7-904E-306941BF9817}"/>
              </a:ext>
            </a:extLst>
          </p:cNvPr>
          <p:cNvSpPr/>
          <p:nvPr/>
        </p:nvSpPr>
        <p:spPr>
          <a:xfrm>
            <a:off x="0" y="0"/>
            <a:ext cx="9144000" cy="200025"/>
          </a:xfrm>
          <a:prstGeom prst="rect">
            <a:avLst/>
          </a:prstGeom>
          <a:solidFill>
            <a:srgbClr val="3F6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SG" sz="1000" dirty="0">
              <a:highlight>
                <a:srgbClr val="3F6384"/>
              </a:highlight>
            </a:endParaRPr>
          </a:p>
        </p:txBody>
      </p:sp>
    </p:spTree>
    <p:extLst>
      <p:ext uri="{BB962C8B-B14F-4D97-AF65-F5344CB8AC3E}">
        <p14:creationId xmlns:p14="http://schemas.microsoft.com/office/powerpoint/2010/main" val="731200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3735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B5394"/>
                </a:solidFill>
              </a:rPr>
              <a:t>Data</a:t>
            </a:r>
            <a:endParaRPr b="1" dirty="0">
              <a:solidFill>
                <a:srgbClr val="0B5394"/>
              </a:solidFill>
            </a:endParaRPr>
          </a:p>
        </p:txBody>
      </p:sp>
      <p:sp>
        <p:nvSpPr>
          <p:cNvPr id="67" name="Google Shape;67;p15"/>
          <p:cNvSpPr txBox="1">
            <a:spLocks noGrp="1"/>
          </p:cNvSpPr>
          <p:nvPr>
            <p:ph type="body" idx="1"/>
          </p:nvPr>
        </p:nvSpPr>
        <p:spPr>
          <a:xfrm>
            <a:off x="311700" y="1081035"/>
            <a:ext cx="8520600" cy="3746700"/>
          </a:xfrm>
          <a:prstGeom prst="rect">
            <a:avLst/>
          </a:prstGeom>
        </p:spPr>
        <p:txBody>
          <a:bodyPr spcFirstLastPara="1" wrap="square" lIns="91425" tIns="91425" rIns="91425" bIns="91425" anchor="t" anchorCtr="0">
            <a:noAutofit/>
          </a:bodyPr>
          <a:lstStyle/>
          <a:p>
            <a:pPr marL="139700" indent="0">
              <a:lnSpc>
                <a:spcPct val="130000"/>
              </a:lnSpc>
              <a:spcBef>
                <a:spcPts val="1600"/>
              </a:spcBef>
              <a:buClr>
                <a:schemeClr val="dk1"/>
              </a:buClr>
              <a:buSzPts val="1400"/>
              <a:buNone/>
            </a:pPr>
            <a:r>
              <a:rPr lang="en-US" b="1" dirty="0">
                <a:solidFill>
                  <a:srgbClr val="0B5394"/>
                </a:solidFill>
              </a:rPr>
              <a:t>Shared dataset: Seattle city collisions</a:t>
            </a:r>
            <a:endParaRPr lang="en-SG" b="1" dirty="0">
              <a:solidFill>
                <a:schemeClr val="dk1"/>
              </a:solidFill>
            </a:endParaRPr>
          </a:p>
          <a:p>
            <a:pPr lvl="0" indent="-317500">
              <a:lnSpc>
                <a:spcPct val="130000"/>
              </a:lnSpc>
              <a:spcBef>
                <a:spcPts val="1600"/>
              </a:spcBef>
              <a:buClr>
                <a:schemeClr val="dk1"/>
              </a:buClr>
              <a:buSzPts val="1400"/>
            </a:pPr>
            <a:r>
              <a:rPr lang="en-SG" sz="1600" dirty="0">
                <a:solidFill>
                  <a:schemeClr val="dk1"/>
                </a:solidFill>
              </a:rPr>
              <a:t>A multi-class model can be used to classify the various degrees of severity. The features used to classify would be variables such as road condition, light condition, weather, speeding (or not), and the lane the driver is in. </a:t>
            </a:r>
          </a:p>
          <a:p>
            <a:pPr lvl="0" indent="-317500">
              <a:lnSpc>
                <a:spcPct val="130000"/>
              </a:lnSpc>
              <a:spcBef>
                <a:spcPts val="1600"/>
              </a:spcBef>
              <a:buClr>
                <a:schemeClr val="dk1"/>
              </a:buClr>
              <a:buSzPts val="1400"/>
            </a:pPr>
            <a:r>
              <a:rPr lang="en-SG" sz="1600" dirty="0">
                <a:solidFill>
                  <a:schemeClr val="dk1"/>
                </a:solidFill>
              </a:rPr>
              <a:t>For example, consider a driver who is driving under 'wet', 'dark, streetlights on', 'not speeding', and on a particular lane. </a:t>
            </a:r>
          </a:p>
        </p:txBody>
      </p:sp>
      <p:sp>
        <p:nvSpPr>
          <p:cNvPr id="2" name="Rectangle 1">
            <a:extLst>
              <a:ext uri="{FF2B5EF4-FFF2-40B4-BE49-F238E27FC236}">
                <a16:creationId xmlns:a16="http://schemas.microsoft.com/office/drawing/2014/main" id="{4D9223A5-E2DA-4BEC-B4FD-F8F8FFEC1D9F}"/>
              </a:ext>
            </a:extLst>
          </p:cNvPr>
          <p:cNvSpPr/>
          <p:nvPr/>
        </p:nvSpPr>
        <p:spPr>
          <a:xfrm>
            <a:off x="0" y="4943474"/>
            <a:ext cx="9144000" cy="200025"/>
          </a:xfrm>
          <a:prstGeom prst="rect">
            <a:avLst/>
          </a:prstGeom>
          <a:solidFill>
            <a:srgbClr val="3F6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highlight>
                  <a:srgbClr val="3F6384"/>
                </a:highlight>
              </a:rPr>
              <a:t>Pg.4</a:t>
            </a:r>
            <a:endParaRPr lang="en-SG" sz="1000" dirty="0">
              <a:highlight>
                <a:srgbClr val="3F6384"/>
              </a:highlight>
            </a:endParaRPr>
          </a:p>
        </p:txBody>
      </p:sp>
      <p:sp>
        <p:nvSpPr>
          <p:cNvPr id="3" name="Rectangle 2">
            <a:extLst>
              <a:ext uri="{FF2B5EF4-FFF2-40B4-BE49-F238E27FC236}">
                <a16:creationId xmlns:a16="http://schemas.microsoft.com/office/drawing/2014/main" id="{4ED60664-FAC0-45D7-904E-306941BF9817}"/>
              </a:ext>
            </a:extLst>
          </p:cNvPr>
          <p:cNvSpPr/>
          <p:nvPr/>
        </p:nvSpPr>
        <p:spPr>
          <a:xfrm>
            <a:off x="0" y="0"/>
            <a:ext cx="9144000" cy="200025"/>
          </a:xfrm>
          <a:prstGeom prst="rect">
            <a:avLst/>
          </a:prstGeom>
          <a:solidFill>
            <a:srgbClr val="3F6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SG" sz="1000" dirty="0">
              <a:highlight>
                <a:srgbClr val="3F6384"/>
              </a:highlight>
            </a:endParaRPr>
          </a:p>
        </p:txBody>
      </p:sp>
    </p:spTree>
    <p:extLst>
      <p:ext uri="{BB962C8B-B14F-4D97-AF65-F5344CB8AC3E}">
        <p14:creationId xmlns:p14="http://schemas.microsoft.com/office/powerpoint/2010/main" val="37211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3735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B5394"/>
                </a:solidFill>
              </a:rPr>
              <a:t>Data</a:t>
            </a:r>
            <a:endParaRPr b="1" dirty="0">
              <a:solidFill>
                <a:srgbClr val="0B5394"/>
              </a:solidFill>
            </a:endParaRPr>
          </a:p>
        </p:txBody>
      </p:sp>
      <p:sp>
        <p:nvSpPr>
          <p:cNvPr id="67" name="Google Shape;67;p15"/>
          <p:cNvSpPr txBox="1">
            <a:spLocks noGrp="1"/>
          </p:cNvSpPr>
          <p:nvPr>
            <p:ph type="body" idx="1"/>
          </p:nvPr>
        </p:nvSpPr>
        <p:spPr>
          <a:xfrm>
            <a:off x="311700" y="1081035"/>
            <a:ext cx="8520600" cy="3746700"/>
          </a:xfrm>
          <a:prstGeom prst="rect">
            <a:avLst/>
          </a:prstGeom>
        </p:spPr>
        <p:txBody>
          <a:bodyPr spcFirstLastPara="1" wrap="square" lIns="91425" tIns="91425" rIns="91425" bIns="91425" anchor="t" anchorCtr="0">
            <a:noAutofit/>
          </a:bodyPr>
          <a:lstStyle/>
          <a:p>
            <a:pPr lvl="0" indent="-317500">
              <a:lnSpc>
                <a:spcPct val="130000"/>
              </a:lnSpc>
              <a:spcBef>
                <a:spcPts val="1600"/>
              </a:spcBef>
              <a:buClr>
                <a:schemeClr val="dk1"/>
              </a:buClr>
              <a:buSzPts val="1400"/>
            </a:pPr>
            <a:r>
              <a:rPr lang="en-SG" sz="1600" dirty="0">
                <a:solidFill>
                  <a:schemeClr val="dk1"/>
                </a:solidFill>
              </a:rPr>
              <a:t>A trained model, when assuming that an accident does occur, can classify the severity of the accident. This would provide the driver with the 'worst-case scenario', rather than a probabilistic estimate of an accident occurring. This can still have the effect of inducing an appropriate level of cautiousness in the driver.</a:t>
            </a:r>
          </a:p>
          <a:p>
            <a:pPr lvl="0" indent="-317500">
              <a:lnSpc>
                <a:spcPct val="130000"/>
              </a:lnSpc>
              <a:spcBef>
                <a:spcPts val="1600"/>
              </a:spcBef>
              <a:buClr>
                <a:schemeClr val="dk1"/>
              </a:buClr>
              <a:buSzPts val="1400"/>
            </a:pPr>
            <a:r>
              <a:rPr lang="en-SG" sz="1600" dirty="0">
                <a:solidFill>
                  <a:schemeClr val="dk1"/>
                </a:solidFill>
              </a:rPr>
              <a:t>The features I will be using for classification are: Speeding, whether accident due to inattention, and whether driver under substance influence. Initially, other features were included, but there were too many categories which resulted in non-convergence of models.</a:t>
            </a:r>
          </a:p>
        </p:txBody>
      </p:sp>
      <p:sp>
        <p:nvSpPr>
          <p:cNvPr id="2" name="Rectangle 1">
            <a:extLst>
              <a:ext uri="{FF2B5EF4-FFF2-40B4-BE49-F238E27FC236}">
                <a16:creationId xmlns:a16="http://schemas.microsoft.com/office/drawing/2014/main" id="{4D9223A5-E2DA-4BEC-B4FD-F8F8FFEC1D9F}"/>
              </a:ext>
            </a:extLst>
          </p:cNvPr>
          <p:cNvSpPr/>
          <p:nvPr/>
        </p:nvSpPr>
        <p:spPr>
          <a:xfrm>
            <a:off x="0" y="4943474"/>
            <a:ext cx="9144000" cy="200025"/>
          </a:xfrm>
          <a:prstGeom prst="rect">
            <a:avLst/>
          </a:prstGeom>
          <a:solidFill>
            <a:srgbClr val="3F6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highlight>
                  <a:srgbClr val="3F6384"/>
                </a:highlight>
              </a:rPr>
              <a:t>Pg.5</a:t>
            </a:r>
            <a:endParaRPr lang="en-SG" sz="1000" dirty="0">
              <a:highlight>
                <a:srgbClr val="3F6384"/>
              </a:highlight>
            </a:endParaRPr>
          </a:p>
        </p:txBody>
      </p:sp>
      <p:sp>
        <p:nvSpPr>
          <p:cNvPr id="3" name="Rectangle 2">
            <a:extLst>
              <a:ext uri="{FF2B5EF4-FFF2-40B4-BE49-F238E27FC236}">
                <a16:creationId xmlns:a16="http://schemas.microsoft.com/office/drawing/2014/main" id="{4ED60664-FAC0-45D7-904E-306941BF9817}"/>
              </a:ext>
            </a:extLst>
          </p:cNvPr>
          <p:cNvSpPr/>
          <p:nvPr/>
        </p:nvSpPr>
        <p:spPr>
          <a:xfrm>
            <a:off x="0" y="0"/>
            <a:ext cx="9144000" cy="200025"/>
          </a:xfrm>
          <a:prstGeom prst="rect">
            <a:avLst/>
          </a:prstGeom>
          <a:solidFill>
            <a:srgbClr val="3F6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SG" sz="1000" dirty="0">
              <a:highlight>
                <a:srgbClr val="3F6384"/>
              </a:highlight>
            </a:endParaRPr>
          </a:p>
        </p:txBody>
      </p:sp>
    </p:spTree>
    <p:extLst>
      <p:ext uri="{BB962C8B-B14F-4D97-AF65-F5344CB8AC3E}">
        <p14:creationId xmlns:p14="http://schemas.microsoft.com/office/powerpoint/2010/main" val="2210569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3735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B5394"/>
                </a:solidFill>
              </a:rPr>
              <a:t>Data</a:t>
            </a:r>
            <a:endParaRPr b="1" dirty="0">
              <a:solidFill>
                <a:srgbClr val="0B5394"/>
              </a:solidFill>
            </a:endParaRPr>
          </a:p>
        </p:txBody>
      </p:sp>
      <p:sp>
        <p:nvSpPr>
          <p:cNvPr id="67" name="Google Shape;67;p15"/>
          <p:cNvSpPr txBox="1">
            <a:spLocks noGrp="1"/>
          </p:cNvSpPr>
          <p:nvPr>
            <p:ph type="body" idx="1"/>
          </p:nvPr>
        </p:nvSpPr>
        <p:spPr>
          <a:xfrm>
            <a:off x="311700" y="1081035"/>
            <a:ext cx="4088850" cy="3746700"/>
          </a:xfrm>
          <a:prstGeom prst="rect">
            <a:avLst/>
          </a:prstGeom>
        </p:spPr>
        <p:txBody>
          <a:bodyPr spcFirstLastPara="1" wrap="square" lIns="91425" tIns="91425" rIns="91425" bIns="91425" anchor="t" anchorCtr="0">
            <a:noAutofit/>
          </a:bodyPr>
          <a:lstStyle/>
          <a:p>
            <a:pPr lvl="0" indent="-317500">
              <a:lnSpc>
                <a:spcPct val="130000"/>
              </a:lnSpc>
              <a:spcBef>
                <a:spcPts val="1600"/>
              </a:spcBef>
              <a:buClr>
                <a:schemeClr val="dk1"/>
              </a:buClr>
              <a:buSzPts val="1400"/>
            </a:pPr>
            <a:r>
              <a:rPr lang="en-SG" sz="1600" dirty="0">
                <a:solidFill>
                  <a:schemeClr val="dk1"/>
                </a:solidFill>
              </a:rPr>
              <a:t>In the following tables, we can see that the proportion of level 2 severity is higher when any of the three cases is true (speeding, inattentive, or influenced by substance). This means that these features do indeed have an effect on the severity of accidents when it happens.</a:t>
            </a:r>
          </a:p>
        </p:txBody>
      </p:sp>
      <p:sp>
        <p:nvSpPr>
          <p:cNvPr id="2" name="Rectangle 1">
            <a:extLst>
              <a:ext uri="{FF2B5EF4-FFF2-40B4-BE49-F238E27FC236}">
                <a16:creationId xmlns:a16="http://schemas.microsoft.com/office/drawing/2014/main" id="{4D9223A5-E2DA-4BEC-B4FD-F8F8FFEC1D9F}"/>
              </a:ext>
            </a:extLst>
          </p:cNvPr>
          <p:cNvSpPr/>
          <p:nvPr/>
        </p:nvSpPr>
        <p:spPr>
          <a:xfrm>
            <a:off x="0" y="4943474"/>
            <a:ext cx="9144000" cy="200025"/>
          </a:xfrm>
          <a:prstGeom prst="rect">
            <a:avLst/>
          </a:prstGeom>
          <a:solidFill>
            <a:srgbClr val="3F6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highlight>
                  <a:srgbClr val="3F6384"/>
                </a:highlight>
              </a:rPr>
              <a:t>Pg.6</a:t>
            </a:r>
            <a:endParaRPr lang="en-SG" sz="1000" dirty="0">
              <a:highlight>
                <a:srgbClr val="3F6384"/>
              </a:highlight>
            </a:endParaRPr>
          </a:p>
        </p:txBody>
      </p:sp>
      <p:sp>
        <p:nvSpPr>
          <p:cNvPr id="3" name="Rectangle 2">
            <a:extLst>
              <a:ext uri="{FF2B5EF4-FFF2-40B4-BE49-F238E27FC236}">
                <a16:creationId xmlns:a16="http://schemas.microsoft.com/office/drawing/2014/main" id="{4ED60664-FAC0-45D7-904E-306941BF9817}"/>
              </a:ext>
            </a:extLst>
          </p:cNvPr>
          <p:cNvSpPr/>
          <p:nvPr/>
        </p:nvSpPr>
        <p:spPr>
          <a:xfrm>
            <a:off x="0" y="0"/>
            <a:ext cx="9144000" cy="200025"/>
          </a:xfrm>
          <a:prstGeom prst="rect">
            <a:avLst/>
          </a:prstGeom>
          <a:solidFill>
            <a:srgbClr val="3F6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SG" sz="1000" dirty="0">
              <a:highlight>
                <a:srgbClr val="3F6384"/>
              </a:highlight>
            </a:endParaRPr>
          </a:p>
        </p:txBody>
      </p:sp>
      <p:grpSp>
        <p:nvGrpSpPr>
          <p:cNvPr id="8" name="Group 7">
            <a:extLst>
              <a:ext uri="{FF2B5EF4-FFF2-40B4-BE49-F238E27FC236}">
                <a16:creationId xmlns:a16="http://schemas.microsoft.com/office/drawing/2014/main" id="{DEC925AE-5B7D-4375-9723-F33EC0139994}"/>
              </a:ext>
            </a:extLst>
          </p:cNvPr>
          <p:cNvGrpSpPr/>
          <p:nvPr/>
        </p:nvGrpSpPr>
        <p:grpSpPr>
          <a:xfrm>
            <a:off x="4743452" y="1275967"/>
            <a:ext cx="3465253" cy="2591565"/>
            <a:chOff x="2343150" y="1808985"/>
            <a:chExt cx="2228850" cy="1666894"/>
          </a:xfrm>
        </p:grpSpPr>
        <p:pic>
          <p:nvPicPr>
            <p:cNvPr id="4" name="Picture 3">
              <a:extLst>
                <a:ext uri="{FF2B5EF4-FFF2-40B4-BE49-F238E27FC236}">
                  <a16:creationId xmlns:a16="http://schemas.microsoft.com/office/drawing/2014/main" id="{7E635A85-8B41-41CB-BBF3-3DE281C0C6ED}"/>
                </a:ext>
              </a:extLst>
            </p:cNvPr>
            <p:cNvPicPr>
              <a:picLocks noChangeAspect="1"/>
            </p:cNvPicPr>
            <p:nvPr/>
          </p:nvPicPr>
          <p:blipFill rotWithShape="1">
            <a:blip r:embed="rId3"/>
            <a:srcRect l="18125" t="70139" r="57500" b="19722"/>
            <a:stretch/>
          </p:blipFill>
          <p:spPr>
            <a:xfrm>
              <a:off x="2343150" y="2954385"/>
              <a:ext cx="2228850" cy="521494"/>
            </a:xfrm>
            <a:prstGeom prst="rect">
              <a:avLst/>
            </a:prstGeom>
            <a:ln>
              <a:solidFill>
                <a:schemeClr val="tx1"/>
              </a:solidFill>
            </a:ln>
          </p:spPr>
        </p:pic>
        <p:pic>
          <p:nvPicPr>
            <p:cNvPr id="5" name="Picture 4">
              <a:extLst>
                <a:ext uri="{FF2B5EF4-FFF2-40B4-BE49-F238E27FC236}">
                  <a16:creationId xmlns:a16="http://schemas.microsoft.com/office/drawing/2014/main" id="{41EA5AC6-F0A2-40B2-87C4-60A2A0D81FAE}"/>
                </a:ext>
              </a:extLst>
            </p:cNvPr>
            <p:cNvPicPr>
              <a:picLocks noChangeAspect="1"/>
            </p:cNvPicPr>
            <p:nvPr/>
          </p:nvPicPr>
          <p:blipFill rotWithShape="1">
            <a:blip r:embed="rId3"/>
            <a:srcRect l="18125" t="49791" r="57500" b="39074"/>
            <a:stretch/>
          </p:blipFill>
          <p:spPr>
            <a:xfrm>
              <a:off x="2343150" y="2381685"/>
              <a:ext cx="2228850" cy="572700"/>
            </a:xfrm>
            <a:prstGeom prst="rect">
              <a:avLst/>
            </a:prstGeom>
            <a:ln>
              <a:solidFill>
                <a:schemeClr val="tx1"/>
              </a:solidFill>
            </a:ln>
          </p:spPr>
        </p:pic>
        <p:pic>
          <p:nvPicPr>
            <p:cNvPr id="6" name="Picture 5">
              <a:extLst>
                <a:ext uri="{FF2B5EF4-FFF2-40B4-BE49-F238E27FC236}">
                  <a16:creationId xmlns:a16="http://schemas.microsoft.com/office/drawing/2014/main" id="{D88461F3-D7EC-4ABF-87BD-27E3232E1D0C}"/>
                </a:ext>
              </a:extLst>
            </p:cNvPr>
            <p:cNvPicPr>
              <a:picLocks noChangeAspect="1"/>
            </p:cNvPicPr>
            <p:nvPr/>
          </p:nvPicPr>
          <p:blipFill rotWithShape="1">
            <a:blip r:embed="rId3"/>
            <a:srcRect l="18125" t="29861" r="57500" b="59004"/>
            <a:stretch/>
          </p:blipFill>
          <p:spPr>
            <a:xfrm>
              <a:off x="2343150" y="1808985"/>
              <a:ext cx="2228850" cy="572700"/>
            </a:xfrm>
            <a:prstGeom prst="rect">
              <a:avLst/>
            </a:prstGeom>
            <a:ln>
              <a:solidFill>
                <a:schemeClr val="tx1"/>
              </a:solidFill>
            </a:ln>
          </p:spPr>
        </p:pic>
      </p:grpSp>
    </p:spTree>
    <p:extLst>
      <p:ext uri="{BB962C8B-B14F-4D97-AF65-F5344CB8AC3E}">
        <p14:creationId xmlns:p14="http://schemas.microsoft.com/office/powerpoint/2010/main" val="426327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3735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B5394"/>
                </a:solidFill>
              </a:rPr>
              <a:t>Methodology</a:t>
            </a:r>
            <a:endParaRPr b="1" dirty="0">
              <a:solidFill>
                <a:srgbClr val="0B5394"/>
              </a:solidFill>
            </a:endParaRPr>
          </a:p>
        </p:txBody>
      </p:sp>
      <p:sp>
        <p:nvSpPr>
          <p:cNvPr id="67" name="Google Shape;67;p15"/>
          <p:cNvSpPr txBox="1">
            <a:spLocks noGrp="1"/>
          </p:cNvSpPr>
          <p:nvPr>
            <p:ph type="body" idx="1"/>
          </p:nvPr>
        </p:nvSpPr>
        <p:spPr>
          <a:xfrm>
            <a:off x="311700" y="1081035"/>
            <a:ext cx="8089350" cy="3746700"/>
          </a:xfrm>
          <a:prstGeom prst="rect">
            <a:avLst/>
          </a:prstGeom>
        </p:spPr>
        <p:txBody>
          <a:bodyPr spcFirstLastPara="1" wrap="square" lIns="91425" tIns="91425" rIns="91425" bIns="91425" anchor="t" anchorCtr="0">
            <a:noAutofit/>
          </a:bodyPr>
          <a:lstStyle/>
          <a:p>
            <a:pPr lvl="0" indent="-317500">
              <a:lnSpc>
                <a:spcPct val="130000"/>
              </a:lnSpc>
              <a:spcBef>
                <a:spcPts val="1600"/>
              </a:spcBef>
              <a:buClr>
                <a:schemeClr val="dk1"/>
              </a:buClr>
              <a:buSzPts val="1400"/>
            </a:pPr>
            <a:r>
              <a:rPr lang="en-SG" sz="1600" dirty="0">
                <a:solidFill>
                  <a:schemeClr val="dk1"/>
                </a:solidFill>
              </a:rPr>
              <a:t>I take a metric-based approach in selecting the best classification algorithm to generate insights. </a:t>
            </a:r>
          </a:p>
          <a:p>
            <a:pPr lvl="0" indent="-317500">
              <a:lnSpc>
                <a:spcPct val="130000"/>
              </a:lnSpc>
              <a:spcBef>
                <a:spcPts val="1600"/>
              </a:spcBef>
              <a:buClr>
                <a:schemeClr val="dk1"/>
              </a:buClr>
              <a:buSzPts val="1400"/>
            </a:pPr>
            <a:r>
              <a:rPr lang="en-SG" sz="1600" dirty="0">
                <a:solidFill>
                  <a:schemeClr val="dk1"/>
                </a:solidFill>
              </a:rPr>
              <a:t>The three candidate models are: KNN, Decision Tree, and Logistic Regression.</a:t>
            </a:r>
          </a:p>
          <a:p>
            <a:pPr lvl="0" indent="-317500">
              <a:lnSpc>
                <a:spcPct val="130000"/>
              </a:lnSpc>
              <a:spcBef>
                <a:spcPts val="1600"/>
              </a:spcBef>
              <a:buClr>
                <a:schemeClr val="dk1"/>
              </a:buClr>
              <a:buSzPts val="1400"/>
            </a:pPr>
            <a:r>
              <a:rPr lang="en-SG" sz="1600" dirty="0">
                <a:solidFill>
                  <a:schemeClr val="dk1"/>
                </a:solidFill>
              </a:rPr>
              <a:t>The two metrics I rely on for model selection are “accuracy score” and “F1-score”.</a:t>
            </a:r>
          </a:p>
        </p:txBody>
      </p:sp>
      <p:sp>
        <p:nvSpPr>
          <p:cNvPr id="2" name="Rectangle 1">
            <a:extLst>
              <a:ext uri="{FF2B5EF4-FFF2-40B4-BE49-F238E27FC236}">
                <a16:creationId xmlns:a16="http://schemas.microsoft.com/office/drawing/2014/main" id="{4D9223A5-E2DA-4BEC-B4FD-F8F8FFEC1D9F}"/>
              </a:ext>
            </a:extLst>
          </p:cNvPr>
          <p:cNvSpPr/>
          <p:nvPr/>
        </p:nvSpPr>
        <p:spPr>
          <a:xfrm>
            <a:off x="0" y="4943474"/>
            <a:ext cx="9144000" cy="200025"/>
          </a:xfrm>
          <a:prstGeom prst="rect">
            <a:avLst/>
          </a:prstGeom>
          <a:solidFill>
            <a:srgbClr val="3F6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highlight>
                  <a:srgbClr val="3F6384"/>
                </a:highlight>
              </a:rPr>
              <a:t>Pg.7</a:t>
            </a:r>
            <a:endParaRPr lang="en-SG" sz="1000" dirty="0">
              <a:highlight>
                <a:srgbClr val="3F6384"/>
              </a:highlight>
            </a:endParaRPr>
          </a:p>
        </p:txBody>
      </p:sp>
      <p:sp>
        <p:nvSpPr>
          <p:cNvPr id="3" name="Rectangle 2">
            <a:extLst>
              <a:ext uri="{FF2B5EF4-FFF2-40B4-BE49-F238E27FC236}">
                <a16:creationId xmlns:a16="http://schemas.microsoft.com/office/drawing/2014/main" id="{4ED60664-FAC0-45D7-904E-306941BF9817}"/>
              </a:ext>
            </a:extLst>
          </p:cNvPr>
          <p:cNvSpPr/>
          <p:nvPr/>
        </p:nvSpPr>
        <p:spPr>
          <a:xfrm>
            <a:off x="0" y="0"/>
            <a:ext cx="9144000" cy="200025"/>
          </a:xfrm>
          <a:prstGeom prst="rect">
            <a:avLst/>
          </a:prstGeom>
          <a:solidFill>
            <a:srgbClr val="3F6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SG" sz="1000" dirty="0">
              <a:highlight>
                <a:srgbClr val="3F6384"/>
              </a:highlight>
            </a:endParaRPr>
          </a:p>
        </p:txBody>
      </p:sp>
    </p:spTree>
    <p:extLst>
      <p:ext uri="{BB962C8B-B14F-4D97-AF65-F5344CB8AC3E}">
        <p14:creationId xmlns:p14="http://schemas.microsoft.com/office/powerpoint/2010/main" val="331870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3735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B5394"/>
                </a:solidFill>
              </a:rPr>
              <a:t>Methodology</a:t>
            </a:r>
            <a:endParaRPr b="1" dirty="0">
              <a:solidFill>
                <a:srgbClr val="0B5394"/>
              </a:solidFill>
            </a:endParaRPr>
          </a:p>
        </p:txBody>
      </p:sp>
      <p:sp>
        <p:nvSpPr>
          <p:cNvPr id="67" name="Google Shape;67;p15"/>
          <p:cNvSpPr txBox="1">
            <a:spLocks noGrp="1"/>
          </p:cNvSpPr>
          <p:nvPr>
            <p:ph type="body" idx="1"/>
          </p:nvPr>
        </p:nvSpPr>
        <p:spPr>
          <a:xfrm>
            <a:off x="311700" y="1081035"/>
            <a:ext cx="4131713" cy="3746700"/>
          </a:xfrm>
          <a:prstGeom prst="rect">
            <a:avLst/>
          </a:prstGeom>
        </p:spPr>
        <p:txBody>
          <a:bodyPr spcFirstLastPara="1" wrap="square" lIns="91425" tIns="91425" rIns="91425" bIns="91425" anchor="t" anchorCtr="0">
            <a:noAutofit/>
          </a:bodyPr>
          <a:lstStyle/>
          <a:p>
            <a:pPr lvl="0" indent="-317500">
              <a:lnSpc>
                <a:spcPct val="130000"/>
              </a:lnSpc>
              <a:spcBef>
                <a:spcPts val="1600"/>
              </a:spcBef>
              <a:buClr>
                <a:schemeClr val="dk1"/>
              </a:buClr>
              <a:buSzPts val="1400"/>
            </a:pPr>
            <a:r>
              <a:rPr lang="en-SG" sz="1600" dirty="0">
                <a:solidFill>
                  <a:schemeClr val="dk1"/>
                </a:solidFill>
              </a:rPr>
              <a:t>We can see that the three models have about the same performance as measured by the two metrices. </a:t>
            </a:r>
          </a:p>
          <a:p>
            <a:pPr lvl="0" indent="-317500">
              <a:lnSpc>
                <a:spcPct val="130000"/>
              </a:lnSpc>
              <a:spcBef>
                <a:spcPts val="1600"/>
              </a:spcBef>
              <a:buClr>
                <a:schemeClr val="dk1"/>
              </a:buClr>
              <a:buSzPts val="1400"/>
            </a:pPr>
            <a:r>
              <a:rPr lang="en-SG" sz="1600" dirty="0">
                <a:solidFill>
                  <a:schemeClr val="dk1"/>
                </a:solidFill>
              </a:rPr>
              <a:t>Thus, I will choose the logistic regression model since it can give probability estimates.</a:t>
            </a:r>
          </a:p>
          <a:p>
            <a:pPr lvl="0" indent="-317500">
              <a:lnSpc>
                <a:spcPct val="130000"/>
              </a:lnSpc>
              <a:spcBef>
                <a:spcPts val="1600"/>
              </a:spcBef>
              <a:buClr>
                <a:schemeClr val="dk1"/>
              </a:buClr>
              <a:buSzPts val="1400"/>
            </a:pPr>
            <a:r>
              <a:rPr lang="en-SG" sz="1600" dirty="0">
                <a:solidFill>
                  <a:schemeClr val="dk1"/>
                </a:solidFill>
              </a:rPr>
              <a:t>Probability estimates will be more informative to drivers instead of pure categorization.</a:t>
            </a:r>
          </a:p>
        </p:txBody>
      </p:sp>
      <p:sp>
        <p:nvSpPr>
          <p:cNvPr id="2" name="Rectangle 1">
            <a:extLst>
              <a:ext uri="{FF2B5EF4-FFF2-40B4-BE49-F238E27FC236}">
                <a16:creationId xmlns:a16="http://schemas.microsoft.com/office/drawing/2014/main" id="{4D9223A5-E2DA-4BEC-B4FD-F8F8FFEC1D9F}"/>
              </a:ext>
            </a:extLst>
          </p:cNvPr>
          <p:cNvSpPr/>
          <p:nvPr/>
        </p:nvSpPr>
        <p:spPr>
          <a:xfrm>
            <a:off x="0" y="4943474"/>
            <a:ext cx="9144000" cy="200025"/>
          </a:xfrm>
          <a:prstGeom prst="rect">
            <a:avLst/>
          </a:prstGeom>
          <a:solidFill>
            <a:srgbClr val="3F6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highlight>
                  <a:srgbClr val="3F6384"/>
                </a:highlight>
              </a:rPr>
              <a:t>Pg.8</a:t>
            </a:r>
            <a:endParaRPr lang="en-SG" sz="1000" dirty="0">
              <a:highlight>
                <a:srgbClr val="3F6384"/>
              </a:highlight>
            </a:endParaRPr>
          </a:p>
        </p:txBody>
      </p:sp>
      <p:sp>
        <p:nvSpPr>
          <p:cNvPr id="3" name="Rectangle 2">
            <a:extLst>
              <a:ext uri="{FF2B5EF4-FFF2-40B4-BE49-F238E27FC236}">
                <a16:creationId xmlns:a16="http://schemas.microsoft.com/office/drawing/2014/main" id="{4ED60664-FAC0-45D7-904E-306941BF9817}"/>
              </a:ext>
            </a:extLst>
          </p:cNvPr>
          <p:cNvSpPr/>
          <p:nvPr/>
        </p:nvSpPr>
        <p:spPr>
          <a:xfrm>
            <a:off x="0" y="0"/>
            <a:ext cx="9144000" cy="200025"/>
          </a:xfrm>
          <a:prstGeom prst="rect">
            <a:avLst/>
          </a:prstGeom>
          <a:solidFill>
            <a:srgbClr val="3F6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SG" sz="1000" dirty="0">
              <a:highlight>
                <a:srgbClr val="3F6384"/>
              </a:highlight>
            </a:endParaRPr>
          </a:p>
        </p:txBody>
      </p:sp>
      <p:pic>
        <p:nvPicPr>
          <p:cNvPr id="11" name="Picture 10">
            <a:extLst>
              <a:ext uri="{FF2B5EF4-FFF2-40B4-BE49-F238E27FC236}">
                <a16:creationId xmlns:a16="http://schemas.microsoft.com/office/drawing/2014/main" id="{E90375EB-D9B2-44CC-A709-85971D60862F}"/>
              </a:ext>
            </a:extLst>
          </p:cNvPr>
          <p:cNvPicPr>
            <a:picLocks noChangeAspect="1"/>
          </p:cNvPicPr>
          <p:nvPr/>
        </p:nvPicPr>
        <p:blipFill rotWithShape="1">
          <a:blip r:embed="rId3"/>
          <a:srcRect l="16094" t="52500" r="56953" b="28750"/>
          <a:stretch/>
        </p:blipFill>
        <p:spPr>
          <a:xfrm>
            <a:off x="4478444" y="1681394"/>
            <a:ext cx="4550709" cy="1780712"/>
          </a:xfrm>
          <a:prstGeom prst="rect">
            <a:avLst/>
          </a:prstGeom>
        </p:spPr>
      </p:pic>
    </p:spTree>
    <p:extLst>
      <p:ext uri="{BB962C8B-B14F-4D97-AF65-F5344CB8AC3E}">
        <p14:creationId xmlns:p14="http://schemas.microsoft.com/office/powerpoint/2010/main" val="63240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3735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B5394"/>
                </a:solidFill>
              </a:rPr>
              <a:t>Results</a:t>
            </a:r>
            <a:endParaRPr b="1" dirty="0">
              <a:solidFill>
                <a:srgbClr val="0B5394"/>
              </a:solidFill>
            </a:endParaRPr>
          </a:p>
        </p:txBody>
      </p:sp>
      <p:sp>
        <p:nvSpPr>
          <p:cNvPr id="67" name="Google Shape;67;p15"/>
          <p:cNvSpPr txBox="1">
            <a:spLocks noGrp="1"/>
          </p:cNvSpPr>
          <p:nvPr>
            <p:ph type="body" idx="1"/>
          </p:nvPr>
        </p:nvSpPr>
        <p:spPr>
          <a:xfrm>
            <a:off x="311699" y="1081035"/>
            <a:ext cx="8520599" cy="1797896"/>
          </a:xfrm>
          <a:prstGeom prst="rect">
            <a:avLst/>
          </a:prstGeom>
        </p:spPr>
        <p:txBody>
          <a:bodyPr spcFirstLastPara="1" wrap="square" lIns="91425" tIns="91425" rIns="91425" bIns="91425" anchor="t" anchorCtr="0">
            <a:noAutofit/>
          </a:bodyPr>
          <a:lstStyle/>
          <a:p>
            <a:pPr lvl="0" indent="-317500">
              <a:lnSpc>
                <a:spcPct val="130000"/>
              </a:lnSpc>
              <a:spcBef>
                <a:spcPts val="1600"/>
              </a:spcBef>
              <a:buClr>
                <a:schemeClr val="dk1"/>
              </a:buClr>
              <a:buSzPts val="1400"/>
            </a:pPr>
            <a:r>
              <a:rPr lang="en-SG" sz="1600" dirty="0">
                <a:solidFill>
                  <a:schemeClr val="dk1"/>
                </a:solidFill>
              </a:rPr>
              <a:t>Since the coefficients are positive, those three features has an effect of increasing accident severity.</a:t>
            </a:r>
          </a:p>
          <a:p>
            <a:pPr lvl="0" indent="-317500">
              <a:lnSpc>
                <a:spcPct val="130000"/>
              </a:lnSpc>
              <a:spcBef>
                <a:spcPts val="1600"/>
              </a:spcBef>
              <a:buClr>
                <a:schemeClr val="dk1"/>
              </a:buClr>
              <a:buSzPts val="1400"/>
            </a:pPr>
            <a:r>
              <a:rPr lang="en-SG" sz="1600" dirty="0">
                <a:solidFill>
                  <a:schemeClr val="dk1"/>
                </a:solidFill>
              </a:rPr>
              <a:t>The model provide empirical evidence against driving behaviours such as speeding, inattention, and substance-use driving.</a:t>
            </a:r>
          </a:p>
        </p:txBody>
      </p:sp>
      <p:sp>
        <p:nvSpPr>
          <p:cNvPr id="2" name="Rectangle 1">
            <a:extLst>
              <a:ext uri="{FF2B5EF4-FFF2-40B4-BE49-F238E27FC236}">
                <a16:creationId xmlns:a16="http://schemas.microsoft.com/office/drawing/2014/main" id="{4D9223A5-E2DA-4BEC-B4FD-F8F8FFEC1D9F}"/>
              </a:ext>
            </a:extLst>
          </p:cNvPr>
          <p:cNvSpPr/>
          <p:nvPr/>
        </p:nvSpPr>
        <p:spPr>
          <a:xfrm>
            <a:off x="0" y="4943474"/>
            <a:ext cx="9144000" cy="200025"/>
          </a:xfrm>
          <a:prstGeom prst="rect">
            <a:avLst/>
          </a:prstGeom>
          <a:solidFill>
            <a:srgbClr val="3F6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highlight>
                  <a:srgbClr val="3F6384"/>
                </a:highlight>
              </a:rPr>
              <a:t>Pg.9</a:t>
            </a:r>
            <a:endParaRPr lang="en-SG" sz="1000" dirty="0">
              <a:highlight>
                <a:srgbClr val="3F6384"/>
              </a:highlight>
            </a:endParaRPr>
          </a:p>
        </p:txBody>
      </p:sp>
      <p:sp>
        <p:nvSpPr>
          <p:cNvPr id="3" name="Rectangle 2">
            <a:extLst>
              <a:ext uri="{FF2B5EF4-FFF2-40B4-BE49-F238E27FC236}">
                <a16:creationId xmlns:a16="http://schemas.microsoft.com/office/drawing/2014/main" id="{4ED60664-FAC0-45D7-904E-306941BF9817}"/>
              </a:ext>
            </a:extLst>
          </p:cNvPr>
          <p:cNvSpPr/>
          <p:nvPr/>
        </p:nvSpPr>
        <p:spPr>
          <a:xfrm>
            <a:off x="0" y="0"/>
            <a:ext cx="9144000" cy="200025"/>
          </a:xfrm>
          <a:prstGeom prst="rect">
            <a:avLst/>
          </a:prstGeom>
          <a:solidFill>
            <a:srgbClr val="3F6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SG" sz="1000" dirty="0">
              <a:highlight>
                <a:srgbClr val="3F6384"/>
              </a:highlight>
            </a:endParaRPr>
          </a:p>
        </p:txBody>
      </p:sp>
      <p:pic>
        <p:nvPicPr>
          <p:cNvPr id="4" name="Picture 3">
            <a:extLst>
              <a:ext uri="{FF2B5EF4-FFF2-40B4-BE49-F238E27FC236}">
                <a16:creationId xmlns:a16="http://schemas.microsoft.com/office/drawing/2014/main" id="{83D9B662-CC7E-40A7-8ED3-C33E363A4E35}"/>
              </a:ext>
            </a:extLst>
          </p:cNvPr>
          <p:cNvPicPr>
            <a:picLocks noChangeAspect="1"/>
          </p:cNvPicPr>
          <p:nvPr/>
        </p:nvPicPr>
        <p:blipFill rotWithShape="1">
          <a:blip r:embed="rId3"/>
          <a:srcRect l="20781" t="42638" r="30078" b="44584"/>
          <a:stretch/>
        </p:blipFill>
        <p:spPr>
          <a:xfrm>
            <a:off x="664674" y="3286123"/>
            <a:ext cx="7814647" cy="1143001"/>
          </a:xfrm>
          <a:prstGeom prst="rect">
            <a:avLst/>
          </a:prstGeom>
        </p:spPr>
      </p:pic>
    </p:spTree>
    <p:extLst>
      <p:ext uri="{BB962C8B-B14F-4D97-AF65-F5344CB8AC3E}">
        <p14:creationId xmlns:p14="http://schemas.microsoft.com/office/powerpoint/2010/main" val="240187829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TotalTime>
  <Words>560</Words>
  <Application>Microsoft Office PowerPoint</Application>
  <PresentationFormat>On-screen Show (16:9)</PresentationFormat>
  <Paragraphs>40</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Classification of Accident Severity A Metrics Based Approach</vt:lpstr>
      <vt:lpstr>Introduction</vt:lpstr>
      <vt:lpstr>Introduction</vt:lpstr>
      <vt:lpstr>Data</vt:lpstr>
      <vt:lpstr>Data</vt:lpstr>
      <vt:lpstr>Data</vt:lpstr>
      <vt:lpstr>Methodology</vt:lpstr>
      <vt:lpstr>Methodology</vt:lpstr>
      <vt:lpstr>Results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Relative Performance Analysis</dc:title>
  <cp:lastModifiedBy>James_Jia Yi ONG</cp:lastModifiedBy>
  <cp:revision>256</cp:revision>
  <cp:lastPrinted>2020-07-24T00:19:09Z</cp:lastPrinted>
  <dcterms:modified xsi:type="dcterms:W3CDTF">2020-08-21T20:36:05Z</dcterms:modified>
</cp:coreProperties>
</file>