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 id="2147483674" r:id="rId5"/>
    <p:sldMasterId id="2147483675" r:id="rId6"/>
    <p:sldMasterId id="214748367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Lst>
  <p:sldSz cy="5143500" cx="9144000"/>
  <p:notesSz cx="6858000" cy="9144000"/>
  <p:embeddedFontLst>
    <p:embeddedFont>
      <p:font typeface="PT Sans Narrow"/>
      <p:regular r:id="rId71"/>
      <p:bold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font" Target="fonts/OpenSans-regular.fntdata"/><Relationship Id="rId72" Type="http://schemas.openxmlformats.org/officeDocument/2006/relationships/font" Target="fonts/PTSansNarrow-bold.fntdata"/><Relationship Id="rId31" Type="http://schemas.openxmlformats.org/officeDocument/2006/relationships/slide" Target="slides/slide23.xml"/><Relationship Id="rId75" Type="http://schemas.openxmlformats.org/officeDocument/2006/relationships/font" Target="fonts/OpenSans-italic.fntdata"/><Relationship Id="rId30" Type="http://schemas.openxmlformats.org/officeDocument/2006/relationships/slide" Target="slides/slide22.xml"/><Relationship Id="rId74" Type="http://schemas.openxmlformats.org/officeDocument/2006/relationships/font" Target="fonts/OpenSans-bold.fntdata"/><Relationship Id="rId33" Type="http://schemas.openxmlformats.org/officeDocument/2006/relationships/slide" Target="slides/slide25.xml"/><Relationship Id="rId32" Type="http://schemas.openxmlformats.org/officeDocument/2006/relationships/slide" Target="slides/slide24.xml"/><Relationship Id="rId76" Type="http://schemas.openxmlformats.org/officeDocument/2006/relationships/font" Target="fonts/OpenSans-boldItalic.fntdata"/><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PTSansNarrow-regular.fntdata"/><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6e4b66ce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3" name="Google Shape;113;g516e4b66c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488aa9cac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4488aa9cac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https://medium.com/the-theory-of-everything/understanding-activation-functions-in-neural-networks-9491262884e0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488aa9cac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7" name="Google Shape;187;g4488aa9cac_2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488aa9cac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7" name="Google Shape;197;g4488aa9cac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488aa9cac_2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4488aa9cac_2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https://medium.com/the-theory-of-everything/understanding-activation-functions-in-neural-networks-9491262884e0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488aa9cac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4488aa9cac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https://medium.com/the-theory-of-everything/understanding-activation-functions-in-neural-networks-9491262884e0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488aa9cac_2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4488aa9cac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https://medium.com/the-theory-of-everything/understanding-activation-functions-in-neural-networks-9491262884e0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488aa9cac_2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4488aa9cac_2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https://medium.com/the-theory-of-everything/understanding-activation-functions-in-neural-networks-9491262884e0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488aa9cac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0" name="Google Shape;240;g4488aa9cac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488aa9cac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g4488aa9cac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488aa9cac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7" name="Google Shape;257;g4488aa9cac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488aa9cac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4488aa9cac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488aa9cac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4" name="Google Shape;264;g4488aa9cac_2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488aa9cac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g4488aa9cac_2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488aa9cac_2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7" name="Google Shape;277;g4488aa9cac_2_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488aa9cac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3" name="Google Shape;283;g4488aa9cac_2_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488aa9cac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g4488aa9cac_2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488aa9cac_2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7" name="Google Shape;297;g4488aa9cac_2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488aa9cac_2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6" name="Google Shape;306;g4488aa9cac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488aa9cac_2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Smooth operation,    in case from divid zero</a:t>
            </a:r>
            <a:endParaRPr b="0" i="0" sz="1100" u="none" cap="none" strike="noStrike">
              <a:solidFill>
                <a:srgbClr val="000000"/>
              </a:solidFill>
              <a:latin typeface="Arial"/>
              <a:ea typeface="Arial"/>
              <a:cs typeface="Arial"/>
              <a:sym typeface="Arial"/>
            </a:endParaRPr>
          </a:p>
          <a:p>
            <a:pPr indent="0" lvl="0" marL="0" rtl="0" algn="l">
              <a:lnSpc>
                <a:spcPct val="110000"/>
              </a:lnSpc>
              <a:spcBef>
                <a:spcPts val="0"/>
              </a:spcBef>
              <a:spcAft>
                <a:spcPts val="0"/>
              </a:spcAft>
              <a:buClr>
                <a:schemeClr val="dk1"/>
              </a:buClr>
              <a:buSzPts val="1100"/>
              <a:buFont typeface="Arial"/>
              <a:buNone/>
            </a:pPr>
            <a:r>
              <a:rPr b="1" lang="en-GB" sz="3000">
                <a:solidFill>
                  <a:srgbClr val="323232"/>
                </a:solidFill>
                <a:highlight>
                  <a:srgbClr val="FFFFFF"/>
                </a:highlight>
              </a:rPr>
              <a:t>root-mean-square (RMS)</a:t>
            </a:r>
            <a:endParaRPr b="1" sz="3000">
              <a:solidFill>
                <a:srgbClr val="323232"/>
              </a:solidFill>
              <a:highlight>
                <a:srgbClr val="FFFFFF"/>
              </a:highlight>
            </a:endParaRPr>
          </a:p>
          <a:p>
            <a:pPr indent="0" lvl="0" marL="0" marR="0" rtl="0" algn="l">
              <a:lnSpc>
                <a:spcPct val="100000"/>
              </a:lnSpc>
              <a:spcBef>
                <a:spcPts val="0"/>
              </a:spcBef>
              <a:spcAft>
                <a:spcPts val="0"/>
              </a:spcAft>
              <a:buClr>
                <a:srgbClr val="000000"/>
              </a:buClr>
              <a:buSzPts val="1100"/>
              <a:buFont typeface="Arial"/>
              <a:buNone/>
            </a:pPr>
            <a:r>
              <a:t/>
            </a:r>
            <a:endParaRPr/>
          </a:p>
        </p:txBody>
      </p:sp>
      <p:sp>
        <p:nvSpPr>
          <p:cNvPr id="315" name="Google Shape;315;g4488aa9cac_2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488aa9cac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4" name="Google Shape;324;g4488aa9cac_2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488aa9cac_2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450" u="none" cap="none" strike="noStrike">
                <a:solidFill>
                  <a:srgbClr val="666666"/>
                </a:solidFill>
                <a:latin typeface="Arial"/>
                <a:ea typeface="Arial"/>
                <a:cs typeface="Arial"/>
                <a:sym typeface="Arial"/>
              </a:rPr>
              <a:t>m</a:t>
            </a:r>
            <a:r>
              <a:rPr b="0" i="0" lang="en-GB" sz="1000" u="none" cap="none" strike="noStrike">
                <a:solidFill>
                  <a:srgbClr val="666666"/>
                </a:solidFill>
                <a:latin typeface="Arial"/>
                <a:ea typeface="Arial"/>
                <a:cs typeface="Arial"/>
                <a:sym typeface="Arial"/>
              </a:rPr>
              <a:t>t</a:t>
            </a:r>
            <a:r>
              <a:rPr b="0" i="0" lang="en-GB" sz="1200" u="none" cap="none" strike="noStrike">
                <a:solidFill>
                  <a:srgbClr val="666666"/>
                </a:solidFill>
                <a:latin typeface="Arial"/>
                <a:ea typeface="Arial"/>
                <a:cs typeface="Arial"/>
                <a:sym typeface="Arial"/>
              </a:rPr>
              <a:t>mt and </a:t>
            </a:r>
            <a:r>
              <a:rPr b="0" i="0" lang="en-GB" sz="1450" u="none" cap="none" strike="noStrike">
                <a:solidFill>
                  <a:srgbClr val="666666"/>
                </a:solidFill>
                <a:latin typeface="Arial"/>
                <a:ea typeface="Arial"/>
                <a:cs typeface="Arial"/>
                <a:sym typeface="Arial"/>
              </a:rPr>
              <a:t>v</a:t>
            </a:r>
            <a:r>
              <a:rPr b="0" i="0" lang="en-GB" sz="1000" u="none" cap="none" strike="noStrike">
                <a:solidFill>
                  <a:srgbClr val="666666"/>
                </a:solidFill>
                <a:latin typeface="Arial"/>
                <a:ea typeface="Arial"/>
                <a:cs typeface="Arial"/>
                <a:sym typeface="Arial"/>
              </a:rPr>
              <a:t>t</a:t>
            </a:r>
            <a:r>
              <a:rPr b="0" i="0" lang="en-GB" sz="1200" u="none" cap="none" strike="noStrike">
                <a:solidFill>
                  <a:srgbClr val="666666"/>
                </a:solidFill>
                <a:latin typeface="Arial"/>
                <a:ea typeface="Arial"/>
                <a:cs typeface="Arial"/>
                <a:sym typeface="Arial"/>
              </a:rPr>
              <a:t>vt are estimates of the first moment (the mean) and the second moment (the uncentered variance) of the gradients respectively, hence the name of the method. As </a:t>
            </a:r>
            <a:r>
              <a:rPr b="0" i="0" lang="en-GB" sz="1450" u="none" cap="none" strike="noStrike">
                <a:solidFill>
                  <a:srgbClr val="666666"/>
                </a:solidFill>
                <a:latin typeface="Arial"/>
                <a:ea typeface="Arial"/>
                <a:cs typeface="Arial"/>
                <a:sym typeface="Arial"/>
              </a:rPr>
              <a:t>m</a:t>
            </a:r>
            <a:r>
              <a:rPr b="0" i="0" lang="en-GB" sz="1000" u="none" cap="none" strike="noStrike">
                <a:solidFill>
                  <a:srgbClr val="666666"/>
                </a:solidFill>
                <a:latin typeface="Arial"/>
                <a:ea typeface="Arial"/>
                <a:cs typeface="Arial"/>
                <a:sym typeface="Arial"/>
              </a:rPr>
              <a:t>t</a:t>
            </a:r>
            <a:r>
              <a:rPr b="0" i="0" lang="en-GB" sz="1200" u="none" cap="none" strike="noStrike">
                <a:solidFill>
                  <a:srgbClr val="666666"/>
                </a:solidFill>
                <a:latin typeface="Arial"/>
                <a:ea typeface="Arial"/>
                <a:cs typeface="Arial"/>
                <a:sym typeface="Arial"/>
              </a:rPr>
              <a:t>mt and </a:t>
            </a:r>
            <a:r>
              <a:rPr b="0" i="0" lang="en-GB" sz="1450" u="none" cap="none" strike="noStrike">
                <a:solidFill>
                  <a:srgbClr val="666666"/>
                </a:solidFill>
                <a:latin typeface="Arial"/>
                <a:ea typeface="Arial"/>
                <a:cs typeface="Arial"/>
                <a:sym typeface="Arial"/>
              </a:rPr>
              <a:t>v</a:t>
            </a:r>
            <a:r>
              <a:rPr b="0" i="0" lang="en-GB" sz="1000" u="none" cap="none" strike="noStrike">
                <a:solidFill>
                  <a:srgbClr val="666666"/>
                </a:solidFill>
                <a:latin typeface="Arial"/>
                <a:ea typeface="Arial"/>
                <a:cs typeface="Arial"/>
                <a:sym typeface="Arial"/>
              </a:rPr>
              <a:t>t</a:t>
            </a:r>
            <a:r>
              <a:rPr b="0" i="0" lang="en-GB" sz="1200" u="none" cap="none" strike="noStrike">
                <a:solidFill>
                  <a:srgbClr val="666666"/>
                </a:solidFill>
                <a:latin typeface="Arial"/>
                <a:ea typeface="Arial"/>
                <a:cs typeface="Arial"/>
                <a:sym typeface="Arial"/>
              </a:rPr>
              <a:t>vt are initialized as vectors of 0's, the authors of Adam observe that they are biased towards zero, especially during the initial time steps, and especially when the decay rates are small (i.e. </a:t>
            </a:r>
            <a:r>
              <a:rPr b="0" i="0" lang="en-GB" sz="1450" u="none" cap="none" strike="noStrike">
                <a:solidFill>
                  <a:srgbClr val="666666"/>
                </a:solidFill>
                <a:latin typeface="Arial"/>
                <a:ea typeface="Arial"/>
                <a:cs typeface="Arial"/>
                <a:sym typeface="Arial"/>
              </a:rPr>
              <a:t>β</a:t>
            </a:r>
            <a:r>
              <a:rPr b="0" i="0" lang="en-GB" sz="1000" u="none" cap="none" strike="noStrike">
                <a:solidFill>
                  <a:srgbClr val="666666"/>
                </a:solidFill>
                <a:latin typeface="Arial"/>
                <a:ea typeface="Arial"/>
                <a:cs typeface="Arial"/>
                <a:sym typeface="Arial"/>
              </a:rPr>
              <a:t>1</a:t>
            </a:r>
            <a:r>
              <a:rPr b="0" i="0" lang="en-GB" sz="1200" u="none" cap="none" strike="noStrike">
                <a:solidFill>
                  <a:srgbClr val="666666"/>
                </a:solidFill>
                <a:latin typeface="Arial"/>
                <a:ea typeface="Arial"/>
                <a:cs typeface="Arial"/>
                <a:sym typeface="Arial"/>
              </a:rPr>
              <a:t>β1 and </a:t>
            </a:r>
            <a:r>
              <a:rPr b="0" i="0" lang="en-GB" sz="1450" u="none" cap="none" strike="noStrike">
                <a:solidFill>
                  <a:srgbClr val="666666"/>
                </a:solidFill>
                <a:latin typeface="Arial"/>
                <a:ea typeface="Arial"/>
                <a:cs typeface="Arial"/>
                <a:sym typeface="Arial"/>
              </a:rPr>
              <a:t>β</a:t>
            </a:r>
            <a:r>
              <a:rPr b="0" i="0" lang="en-GB" sz="1000" u="none" cap="none" strike="noStrike">
                <a:solidFill>
                  <a:srgbClr val="666666"/>
                </a:solidFill>
                <a:latin typeface="Arial"/>
                <a:ea typeface="Arial"/>
                <a:cs typeface="Arial"/>
                <a:sym typeface="Arial"/>
              </a:rPr>
              <a:t>2</a:t>
            </a:r>
            <a:r>
              <a:rPr b="0" i="0" lang="en-GB" sz="1200" u="none" cap="none" strike="noStrike">
                <a:solidFill>
                  <a:srgbClr val="666666"/>
                </a:solidFill>
                <a:latin typeface="Arial"/>
                <a:ea typeface="Arial"/>
                <a:cs typeface="Arial"/>
                <a:sym typeface="Arial"/>
              </a:rPr>
              <a:t>β2 are close to 1).</a:t>
            </a:r>
            <a:endParaRPr b="0" i="0" sz="12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lang="en-GB" sz="1150">
                <a:solidFill>
                  <a:srgbClr val="242729"/>
                </a:solidFill>
              </a:rPr>
              <a:t>he algorithm uses moving average to estimate the first and second moments. The biased estimation would be, we start at an arbitrary guess </a:t>
            </a:r>
            <a:r>
              <a:rPr lang="en-GB" sz="1350">
                <a:solidFill>
                  <a:srgbClr val="242729"/>
                </a:solidFill>
              </a:rPr>
              <a:t>m</a:t>
            </a:r>
            <a:r>
              <a:rPr lang="en-GB" sz="950">
                <a:solidFill>
                  <a:srgbClr val="242729"/>
                </a:solidFill>
              </a:rPr>
              <a:t>0</a:t>
            </a:r>
            <a:r>
              <a:rPr lang="en-GB" sz="1150">
                <a:solidFill>
                  <a:srgbClr val="242729"/>
                </a:solidFill>
              </a:rPr>
              <a:t>m0, and update the estimation gradually by </a:t>
            </a:r>
            <a:r>
              <a:rPr lang="en-GB" sz="1350">
                <a:solidFill>
                  <a:srgbClr val="242729"/>
                </a:solidFill>
              </a:rPr>
              <a:t>m</a:t>
            </a:r>
            <a:r>
              <a:rPr lang="en-GB" sz="950">
                <a:solidFill>
                  <a:srgbClr val="242729"/>
                </a:solidFill>
              </a:rPr>
              <a:t>t</a:t>
            </a:r>
            <a:r>
              <a:rPr lang="en-GB" sz="1350">
                <a:solidFill>
                  <a:srgbClr val="242729"/>
                </a:solidFill>
              </a:rPr>
              <a:t>=βm</a:t>
            </a:r>
            <a:r>
              <a:rPr lang="en-GB" sz="950">
                <a:solidFill>
                  <a:srgbClr val="242729"/>
                </a:solidFill>
              </a:rPr>
              <a:t>t−1</a:t>
            </a:r>
            <a:r>
              <a:rPr lang="en-GB" sz="1350">
                <a:solidFill>
                  <a:srgbClr val="242729"/>
                </a:solidFill>
              </a:rPr>
              <a:t>+(1−β)g</a:t>
            </a:r>
            <a:r>
              <a:rPr lang="en-GB" sz="950">
                <a:solidFill>
                  <a:srgbClr val="242729"/>
                </a:solidFill>
              </a:rPr>
              <a:t>t</a:t>
            </a:r>
            <a:r>
              <a:rPr lang="en-GB" sz="1150">
                <a:solidFill>
                  <a:srgbClr val="242729"/>
                </a:solidFill>
              </a:rPr>
              <a:t>mt=βmt−1+(1−β)gt. So it's obvious in the first few steps our moving average is heavily biased towards the initial </a:t>
            </a:r>
            <a:r>
              <a:rPr lang="en-GB" sz="1350">
                <a:solidFill>
                  <a:srgbClr val="242729"/>
                </a:solidFill>
              </a:rPr>
              <a:t>m</a:t>
            </a:r>
            <a:r>
              <a:rPr lang="en-GB" sz="950">
                <a:solidFill>
                  <a:srgbClr val="242729"/>
                </a:solidFill>
              </a:rPr>
              <a:t>0</a:t>
            </a:r>
            <a:r>
              <a:rPr lang="en-GB" sz="1150">
                <a:solidFill>
                  <a:srgbClr val="242729"/>
                </a:solidFill>
              </a:rPr>
              <a:t>m0.</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rPr lang="en-GB" sz="1150">
                <a:solidFill>
                  <a:srgbClr val="242729"/>
                </a:solidFill>
              </a:rPr>
              <a:t>To correct this, we can remove the effect of the initial guess (bias) out of the moving average. For example at time 1, </a:t>
            </a:r>
            <a:r>
              <a:rPr lang="en-GB" sz="1350">
                <a:solidFill>
                  <a:srgbClr val="242729"/>
                </a:solidFill>
              </a:rPr>
              <a:t>m</a:t>
            </a:r>
            <a:r>
              <a:rPr lang="en-GB" sz="950">
                <a:solidFill>
                  <a:srgbClr val="242729"/>
                </a:solidFill>
              </a:rPr>
              <a:t>1</a:t>
            </a:r>
            <a:r>
              <a:rPr lang="en-GB" sz="1350">
                <a:solidFill>
                  <a:srgbClr val="242729"/>
                </a:solidFill>
              </a:rPr>
              <a:t>=βm</a:t>
            </a:r>
            <a:r>
              <a:rPr lang="en-GB" sz="950">
                <a:solidFill>
                  <a:srgbClr val="242729"/>
                </a:solidFill>
              </a:rPr>
              <a:t>0</a:t>
            </a:r>
            <a:r>
              <a:rPr lang="en-GB" sz="1350">
                <a:solidFill>
                  <a:srgbClr val="242729"/>
                </a:solidFill>
              </a:rPr>
              <a:t>+(1−β)g</a:t>
            </a:r>
            <a:r>
              <a:rPr lang="en-GB" sz="950">
                <a:solidFill>
                  <a:srgbClr val="242729"/>
                </a:solidFill>
              </a:rPr>
              <a:t>t</a:t>
            </a:r>
            <a:r>
              <a:rPr lang="en-GB" sz="1150">
                <a:solidFill>
                  <a:srgbClr val="242729"/>
                </a:solidFill>
              </a:rPr>
              <a:t>m1=βm0+(1−β)gt, we take out the </a:t>
            </a:r>
            <a:r>
              <a:rPr lang="en-GB" sz="1350">
                <a:solidFill>
                  <a:srgbClr val="242729"/>
                </a:solidFill>
              </a:rPr>
              <a:t>βm</a:t>
            </a:r>
            <a:r>
              <a:rPr lang="en-GB" sz="950">
                <a:solidFill>
                  <a:srgbClr val="242729"/>
                </a:solidFill>
              </a:rPr>
              <a:t>0</a:t>
            </a:r>
            <a:r>
              <a:rPr lang="en-GB" sz="1150">
                <a:solidFill>
                  <a:srgbClr val="242729"/>
                </a:solidFill>
              </a:rPr>
              <a:t>βm0 term from </a:t>
            </a:r>
            <a:r>
              <a:rPr lang="en-GB" sz="1350">
                <a:solidFill>
                  <a:srgbClr val="242729"/>
                </a:solidFill>
              </a:rPr>
              <a:t>m</a:t>
            </a:r>
            <a:r>
              <a:rPr lang="en-GB" sz="950">
                <a:solidFill>
                  <a:srgbClr val="242729"/>
                </a:solidFill>
              </a:rPr>
              <a:t>1</a:t>
            </a:r>
            <a:r>
              <a:rPr lang="en-GB" sz="1150">
                <a:solidFill>
                  <a:srgbClr val="242729"/>
                </a:solidFill>
              </a:rPr>
              <a:t>m1 and divide it by </a:t>
            </a:r>
            <a:r>
              <a:rPr lang="en-GB" sz="1350">
                <a:solidFill>
                  <a:srgbClr val="242729"/>
                </a:solidFill>
              </a:rPr>
              <a:t>(1−β)</a:t>
            </a:r>
            <a:r>
              <a:rPr lang="en-GB" sz="1150">
                <a:solidFill>
                  <a:srgbClr val="242729"/>
                </a:solidFill>
              </a:rPr>
              <a:t>(1−β), which yields </a:t>
            </a:r>
            <a:r>
              <a:rPr lang="en-GB" sz="1350">
                <a:solidFill>
                  <a:srgbClr val="242729"/>
                </a:solidFill>
              </a:rPr>
              <a:t>m</a:t>
            </a:r>
            <a:r>
              <a:rPr lang="en-GB" sz="950">
                <a:solidFill>
                  <a:srgbClr val="242729"/>
                </a:solidFill>
              </a:rPr>
              <a:t>1</a:t>
            </a:r>
            <a:r>
              <a:rPr lang="en-GB" sz="1350">
                <a:solidFill>
                  <a:srgbClr val="242729"/>
                </a:solidFill>
              </a:rPr>
              <a:t>^=(m</a:t>
            </a:r>
            <a:r>
              <a:rPr lang="en-GB" sz="950">
                <a:solidFill>
                  <a:srgbClr val="242729"/>
                </a:solidFill>
              </a:rPr>
              <a:t>1</a:t>
            </a:r>
            <a:r>
              <a:rPr lang="en-GB" sz="1350">
                <a:solidFill>
                  <a:srgbClr val="242729"/>
                </a:solidFill>
              </a:rPr>
              <a:t>−βm</a:t>
            </a:r>
            <a:r>
              <a:rPr lang="en-GB" sz="950">
                <a:solidFill>
                  <a:srgbClr val="242729"/>
                </a:solidFill>
              </a:rPr>
              <a:t>0</a:t>
            </a:r>
            <a:r>
              <a:rPr lang="en-GB" sz="1350">
                <a:solidFill>
                  <a:srgbClr val="242729"/>
                </a:solidFill>
              </a:rPr>
              <a:t>)/(1−β)</a:t>
            </a:r>
            <a:r>
              <a:rPr lang="en-GB" sz="1150">
                <a:solidFill>
                  <a:srgbClr val="242729"/>
                </a:solidFill>
              </a:rPr>
              <a:t>m1^=(m1−βm0)/(1−β). When </a:t>
            </a:r>
            <a:r>
              <a:rPr lang="en-GB" sz="1350">
                <a:solidFill>
                  <a:srgbClr val="242729"/>
                </a:solidFill>
              </a:rPr>
              <a:t>m</a:t>
            </a:r>
            <a:r>
              <a:rPr lang="en-GB" sz="950">
                <a:solidFill>
                  <a:srgbClr val="242729"/>
                </a:solidFill>
              </a:rPr>
              <a:t>0</a:t>
            </a:r>
            <a:r>
              <a:rPr lang="en-GB" sz="1350">
                <a:solidFill>
                  <a:srgbClr val="242729"/>
                </a:solidFill>
              </a:rPr>
              <a:t>=0</a:t>
            </a:r>
            <a:r>
              <a:rPr lang="en-GB" sz="1150">
                <a:solidFill>
                  <a:srgbClr val="242729"/>
                </a:solidFill>
              </a:rPr>
              <a:t>m0=0, </a:t>
            </a:r>
            <a:r>
              <a:rPr lang="en-GB" sz="1350">
                <a:solidFill>
                  <a:srgbClr val="242729"/>
                </a:solidFill>
              </a:rPr>
              <a:t>m</a:t>
            </a:r>
            <a:r>
              <a:rPr lang="en-GB" sz="950">
                <a:solidFill>
                  <a:srgbClr val="242729"/>
                </a:solidFill>
              </a:rPr>
              <a:t>t</a:t>
            </a:r>
            <a:r>
              <a:rPr lang="en-GB" sz="1350">
                <a:solidFill>
                  <a:srgbClr val="242729"/>
                </a:solidFill>
              </a:rPr>
              <a:t>^=m</a:t>
            </a:r>
            <a:r>
              <a:rPr lang="en-GB" sz="950">
                <a:solidFill>
                  <a:srgbClr val="242729"/>
                </a:solidFill>
              </a:rPr>
              <a:t>t</a:t>
            </a:r>
            <a:r>
              <a:rPr lang="en-GB" sz="1350">
                <a:solidFill>
                  <a:srgbClr val="242729"/>
                </a:solidFill>
              </a:rPr>
              <a:t>/(1−β</a:t>
            </a:r>
            <a:r>
              <a:rPr lang="en-GB" sz="950">
                <a:solidFill>
                  <a:srgbClr val="242729"/>
                </a:solidFill>
              </a:rPr>
              <a:t>t</a:t>
            </a:r>
            <a:r>
              <a:rPr lang="en-GB" sz="1350">
                <a:solidFill>
                  <a:srgbClr val="242729"/>
                </a:solidFill>
              </a:rPr>
              <a:t>)</a:t>
            </a:r>
            <a:r>
              <a:rPr lang="en-GB" sz="1150">
                <a:solidFill>
                  <a:srgbClr val="242729"/>
                </a:solidFill>
              </a:rPr>
              <a:t>mt^=mt/(1−βt). The full proof is given in Section 3 of the paper.</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t/>
            </a:r>
            <a:endParaRPr sz="1150">
              <a:solidFill>
                <a:srgbClr val="242729"/>
              </a:solidFill>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666666"/>
              </a:solidFill>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666666"/>
              </a:solidFill>
            </a:endParaRPr>
          </a:p>
        </p:txBody>
      </p:sp>
      <p:sp>
        <p:nvSpPr>
          <p:cNvPr id="336" name="Google Shape;336;g4488aa9cac_2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488aa9cac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4488aa9cac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4a0572b4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450" u="none" cap="none" strike="noStrike">
                <a:solidFill>
                  <a:srgbClr val="666666"/>
                </a:solidFill>
                <a:latin typeface="Arial"/>
                <a:ea typeface="Arial"/>
                <a:cs typeface="Arial"/>
                <a:sym typeface="Arial"/>
              </a:rPr>
              <a:t>m</a:t>
            </a:r>
            <a:r>
              <a:rPr b="0" i="0" lang="en-GB" sz="1000" u="none" cap="none" strike="noStrike">
                <a:solidFill>
                  <a:srgbClr val="666666"/>
                </a:solidFill>
                <a:latin typeface="Arial"/>
                <a:ea typeface="Arial"/>
                <a:cs typeface="Arial"/>
                <a:sym typeface="Arial"/>
              </a:rPr>
              <a:t>t</a:t>
            </a:r>
            <a:r>
              <a:rPr b="0" i="0" lang="en-GB" sz="1200" u="none" cap="none" strike="noStrike">
                <a:solidFill>
                  <a:srgbClr val="666666"/>
                </a:solidFill>
                <a:latin typeface="Arial"/>
                <a:ea typeface="Arial"/>
                <a:cs typeface="Arial"/>
                <a:sym typeface="Arial"/>
              </a:rPr>
              <a:t>mt and </a:t>
            </a:r>
            <a:r>
              <a:rPr b="0" i="0" lang="en-GB" sz="1450" u="none" cap="none" strike="noStrike">
                <a:solidFill>
                  <a:srgbClr val="666666"/>
                </a:solidFill>
                <a:latin typeface="Arial"/>
                <a:ea typeface="Arial"/>
                <a:cs typeface="Arial"/>
                <a:sym typeface="Arial"/>
              </a:rPr>
              <a:t>v</a:t>
            </a:r>
            <a:r>
              <a:rPr b="0" i="0" lang="en-GB" sz="1000" u="none" cap="none" strike="noStrike">
                <a:solidFill>
                  <a:srgbClr val="666666"/>
                </a:solidFill>
                <a:latin typeface="Arial"/>
                <a:ea typeface="Arial"/>
                <a:cs typeface="Arial"/>
                <a:sym typeface="Arial"/>
              </a:rPr>
              <a:t>t</a:t>
            </a:r>
            <a:r>
              <a:rPr b="0" i="0" lang="en-GB" sz="1200" u="none" cap="none" strike="noStrike">
                <a:solidFill>
                  <a:srgbClr val="666666"/>
                </a:solidFill>
                <a:latin typeface="Arial"/>
                <a:ea typeface="Arial"/>
                <a:cs typeface="Arial"/>
                <a:sym typeface="Arial"/>
              </a:rPr>
              <a:t>vt are estimates of the first moment (the mean) and the second moment (the uncentered variance) of the gradients respectively, hence the name of the method. As </a:t>
            </a:r>
            <a:r>
              <a:rPr b="0" i="0" lang="en-GB" sz="1450" u="none" cap="none" strike="noStrike">
                <a:solidFill>
                  <a:srgbClr val="666666"/>
                </a:solidFill>
                <a:latin typeface="Arial"/>
                <a:ea typeface="Arial"/>
                <a:cs typeface="Arial"/>
                <a:sym typeface="Arial"/>
              </a:rPr>
              <a:t>m</a:t>
            </a:r>
            <a:r>
              <a:rPr b="0" i="0" lang="en-GB" sz="1000" u="none" cap="none" strike="noStrike">
                <a:solidFill>
                  <a:srgbClr val="666666"/>
                </a:solidFill>
                <a:latin typeface="Arial"/>
                <a:ea typeface="Arial"/>
                <a:cs typeface="Arial"/>
                <a:sym typeface="Arial"/>
              </a:rPr>
              <a:t>t</a:t>
            </a:r>
            <a:r>
              <a:rPr b="0" i="0" lang="en-GB" sz="1200" u="none" cap="none" strike="noStrike">
                <a:solidFill>
                  <a:srgbClr val="666666"/>
                </a:solidFill>
                <a:latin typeface="Arial"/>
                <a:ea typeface="Arial"/>
                <a:cs typeface="Arial"/>
                <a:sym typeface="Arial"/>
              </a:rPr>
              <a:t>mt and </a:t>
            </a:r>
            <a:r>
              <a:rPr b="0" i="0" lang="en-GB" sz="1450" u="none" cap="none" strike="noStrike">
                <a:solidFill>
                  <a:srgbClr val="666666"/>
                </a:solidFill>
                <a:latin typeface="Arial"/>
                <a:ea typeface="Arial"/>
                <a:cs typeface="Arial"/>
                <a:sym typeface="Arial"/>
              </a:rPr>
              <a:t>v</a:t>
            </a:r>
            <a:r>
              <a:rPr b="0" i="0" lang="en-GB" sz="1000" u="none" cap="none" strike="noStrike">
                <a:solidFill>
                  <a:srgbClr val="666666"/>
                </a:solidFill>
                <a:latin typeface="Arial"/>
                <a:ea typeface="Arial"/>
                <a:cs typeface="Arial"/>
                <a:sym typeface="Arial"/>
              </a:rPr>
              <a:t>t</a:t>
            </a:r>
            <a:r>
              <a:rPr b="0" i="0" lang="en-GB" sz="1200" u="none" cap="none" strike="noStrike">
                <a:solidFill>
                  <a:srgbClr val="666666"/>
                </a:solidFill>
                <a:latin typeface="Arial"/>
                <a:ea typeface="Arial"/>
                <a:cs typeface="Arial"/>
                <a:sym typeface="Arial"/>
              </a:rPr>
              <a:t>vt are initialized as vectors of 0's, the authors of Adam observe that they are biased towards zero, especially during the initial time steps, and especially when the decay rates are small (i.e. </a:t>
            </a:r>
            <a:r>
              <a:rPr b="0" i="0" lang="en-GB" sz="1450" u="none" cap="none" strike="noStrike">
                <a:solidFill>
                  <a:srgbClr val="666666"/>
                </a:solidFill>
                <a:latin typeface="Arial"/>
                <a:ea typeface="Arial"/>
                <a:cs typeface="Arial"/>
                <a:sym typeface="Arial"/>
              </a:rPr>
              <a:t>β</a:t>
            </a:r>
            <a:r>
              <a:rPr b="0" i="0" lang="en-GB" sz="1000" u="none" cap="none" strike="noStrike">
                <a:solidFill>
                  <a:srgbClr val="666666"/>
                </a:solidFill>
                <a:latin typeface="Arial"/>
                <a:ea typeface="Arial"/>
                <a:cs typeface="Arial"/>
                <a:sym typeface="Arial"/>
              </a:rPr>
              <a:t>1</a:t>
            </a:r>
            <a:r>
              <a:rPr b="0" i="0" lang="en-GB" sz="1200" u="none" cap="none" strike="noStrike">
                <a:solidFill>
                  <a:srgbClr val="666666"/>
                </a:solidFill>
                <a:latin typeface="Arial"/>
                <a:ea typeface="Arial"/>
                <a:cs typeface="Arial"/>
                <a:sym typeface="Arial"/>
              </a:rPr>
              <a:t>β1 and </a:t>
            </a:r>
            <a:r>
              <a:rPr b="0" i="0" lang="en-GB" sz="1450" u="none" cap="none" strike="noStrike">
                <a:solidFill>
                  <a:srgbClr val="666666"/>
                </a:solidFill>
                <a:latin typeface="Arial"/>
                <a:ea typeface="Arial"/>
                <a:cs typeface="Arial"/>
                <a:sym typeface="Arial"/>
              </a:rPr>
              <a:t>β</a:t>
            </a:r>
            <a:r>
              <a:rPr b="0" i="0" lang="en-GB" sz="1000" u="none" cap="none" strike="noStrike">
                <a:solidFill>
                  <a:srgbClr val="666666"/>
                </a:solidFill>
                <a:latin typeface="Arial"/>
                <a:ea typeface="Arial"/>
                <a:cs typeface="Arial"/>
                <a:sym typeface="Arial"/>
              </a:rPr>
              <a:t>2</a:t>
            </a:r>
            <a:r>
              <a:rPr b="0" i="0" lang="en-GB" sz="1200" u="none" cap="none" strike="noStrike">
                <a:solidFill>
                  <a:srgbClr val="666666"/>
                </a:solidFill>
                <a:latin typeface="Arial"/>
                <a:ea typeface="Arial"/>
                <a:cs typeface="Arial"/>
                <a:sym typeface="Arial"/>
              </a:rPr>
              <a:t>β2 are close to 1).</a:t>
            </a:r>
            <a:endParaRPr b="0" i="0" sz="12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666666"/>
              </a:solidFill>
            </a:endParaRPr>
          </a:p>
          <a:p>
            <a:pPr indent="0" lvl="0" marL="0" rtl="0" algn="l">
              <a:lnSpc>
                <a:spcPct val="115000"/>
              </a:lnSpc>
              <a:spcBef>
                <a:spcPts val="0"/>
              </a:spcBef>
              <a:spcAft>
                <a:spcPts val="0"/>
              </a:spcAft>
              <a:buClr>
                <a:schemeClr val="dk1"/>
              </a:buClr>
              <a:buSzPts val="1100"/>
              <a:buFont typeface="Arial"/>
              <a:buNone/>
            </a:pPr>
            <a:r>
              <a:rPr lang="en-GB" sz="1150">
                <a:solidFill>
                  <a:srgbClr val="242729"/>
                </a:solidFill>
              </a:rPr>
              <a:t>he algorithm uses moving average to estimate the first and second moments. The biased estimation would be, we start at an arbitrary guess </a:t>
            </a:r>
            <a:r>
              <a:rPr lang="en-GB" sz="1350">
                <a:solidFill>
                  <a:srgbClr val="242729"/>
                </a:solidFill>
              </a:rPr>
              <a:t>m</a:t>
            </a:r>
            <a:r>
              <a:rPr lang="en-GB" sz="950">
                <a:solidFill>
                  <a:srgbClr val="242729"/>
                </a:solidFill>
              </a:rPr>
              <a:t>0</a:t>
            </a:r>
            <a:r>
              <a:rPr lang="en-GB" sz="1150">
                <a:solidFill>
                  <a:srgbClr val="242729"/>
                </a:solidFill>
              </a:rPr>
              <a:t>m0, and update the estimation gradually by </a:t>
            </a:r>
            <a:r>
              <a:rPr lang="en-GB" sz="1350">
                <a:solidFill>
                  <a:srgbClr val="242729"/>
                </a:solidFill>
              </a:rPr>
              <a:t>m</a:t>
            </a:r>
            <a:r>
              <a:rPr lang="en-GB" sz="950">
                <a:solidFill>
                  <a:srgbClr val="242729"/>
                </a:solidFill>
              </a:rPr>
              <a:t>t</a:t>
            </a:r>
            <a:r>
              <a:rPr lang="en-GB" sz="1350">
                <a:solidFill>
                  <a:srgbClr val="242729"/>
                </a:solidFill>
              </a:rPr>
              <a:t>=βm</a:t>
            </a:r>
            <a:r>
              <a:rPr lang="en-GB" sz="950">
                <a:solidFill>
                  <a:srgbClr val="242729"/>
                </a:solidFill>
              </a:rPr>
              <a:t>t−1</a:t>
            </a:r>
            <a:r>
              <a:rPr lang="en-GB" sz="1350">
                <a:solidFill>
                  <a:srgbClr val="242729"/>
                </a:solidFill>
              </a:rPr>
              <a:t>+(1−β)g</a:t>
            </a:r>
            <a:r>
              <a:rPr lang="en-GB" sz="950">
                <a:solidFill>
                  <a:srgbClr val="242729"/>
                </a:solidFill>
              </a:rPr>
              <a:t>t</a:t>
            </a:r>
            <a:r>
              <a:rPr lang="en-GB" sz="1150">
                <a:solidFill>
                  <a:srgbClr val="242729"/>
                </a:solidFill>
              </a:rPr>
              <a:t>mt=βmt−1+(1−β)gt. So it's obvious in the first few steps our moving average is heavily biased towards the initial </a:t>
            </a:r>
            <a:r>
              <a:rPr lang="en-GB" sz="1350">
                <a:solidFill>
                  <a:srgbClr val="242729"/>
                </a:solidFill>
              </a:rPr>
              <a:t>m</a:t>
            </a:r>
            <a:r>
              <a:rPr lang="en-GB" sz="950">
                <a:solidFill>
                  <a:srgbClr val="242729"/>
                </a:solidFill>
              </a:rPr>
              <a:t>0</a:t>
            </a:r>
            <a:r>
              <a:rPr lang="en-GB" sz="1150">
                <a:solidFill>
                  <a:srgbClr val="242729"/>
                </a:solidFill>
              </a:rPr>
              <a:t>m0.</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rPr lang="en-GB" sz="1150">
                <a:solidFill>
                  <a:srgbClr val="242729"/>
                </a:solidFill>
              </a:rPr>
              <a:t>To correct this, we can remove the effect of the initial guess (bias) out of the moving average. For example at time 1, </a:t>
            </a:r>
            <a:r>
              <a:rPr lang="en-GB" sz="1350">
                <a:solidFill>
                  <a:srgbClr val="242729"/>
                </a:solidFill>
              </a:rPr>
              <a:t>m</a:t>
            </a:r>
            <a:r>
              <a:rPr lang="en-GB" sz="950">
                <a:solidFill>
                  <a:srgbClr val="242729"/>
                </a:solidFill>
              </a:rPr>
              <a:t>1</a:t>
            </a:r>
            <a:r>
              <a:rPr lang="en-GB" sz="1350">
                <a:solidFill>
                  <a:srgbClr val="242729"/>
                </a:solidFill>
              </a:rPr>
              <a:t>=βm</a:t>
            </a:r>
            <a:r>
              <a:rPr lang="en-GB" sz="950">
                <a:solidFill>
                  <a:srgbClr val="242729"/>
                </a:solidFill>
              </a:rPr>
              <a:t>0</a:t>
            </a:r>
            <a:r>
              <a:rPr lang="en-GB" sz="1350">
                <a:solidFill>
                  <a:srgbClr val="242729"/>
                </a:solidFill>
              </a:rPr>
              <a:t>+(1−β)g</a:t>
            </a:r>
            <a:r>
              <a:rPr lang="en-GB" sz="950">
                <a:solidFill>
                  <a:srgbClr val="242729"/>
                </a:solidFill>
              </a:rPr>
              <a:t>t</a:t>
            </a:r>
            <a:r>
              <a:rPr lang="en-GB" sz="1150">
                <a:solidFill>
                  <a:srgbClr val="242729"/>
                </a:solidFill>
              </a:rPr>
              <a:t>m1=βm0+(1−β)gt, we take out the </a:t>
            </a:r>
            <a:r>
              <a:rPr lang="en-GB" sz="1350">
                <a:solidFill>
                  <a:srgbClr val="242729"/>
                </a:solidFill>
              </a:rPr>
              <a:t>βm</a:t>
            </a:r>
            <a:r>
              <a:rPr lang="en-GB" sz="950">
                <a:solidFill>
                  <a:srgbClr val="242729"/>
                </a:solidFill>
              </a:rPr>
              <a:t>0</a:t>
            </a:r>
            <a:r>
              <a:rPr lang="en-GB" sz="1150">
                <a:solidFill>
                  <a:srgbClr val="242729"/>
                </a:solidFill>
              </a:rPr>
              <a:t>βm0 term from </a:t>
            </a:r>
            <a:r>
              <a:rPr lang="en-GB" sz="1350">
                <a:solidFill>
                  <a:srgbClr val="242729"/>
                </a:solidFill>
              </a:rPr>
              <a:t>m</a:t>
            </a:r>
            <a:r>
              <a:rPr lang="en-GB" sz="950">
                <a:solidFill>
                  <a:srgbClr val="242729"/>
                </a:solidFill>
              </a:rPr>
              <a:t>1</a:t>
            </a:r>
            <a:r>
              <a:rPr lang="en-GB" sz="1150">
                <a:solidFill>
                  <a:srgbClr val="242729"/>
                </a:solidFill>
              </a:rPr>
              <a:t>m1 and divide it by </a:t>
            </a:r>
            <a:r>
              <a:rPr lang="en-GB" sz="1350">
                <a:solidFill>
                  <a:srgbClr val="242729"/>
                </a:solidFill>
              </a:rPr>
              <a:t>(1−β)</a:t>
            </a:r>
            <a:r>
              <a:rPr lang="en-GB" sz="1150">
                <a:solidFill>
                  <a:srgbClr val="242729"/>
                </a:solidFill>
              </a:rPr>
              <a:t>(1−β), which yields </a:t>
            </a:r>
            <a:r>
              <a:rPr lang="en-GB" sz="1350">
                <a:solidFill>
                  <a:srgbClr val="242729"/>
                </a:solidFill>
              </a:rPr>
              <a:t>m</a:t>
            </a:r>
            <a:r>
              <a:rPr lang="en-GB" sz="950">
                <a:solidFill>
                  <a:srgbClr val="242729"/>
                </a:solidFill>
              </a:rPr>
              <a:t>1</a:t>
            </a:r>
            <a:r>
              <a:rPr lang="en-GB" sz="1350">
                <a:solidFill>
                  <a:srgbClr val="242729"/>
                </a:solidFill>
              </a:rPr>
              <a:t>^=(m</a:t>
            </a:r>
            <a:r>
              <a:rPr lang="en-GB" sz="950">
                <a:solidFill>
                  <a:srgbClr val="242729"/>
                </a:solidFill>
              </a:rPr>
              <a:t>1</a:t>
            </a:r>
            <a:r>
              <a:rPr lang="en-GB" sz="1350">
                <a:solidFill>
                  <a:srgbClr val="242729"/>
                </a:solidFill>
              </a:rPr>
              <a:t>−βm</a:t>
            </a:r>
            <a:r>
              <a:rPr lang="en-GB" sz="950">
                <a:solidFill>
                  <a:srgbClr val="242729"/>
                </a:solidFill>
              </a:rPr>
              <a:t>0</a:t>
            </a:r>
            <a:r>
              <a:rPr lang="en-GB" sz="1350">
                <a:solidFill>
                  <a:srgbClr val="242729"/>
                </a:solidFill>
              </a:rPr>
              <a:t>)/(1−β)</a:t>
            </a:r>
            <a:r>
              <a:rPr lang="en-GB" sz="1150">
                <a:solidFill>
                  <a:srgbClr val="242729"/>
                </a:solidFill>
              </a:rPr>
              <a:t>m1^=(m1−βm0)/(1−β). When </a:t>
            </a:r>
            <a:r>
              <a:rPr lang="en-GB" sz="1350">
                <a:solidFill>
                  <a:srgbClr val="242729"/>
                </a:solidFill>
              </a:rPr>
              <a:t>m</a:t>
            </a:r>
            <a:r>
              <a:rPr lang="en-GB" sz="950">
                <a:solidFill>
                  <a:srgbClr val="242729"/>
                </a:solidFill>
              </a:rPr>
              <a:t>0</a:t>
            </a:r>
            <a:r>
              <a:rPr lang="en-GB" sz="1350">
                <a:solidFill>
                  <a:srgbClr val="242729"/>
                </a:solidFill>
              </a:rPr>
              <a:t>=0</a:t>
            </a:r>
            <a:r>
              <a:rPr lang="en-GB" sz="1150">
                <a:solidFill>
                  <a:srgbClr val="242729"/>
                </a:solidFill>
              </a:rPr>
              <a:t>m0=0, </a:t>
            </a:r>
            <a:r>
              <a:rPr lang="en-GB" sz="1350">
                <a:solidFill>
                  <a:srgbClr val="242729"/>
                </a:solidFill>
              </a:rPr>
              <a:t>m</a:t>
            </a:r>
            <a:r>
              <a:rPr lang="en-GB" sz="950">
                <a:solidFill>
                  <a:srgbClr val="242729"/>
                </a:solidFill>
              </a:rPr>
              <a:t>t</a:t>
            </a:r>
            <a:r>
              <a:rPr lang="en-GB" sz="1350">
                <a:solidFill>
                  <a:srgbClr val="242729"/>
                </a:solidFill>
              </a:rPr>
              <a:t>^=m</a:t>
            </a:r>
            <a:r>
              <a:rPr lang="en-GB" sz="950">
                <a:solidFill>
                  <a:srgbClr val="242729"/>
                </a:solidFill>
              </a:rPr>
              <a:t>t</a:t>
            </a:r>
            <a:r>
              <a:rPr lang="en-GB" sz="1350">
                <a:solidFill>
                  <a:srgbClr val="242729"/>
                </a:solidFill>
              </a:rPr>
              <a:t>/(1−β</a:t>
            </a:r>
            <a:r>
              <a:rPr lang="en-GB" sz="950">
                <a:solidFill>
                  <a:srgbClr val="242729"/>
                </a:solidFill>
              </a:rPr>
              <a:t>t</a:t>
            </a:r>
            <a:r>
              <a:rPr lang="en-GB" sz="1350">
                <a:solidFill>
                  <a:srgbClr val="242729"/>
                </a:solidFill>
              </a:rPr>
              <a:t>)</a:t>
            </a:r>
            <a:r>
              <a:rPr lang="en-GB" sz="1150">
                <a:solidFill>
                  <a:srgbClr val="242729"/>
                </a:solidFill>
              </a:rPr>
              <a:t>mt^=mt/(1−βt). The full proof is given in Section 3 of the paper.</a:t>
            </a:r>
            <a:endParaRPr sz="1150">
              <a:solidFill>
                <a:srgbClr val="242729"/>
              </a:solidFill>
            </a:endParaRPr>
          </a:p>
          <a:p>
            <a:pPr indent="0" lvl="0" marL="0" rtl="0" algn="l">
              <a:lnSpc>
                <a:spcPct val="115000"/>
              </a:lnSpc>
              <a:spcBef>
                <a:spcPts val="1100"/>
              </a:spcBef>
              <a:spcAft>
                <a:spcPts val="0"/>
              </a:spcAft>
              <a:buClr>
                <a:schemeClr val="dk1"/>
              </a:buClr>
              <a:buSzPts val="1100"/>
              <a:buFont typeface="Arial"/>
              <a:buNone/>
            </a:pPr>
            <a:r>
              <a:t/>
            </a:r>
            <a:endParaRPr sz="1150">
              <a:solidFill>
                <a:srgbClr val="242729"/>
              </a:solidFill>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666666"/>
              </a:solidFill>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666666"/>
              </a:solidFill>
            </a:endParaRPr>
          </a:p>
        </p:txBody>
      </p:sp>
      <p:sp>
        <p:nvSpPr>
          <p:cNvPr id="349" name="Google Shape;349;g44a0572b4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488aa9cac_2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5" name="Google Shape;355;g4488aa9cac_2_2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488aa9cac_2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g4488aa9cac_2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488aa9cac_2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6" name="Google Shape;376;g4488aa9cac_2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488aa9cac_2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3" name="Google Shape;383;g4488aa9cac_2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488aa9cac_2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1" name="Google Shape;391;g4488aa9cac_2_2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488aa9cac_2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8" name="Google Shape;398;g4488aa9cac_2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488aa9cac_2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3" name="Google Shape;413;g4488aa9cac_2_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488aa9cac_2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0" name="Google Shape;420;g4488aa9cac_2_2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4488aa9cac_2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7" name="Google Shape;427;g4488aa9cac_2_2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488aa9cac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4488aa9cac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488aa9cac_2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3" name="Google Shape;433;g4488aa9cac_2_2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488aa9cac_2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4488aa9cac_2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488aa9cac_2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4488aa9cac_2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4488aa9cac_2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4488aa9cac_2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488aa9cac_2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4488aa9cac_2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4488aa9cac_2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4488aa9cac_2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4488aa9cac_2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4488aa9cac_2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4488aa9cac_2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4488aa9cac_2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4488aa9cac_2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4488aa9cac_2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4488aa9cac_2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4488aa9cac_2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488aa9cac_2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4488aa9cac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1" lang="en-GB" sz="1100" u="none" cap="none" strike="noStrike">
                <a:solidFill>
                  <a:srgbClr val="000000"/>
                </a:solidFill>
                <a:latin typeface="Arial"/>
                <a:ea typeface="Arial"/>
                <a:cs typeface="Arial"/>
                <a:sym typeface="Arial"/>
              </a:rPr>
              <a:t>The forward pass of a fully-connected layer corresponds to one matrix multiplication followed by a bias offset and an activation function.</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4488aa9cac_2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4488aa9cac_2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488aa9cac_2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4488aa9cac_2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4488aa9cac_2_3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4488aa9cac_2_3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4488aa9cac_2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4488aa9cac_2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4488aa9cac_2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4488aa9cac_2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4488aa9cac_2_3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4488aa9cac_2_3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4488aa9cac_2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4488aa9cac_2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4488aa9cac_2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4488aa9cac_2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4488aa9cac_2_4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4488aa9cac_2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4488aa9cac_2_4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4488aa9cac_2_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488aa9cac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g4488aa9cac_2_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4488aa9cac_2_4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4488aa9cac_2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449f6e1e9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449f6e1e9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44927dd7a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44927dd7ac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488aa9cac_2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4488aa9cac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https://medium.com/the-theory-of-everything/understanding-activation-functions-in-neural-networks-9491262884e0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488aa9cac_2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4488aa9cac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https://medium.com/the-theory-of-everything/understanding-activation-functions-in-neural-networks-9491262884e0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488aa9cac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4488aa9cac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https://medium.com/the-theory-of-everything/understanding-activation-functions-in-neural-networks-9491262884e0</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自定义版式">
  <p:cSld name="自定义版式">
    <p:spTree>
      <p:nvGrpSpPr>
        <p:cNvPr id="55" name="Shape 55"/>
        <p:cNvGrpSpPr/>
        <p:nvPr/>
      </p:nvGrpSpPr>
      <p:grpSpPr>
        <a:xfrm>
          <a:off x="0" y="0"/>
          <a:ext cx="0" cy="0"/>
          <a:chOff x="0" y="0"/>
          <a:chExt cx="0" cy="0"/>
        </a:xfrm>
      </p:grpSpPr>
      <p:sp>
        <p:nvSpPr>
          <p:cNvPr id="56" name="Google Shape;56;p14"/>
          <p:cNvSpPr/>
          <p:nvPr/>
        </p:nvSpPr>
        <p:spPr>
          <a:xfrm>
            <a:off x="1191" y="1191"/>
            <a:ext cx="1190" cy="1190"/>
          </a:xfrm>
          <a:prstGeom prst="rect">
            <a:avLst/>
          </a:prstGeom>
          <a:solidFill>
            <a:srgbClr val="FFFFFF"/>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自定义版式">
  <p:cSld name="自定义版式">
    <p:spTree>
      <p:nvGrpSpPr>
        <p:cNvPr id="62" name="Shape 62"/>
        <p:cNvGrpSpPr/>
        <p:nvPr/>
      </p:nvGrpSpPr>
      <p:grpSpPr>
        <a:xfrm>
          <a:off x="0" y="0"/>
          <a:ext cx="0" cy="0"/>
          <a:chOff x="0" y="0"/>
          <a:chExt cx="0" cy="0"/>
        </a:xfrm>
      </p:grpSpPr>
      <p:pic>
        <p:nvPicPr>
          <p:cNvPr id="63" name="Google Shape;63;p16"/>
          <p:cNvPicPr preferRelativeResize="0"/>
          <p:nvPr/>
        </p:nvPicPr>
        <p:blipFill/>
        <p:spPr>
          <a:xfrm>
            <a:off x="1191" y="1191"/>
            <a:ext cx="1200" cy="1200"/>
          </a:xfrm>
          <a:prstGeom prst="rect">
            <a:avLst/>
          </a:prstGeom>
          <a:solidFill>
            <a:srgbClr val="FFFFFF"/>
          </a:solid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8" name="Shape 68"/>
        <p:cNvGrpSpPr/>
        <p:nvPr/>
      </p:nvGrpSpPr>
      <p:grpSpPr>
        <a:xfrm>
          <a:off x="0" y="0"/>
          <a:ext cx="0" cy="0"/>
          <a:chOff x="0" y="0"/>
          <a:chExt cx="0" cy="0"/>
        </a:xfrm>
      </p:grpSpPr>
      <p:sp>
        <p:nvSpPr>
          <p:cNvPr id="69" name="Google Shape;69;p18"/>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18"/>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 name="Google Shape;7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 name="Google Shape;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5" name="Shape 75"/>
        <p:cNvGrpSpPr/>
        <p:nvPr/>
      </p:nvGrpSpPr>
      <p:grpSpPr>
        <a:xfrm>
          <a:off x="0" y="0"/>
          <a:ext cx="0" cy="0"/>
          <a:chOff x="0" y="0"/>
          <a:chExt cx="0" cy="0"/>
        </a:xfrm>
      </p:grpSpPr>
      <p:sp>
        <p:nvSpPr>
          <p:cNvPr id="76" name="Google Shape;76;p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2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8" name="Google Shape;7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9" name="Shape 79"/>
        <p:cNvGrpSpPr/>
        <p:nvPr/>
      </p:nvGrpSpPr>
      <p:grpSpPr>
        <a:xfrm>
          <a:off x="0" y="0"/>
          <a:ext cx="0" cy="0"/>
          <a:chOff x="0" y="0"/>
          <a:chExt cx="0" cy="0"/>
        </a:xfrm>
      </p:grpSpPr>
      <p:sp>
        <p:nvSpPr>
          <p:cNvPr id="80" name="Google Shape;80;p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21"/>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21"/>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3" name="Google Shape;8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4" name="Shape 84"/>
        <p:cNvGrpSpPr/>
        <p:nvPr/>
      </p:nvGrpSpPr>
      <p:grpSpPr>
        <a:xfrm>
          <a:off x="0" y="0"/>
          <a:ext cx="0" cy="0"/>
          <a:chOff x="0" y="0"/>
          <a:chExt cx="0" cy="0"/>
        </a:xfrm>
      </p:grpSpPr>
      <p:sp>
        <p:nvSpPr>
          <p:cNvPr id="85" name="Google Shape;85;p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7" name="Shape 87"/>
        <p:cNvGrpSpPr/>
        <p:nvPr/>
      </p:nvGrpSpPr>
      <p:grpSpPr>
        <a:xfrm>
          <a:off x="0" y="0"/>
          <a:ext cx="0" cy="0"/>
          <a:chOff x="0" y="0"/>
          <a:chExt cx="0" cy="0"/>
        </a:xfrm>
      </p:grpSpPr>
      <p:sp>
        <p:nvSpPr>
          <p:cNvPr id="88" name="Google Shape;88;p2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 name="Google Shape;89;p2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0" name="Google Shape;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1" name="Shape 91"/>
        <p:cNvGrpSpPr/>
        <p:nvPr/>
      </p:nvGrpSpPr>
      <p:grpSpPr>
        <a:xfrm>
          <a:off x="0" y="0"/>
          <a:ext cx="0" cy="0"/>
          <a:chOff x="0" y="0"/>
          <a:chExt cx="0" cy="0"/>
        </a:xfrm>
      </p:grpSpPr>
      <p:sp>
        <p:nvSpPr>
          <p:cNvPr id="92" name="Google Shape;92;p2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3" name="Google Shape;9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5"/>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7" name="Google Shape;97;p25"/>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25"/>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9" name="Google Shape;9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0" name="Shape 100"/>
        <p:cNvGrpSpPr/>
        <p:nvPr/>
      </p:nvGrpSpPr>
      <p:grpSpPr>
        <a:xfrm>
          <a:off x="0" y="0"/>
          <a:ext cx="0" cy="0"/>
          <a:chOff x="0" y="0"/>
          <a:chExt cx="0" cy="0"/>
        </a:xfrm>
      </p:grpSpPr>
      <p:sp>
        <p:nvSpPr>
          <p:cNvPr id="101" name="Google Shape;101;p26"/>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3" name="Shape 103"/>
        <p:cNvGrpSpPr/>
        <p:nvPr/>
      </p:nvGrpSpPr>
      <p:grpSpPr>
        <a:xfrm>
          <a:off x="0" y="0"/>
          <a:ext cx="0" cy="0"/>
          <a:chOff x="0" y="0"/>
          <a:chExt cx="0" cy="0"/>
        </a:xfrm>
      </p:grpSpPr>
      <p:sp>
        <p:nvSpPr>
          <p:cNvPr id="104" name="Google Shape;104;p2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5" name="Google Shape;105;p2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6" name="Google Shape;10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7" name="Shape 107"/>
        <p:cNvGrpSpPr/>
        <p:nvPr/>
      </p:nvGrpSpPr>
      <p:grpSpPr>
        <a:xfrm>
          <a:off x="0" y="0"/>
          <a:ext cx="0" cy="0"/>
          <a:chOff x="0" y="0"/>
          <a:chExt cx="0" cy="0"/>
        </a:xfrm>
      </p:grpSpPr>
      <p:sp>
        <p:nvSpPr>
          <p:cNvPr id="108" name="Google Shape;10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自定义版式">
  <p:cSld name="自定义版式">
    <p:spTree>
      <p:nvGrpSpPr>
        <p:cNvPr id="109" name="Shape 109"/>
        <p:cNvGrpSpPr/>
        <p:nvPr/>
      </p:nvGrpSpPr>
      <p:grpSpPr>
        <a:xfrm>
          <a:off x="0" y="0"/>
          <a:ext cx="0" cy="0"/>
          <a:chOff x="0" y="0"/>
          <a:chExt cx="0" cy="0"/>
        </a:xfrm>
      </p:grpSpPr>
      <p:sp>
        <p:nvSpPr>
          <p:cNvPr id="110" name="Google Shape;110;p29"/>
          <p:cNvSpPr txBox="1"/>
          <p:nvPr>
            <p:ph type="title"/>
          </p:nvPr>
        </p:nvSpPr>
        <p:spPr>
          <a:xfrm>
            <a:off x="177960" y="56426"/>
            <a:ext cx="7869300" cy="7074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rgbClr val="000000"/>
              </a:buClr>
              <a:buSzPts val="1100"/>
              <a:buFont typeface="Roboto"/>
              <a:buNone/>
              <a:defRPr b="1" i="0" sz="2700" u="none" cap="none" strike="noStrike">
                <a:solidFill>
                  <a:srgbClr val="000000"/>
                </a:solidFill>
                <a:latin typeface="PT Sans Narrow"/>
                <a:ea typeface="PT Sans Narrow"/>
                <a:cs typeface="PT Sans Narrow"/>
                <a:sym typeface="PT Sans Narrow"/>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3.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191" y="1191"/>
            <a:ext cx="1190" cy="1190"/>
          </a:xfrm>
          <a:prstGeom prst="rect">
            <a:avLst/>
          </a:prstGeom>
          <a:solidFill>
            <a:srgbClr val="FFFFFF"/>
          </a:solidFill>
          <a:ln>
            <a:noFill/>
          </a:ln>
        </p:spPr>
      </p:sp>
      <p:cxnSp>
        <p:nvCxnSpPr>
          <p:cNvPr id="52" name="Google Shape;52;p13"/>
          <p:cNvCxnSpPr/>
          <p:nvPr/>
        </p:nvCxnSpPr>
        <p:spPr>
          <a:xfrm>
            <a:off x="-6858" y="812946"/>
            <a:ext cx="9148572" cy="0"/>
          </a:xfrm>
          <a:prstGeom prst="straightConnector1">
            <a:avLst/>
          </a:prstGeom>
          <a:noFill/>
          <a:ln cap="flat" cmpd="sng" w="28575">
            <a:solidFill>
              <a:srgbClr val="9CC2E5"/>
            </a:solidFill>
            <a:prstDash val="solid"/>
            <a:miter lim="800000"/>
            <a:headEnd len="sm" w="sm" type="none"/>
            <a:tailEnd len="sm" w="sm" type="none"/>
          </a:ln>
        </p:spPr>
      </p:cxnSp>
      <p:cxnSp>
        <p:nvCxnSpPr>
          <p:cNvPr id="53" name="Google Shape;53;p13"/>
          <p:cNvCxnSpPr/>
          <p:nvPr/>
        </p:nvCxnSpPr>
        <p:spPr>
          <a:xfrm>
            <a:off x="-6858" y="774954"/>
            <a:ext cx="9148572" cy="0"/>
          </a:xfrm>
          <a:prstGeom prst="straightConnector1">
            <a:avLst/>
          </a:prstGeom>
          <a:noFill/>
          <a:ln cap="flat" cmpd="sng" w="57150">
            <a:solidFill>
              <a:srgbClr val="0070C0"/>
            </a:solidFill>
            <a:prstDash val="solid"/>
            <a:miter lim="800000"/>
            <a:headEnd len="sm" w="sm" type="none"/>
            <a:tailEnd len="sm" w="sm" type="none"/>
          </a:ln>
        </p:spPr>
      </p:cxnSp>
      <p:pic>
        <p:nvPicPr>
          <p:cNvPr id="54" name="Google Shape;54;p13"/>
          <p:cNvPicPr preferRelativeResize="0"/>
          <p:nvPr/>
        </p:nvPicPr>
        <p:blipFill rotWithShape="1">
          <a:blip r:embed="rId1">
            <a:alphaModFix/>
          </a:blip>
          <a:srcRect b="0" l="0" r="0" t="0"/>
          <a:stretch/>
        </p:blipFill>
        <p:spPr>
          <a:xfrm>
            <a:off x="8264215" y="-1"/>
            <a:ext cx="877500" cy="7369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pic>
        <p:nvPicPr>
          <p:cNvPr id="58" name="Google Shape;58;p15"/>
          <p:cNvPicPr preferRelativeResize="0"/>
          <p:nvPr/>
        </p:nvPicPr>
        <p:blipFill/>
        <p:spPr>
          <a:xfrm>
            <a:off x="1191" y="1191"/>
            <a:ext cx="1200" cy="1200"/>
          </a:xfrm>
          <a:prstGeom prst="rect">
            <a:avLst/>
          </a:prstGeom>
          <a:solidFill>
            <a:srgbClr val="FFFFFF"/>
          </a:solidFill>
          <a:ln>
            <a:noFill/>
          </a:ln>
        </p:spPr>
      </p:pic>
      <p:cxnSp>
        <p:nvCxnSpPr>
          <p:cNvPr id="59" name="Google Shape;59;p15"/>
          <p:cNvCxnSpPr/>
          <p:nvPr/>
        </p:nvCxnSpPr>
        <p:spPr>
          <a:xfrm>
            <a:off x="-6858" y="812946"/>
            <a:ext cx="9148500" cy="0"/>
          </a:xfrm>
          <a:prstGeom prst="straightConnector1">
            <a:avLst/>
          </a:prstGeom>
          <a:noFill/>
          <a:ln cap="flat" cmpd="sng" w="28575">
            <a:solidFill>
              <a:srgbClr val="9CC2E5"/>
            </a:solidFill>
            <a:prstDash val="solid"/>
            <a:miter lim="800000"/>
            <a:headEnd len="sm" w="sm" type="none"/>
            <a:tailEnd len="sm" w="sm" type="none"/>
          </a:ln>
        </p:spPr>
      </p:cxnSp>
      <p:cxnSp>
        <p:nvCxnSpPr>
          <p:cNvPr id="60" name="Google Shape;60;p15"/>
          <p:cNvCxnSpPr/>
          <p:nvPr/>
        </p:nvCxnSpPr>
        <p:spPr>
          <a:xfrm>
            <a:off x="-6858" y="774954"/>
            <a:ext cx="9148500" cy="0"/>
          </a:xfrm>
          <a:prstGeom prst="straightConnector1">
            <a:avLst/>
          </a:prstGeom>
          <a:noFill/>
          <a:ln cap="flat" cmpd="sng" w="57150">
            <a:solidFill>
              <a:srgbClr val="0070C0"/>
            </a:solidFill>
            <a:prstDash val="solid"/>
            <a:miter lim="800000"/>
            <a:headEnd len="sm" w="sm" type="none"/>
            <a:tailEnd len="sm" w="sm" type="none"/>
          </a:ln>
        </p:spPr>
      </p:cxnSp>
      <p:pic>
        <p:nvPicPr>
          <p:cNvPr id="61" name="Google Shape;61;p15"/>
          <p:cNvPicPr preferRelativeResize="0"/>
          <p:nvPr/>
        </p:nvPicPr>
        <p:blipFill rotWithShape="1">
          <a:blip r:embed="rId1">
            <a:alphaModFix/>
          </a:blip>
          <a:srcRect b="0" l="0" r="0" t="0"/>
          <a:stretch/>
        </p:blipFill>
        <p:spPr>
          <a:xfrm>
            <a:off x="8264215" y="-1"/>
            <a:ext cx="877500" cy="7369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64" name="Shape 64"/>
        <p:cNvGrpSpPr/>
        <p:nvPr/>
      </p:nvGrpSpPr>
      <p:grpSpPr>
        <a:xfrm>
          <a:off x="0" y="0"/>
          <a:ext cx="0" cy="0"/>
          <a:chOff x="0" y="0"/>
          <a:chExt cx="0" cy="0"/>
        </a:xfrm>
      </p:grpSpPr>
      <p:sp>
        <p:nvSpPr>
          <p:cNvPr id="65" name="Google Shape;6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6" name="Google Shape;6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67" name="Google Shape;6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5.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3.jp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4.jpg"/><Relationship Id="rId4" Type="http://schemas.openxmlformats.org/officeDocument/2006/relationships/image" Target="../media/image24.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5.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3.png"/><Relationship Id="rId6"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8.png"/><Relationship Id="rId4" Type="http://schemas.openxmlformats.org/officeDocument/2006/relationships/image" Target="../media/image44.png"/><Relationship Id="rId5" Type="http://schemas.openxmlformats.org/officeDocument/2006/relationships/image" Target="../media/image42.png"/><Relationship Id="rId6" Type="http://schemas.openxmlformats.org/officeDocument/2006/relationships/image" Target="../media/image64.png"/><Relationship Id="rId7" Type="http://schemas.openxmlformats.org/officeDocument/2006/relationships/image" Target="../media/image45.png"/><Relationship Id="rId8"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0.png"/><Relationship Id="rId4" Type="http://schemas.openxmlformats.org/officeDocument/2006/relationships/image" Target="../media/image52.png"/><Relationship Id="rId5" Type="http://schemas.openxmlformats.org/officeDocument/2006/relationships/image" Target="../media/image47.png"/><Relationship Id="rId6" Type="http://schemas.openxmlformats.org/officeDocument/2006/relationships/image" Target="../media/image73.png"/><Relationship Id="rId7" Type="http://schemas.openxmlformats.org/officeDocument/2006/relationships/image" Target="../media/image51.png"/><Relationship Id="rId8"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4.jp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6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7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57.jpg"/><Relationship Id="rId4" Type="http://schemas.openxmlformats.org/officeDocument/2006/relationships/image" Target="../media/image5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62.jpg"/><Relationship Id="rId4" Type="http://schemas.openxmlformats.org/officeDocument/2006/relationships/image" Target="../media/image7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5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61.jpg"/><Relationship Id="rId4" Type="http://schemas.openxmlformats.org/officeDocument/2006/relationships/image" Target="../media/image63.jpg"/><Relationship Id="rId5" Type="http://schemas.openxmlformats.org/officeDocument/2006/relationships/image" Target="../media/image67.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68.png"/><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6.jpg"/><Relationship Id="rId4" Type="http://schemas.openxmlformats.org/officeDocument/2006/relationships/image" Target="../media/image9.jp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71.png"/><Relationship Id="rId8"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6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82.jpg"/><Relationship Id="rId4" Type="http://schemas.openxmlformats.org/officeDocument/2006/relationships/image" Target="../media/image6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7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7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78.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86.png"/><Relationship Id="rId4" Type="http://schemas.openxmlformats.org/officeDocument/2006/relationships/image" Target="../media/image81.jpg"/><Relationship Id="rId5" Type="http://schemas.openxmlformats.org/officeDocument/2006/relationships/image" Target="../media/image80.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7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84.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83.jpg"/><Relationship Id="rId4" Type="http://schemas.openxmlformats.org/officeDocument/2006/relationships/image" Target="../media/image8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7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1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8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2F5496"/>
        </a:solidFill>
      </p:bgPr>
    </p:bg>
    <p:spTree>
      <p:nvGrpSpPr>
        <p:cNvPr id="114" name="Shape 114"/>
        <p:cNvGrpSpPr/>
        <p:nvPr/>
      </p:nvGrpSpPr>
      <p:grpSpPr>
        <a:xfrm>
          <a:off x="0" y="0"/>
          <a:ext cx="0" cy="0"/>
          <a:chOff x="0" y="0"/>
          <a:chExt cx="0" cy="0"/>
        </a:xfrm>
      </p:grpSpPr>
      <p:sp>
        <p:nvSpPr>
          <p:cNvPr id="115" name="Google Shape;115;p30"/>
          <p:cNvSpPr txBox="1"/>
          <p:nvPr/>
        </p:nvSpPr>
        <p:spPr>
          <a:xfrm>
            <a:off x="1402023" y="1121028"/>
            <a:ext cx="7331700" cy="881400"/>
          </a:xfrm>
          <a:prstGeom prst="rect">
            <a:avLst/>
          </a:prstGeom>
          <a:noFill/>
          <a:ln>
            <a:noFill/>
          </a:ln>
        </p:spPr>
        <p:txBody>
          <a:bodyPr anchorCtr="0" anchor="b" bIns="68575" lIns="68575" spcFirstLastPara="1" rIns="68575" wrap="square" tIns="68575">
            <a:noAutofit/>
          </a:bodyPr>
          <a:lstStyle/>
          <a:p>
            <a:pPr indent="0" lvl="0" marL="0" rtl="0" algn="l">
              <a:spcBef>
                <a:spcPts val="0"/>
              </a:spcBef>
              <a:spcAft>
                <a:spcPts val="0"/>
              </a:spcAft>
              <a:buClr>
                <a:schemeClr val="dk1"/>
              </a:buClr>
              <a:buFont typeface="Arial"/>
              <a:buNone/>
            </a:pPr>
            <a:r>
              <a:rPr b="1" lang="en-GB" sz="2800">
                <a:solidFill>
                  <a:srgbClr val="FFFFFF"/>
                </a:solidFill>
              </a:rPr>
              <a:t>Data Science Meets Deep Learning</a:t>
            </a:r>
            <a:endParaRPr b="1" sz="4000">
              <a:solidFill>
                <a:srgbClr val="FFFFFF"/>
              </a:solidFill>
            </a:endParaRPr>
          </a:p>
        </p:txBody>
      </p:sp>
      <p:sp>
        <p:nvSpPr>
          <p:cNvPr id="116" name="Google Shape;116;p30"/>
          <p:cNvSpPr txBox="1"/>
          <p:nvPr/>
        </p:nvSpPr>
        <p:spPr>
          <a:xfrm>
            <a:off x="2525800" y="1913266"/>
            <a:ext cx="4828200" cy="1222200"/>
          </a:xfrm>
          <a:prstGeom prst="rect">
            <a:avLst/>
          </a:prstGeom>
          <a:no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44546A"/>
              </a:buClr>
              <a:buSzPts val="2100"/>
              <a:buFont typeface="Open Sans"/>
              <a:buNone/>
            </a:pPr>
            <a:r>
              <a:t/>
            </a:r>
            <a:endParaRPr b="1" i="1" sz="2100">
              <a:solidFill>
                <a:srgbClr val="EDEDED"/>
              </a:solidFill>
              <a:latin typeface="Open Sans"/>
              <a:ea typeface="Open Sans"/>
              <a:cs typeface="Open Sans"/>
              <a:sym typeface="Open Sans"/>
            </a:endParaRPr>
          </a:p>
          <a:p>
            <a:pPr indent="0" lvl="0" marL="0" marR="0" rtl="0" algn="ctr">
              <a:lnSpc>
                <a:spcPct val="100000"/>
              </a:lnSpc>
              <a:spcBef>
                <a:spcPts val="0"/>
              </a:spcBef>
              <a:spcAft>
                <a:spcPts val="0"/>
              </a:spcAft>
              <a:buClr>
                <a:srgbClr val="44546A"/>
              </a:buClr>
              <a:buSzPts val="2100"/>
              <a:buFont typeface="Open Sans"/>
              <a:buNone/>
            </a:pPr>
            <a:r>
              <a:t/>
            </a:r>
            <a:endParaRPr b="1" i="1" sz="2100">
              <a:solidFill>
                <a:srgbClr val="EDEDED"/>
              </a:solidFill>
              <a:latin typeface="Open Sans"/>
              <a:ea typeface="Open Sans"/>
              <a:cs typeface="Open Sans"/>
              <a:sym typeface="Open Sans"/>
            </a:endParaRPr>
          </a:p>
          <a:p>
            <a:pPr indent="0" lvl="0" marL="0" marR="0" rtl="0" algn="ctr">
              <a:lnSpc>
                <a:spcPct val="100000"/>
              </a:lnSpc>
              <a:spcBef>
                <a:spcPts val="0"/>
              </a:spcBef>
              <a:spcAft>
                <a:spcPts val="0"/>
              </a:spcAft>
              <a:buClr>
                <a:srgbClr val="44546A"/>
              </a:buClr>
              <a:buSzPts val="2100"/>
              <a:buFont typeface="Open Sans"/>
              <a:buNone/>
            </a:pPr>
            <a:r>
              <a:t/>
            </a:r>
            <a:endParaRPr b="1" i="1" sz="2100">
              <a:solidFill>
                <a:srgbClr val="EDEDED"/>
              </a:solidFill>
              <a:latin typeface="Open Sans"/>
              <a:ea typeface="Open Sans"/>
              <a:cs typeface="Open Sans"/>
              <a:sym typeface="Open Sans"/>
            </a:endParaRPr>
          </a:p>
          <a:p>
            <a:pPr indent="0" lvl="0" marL="0" marR="0" rtl="0" algn="ctr">
              <a:lnSpc>
                <a:spcPct val="100000"/>
              </a:lnSpc>
              <a:spcBef>
                <a:spcPts val="0"/>
              </a:spcBef>
              <a:spcAft>
                <a:spcPts val="0"/>
              </a:spcAft>
              <a:buClr>
                <a:srgbClr val="44546A"/>
              </a:buClr>
              <a:buSzPts val="2100"/>
              <a:buFont typeface="Open Sans"/>
              <a:buNone/>
            </a:pPr>
            <a:r>
              <a:rPr b="1" i="1" lang="en-GB" sz="2100">
                <a:solidFill>
                  <a:srgbClr val="EDEDED"/>
                </a:solidFill>
                <a:latin typeface="Open Sans"/>
                <a:ea typeface="Open Sans"/>
                <a:cs typeface="Open Sans"/>
                <a:sym typeface="Open Sans"/>
              </a:rPr>
              <a:t>Dr. Zhao Rui  </a:t>
            </a:r>
            <a:endParaRPr b="1" i="1" sz="2100" u="none" cap="none" strike="noStrike">
              <a:solidFill>
                <a:srgbClr val="EDEDED"/>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39"/>
          <p:cNvPicPr preferRelativeResize="0"/>
          <p:nvPr/>
        </p:nvPicPr>
        <p:blipFill rotWithShape="1">
          <a:blip r:embed="rId3">
            <a:alphaModFix/>
          </a:blip>
          <a:srcRect b="0" l="0" r="0" t="0"/>
          <a:stretch/>
        </p:blipFill>
        <p:spPr>
          <a:xfrm>
            <a:off x="378372" y="937822"/>
            <a:ext cx="6881156" cy="4111084"/>
          </a:xfrm>
          <a:prstGeom prst="rect">
            <a:avLst/>
          </a:prstGeom>
          <a:noFill/>
          <a:ln>
            <a:noFill/>
          </a:ln>
        </p:spPr>
      </p:pic>
      <p:sp>
        <p:nvSpPr>
          <p:cNvPr id="184" name="Google Shape;184;p39"/>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Feature Level</a:t>
            </a:r>
            <a:endParaRPr b="1" sz="3600">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40"/>
          <p:cNvSpPr txBox="1"/>
          <p:nvPr/>
        </p:nvSpPr>
        <p:spPr>
          <a:xfrm>
            <a:off x="221775" y="1089031"/>
            <a:ext cx="7802700" cy="2493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Take </a:t>
            </a:r>
            <a:r>
              <a:rPr lang="en-GB" sz="1600"/>
              <a:t>f </a:t>
            </a:r>
            <a:r>
              <a:rPr b="0" i="0" lang="en-GB" sz="1600" u="none" cap="none" strike="noStrike">
                <a:solidFill>
                  <a:srgbClr val="000000"/>
                </a:solidFill>
                <a:latin typeface="Arial"/>
                <a:ea typeface="Arial"/>
                <a:cs typeface="Arial"/>
                <a:sym typeface="Arial"/>
              </a:rPr>
              <a:t>as the </a:t>
            </a:r>
            <a:r>
              <a:rPr lang="en-GB" sz="1600"/>
              <a:t>non-linear activation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Linear Transformation:</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2-layer Neural Network:</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3-layer Neural Network:</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600" u="none" cap="none" strike="noStrike">
                <a:solidFill>
                  <a:srgbClr val="000000"/>
                </a:solidFill>
                <a:latin typeface="Arial"/>
                <a:ea typeface="Arial"/>
                <a:cs typeface="Arial"/>
                <a:sym typeface="Arial"/>
              </a:rPr>
              <a:t>        </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600" u="none" cap="none" strike="noStrike">
                <a:solidFill>
                  <a:srgbClr val="000000"/>
                </a:solidFill>
                <a:latin typeface="Arial"/>
                <a:ea typeface="Arial"/>
                <a:cs typeface="Arial"/>
                <a:sym typeface="Arial"/>
              </a:rPr>
              <a:t>      </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
        <p:nvSpPr>
          <p:cNvPr id="190" name="Google Shape;190;p40"/>
          <p:cNvSpPr txBox="1"/>
          <p:nvPr/>
        </p:nvSpPr>
        <p:spPr>
          <a:xfrm>
            <a:off x="1009350" y="3704950"/>
            <a:ext cx="7695900" cy="50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Neural Network is a model that recursively applies the matrix multiplication and non-linear activation function. </a:t>
            </a:r>
            <a:endParaRPr b="0" i="0" u="none" cap="none" strike="noStrike">
              <a:solidFill>
                <a:srgbClr val="000000"/>
              </a:solidFill>
              <a:latin typeface="Arial"/>
              <a:ea typeface="Arial"/>
              <a:cs typeface="Arial"/>
              <a:sym typeface="Arial"/>
            </a:endParaRPr>
          </a:p>
        </p:txBody>
      </p:sp>
      <p:sp>
        <p:nvSpPr>
          <p:cNvPr id="191" name="Google Shape;191;p40"/>
          <p:cNvSpPr/>
          <p:nvPr/>
        </p:nvSpPr>
        <p:spPr>
          <a:xfrm>
            <a:off x="4771296" y="2515253"/>
            <a:ext cx="1314300" cy="307800"/>
          </a:xfrm>
          <a:prstGeom prst="rect">
            <a:avLst/>
          </a:prstGeom>
          <a:blipFill rotWithShape="1">
            <a:blip r:embed="rId3">
              <a:alphaModFix/>
            </a:blip>
            <a:stretch>
              <a:fillRect b="-19998" l="0" r="-928" t="-399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92" name="Google Shape;192;p40"/>
          <p:cNvSpPr/>
          <p:nvPr/>
        </p:nvSpPr>
        <p:spPr>
          <a:xfrm>
            <a:off x="4908250" y="2005075"/>
            <a:ext cx="1040400" cy="3975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93" name="Google Shape;193;p40"/>
          <p:cNvSpPr/>
          <p:nvPr/>
        </p:nvSpPr>
        <p:spPr>
          <a:xfrm>
            <a:off x="4391984" y="3110110"/>
            <a:ext cx="1780800" cy="307800"/>
          </a:xfrm>
          <a:prstGeom prst="rect">
            <a:avLst/>
          </a:prstGeom>
          <a:blipFill rotWithShape="1">
            <a:blip r:embed="rId5">
              <a:alphaModFix/>
            </a:blip>
            <a:stretch>
              <a:fillRect b="-19607" l="0" r="-341" t="-391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194" name="Google Shape;194;p40"/>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Feed-forward Computation</a:t>
            </a:r>
            <a:endParaRPr b="1" sz="3600">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41"/>
          <p:cNvSpPr txBox="1"/>
          <p:nvPr/>
        </p:nvSpPr>
        <p:spPr>
          <a:xfrm>
            <a:off x="221775" y="931650"/>
            <a:ext cx="8780100" cy="2816100"/>
          </a:xfrm>
          <a:prstGeom prst="rect">
            <a:avLst/>
          </a:prstGeom>
          <a:noFill/>
          <a:ln>
            <a:noFill/>
          </a:ln>
        </p:spPr>
        <p:txBody>
          <a:bodyPr anchorCtr="0" anchor="t" bIns="34275" lIns="68575" spcFirstLastPara="1" rIns="68575" wrap="square" tIns="34275">
            <a:noAutofit/>
          </a:bodyPr>
          <a:lstStyle/>
          <a:p>
            <a:pPr indent="-190500" lvl="0" marL="25400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Deep Residual Learning Network (achieved the first place in 2015 ILSVRC image classification) has </a:t>
            </a:r>
            <a:r>
              <a:rPr b="0" i="0" lang="en-GB" u="none" cap="none" strike="noStrike">
                <a:solidFill>
                  <a:srgbClr val="FF0000"/>
                </a:solidFill>
                <a:latin typeface="Arial"/>
                <a:ea typeface="Arial"/>
                <a:cs typeface="Arial"/>
                <a:sym typeface="Arial"/>
              </a:rPr>
              <a:t>152</a:t>
            </a:r>
            <a:r>
              <a:rPr b="0" i="0" lang="en-GB" u="none" cap="none" strike="noStrike">
                <a:solidFill>
                  <a:srgbClr val="000000"/>
                </a:solidFill>
                <a:latin typeface="Arial"/>
                <a:ea typeface="Arial"/>
                <a:cs typeface="Arial"/>
                <a:sym typeface="Arial"/>
              </a:rPr>
              <a:t> layers. </a:t>
            </a:r>
            <a:endParaRPr b="0" i="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just">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Even one single layer can approximate any function,  the number of required nodes may be infinite. </a:t>
            </a:r>
            <a:endParaRPr b="0" i="0" u="none" cap="none" strike="noStrike">
              <a:solidFill>
                <a:srgbClr val="000000"/>
              </a:solidFill>
              <a:latin typeface="Arial"/>
              <a:ea typeface="Arial"/>
              <a:cs typeface="Arial"/>
              <a:sym typeface="Arial"/>
            </a:endParaRPr>
          </a:p>
          <a:p>
            <a:pPr indent="-190500" lvl="0" marL="25400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just">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It can be more efficient for multi-layer neural network compared to one-hidden-layer network</a:t>
            </a:r>
            <a:endParaRPr b="0" i="0" u="none" cap="none" strike="noStrike">
              <a:solidFill>
                <a:srgbClr val="000000"/>
              </a:solidFill>
              <a:latin typeface="Arial"/>
              <a:ea typeface="Arial"/>
              <a:cs typeface="Arial"/>
              <a:sym typeface="Arial"/>
            </a:endParaRPr>
          </a:p>
          <a:p>
            <a:pPr indent="-190500" lvl="0" marL="25400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just">
              <a:lnSpc>
                <a:spcPct val="100000"/>
              </a:lnSpc>
              <a:spcBef>
                <a:spcPts val="0"/>
              </a:spcBef>
              <a:spcAft>
                <a:spcPts val="0"/>
              </a:spcAft>
              <a:buClr>
                <a:srgbClr val="000000"/>
              </a:buClr>
              <a:buSzPts val="1400"/>
              <a:buFont typeface="Arial"/>
              <a:buAutoNum type="arabicPeriod"/>
            </a:pPr>
            <a:r>
              <a:rPr b="0" i="1" lang="en-GB" u="none" cap="none" strike="noStrike">
                <a:solidFill>
                  <a:srgbClr val="000000"/>
                </a:solidFill>
                <a:latin typeface="Arial"/>
                <a:ea typeface="Arial"/>
                <a:cs typeface="Arial"/>
                <a:sym typeface="Arial"/>
              </a:rPr>
              <a:t>Since a single sufficiently large hidden layer is adequate for approximation of most functions, why would anyone ever use more? One reason hangs on the words “sufficiently large”. Although a single hidden layer is optimal for some functions, there are others for which a single-hidden-layer-solution is very inefficient compared to solutions with more layers.</a:t>
            </a:r>
            <a:endParaRPr b="0" i="0" u="none" cap="none" strike="noStrike">
              <a:solidFill>
                <a:srgbClr val="000000"/>
              </a:solidFill>
              <a:latin typeface="Arial"/>
              <a:ea typeface="Arial"/>
              <a:cs typeface="Arial"/>
              <a:sym typeface="Arial"/>
            </a:endParaRPr>
          </a:p>
          <a:p>
            <a:pPr indent="-190500" lvl="0" marL="25400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sp>
        <p:nvSpPr>
          <p:cNvPr id="200" name="Google Shape;200;p41"/>
          <p:cNvSpPr txBox="1"/>
          <p:nvPr/>
        </p:nvSpPr>
        <p:spPr>
          <a:xfrm>
            <a:off x="5983167" y="4420335"/>
            <a:ext cx="2344200" cy="230700"/>
          </a:xfrm>
          <a:prstGeom prst="rect">
            <a:avLst/>
          </a:prstGeom>
          <a:noFill/>
          <a:ln>
            <a:noFill/>
          </a:ln>
        </p:spPr>
        <p:txBody>
          <a:bodyPr anchorCtr="0" anchor="t" bIns="34275" lIns="68575" spcFirstLastPara="1" rIns="68575" wrap="square" tIns="34275">
            <a:noAutofit/>
          </a:bodyPr>
          <a:lstStyle/>
          <a:p>
            <a:pPr indent="-215900" lvl="0" marL="21590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rPr>
              <a:t>From the book ‘neural smithing’</a:t>
            </a:r>
            <a:endParaRPr b="1" i="0" sz="1100" u="none" cap="none" strike="noStrike">
              <a:solidFill>
                <a:srgbClr val="000000"/>
              </a:solidFill>
            </a:endParaRPr>
          </a:p>
        </p:txBody>
      </p:sp>
      <p:sp>
        <p:nvSpPr>
          <p:cNvPr id="201" name="Google Shape;201;p41"/>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Why Multi-layers</a:t>
            </a:r>
            <a:endParaRPr b="1" sz="3600">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2"/>
          <p:cNvSpPr txBox="1"/>
          <p:nvPr/>
        </p:nvSpPr>
        <p:spPr>
          <a:xfrm>
            <a:off x="221775" y="1006406"/>
            <a:ext cx="4253400" cy="1362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Sigmoid Function:</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207" name="Google Shape;207;p42"/>
          <p:cNvPicPr preferRelativeResize="0"/>
          <p:nvPr/>
        </p:nvPicPr>
        <p:blipFill rotWithShape="1">
          <a:blip r:embed="rId3">
            <a:alphaModFix/>
          </a:blip>
          <a:srcRect b="0" l="0" r="0" t="0"/>
          <a:stretch/>
        </p:blipFill>
        <p:spPr>
          <a:xfrm>
            <a:off x="5380276" y="1407297"/>
            <a:ext cx="3328051" cy="2180050"/>
          </a:xfrm>
          <a:prstGeom prst="rect">
            <a:avLst/>
          </a:prstGeom>
          <a:noFill/>
          <a:ln>
            <a:noFill/>
          </a:ln>
        </p:spPr>
      </p:pic>
      <p:sp>
        <p:nvSpPr>
          <p:cNvPr id="208" name="Google Shape;208;p42"/>
          <p:cNvSpPr txBox="1"/>
          <p:nvPr/>
        </p:nvSpPr>
        <p:spPr>
          <a:xfrm>
            <a:off x="533302" y="2422225"/>
            <a:ext cx="4597800" cy="1362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Keep activation bound in range (0,1)</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Good for classification problem (clear distinctions)</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Smooth non-linear function</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FF0000"/>
                </a:solidFill>
                <a:latin typeface="Arial"/>
                <a:ea typeface="Arial"/>
                <a:cs typeface="Arial"/>
                <a:sym typeface="Arial"/>
              </a:rPr>
              <a:t>Vanishing</a:t>
            </a:r>
            <a:r>
              <a:rPr b="0" i="0" lang="en-GB" u="none" cap="none" strike="noStrike">
                <a:solidFill>
                  <a:srgbClr val="000000"/>
                </a:solidFill>
                <a:latin typeface="Arial"/>
                <a:ea typeface="Arial"/>
                <a:cs typeface="Arial"/>
                <a:sym typeface="Arial"/>
              </a:rPr>
              <a:t> gradients (near –horizontal part of the curve)</a:t>
            </a:r>
            <a:endParaRPr b="0" i="0" u="none" cap="none" strike="noStrike">
              <a:solidFill>
                <a:srgbClr val="000000"/>
              </a:solidFill>
              <a:latin typeface="Arial"/>
              <a:ea typeface="Arial"/>
              <a:cs typeface="Arial"/>
              <a:sym typeface="Arial"/>
            </a:endParaRPr>
          </a:p>
          <a:p>
            <a:pPr indent="-152400" lvl="0" marL="2159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u="none" cap="none" strike="noStrike">
              <a:solidFill>
                <a:srgbClr val="000000"/>
              </a:solidFill>
              <a:latin typeface="Arial"/>
              <a:ea typeface="Arial"/>
              <a:cs typeface="Arial"/>
              <a:sym typeface="Arial"/>
            </a:endParaRPr>
          </a:p>
        </p:txBody>
      </p:sp>
      <p:sp>
        <p:nvSpPr>
          <p:cNvPr id="209" name="Google Shape;209;p42"/>
          <p:cNvSpPr txBox="1"/>
          <p:nvPr/>
        </p:nvSpPr>
        <p:spPr>
          <a:xfrm>
            <a:off x="1264048" y="1639175"/>
            <a:ext cx="1725300" cy="426900"/>
          </a:xfrm>
          <a:prstGeom prst="rect">
            <a:avLst/>
          </a:prstGeom>
          <a:blipFill rotWithShape="1">
            <a:blip r:embed="rId4">
              <a:alphaModFix/>
            </a:blip>
            <a:stretch>
              <a:fillRect b="-101481" l="-4224" r="0" t="-4626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210" name="Google Shape;210;p42"/>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Non-linear Activation Function </a:t>
            </a:r>
            <a:endParaRPr b="1" sz="3600">
              <a:latin typeface="PT Sans Narrow"/>
              <a:ea typeface="PT Sans Narrow"/>
              <a:cs typeface="PT Sans Narrow"/>
              <a:sym typeface="PT Sans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3"/>
          <p:cNvSpPr txBox="1"/>
          <p:nvPr/>
        </p:nvSpPr>
        <p:spPr>
          <a:xfrm>
            <a:off x="221775" y="956575"/>
            <a:ext cx="5529600" cy="1362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Tanh Function:</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216" name="Google Shape;216;p43"/>
          <p:cNvPicPr preferRelativeResize="0"/>
          <p:nvPr/>
        </p:nvPicPr>
        <p:blipFill rotWithShape="1">
          <a:blip r:embed="rId3">
            <a:alphaModFix/>
          </a:blip>
          <a:srcRect b="0" l="0" r="0" t="0"/>
          <a:stretch/>
        </p:blipFill>
        <p:spPr>
          <a:xfrm>
            <a:off x="5478998" y="1472778"/>
            <a:ext cx="3213875" cy="2775200"/>
          </a:xfrm>
          <a:prstGeom prst="rect">
            <a:avLst/>
          </a:prstGeom>
          <a:noFill/>
          <a:ln>
            <a:noFill/>
          </a:ln>
        </p:spPr>
      </p:pic>
      <p:sp>
        <p:nvSpPr>
          <p:cNvPr id="217" name="Google Shape;217;p43"/>
          <p:cNvSpPr txBox="1"/>
          <p:nvPr/>
        </p:nvSpPr>
        <p:spPr>
          <a:xfrm>
            <a:off x="448551" y="2318576"/>
            <a:ext cx="4209300" cy="1083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Keep activation bound in range (-1,1)</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More steeper curve</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Smooth non-linear function</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FF0000"/>
                </a:solidFill>
                <a:latin typeface="Arial"/>
                <a:ea typeface="Arial"/>
                <a:cs typeface="Arial"/>
                <a:sym typeface="Arial"/>
              </a:rPr>
              <a:t>Vanishing</a:t>
            </a:r>
            <a:r>
              <a:rPr b="0" i="0" lang="en-GB" u="none" cap="none" strike="noStrike">
                <a:solidFill>
                  <a:srgbClr val="000000"/>
                </a:solidFill>
                <a:latin typeface="Arial"/>
                <a:ea typeface="Arial"/>
                <a:cs typeface="Arial"/>
                <a:sym typeface="Arial"/>
              </a:rPr>
              <a:t> gradients (near –horizontal part of the curve)</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u="none" cap="none" strike="noStrike">
              <a:solidFill>
                <a:srgbClr val="000000"/>
              </a:solidFill>
              <a:latin typeface="Arial"/>
              <a:ea typeface="Arial"/>
              <a:cs typeface="Arial"/>
              <a:sym typeface="Arial"/>
            </a:endParaRPr>
          </a:p>
        </p:txBody>
      </p:sp>
      <p:sp>
        <p:nvSpPr>
          <p:cNvPr id="218" name="Google Shape;218;p43"/>
          <p:cNvSpPr txBox="1"/>
          <p:nvPr/>
        </p:nvSpPr>
        <p:spPr>
          <a:xfrm>
            <a:off x="672728" y="1502352"/>
            <a:ext cx="2142000" cy="545100"/>
          </a:xfrm>
          <a:prstGeom prst="rect">
            <a:avLst/>
          </a:prstGeom>
          <a:blipFill rotWithShape="1">
            <a:blip r:embed="rId4">
              <a:alphaModFix/>
            </a:blip>
            <a:stretch>
              <a:fillRect b="-102975" l="-3190" r="-1771" t="-4626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219" name="Google Shape;219;p43"/>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Non-linear Activation Function </a:t>
            </a:r>
            <a:endParaRPr b="1" sz="3600">
              <a:latin typeface="PT Sans Narrow"/>
              <a:ea typeface="PT Sans Narrow"/>
              <a:cs typeface="PT Sans Narrow"/>
              <a:sym typeface="PT Sans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4"/>
          <p:cNvSpPr txBox="1"/>
          <p:nvPr/>
        </p:nvSpPr>
        <p:spPr>
          <a:xfrm>
            <a:off x="221775" y="931675"/>
            <a:ext cx="5942400" cy="1362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ReLu Function:</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sp>
        <p:nvSpPr>
          <p:cNvPr id="225" name="Google Shape;225;p44"/>
          <p:cNvSpPr txBox="1"/>
          <p:nvPr/>
        </p:nvSpPr>
        <p:spPr>
          <a:xfrm>
            <a:off x="298850" y="2066075"/>
            <a:ext cx="5328900" cy="946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Nonlinear Activation, but may blow up </a:t>
            </a:r>
            <a:r>
              <a:rPr lang="en-GB"/>
              <a:t>(gradient is one)</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Sparsity/ Efficient</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Less computational expensive that is good for deep structure</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FF0000"/>
                </a:solidFill>
                <a:latin typeface="Arial"/>
                <a:ea typeface="Arial"/>
                <a:cs typeface="Arial"/>
                <a:sym typeface="Arial"/>
              </a:rPr>
              <a:t>Dying ReLu problem. (Several neurons will not respond)</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u="none" cap="none" strike="noStrike">
              <a:solidFill>
                <a:srgbClr val="000000"/>
              </a:solidFill>
              <a:latin typeface="Arial"/>
              <a:ea typeface="Arial"/>
              <a:cs typeface="Arial"/>
              <a:sym typeface="Arial"/>
            </a:endParaRPr>
          </a:p>
        </p:txBody>
      </p:sp>
      <p:pic>
        <p:nvPicPr>
          <p:cNvPr id="226" name="Google Shape;226;p44"/>
          <p:cNvPicPr preferRelativeResize="0"/>
          <p:nvPr/>
        </p:nvPicPr>
        <p:blipFill rotWithShape="1">
          <a:blip r:embed="rId3">
            <a:alphaModFix/>
          </a:blip>
          <a:srcRect b="0" l="0" r="0" t="0"/>
          <a:stretch/>
        </p:blipFill>
        <p:spPr>
          <a:xfrm>
            <a:off x="5450924" y="2671338"/>
            <a:ext cx="3693069" cy="2418375"/>
          </a:xfrm>
          <a:prstGeom prst="rect">
            <a:avLst/>
          </a:prstGeom>
          <a:noFill/>
          <a:ln>
            <a:noFill/>
          </a:ln>
        </p:spPr>
      </p:pic>
      <p:sp>
        <p:nvSpPr>
          <p:cNvPr id="227" name="Google Shape;227;p44"/>
          <p:cNvSpPr txBox="1"/>
          <p:nvPr/>
        </p:nvSpPr>
        <p:spPr>
          <a:xfrm>
            <a:off x="704775" y="1572707"/>
            <a:ext cx="1624200" cy="321900"/>
          </a:xfrm>
          <a:prstGeom prst="rect">
            <a:avLst/>
          </a:prstGeom>
          <a:blipFill rotWithShape="1">
            <a:blip r:embed="rId4">
              <a:alphaModFix/>
            </a:blip>
            <a:stretch>
              <a:fillRect b="-174992" l="-4052" r="-4051" t="-13610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228" name="Google Shape;228;p44"/>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Non-linear Activation Function </a:t>
            </a:r>
            <a:endParaRPr b="1" sz="3600">
              <a:latin typeface="PT Sans Narrow"/>
              <a:ea typeface="PT Sans Narrow"/>
              <a:cs typeface="PT Sans Narrow"/>
              <a:sym typeface="PT Sans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5"/>
          <p:cNvSpPr txBox="1"/>
          <p:nvPr/>
        </p:nvSpPr>
        <p:spPr>
          <a:xfrm>
            <a:off x="0" y="819581"/>
            <a:ext cx="4253400" cy="1362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Leaky ReLu Function:</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sp>
        <p:nvSpPr>
          <p:cNvPr id="234" name="Google Shape;234;p45"/>
          <p:cNvSpPr txBox="1"/>
          <p:nvPr/>
        </p:nvSpPr>
        <p:spPr>
          <a:xfrm>
            <a:off x="298851" y="2066075"/>
            <a:ext cx="4583100" cy="507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Proposed to solve the dying ReLu problem</a:t>
            </a:r>
            <a:endParaRPr b="0" i="0" u="none" cap="none" strike="noStrike">
              <a:solidFill>
                <a:srgbClr val="000000"/>
              </a:solidFill>
              <a:latin typeface="Arial"/>
              <a:ea typeface="Arial"/>
              <a:cs typeface="Arial"/>
              <a:sym typeface="Arial"/>
            </a:endParaRPr>
          </a:p>
          <a:p>
            <a:pPr indent="-234950" lvl="0" marL="215900" marR="0" rtl="0" algn="l">
              <a:lnSpc>
                <a:spcPct val="100000"/>
              </a:lnSpc>
              <a:spcBef>
                <a:spcPts val="0"/>
              </a:spcBef>
              <a:spcAft>
                <a:spcPts val="0"/>
              </a:spcAft>
              <a:buClr>
                <a:srgbClr val="000000"/>
              </a:buClr>
              <a:buSzPts val="1400"/>
              <a:buFont typeface="Arial"/>
              <a:buChar char="•"/>
            </a:pPr>
            <a:r>
              <a:rPr b="0" i="0" lang="en-GB" u="none" cap="none" strike="noStrike">
                <a:solidFill>
                  <a:srgbClr val="000000"/>
                </a:solidFill>
                <a:latin typeface="Arial"/>
                <a:ea typeface="Arial"/>
                <a:cs typeface="Arial"/>
                <a:sym typeface="Arial"/>
              </a:rPr>
              <a:t>Still non-linear</a:t>
            </a:r>
            <a:endParaRPr b="0" i="0" u="none" cap="none" strike="noStrike">
              <a:solidFill>
                <a:srgbClr val="000000"/>
              </a:solidFill>
              <a:latin typeface="Arial"/>
              <a:ea typeface="Arial"/>
              <a:cs typeface="Arial"/>
              <a:sym typeface="Arial"/>
            </a:endParaRPr>
          </a:p>
        </p:txBody>
      </p:sp>
      <p:pic>
        <p:nvPicPr>
          <p:cNvPr id="235" name="Google Shape;235;p45"/>
          <p:cNvPicPr preferRelativeResize="0"/>
          <p:nvPr/>
        </p:nvPicPr>
        <p:blipFill rotWithShape="1">
          <a:blip r:embed="rId3">
            <a:alphaModFix/>
          </a:blip>
          <a:srcRect b="0" l="0" r="0" t="0"/>
          <a:stretch/>
        </p:blipFill>
        <p:spPr>
          <a:xfrm>
            <a:off x="5434951" y="1500901"/>
            <a:ext cx="3553975" cy="2141701"/>
          </a:xfrm>
          <a:prstGeom prst="rect">
            <a:avLst/>
          </a:prstGeom>
          <a:noFill/>
          <a:ln>
            <a:noFill/>
          </a:ln>
        </p:spPr>
      </p:pic>
      <p:sp>
        <p:nvSpPr>
          <p:cNvPr id="236" name="Google Shape;236;p45"/>
          <p:cNvSpPr txBox="1"/>
          <p:nvPr/>
        </p:nvSpPr>
        <p:spPr>
          <a:xfrm>
            <a:off x="563700" y="1417748"/>
            <a:ext cx="3126000" cy="400500"/>
          </a:xfrm>
          <a:prstGeom prst="rect">
            <a:avLst/>
          </a:prstGeom>
          <a:blipFill rotWithShape="1">
            <a:blip r:embed="rId4">
              <a:alphaModFix/>
            </a:blip>
            <a:stretch>
              <a:fillRect b="-36109"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237" name="Google Shape;237;p45"/>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Non-linear Activation Function </a:t>
            </a:r>
            <a:endParaRPr b="1" sz="3600">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6"/>
          <p:cNvSpPr txBox="1"/>
          <p:nvPr/>
        </p:nvSpPr>
        <p:spPr>
          <a:xfrm>
            <a:off x="221775" y="1006375"/>
            <a:ext cx="8805000" cy="28161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The non-linearities activation function increase the capacity of model</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Without non-linearities, deep neural networks is meaningless.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How to select activation functions?</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you can select an activation function which will approximate the function faster leading to faster training process.</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one personal advice is to start with ReLU, which is a general approximator at most of the time.  </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sp>
        <p:nvSpPr>
          <p:cNvPr id="243" name="Google Shape;243;p46"/>
          <p:cNvSpPr txBox="1"/>
          <p:nvPr/>
        </p:nvSpPr>
        <p:spPr>
          <a:xfrm>
            <a:off x="501551" y="2299075"/>
            <a:ext cx="3570900" cy="230700"/>
          </a:xfrm>
          <a:prstGeom prst="rect">
            <a:avLst/>
          </a:prstGeom>
          <a:noFill/>
          <a:ln>
            <a:noFill/>
          </a:ln>
        </p:spPr>
        <p:txBody>
          <a:bodyPr anchorCtr="0" anchor="t" bIns="34275" lIns="68575" spcFirstLastPara="1" rIns="68575" wrap="square" tIns="34275">
            <a:noAutofit/>
          </a:bodyPr>
          <a:lstStyle/>
          <a:p>
            <a:pPr indent="-222250" lvl="0" marL="2159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Extra layers is just one linear transform:</a:t>
            </a:r>
            <a:endParaRPr b="0" i="0" sz="1200" u="none" cap="none" strike="noStrike">
              <a:solidFill>
                <a:srgbClr val="000000"/>
              </a:solidFill>
              <a:latin typeface="Arial"/>
              <a:ea typeface="Arial"/>
              <a:cs typeface="Arial"/>
              <a:sym typeface="Arial"/>
            </a:endParaRPr>
          </a:p>
        </p:txBody>
      </p:sp>
      <p:sp>
        <p:nvSpPr>
          <p:cNvPr id="244" name="Google Shape;244;p46"/>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Why </a:t>
            </a:r>
            <a:r>
              <a:rPr b="1" lang="en-GB" sz="3600">
                <a:latin typeface="PT Sans Narrow"/>
                <a:ea typeface="PT Sans Narrow"/>
                <a:cs typeface="PT Sans Narrow"/>
                <a:sym typeface="PT Sans Narrow"/>
              </a:rPr>
              <a:t>Non-linear Activation </a:t>
            </a:r>
            <a:endParaRPr b="1" sz="3600">
              <a:latin typeface="PT Sans Narrow"/>
              <a:ea typeface="PT Sans Narrow"/>
              <a:cs typeface="PT Sans Narrow"/>
              <a:sym typeface="PT Sans Narr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7"/>
          <p:cNvSpPr txBox="1"/>
          <p:nvPr/>
        </p:nvSpPr>
        <p:spPr>
          <a:xfrm>
            <a:off x="221775" y="1011150"/>
            <a:ext cx="5952900" cy="26547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Regression:   Mean-squared Error</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Classification: Cross-entropy Error (y* is the ground-truth</a:t>
            </a:r>
            <a:endParaRPr b="0" i="0" u="none" cap="none" strike="noStrike">
              <a:solidFill>
                <a:srgbClr val="000000"/>
              </a:solidFill>
              <a:latin typeface="Arial"/>
              <a:ea typeface="Arial"/>
              <a:cs typeface="Arial"/>
              <a:sym typeface="Arial"/>
            </a:endParaRPr>
          </a:p>
          <a:p>
            <a:pPr indent="0" lvl="0" marL="254000" marR="0" rtl="0" algn="l">
              <a:lnSpc>
                <a:spcPct val="100000"/>
              </a:lnSpc>
              <a:spcBef>
                <a:spcPts val="0"/>
              </a:spcBef>
              <a:spcAft>
                <a:spcPts val="0"/>
              </a:spcAft>
              <a:buNone/>
            </a:pPr>
            <a:r>
              <a:rPr b="0" i="0" lang="en-GB" u="none" cap="none" strike="noStrike">
                <a:solidFill>
                  <a:srgbClr val="000000"/>
                </a:solidFill>
                <a:latin typeface="Arial"/>
                <a:ea typeface="Arial"/>
                <a:cs typeface="Arial"/>
                <a:sym typeface="Arial"/>
              </a:rPr>
              <a:t> label)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pic>
        <p:nvPicPr>
          <p:cNvPr id="250" name="Google Shape;250;p47"/>
          <p:cNvPicPr preferRelativeResize="0"/>
          <p:nvPr/>
        </p:nvPicPr>
        <p:blipFill rotWithShape="1">
          <a:blip r:embed="rId3">
            <a:alphaModFix/>
          </a:blip>
          <a:srcRect b="0" l="0" r="0" t="0"/>
          <a:stretch/>
        </p:blipFill>
        <p:spPr>
          <a:xfrm>
            <a:off x="5135700" y="992263"/>
            <a:ext cx="3871325" cy="2434976"/>
          </a:xfrm>
          <a:prstGeom prst="rect">
            <a:avLst/>
          </a:prstGeom>
          <a:noFill/>
          <a:ln>
            <a:noFill/>
          </a:ln>
        </p:spPr>
      </p:pic>
      <p:sp>
        <p:nvSpPr>
          <p:cNvPr id="251" name="Google Shape;251;p47"/>
          <p:cNvSpPr txBox="1"/>
          <p:nvPr/>
        </p:nvSpPr>
        <p:spPr>
          <a:xfrm>
            <a:off x="6264350" y="3599950"/>
            <a:ext cx="1967700" cy="831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700"/>
              <a:buFont typeface="Arial"/>
              <a:buNone/>
            </a:pPr>
            <a:r>
              <a:rPr b="0" i="0" lang="en-GB" u="none" cap="none" strike="noStrike">
                <a:solidFill>
                  <a:srgbClr val="000000"/>
                </a:solidFill>
                <a:latin typeface="Arial"/>
                <a:ea typeface="Arial"/>
                <a:cs typeface="Arial"/>
                <a:sym typeface="Arial"/>
              </a:rPr>
              <a:t>From Matt Gormley</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        </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      </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2" name="Google Shape;252;p47"/>
          <p:cNvSpPr txBox="1"/>
          <p:nvPr/>
        </p:nvSpPr>
        <p:spPr>
          <a:xfrm>
            <a:off x="1171728" y="1856073"/>
            <a:ext cx="1543200" cy="439500"/>
          </a:xfrm>
          <a:prstGeom prst="rect">
            <a:avLst/>
          </a:prstGeom>
          <a:blipFill rotWithShape="1">
            <a:blip r:embed="rId4">
              <a:alphaModFix/>
            </a:blip>
            <a:stretch>
              <a:fillRect b="-114280" l="-8823" r="-1469" t="-8775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253" name="Google Shape;253;p47"/>
          <p:cNvSpPr txBox="1"/>
          <p:nvPr/>
        </p:nvSpPr>
        <p:spPr>
          <a:xfrm>
            <a:off x="1171725" y="3665851"/>
            <a:ext cx="2676600" cy="373500"/>
          </a:xfrm>
          <a:prstGeom prst="rect">
            <a:avLst/>
          </a:prstGeom>
          <a:blipFill rotWithShape="1">
            <a:blip r:embed="rId5">
              <a:alphaModFix/>
            </a:blip>
            <a:stretch>
              <a:fillRect b="-179987" l="-4347" r="-2414" t="-14284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254" name="Google Shape;254;p47"/>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Loss Function</a:t>
            </a:r>
            <a:endParaRPr b="1" sz="3600">
              <a:latin typeface="PT Sans Narrow"/>
              <a:ea typeface="PT Sans Narrow"/>
              <a:cs typeface="PT Sans Narrow"/>
              <a:sym typeface="PT Sans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8"/>
          <p:cNvSpPr txBox="1"/>
          <p:nvPr/>
        </p:nvSpPr>
        <p:spPr>
          <a:xfrm>
            <a:off x="485725" y="1195575"/>
            <a:ext cx="8070300" cy="2855400"/>
          </a:xfrm>
          <a:prstGeom prst="rect">
            <a:avLst/>
          </a:prstGeom>
          <a:blipFill rotWithShape="1">
            <a:blip r:embed="rId3">
              <a:alphaModFix/>
            </a:blip>
            <a:stretch>
              <a:fillRect b="0" l="-241"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260" name="Google Shape;260;p48"/>
          <p:cNvSpPr txBox="1"/>
          <p:nvPr/>
        </p:nvSpPr>
        <p:spPr>
          <a:xfrm>
            <a:off x="2728125" y="2142075"/>
            <a:ext cx="1743000" cy="348900"/>
          </a:xfrm>
          <a:prstGeom prst="rect">
            <a:avLst/>
          </a:prstGeom>
          <a:blipFill rotWithShape="1">
            <a:blip r:embed="rId4">
              <a:alphaModFix/>
            </a:blip>
            <a:stretch>
              <a:fillRect b="-172199" l="-2574" r="-3861" t="-13609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261" name="Google Shape;261;p48"/>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Gradient Descent Algorithms</a:t>
            </a:r>
            <a:endParaRPr b="1" sz="3600">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31"/>
          <p:cNvSpPr txBox="1"/>
          <p:nvPr/>
        </p:nvSpPr>
        <p:spPr>
          <a:xfrm>
            <a:off x="641300" y="1218725"/>
            <a:ext cx="8213400" cy="25674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1" i="0" sz="1800" u="none" cap="none" strike="noStrike">
              <a:solidFill>
                <a:srgbClr val="000000"/>
              </a:solidFill>
            </a:endParaRPr>
          </a:p>
          <a:p>
            <a:pPr indent="-298450" lvl="0" marL="254000" marR="0" rtl="0" algn="l">
              <a:lnSpc>
                <a:spcPct val="100000"/>
              </a:lnSpc>
              <a:spcBef>
                <a:spcPts val="0"/>
              </a:spcBef>
              <a:spcAft>
                <a:spcPts val="0"/>
              </a:spcAft>
              <a:buClr>
                <a:srgbClr val="000000"/>
              </a:buClr>
              <a:buSzPts val="1800"/>
              <a:buFont typeface="Arial"/>
              <a:buAutoNum type="arabicPeriod"/>
            </a:pPr>
            <a:r>
              <a:rPr b="1" i="0" lang="en-GB" sz="1800" u="none" cap="none" strike="noStrike">
                <a:solidFill>
                  <a:srgbClr val="000000"/>
                </a:solidFill>
              </a:rPr>
              <a:t>Introduction to Neural Network</a:t>
            </a:r>
            <a:br>
              <a:rPr b="1" i="0" lang="en-GB" sz="1800" u="none" cap="none" strike="noStrike">
                <a:solidFill>
                  <a:srgbClr val="000000"/>
                </a:solidFill>
              </a:rPr>
            </a:br>
            <a:endParaRPr b="1" i="0" sz="1800" u="none" cap="none" strike="noStrike">
              <a:solidFill>
                <a:srgbClr val="000000"/>
              </a:solidFill>
            </a:endParaRPr>
          </a:p>
          <a:p>
            <a:pPr indent="-298450" lvl="0" marL="254000" marR="0" rtl="0" algn="l">
              <a:lnSpc>
                <a:spcPct val="100000"/>
              </a:lnSpc>
              <a:spcBef>
                <a:spcPts val="0"/>
              </a:spcBef>
              <a:spcAft>
                <a:spcPts val="0"/>
              </a:spcAft>
              <a:buClr>
                <a:srgbClr val="000000"/>
              </a:buClr>
              <a:buSzPts val="1800"/>
              <a:buFont typeface="Arial"/>
              <a:buAutoNum type="arabicPeriod"/>
            </a:pPr>
            <a:r>
              <a:rPr b="1" i="0" lang="en-GB" sz="1800" u="none" cap="none" strike="noStrike">
                <a:solidFill>
                  <a:srgbClr val="000000"/>
                </a:solidFill>
              </a:rPr>
              <a:t>Optimizers for Neural Network</a:t>
            </a:r>
            <a:br>
              <a:rPr b="1" i="0" lang="en-GB" sz="1800" u="none" cap="none" strike="noStrike">
                <a:solidFill>
                  <a:srgbClr val="000000"/>
                </a:solidFill>
              </a:rPr>
            </a:br>
            <a:endParaRPr b="1" i="0" sz="1800" u="none" cap="none" strike="noStrike">
              <a:solidFill>
                <a:srgbClr val="000000"/>
              </a:solidFill>
            </a:endParaRPr>
          </a:p>
          <a:p>
            <a:pPr indent="-298450" lvl="0" marL="254000" marR="0" rtl="0" algn="l">
              <a:lnSpc>
                <a:spcPct val="100000"/>
              </a:lnSpc>
              <a:spcBef>
                <a:spcPts val="0"/>
              </a:spcBef>
              <a:spcAft>
                <a:spcPts val="0"/>
              </a:spcAft>
              <a:buClr>
                <a:srgbClr val="000000"/>
              </a:buClr>
              <a:buSzPts val="1800"/>
              <a:buFont typeface="Arial"/>
              <a:buAutoNum type="arabicPeriod"/>
            </a:pPr>
            <a:r>
              <a:rPr b="1" i="0" lang="en-GB" sz="1800" u="none" cap="none" strike="noStrike">
                <a:solidFill>
                  <a:srgbClr val="000000"/>
                </a:solidFill>
              </a:rPr>
              <a:t>Backpropagation</a:t>
            </a:r>
            <a:br>
              <a:rPr b="1" i="0" lang="en-GB" sz="1800" u="none" cap="none" strike="noStrike">
                <a:solidFill>
                  <a:srgbClr val="000000"/>
                </a:solidFill>
              </a:rPr>
            </a:br>
            <a:endParaRPr b="1" i="0" sz="1800" u="none" cap="none" strike="noStrike">
              <a:solidFill>
                <a:srgbClr val="000000"/>
              </a:solidFill>
            </a:endParaRPr>
          </a:p>
          <a:p>
            <a:pPr indent="-298450" lvl="0" marL="254000" marR="0" rtl="0" algn="l">
              <a:lnSpc>
                <a:spcPct val="100000"/>
              </a:lnSpc>
              <a:spcBef>
                <a:spcPts val="0"/>
              </a:spcBef>
              <a:spcAft>
                <a:spcPts val="0"/>
              </a:spcAft>
              <a:buClr>
                <a:srgbClr val="000000"/>
              </a:buClr>
              <a:buSzPts val="1800"/>
              <a:buFont typeface="Arial"/>
              <a:buAutoNum type="arabicPeriod"/>
            </a:pPr>
            <a:r>
              <a:rPr b="1" i="0" lang="en-GB" sz="1800" u="none" cap="none" strike="noStrike">
                <a:solidFill>
                  <a:srgbClr val="000000"/>
                </a:solidFill>
              </a:rPr>
              <a:t>Overfitting and Preventing Tips</a:t>
            </a:r>
            <a:endParaRPr b="1" i="0" sz="1800" u="none" cap="none" strike="noStrike">
              <a:solidFill>
                <a:srgbClr val="000000"/>
              </a:solidFill>
            </a:endParaRPr>
          </a:p>
        </p:txBody>
      </p:sp>
      <p:sp>
        <p:nvSpPr>
          <p:cNvPr id="122" name="Google Shape;122;p31"/>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Agenda</a:t>
            </a:r>
            <a:endParaRPr b="1" sz="3600">
              <a:latin typeface="PT Sans Narrow"/>
              <a:ea typeface="PT Sans Narrow"/>
              <a:cs typeface="PT Sans Narrow"/>
              <a:sym typeface="PT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9"/>
          <p:cNvSpPr txBox="1"/>
          <p:nvPr/>
        </p:nvSpPr>
        <p:spPr>
          <a:xfrm>
            <a:off x="221775" y="1021225"/>
            <a:ext cx="8194800" cy="328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00"/>
              <a:buFont typeface="Arial"/>
              <a:buNone/>
            </a:pPr>
            <a:r>
              <a:t/>
            </a:r>
            <a:endParaRPr b="0" i="0" sz="1200" u="none" cap="none" strike="noStrike">
              <a:solidFill>
                <a:srgbClr val="000000"/>
              </a:solidFill>
              <a:latin typeface="Arial"/>
              <a:ea typeface="Arial"/>
              <a:cs typeface="Arial"/>
              <a:sym typeface="Arial"/>
            </a:endParaRPr>
          </a:p>
          <a:p>
            <a:pPr indent="-222250" lvl="0" marL="2159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Given training data (X1, d1),  (X2, d2), …,  (XT, dT)</a:t>
            </a:r>
            <a:endParaRPr b="0" i="0" sz="1200" u="none" cap="none" strike="noStrike">
              <a:solidFill>
                <a:srgbClr val="000000"/>
              </a:solidFill>
              <a:latin typeface="Arial"/>
              <a:ea typeface="Arial"/>
              <a:cs typeface="Arial"/>
              <a:sym typeface="Arial"/>
            </a:endParaRPr>
          </a:p>
          <a:p>
            <a:pPr indent="0" lvl="0" marL="215900" marR="0" rtl="0" algn="l">
              <a:lnSpc>
                <a:spcPct val="100000"/>
              </a:lnSpc>
              <a:spcBef>
                <a:spcPts val="0"/>
              </a:spcBef>
              <a:spcAft>
                <a:spcPts val="0"/>
              </a:spcAft>
              <a:buClr>
                <a:srgbClr val="000000"/>
              </a:buClr>
              <a:buSzPts val="1100"/>
              <a:buFont typeface="Arial"/>
              <a:buNone/>
            </a:pPr>
            <a:r>
              <a:rPr b="0" i="0" lang="en-GB"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222250" lvl="0" marL="2159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Initialize all weights W1, W2, …, WK</a:t>
            </a:r>
            <a:endParaRPr b="0" i="0" sz="1200" u="none" cap="none" strike="noStrike">
              <a:solidFill>
                <a:srgbClr val="000000"/>
              </a:solidFill>
              <a:latin typeface="Arial"/>
              <a:ea typeface="Arial"/>
              <a:cs typeface="Arial"/>
              <a:sym typeface="Arial"/>
            </a:endParaRPr>
          </a:p>
          <a:p>
            <a:pPr indent="0" lvl="0" marL="2159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22250" lvl="0" marL="2159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Do </a:t>
            </a:r>
            <a:endParaRPr b="0" i="0" sz="1200" u="none" cap="none" strike="noStrike">
              <a:solidFill>
                <a:srgbClr val="000000"/>
              </a:solidFill>
              <a:latin typeface="Arial"/>
              <a:ea typeface="Arial"/>
              <a:cs typeface="Arial"/>
              <a:sym typeface="Arial"/>
            </a:endParaRPr>
          </a:p>
          <a:p>
            <a:pPr indent="-304800" lvl="1" marL="9144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For all t = 1: T</a:t>
            </a:r>
            <a:endParaRPr b="0" i="0" sz="1200" u="none" cap="none" strike="noStrike">
              <a:solidFill>
                <a:srgbClr val="000000"/>
              </a:solidFill>
              <a:latin typeface="Arial"/>
              <a:ea typeface="Arial"/>
              <a:cs typeface="Arial"/>
              <a:sym typeface="Arial"/>
            </a:endParaRPr>
          </a:p>
          <a:p>
            <a:pPr indent="-304800" lvl="2" marL="13716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For every layer k:</a:t>
            </a:r>
            <a:endParaRPr b="0" i="0" sz="1200" u="none" cap="none" strike="noStrike">
              <a:solidFill>
                <a:srgbClr val="000000"/>
              </a:solidFill>
              <a:latin typeface="Arial"/>
              <a:ea typeface="Arial"/>
              <a:cs typeface="Arial"/>
              <a:sym typeface="Arial"/>
            </a:endParaRPr>
          </a:p>
          <a:p>
            <a:pPr indent="-304800" lvl="3" marL="18288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Compute the gradient of the layer parameters</a:t>
            </a:r>
            <a:endParaRPr b="0" i="0" sz="1200" u="none" cap="none" strike="noStrike">
              <a:solidFill>
                <a:srgbClr val="000000"/>
              </a:solidFill>
              <a:latin typeface="Arial"/>
              <a:ea typeface="Arial"/>
              <a:cs typeface="Arial"/>
              <a:sym typeface="Arial"/>
            </a:endParaRPr>
          </a:p>
          <a:p>
            <a:pPr indent="-304800" lvl="3" marL="18288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Update model parameters</a:t>
            </a:r>
            <a:endParaRPr sz="1200"/>
          </a:p>
          <a:p>
            <a:pPr indent="-228600" lvl="3" marL="18288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28600" lvl="3" marL="18288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200"/>
          </a:p>
          <a:p>
            <a:pPr indent="0" lvl="0" marL="0" marR="0" rtl="0" algn="l">
              <a:lnSpc>
                <a:spcPct val="100000"/>
              </a:lnSpc>
              <a:spcBef>
                <a:spcPts val="0"/>
              </a:spcBef>
              <a:spcAft>
                <a:spcPts val="0"/>
              </a:spcAft>
              <a:buClr>
                <a:srgbClr val="000000"/>
              </a:buClr>
              <a:buSzPts val="1100"/>
              <a:buFont typeface="Arial"/>
              <a:buNone/>
            </a:pPr>
            <a:r>
              <a:t/>
            </a:r>
            <a:endParaRPr sz="1200"/>
          </a:p>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rgbClr val="000000"/>
                </a:solidFill>
                <a:latin typeface="Arial"/>
                <a:ea typeface="Arial"/>
                <a:cs typeface="Arial"/>
                <a:sym typeface="Arial"/>
              </a:rPr>
              <a:t>Until loss value have converged</a:t>
            </a:r>
            <a:endParaRPr b="0" i="0" sz="1200" u="none" cap="none" strike="noStrike">
              <a:solidFill>
                <a:srgbClr val="000000"/>
              </a:solidFill>
              <a:latin typeface="Arial"/>
              <a:ea typeface="Arial"/>
              <a:cs typeface="Arial"/>
              <a:sym typeface="Arial"/>
            </a:endParaRPr>
          </a:p>
        </p:txBody>
      </p:sp>
      <p:sp>
        <p:nvSpPr>
          <p:cNvPr id="267" name="Google Shape;267;p49"/>
          <p:cNvSpPr txBox="1"/>
          <p:nvPr/>
        </p:nvSpPr>
        <p:spPr>
          <a:xfrm>
            <a:off x="2382502" y="2988456"/>
            <a:ext cx="1883400" cy="235500"/>
          </a:xfrm>
          <a:prstGeom prst="rect">
            <a:avLst/>
          </a:prstGeom>
          <a:blipFill rotWithShape="1">
            <a:blip r:embed="rId3">
              <a:alphaModFix/>
            </a:blip>
            <a:stretch>
              <a:fillRect b="-157874" l="-1617" r="-2912" t="-13156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268" name="Google Shape;268;p49"/>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Stochastic Gradient Descent</a:t>
            </a:r>
            <a:endParaRPr b="1" sz="3600">
              <a:latin typeface="PT Sans Narrow"/>
              <a:ea typeface="PT Sans Narrow"/>
              <a:cs typeface="PT Sans Narrow"/>
              <a:sym typeface="PT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50"/>
          <p:cNvSpPr txBox="1"/>
          <p:nvPr/>
        </p:nvSpPr>
        <p:spPr>
          <a:xfrm>
            <a:off x="221775" y="1022575"/>
            <a:ext cx="7883400" cy="2100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GB" u="none" cap="none" strike="noStrike">
                <a:solidFill>
                  <a:srgbClr val="000000"/>
                </a:solidFill>
              </a:rPr>
              <a:t>Batch SGD</a:t>
            </a:r>
            <a:endParaRPr b="1" i="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u="none" cap="none" strike="noStrike">
                <a:solidFill>
                  <a:srgbClr val="000000"/>
                </a:solidFill>
                <a:latin typeface="Arial"/>
                <a:ea typeface="Arial"/>
                <a:cs typeface="Arial"/>
                <a:sym typeface="Arial"/>
              </a:rPr>
              <a:t>1 only update model parameters after all training data have been evaluated.</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u="none" cap="none" strike="noStrike">
                <a:solidFill>
                  <a:srgbClr val="000000"/>
                </a:solidFill>
                <a:latin typeface="Arial"/>
                <a:ea typeface="Arial"/>
                <a:cs typeface="Arial"/>
                <a:sym typeface="Arial"/>
              </a:rPr>
              <a:t>2 stable error gradient</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u="none" cap="none" strike="noStrike">
                <a:solidFill>
                  <a:srgbClr val="000000"/>
                </a:solidFill>
                <a:latin typeface="Arial"/>
                <a:ea typeface="Arial"/>
                <a:cs typeface="Arial"/>
                <a:sym typeface="Arial"/>
              </a:rPr>
              <a:t>3 need a large memory</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u="none" cap="none" strike="noStrike">
                <a:solidFill>
                  <a:srgbClr val="000000"/>
                </a:solidFill>
                <a:latin typeface="Arial"/>
                <a:ea typeface="Arial"/>
                <a:cs typeface="Arial"/>
                <a:sym typeface="Arial"/>
              </a:rPr>
              <a:t>4 may lead to a less optimal solution</a:t>
            </a:r>
            <a:endParaRPr b="0" i="0" u="none" cap="none" strike="noStrike">
              <a:solidFill>
                <a:srgbClr val="000000"/>
              </a:solidFill>
              <a:latin typeface="Arial"/>
              <a:ea typeface="Arial"/>
              <a:cs typeface="Arial"/>
              <a:sym typeface="Arial"/>
            </a:endParaRPr>
          </a:p>
        </p:txBody>
      </p:sp>
      <p:sp>
        <p:nvSpPr>
          <p:cNvPr id="274" name="Google Shape;274;p50"/>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Batch SGD</a:t>
            </a:r>
            <a:endParaRPr b="1" sz="3600">
              <a:latin typeface="PT Sans Narrow"/>
              <a:ea typeface="PT Sans Narrow"/>
              <a:cs typeface="PT Sans Narrow"/>
              <a:sym typeface="PT Sans Narr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51"/>
          <p:cNvSpPr txBox="1"/>
          <p:nvPr/>
        </p:nvSpPr>
        <p:spPr>
          <a:xfrm>
            <a:off x="147050" y="1106025"/>
            <a:ext cx="9093900" cy="27237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Mini-batch SGD: split the dataset into small batches and take the average of the gradient over the batch and update the weights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1 more efficient than SGD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2 requires additional hyperparameter i.e. mini-batch size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3 hints on batch size: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          *  a power of two that fits the memory requirements of GPU or CPU.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          *  small  -&gt; a learning process that converges quickly at the cost of noise in the training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          *  large -&gt;  a learning process that conver</a:t>
            </a:r>
            <a:r>
              <a:rPr lang="en-GB" sz="1600"/>
              <a:t>ge</a:t>
            </a:r>
            <a:r>
              <a:rPr b="0" i="0" lang="en-GB" sz="1600" u="none" cap="none" strike="noStrike">
                <a:solidFill>
                  <a:srgbClr val="000000"/>
                </a:solidFill>
                <a:latin typeface="Arial"/>
                <a:ea typeface="Arial"/>
                <a:cs typeface="Arial"/>
                <a:sym typeface="Arial"/>
              </a:rPr>
              <a:t>s slowly with accurate es</a:t>
            </a:r>
            <a:r>
              <a:rPr lang="en-GB" sz="1600"/>
              <a:t>timate</a:t>
            </a:r>
            <a:r>
              <a:rPr b="0" i="0" lang="en-GB" sz="1600" u="none" cap="none" strike="noStrike">
                <a:solidFill>
                  <a:srgbClr val="000000"/>
                </a:solidFill>
                <a:latin typeface="Arial"/>
                <a:ea typeface="Arial"/>
                <a:cs typeface="Arial"/>
                <a:sym typeface="Arial"/>
              </a:rPr>
              <a:t> the error gradient</a:t>
            </a:r>
            <a:endParaRPr b="0" i="0" sz="1600" u="none" cap="none" strike="noStrike">
              <a:solidFill>
                <a:srgbClr val="000000"/>
              </a:solidFill>
              <a:latin typeface="Arial"/>
              <a:ea typeface="Arial"/>
              <a:cs typeface="Arial"/>
              <a:sym typeface="Arial"/>
            </a:endParaRPr>
          </a:p>
        </p:txBody>
      </p:sp>
      <p:sp>
        <p:nvSpPr>
          <p:cNvPr id="280" name="Google Shape;280;p51"/>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Mini-batch</a:t>
            </a:r>
            <a:r>
              <a:rPr b="1" lang="en-GB" sz="3600">
                <a:latin typeface="PT Sans Narrow"/>
                <a:ea typeface="PT Sans Narrow"/>
                <a:cs typeface="PT Sans Narrow"/>
                <a:sym typeface="PT Sans Narrow"/>
              </a:rPr>
              <a:t> SGD </a:t>
            </a:r>
            <a:endParaRPr b="1" sz="3600">
              <a:latin typeface="PT Sans Narrow"/>
              <a:ea typeface="PT Sans Narrow"/>
              <a:cs typeface="PT Sans Narrow"/>
              <a:sym typeface="PT Sans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descr="mage result for sgd vs mini-batch sgd" id="285" name="Google Shape;285;p52"/>
          <p:cNvPicPr preferRelativeResize="0"/>
          <p:nvPr/>
        </p:nvPicPr>
        <p:blipFill rotWithShape="1">
          <a:blip r:embed="rId3">
            <a:alphaModFix/>
          </a:blip>
          <a:srcRect b="0" l="0" r="0" t="0"/>
          <a:stretch/>
        </p:blipFill>
        <p:spPr>
          <a:xfrm>
            <a:off x="1304575" y="1230349"/>
            <a:ext cx="6824400" cy="2306295"/>
          </a:xfrm>
          <a:prstGeom prst="rect">
            <a:avLst/>
          </a:prstGeom>
          <a:noFill/>
          <a:ln>
            <a:noFill/>
          </a:ln>
        </p:spPr>
      </p:pic>
      <p:sp>
        <p:nvSpPr>
          <p:cNvPr id="286" name="Google Shape;286;p52"/>
          <p:cNvSpPr txBox="1"/>
          <p:nvPr/>
        </p:nvSpPr>
        <p:spPr>
          <a:xfrm>
            <a:off x="4028620" y="3696861"/>
            <a:ext cx="3236700" cy="7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How about SGD?</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600" u="none" cap="none" strike="noStrike">
                <a:solidFill>
                  <a:srgbClr val="000000"/>
                </a:solidFill>
                <a:latin typeface="Arial"/>
                <a:ea typeface="Arial"/>
                <a:cs typeface="Arial"/>
                <a:sym typeface="Arial"/>
              </a:rPr>
              <a:t>      </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
        <p:nvSpPr>
          <p:cNvPr id="287" name="Google Shape;287;p52"/>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Mini-batch SGD </a:t>
            </a:r>
            <a:endParaRPr b="1" sz="3600">
              <a:latin typeface="PT Sans Narrow"/>
              <a:ea typeface="PT Sans Narrow"/>
              <a:cs typeface="PT Sans Narrow"/>
              <a:sym typeface="PT Sans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3"/>
          <p:cNvSpPr txBox="1"/>
          <p:nvPr/>
        </p:nvSpPr>
        <p:spPr>
          <a:xfrm>
            <a:off x="63045" y="1013611"/>
            <a:ext cx="3236700" cy="7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      </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53"/>
          <p:cNvSpPr txBox="1"/>
          <p:nvPr/>
        </p:nvSpPr>
        <p:spPr>
          <a:xfrm>
            <a:off x="221775" y="1013606"/>
            <a:ext cx="8406900" cy="27237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1 how to select a proper learning rate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2 how to design a proper and data-dependent learning rate schedules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3 same learning rate works for all parameter updates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4 get trapped in various suboptimal local minima.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294" name="Google Shape;294;p53"/>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Challenges</a:t>
            </a:r>
            <a:endParaRPr b="1" sz="3600">
              <a:latin typeface="PT Sans Narrow"/>
              <a:ea typeface="PT Sans Narrow"/>
              <a:cs typeface="PT Sans Narrow"/>
              <a:sym typeface="PT Sans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54"/>
          <p:cNvSpPr txBox="1"/>
          <p:nvPr/>
        </p:nvSpPr>
        <p:spPr>
          <a:xfrm>
            <a:off x="306275" y="3374603"/>
            <a:ext cx="8406900" cy="1470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1 help accelerate SGD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2 dampens oscillations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3 faster convergence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300" name="Google Shape;300;p54"/>
          <p:cNvSpPr txBox="1"/>
          <p:nvPr/>
        </p:nvSpPr>
        <p:spPr>
          <a:xfrm>
            <a:off x="221775" y="1269600"/>
            <a:ext cx="8805000" cy="705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Core idea:  the current gradient computation will keep the direction as the previous gradient computation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301" name="Google Shape;301;p54"/>
          <p:cNvSpPr txBox="1"/>
          <p:nvPr/>
        </p:nvSpPr>
        <p:spPr>
          <a:xfrm>
            <a:off x="3041822" y="2019310"/>
            <a:ext cx="2076900" cy="361800"/>
          </a:xfrm>
          <a:prstGeom prst="rect">
            <a:avLst/>
          </a:prstGeom>
          <a:blipFill rotWithShape="1">
            <a:blip r:embed="rId3">
              <a:alphaModFix/>
            </a:blip>
            <a:stretch>
              <a:fillRect b="-39997" l="-1067" r="-2846"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02" name="Google Shape;302;p54"/>
          <p:cNvSpPr txBox="1"/>
          <p:nvPr/>
        </p:nvSpPr>
        <p:spPr>
          <a:xfrm>
            <a:off x="3041828" y="2425224"/>
            <a:ext cx="1594500" cy="361800"/>
          </a:xfrm>
          <a:prstGeom prst="rect">
            <a:avLst/>
          </a:prstGeom>
          <a:blipFill rotWithShape="1">
            <a:blip r:embed="rId4">
              <a:alphaModFix/>
            </a:blip>
            <a:stretch>
              <a:fillRect b="-17141" l="-2631"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03" name="Google Shape;303;p54"/>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Momentum</a:t>
            </a:r>
            <a:endParaRPr b="1" sz="3600">
              <a:latin typeface="PT Sans Narrow"/>
              <a:ea typeface="PT Sans Narrow"/>
              <a:cs typeface="PT Sans Narrow"/>
              <a:sym typeface="PT Sans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5"/>
          <p:cNvSpPr txBox="1"/>
          <p:nvPr/>
        </p:nvSpPr>
        <p:spPr>
          <a:xfrm>
            <a:off x="614075" y="3066878"/>
            <a:ext cx="8406900" cy="1470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 no need to manually tune the learning rate (start with 0.01)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2 good for sparse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3 the learning rate shrinks all the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9" name="Google Shape;309;p55"/>
          <p:cNvSpPr txBox="1"/>
          <p:nvPr/>
        </p:nvSpPr>
        <p:spPr>
          <a:xfrm>
            <a:off x="221775" y="1269601"/>
            <a:ext cx="8406900" cy="705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Core idea:  different learning rates for different parameters. Smaller updates for parameters associated with frequently occurring features and larger updates for parameters associated with infrequent features.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10" name="Google Shape;310;p55"/>
          <p:cNvSpPr txBox="1"/>
          <p:nvPr/>
        </p:nvSpPr>
        <p:spPr>
          <a:xfrm>
            <a:off x="221775" y="2628277"/>
            <a:ext cx="8406900" cy="438600"/>
          </a:xfrm>
          <a:prstGeom prst="rect">
            <a:avLst/>
          </a:prstGeom>
          <a:blipFill rotWithShape="1">
            <a:blip r:embed="rId3">
              <a:alphaModFix/>
            </a:blip>
            <a:stretch>
              <a:fillRect b="0" l="-289" r="0" t="-416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11" name="Google Shape;311;p55"/>
          <p:cNvSpPr txBox="1"/>
          <p:nvPr/>
        </p:nvSpPr>
        <p:spPr>
          <a:xfrm>
            <a:off x="1695925" y="2078862"/>
            <a:ext cx="2227200" cy="438600"/>
          </a:xfrm>
          <a:prstGeom prst="rect">
            <a:avLst/>
          </a:prstGeom>
          <a:blipFill rotWithShape="1">
            <a:blip r:embed="rId4">
              <a:alphaModFix/>
            </a:blip>
            <a:stretch>
              <a:fillRect b="-3946" l="-1113" r="0" t="-131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12" name="Google Shape;312;p55"/>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Adagrad</a:t>
            </a:r>
            <a:endParaRPr b="1" sz="3600">
              <a:latin typeface="PT Sans Narrow"/>
              <a:ea typeface="PT Sans Narrow"/>
              <a:cs typeface="PT Sans Narrow"/>
              <a:sym typeface="PT Sans Narro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6"/>
          <p:cNvSpPr txBox="1"/>
          <p:nvPr/>
        </p:nvSpPr>
        <p:spPr>
          <a:xfrm>
            <a:off x="557750" y="2720678"/>
            <a:ext cx="8406900" cy="1470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 resolve Adagrad’s radically diminishing learning rates.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2 a good default value is 0.9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18" name="Google Shape;318;p56"/>
          <p:cNvSpPr txBox="1"/>
          <p:nvPr/>
        </p:nvSpPr>
        <p:spPr>
          <a:xfrm>
            <a:off x="221775" y="1120151"/>
            <a:ext cx="8406900" cy="705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Core idea:  exponentially decaying average of squared gradients instead of sum.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319" name="Google Shape;319;p56"/>
          <p:cNvSpPr txBox="1"/>
          <p:nvPr/>
        </p:nvSpPr>
        <p:spPr>
          <a:xfrm>
            <a:off x="1434356" y="2396584"/>
            <a:ext cx="2392257" cy="459293"/>
          </a:xfrm>
          <a:prstGeom prst="rect">
            <a:avLst/>
          </a:prstGeom>
          <a:blipFill rotWithShape="1">
            <a:blip r:embed="rId3">
              <a:alphaModFix/>
            </a:blip>
            <a:stretch>
              <a:fillRect b="-15999" l="-1017" r="0" t="-133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20" name="Google Shape;320;p56"/>
          <p:cNvSpPr txBox="1"/>
          <p:nvPr/>
        </p:nvSpPr>
        <p:spPr>
          <a:xfrm>
            <a:off x="1434356" y="2126314"/>
            <a:ext cx="2338782" cy="217111"/>
          </a:xfrm>
          <a:prstGeom prst="rect">
            <a:avLst/>
          </a:prstGeom>
          <a:blipFill rotWithShape="1">
            <a:blip r:embed="rId4">
              <a:alphaModFix/>
            </a:blip>
            <a:stretch>
              <a:fillRect b="-39997" l="-1301"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21" name="Google Shape;321;p56"/>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RMSprop</a:t>
            </a:r>
            <a:endParaRPr b="1" sz="3600">
              <a:latin typeface="PT Sans Narrow"/>
              <a:ea typeface="PT Sans Narrow"/>
              <a:cs typeface="PT Sans Narrow"/>
              <a:sym typeface="PT Sans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7"/>
          <p:cNvSpPr txBox="1"/>
          <p:nvPr/>
        </p:nvSpPr>
        <p:spPr>
          <a:xfrm>
            <a:off x="63045" y="1013611"/>
            <a:ext cx="3236700" cy="76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      </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 name="Google Shape;327;p57"/>
          <p:cNvSpPr txBox="1"/>
          <p:nvPr/>
        </p:nvSpPr>
        <p:spPr>
          <a:xfrm>
            <a:off x="550825" y="3294478"/>
            <a:ext cx="8406900" cy="1470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 no need to set default learning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2 similar to RMSprop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3 faster convergence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28" name="Google Shape;328;p57"/>
          <p:cNvSpPr txBox="1"/>
          <p:nvPr/>
        </p:nvSpPr>
        <p:spPr>
          <a:xfrm>
            <a:off x="221775" y="1012451"/>
            <a:ext cx="8406900" cy="705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Core idea:  1 exponentially decaying average of squared gradients instead of sum.</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                   2 use squared parameters updated to replace learning rate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329" name="Google Shape;329;p57"/>
          <p:cNvSpPr txBox="1"/>
          <p:nvPr/>
        </p:nvSpPr>
        <p:spPr>
          <a:xfrm>
            <a:off x="909655" y="1910923"/>
            <a:ext cx="2665410" cy="217111"/>
          </a:xfrm>
          <a:prstGeom prst="rect">
            <a:avLst/>
          </a:prstGeom>
          <a:blipFill rotWithShape="1">
            <a:blip r:embed="rId3">
              <a:alphaModFix/>
            </a:blip>
            <a:stretch>
              <a:fillRect b="-36109" l="-914"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30" name="Google Shape;330;p57"/>
          <p:cNvSpPr txBox="1"/>
          <p:nvPr/>
        </p:nvSpPr>
        <p:spPr>
          <a:xfrm>
            <a:off x="943734" y="2217927"/>
            <a:ext cx="2105320" cy="260905"/>
          </a:xfrm>
          <a:prstGeom prst="rect">
            <a:avLst/>
          </a:prstGeom>
          <a:blipFill rotWithShape="1">
            <a:blip r:embed="rId4">
              <a:alphaModFix/>
            </a:blip>
            <a:stretch>
              <a:fillRect b="-27906" l="-1448"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31" name="Google Shape;331;p57"/>
          <p:cNvSpPr/>
          <p:nvPr/>
        </p:nvSpPr>
        <p:spPr>
          <a:xfrm>
            <a:off x="922794" y="2523023"/>
            <a:ext cx="1990417" cy="541751"/>
          </a:xfrm>
          <a:prstGeom prst="rect">
            <a:avLst/>
          </a:prstGeom>
          <a:blipFill rotWithShape="1">
            <a:blip r:embed="rId5">
              <a:alphaModFix/>
            </a:blip>
            <a:stretch>
              <a:fillRect b="-4493"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32" name="Google Shape;332;p57"/>
          <p:cNvSpPr/>
          <p:nvPr/>
        </p:nvSpPr>
        <p:spPr>
          <a:xfrm>
            <a:off x="943734" y="3001887"/>
            <a:ext cx="1439818" cy="307777"/>
          </a:xfrm>
          <a:prstGeom prst="rect">
            <a:avLst/>
          </a:prstGeom>
          <a:blipFill rotWithShape="1">
            <a:blip r:embed="rId6">
              <a:alphaModFix/>
            </a:blip>
            <a:stretch>
              <a:fillRect b="-19607" l="0" r="0" t="-196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33" name="Google Shape;333;p57"/>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Adadelta</a:t>
            </a:r>
            <a:endParaRPr b="1" sz="3600">
              <a:latin typeface="PT Sans Narrow"/>
              <a:ea typeface="PT Sans Narrow"/>
              <a:cs typeface="PT Sans Narrow"/>
              <a:sym typeface="PT Sans Narro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8"/>
          <p:cNvSpPr txBox="1"/>
          <p:nvPr/>
        </p:nvSpPr>
        <p:spPr>
          <a:xfrm>
            <a:off x="221775" y="1067951"/>
            <a:ext cx="8406900" cy="705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Core idea:  1 exponentially decaying average of squared gradients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2 </a:t>
            </a:r>
            <a:r>
              <a:rPr b="0" i="0" lang="en-GB" sz="1400" u="none" cap="none" strike="noStrike">
                <a:solidFill>
                  <a:schemeClr val="dk1"/>
                </a:solidFill>
                <a:latin typeface="Arial"/>
                <a:ea typeface="Arial"/>
                <a:cs typeface="Arial"/>
                <a:sym typeface="Arial"/>
              </a:rPr>
              <a:t>exponentially decaying average of gradients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39" name="Google Shape;339;p58"/>
          <p:cNvSpPr txBox="1"/>
          <p:nvPr/>
        </p:nvSpPr>
        <p:spPr>
          <a:xfrm>
            <a:off x="626820" y="3776251"/>
            <a:ext cx="8406900" cy="1470000"/>
          </a:xfrm>
          <a:prstGeom prst="rect">
            <a:avLst/>
          </a:prstGeom>
          <a:blipFill rotWithShape="1">
            <a:blip r:embed="rId3">
              <a:alphaModFix/>
            </a:blip>
            <a:stretch>
              <a:fillRect b="-12394" l="-507"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40" name="Google Shape;340;p58"/>
          <p:cNvSpPr txBox="1"/>
          <p:nvPr/>
        </p:nvSpPr>
        <p:spPr>
          <a:xfrm>
            <a:off x="403531" y="2228031"/>
            <a:ext cx="1128300" cy="29558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Bias-corrected: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41" name="Google Shape;341;p58"/>
          <p:cNvSpPr txBox="1"/>
          <p:nvPr/>
        </p:nvSpPr>
        <p:spPr>
          <a:xfrm>
            <a:off x="403531" y="1893067"/>
            <a:ext cx="2087110" cy="215444"/>
          </a:xfrm>
          <a:prstGeom prst="rect">
            <a:avLst/>
          </a:prstGeom>
          <a:blipFill rotWithShape="1">
            <a:blip r:embed="rId4">
              <a:alphaModFix/>
            </a:blip>
            <a:stretch>
              <a:fillRect b="-34284" l="-582"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42" name="Google Shape;342;p58"/>
          <p:cNvSpPr txBox="1"/>
          <p:nvPr/>
        </p:nvSpPr>
        <p:spPr>
          <a:xfrm>
            <a:off x="2816514" y="1893067"/>
            <a:ext cx="2013756" cy="216854"/>
          </a:xfrm>
          <a:prstGeom prst="rect">
            <a:avLst/>
          </a:prstGeom>
          <a:blipFill rotWithShape="1">
            <a:blip r:embed="rId5">
              <a:alphaModFix/>
            </a:blip>
            <a:stretch>
              <a:fillRect b="-37142" l="-302"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43" name="Google Shape;343;p58"/>
          <p:cNvSpPr txBox="1"/>
          <p:nvPr/>
        </p:nvSpPr>
        <p:spPr>
          <a:xfrm>
            <a:off x="451279" y="2523619"/>
            <a:ext cx="1080552" cy="419538"/>
          </a:xfrm>
          <a:prstGeom prst="rect">
            <a:avLst/>
          </a:prstGeom>
          <a:blipFill rotWithShape="1">
            <a:blip r:embed="rId6">
              <a:alphaModFix/>
            </a:blip>
            <a:stretch>
              <a:fillRect b="-89846" l="-1129" r="-564" t="-2318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44" name="Google Shape;344;p58"/>
          <p:cNvSpPr txBox="1"/>
          <p:nvPr/>
        </p:nvSpPr>
        <p:spPr>
          <a:xfrm>
            <a:off x="1788231" y="2545884"/>
            <a:ext cx="1025922" cy="419538"/>
          </a:xfrm>
          <a:prstGeom prst="rect">
            <a:avLst/>
          </a:prstGeom>
          <a:blipFill rotWithShape="1">
            <a:blip r:embed="rId7">
              <a:alphaModFix/>
            </a:blip>
            <a:stretch>
              <a:fillRect b="-92643" l="-1182" r="0" t="-2499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45" name="Google Shape;345;p58"/>
          <p:cNvSpPr/>
          <p:nvPr/>
        </p:nvSpPr>
        <p:spPr>
          <a:xfrm>
            <a:off x="513780" y="3188089"/>
            <a:ext cx="1787412" cy="426592"/>
          </a:xfrm>
          <a:prstGeom prst="rect">
            <a:avLst/>
          </a:prstGeom>
          <a:blipFill rotWithShape="1">
            <a:blip r:embed="rId8">
              <a:alphaModFix/>
            </a:blip>
            <a:stretch>
              <a:fillRect b="0" l="0" r="-23889"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latin typeface="Arial"/>
                <a:ea typeface="Arial"/>
                <a:cs typeface="Arial"/>
                <a:sym typeface="Arial"/>
              </a:rPr>
              <a:t> </a:t>
            </a:r>
            <a:endParaRPr/>
          </a:p>
        </p:txBody>
      </p:sp>
      <p:sp>
        <p:nvSpPr>
          <p:cNvPr id="346" name="Google Shape;346;p58"/>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Adaptive Moment Estimation (Adam)</a:t>
            </a:r>
            <a:endParaRPr b="1" sz="3600">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32"/>
          <p:cNvSpPr txBox="1"/>
          <p:nvPr/>
        </p:nvSpPr>
        <p:spPr>
          <a:xfrm>
            <a:off x="221775" y="819575"/>
            <a:ext cx="8593200" cy="18828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254000" marR="0" rtl="0" algn="l">
              <a:lnSpc>
                <a:spcPct val="100000"/>
              </a:lnSpc>
              <a:spcBef>
                <a:spcPts val="0"/>
              </a:spcBef>
              <a:spcAft>
                <a:spcPts val="0"/>
              </a:spcAft>
              <a:buClr>
                <a:srgbClr val="000000"/>
              </a:buClr>
              <a:buSzPts val="1800"/>
              <a:buFont typeface="Arial"/>
              <a:buAutoNum type="arabicPeriod"/>
            </a:pPr>
            <a:r>
              <a:rPr b="0" i="0" lang="en-GB" sz="1800" u="none" cap="none" strike="noStrike">
                <a:solidFill>
                  <a:srgbClr val="000000"/>
                </a:solidFill>
                <a:latin typeface="Arial"/>
                <a:ea typeface="Arial"/>
                <a:cs typeface="Arial"/>
                <a:sym typeface="Arial"/>
              </a:rPr>
              <a:t>From Wiki:</a:t>
            </a:r>
            <a:endParaRPr b="0" i="0" sz="18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600" u="none" cap="none" strike="noStrike">
                <a:solidFill>
                  <a:srgbClr val="000000"/>
                </a:solidFill>
                <a:latin typeface="Arial"/>
                <a:ea typeface="Arial"/>
                <a:cs typeface="Arial"/>
                <a:sym typeface="Arial"/>
              </a:rPr>
              <a:t>NN is based on a collection of connected units of nodes called artificial </a:t>
            </a:r>
            <a:r>
              <a:rPr b="1" i="0" lang="en-GB" sz="1600" u="none" cap="none" strike="noStrike">
                <a:solidFill>
                  <a:srgbClr val="000000"/>
                </a:solidFill>
                <a:latin typeface="Arial"/>
                <a:ea typeface="Arial"/>
                <a:cs typeface="Arial"/>
                <a:sym typeface="Arial"/>
              </a:rPr>
              <a:t>neurons</a:t>
            </a:r>
            <a:r>
              <a:rPr b="0" i="0" lang="en-GB" sz="1600" u="none" cap="none" strike="noStrike">
                <a:solidFill>
                  <a:srgbClr val="000000"/>
                </a:solidFill>
                <a:latin typeface="Arial"/>
                <a:ea typeface="Arial"/>
                <a:cs typeface="Arial"/>
                <a:sym typeface="Arial"/>
              </a:rPr>
              <a:t> which  </a:t>
            </a:r>
            <a:endParaRPr b="0" i="0" sz="1600" u="none" cap="none" strike="noStrike">
              <a:solidFill>
                <a:srgbClr val="000000"/>
              </a:solidFill>
              <a:latin typeface="Arial"/>
              <a:ea typeface="Arial"/>
              <a:cs typeface="Arial"/>
              <a:sym typeface="Arial"/>
            </a:endParaRPr>
          </a:p>
          <a:p>
            <a:pPr indent="0" lvl="0" marL="21590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loosely model the neurons in a biological brain.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254000" marR="0" rtl="0" algn="l">
              <a:lnSpc>
                <a:spcPct val="100000"/>
              </a:lnSpc>
              <a:spcBef>
                <a:spcPts val="0"/>
              </a:spcBef>
              <a:spcAft>
                <a:spcPts val="0"/>
              </a:spcAft>
              <a:buClr>
                <a:srgbClr val="000000"/>
              </a:buClr>
              <a:buSzPts val="1800"/>
              <a:buFont typeface="Arial"/>
              <a:buAutoNum type="arabicPeriod" startAt="2"/>
            </a:pPr>
            <a:r>
              <a:rPr b="0" i="0" lang="en-GB" sz="1800" u="none" cap="none" strike="noStrike">
                <a:solidFill>
                  <a:srgbClr val="000000"/>
                </a:solidFill>
                <a:latin typeface="Arial"/>
                <a:ea typeface="Arial"/>
                <a:cs typeface="Arial"/>
                <a:sym typeface="Arial"/>
              </a:rPr>
              <a:t>From another way:</a:t>
            </a:r>
            <a:endParaRPr b="0" i="0" sz="1800" u="none" cap="none" strike="noStrike">
              <a:solidFill>
                <a:srgbClr val="000000"/>
              </a:solidFill>
              <a:latin typeface="Arial"/>
              <a:ea typeface="Arial"/>
              <a:cs typeface="Arial"/>
              <a:sym typeface="Arial"/>
            </a:endParaRPr>
          </a:p>
          <a:p>
            <a:pPr indent="-285750" lvl="1" marL="254000" marR="0" rtl="0" algn="l">
              <a:lnSpc>
                <a:spcPct val="100000"/>
              </a:lnSpc>
              <a:spcBef>
                <a:spcPts val="0"/>
              </a:spcBef>
              <a:spcAft>
                <a:spcPts val="0"/>
              </a:spcAft>
              <a:buClr>
                <a:srgbClr val="000000"/>
              </a:buClr>
              <a:buSzPts val="1600"/>
              <a:buFont typeface="Arial"/>
              <a:buChar char="•"/>
            </a:pPr>
            <a:r>
              <a:rPr b="0" i="0" lang="en-GB" sz="1600" u="none" cap="none" strike="noStrike">
                <a:solidFill>
                  <a:srgbClr val="000000"/>
                </a:solidFill>
                <a:latin typeface="Arial"/>
                <a:ea typeface="Arial"/>
                <a:cs typeface="Arial"/>
                <a:sym typeface="Arial"/>
              </a:rPr>
              <a:t> </a:t>
            </a:r>
            <a:r>
              <a:rPr b="0" i="0" lang="en-GB" sz="1600" u="none" cap="none" strike="noStrike">
                <a:solidFill>
                  <a:srgbClr val="000000"/>
                </a:solidFill>
                <a:latin typeface="Arial"/>
                <a:ea typeface="Arial"/>
                <a:cs typeface="Arial"/>
                <a:sym typeface="Arial"/>
              </a:rPr>
              <a:t>NN is running several ‘logistic regression’ at the same time (expanding at width and depth dimensions).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28" name="Google Shape;128;p32"/>
          <p:cNvPicPr preferRelativeResize="0"/>
          <p:nvPr/>
        </p:nvPicPr>
        <p:blipFill rotWithShape="1">
          <a:blip r:embed="rId3">
            <a:alphaModFix/>
          </a:blip>
          <a:srcRect b="0" l="0" r="0" t="0"/>
          <a:stretch/>
        </p:blipFill>
        <p:spPr>
          <a:xfrm>
            <a:off x="3988850" y="2753577"/>
            <a:ext cx="4283017" cy="2319323"/>
          </a:xfrm>
          <a:prstGeom prst="rect">
            <a:avLst/>
          </a:prstGeom>
          <a:noFill/>
          <a:ln>
            <a:noFill/>
          </a:ln>
        </p:spPr>
      </p:pic>
      <p:sp>
        <p:nvSpPr>
          <p:cNvPr id="129" name="Google Shape;129;p32"/>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Neural Network</a:t>
            </a:r>
            <a:endParaRPr b="1" sz="3600">
              <a:latin typeface="PT Sans Narrow"/>
              <a:ea typeface="PT Sans Narrow"/>
              <a:cs typeface="PT Sans Narrow"/>
              <a:sym typeface="PT Sans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nvSpPr>
        <p:spPr>
          <a:xfrm>
            <a:off x="221775" y="1067949"/>
            <a:ext cx="8406900" cy="1179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1 </a:t>
            </a:r>
            <a:r>
              <a:rPr lang="en-GB"/>
              <a:t>It is hard to find a general answer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2 </a:t>
            </a:r>
            <a:r>
              <a:rPr lang="en-GB">
                <a:solidFill>
                  <a:schemeClr val="dk1"/>
                </a:solidFill>
              </a:rPr>
              <a:t>sparse data  -&gt; try adaptive learning-rate methods</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GB">
                <a:solidFill>
                  <a:schemeClr val="dk1"/>
                </a:solidFill>
              </a:rPr>
              <a:t>3 If u want to train a deep or complex neural networks with fast converge, do not just use SGD.</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52" name="Google Shape;352;p59"/>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How to select the optimizer</a:t>
            </a:r>
            <a:endParaRPr b="1" sz="3600">
              <a:latin typeface="PT Sans Narrow"/>
              <a:ea typeface="PT Sans Narrow"/>
              <a:cs typeface="PT Sans Narrow"/>
              <a:sym typeface="PT Sans Narro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60"/>
          <p:cNvSpPr txBox="1"/>
          <p:nvPr/>
        </p:nvSpPr>
        <p:spPr>
          <a:xfrm>
            <a:off x="221775" y="923385"/>
            <a:ext cx="4928100" cy="3624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6035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Given training data:</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6035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Set decision function:</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6035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Compute loss function: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6035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Define optimization goal:</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6035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Train with SGD: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200" u="none" cap="none" strike="noStrike">
                <a:solidFill>
                  <a:srgbClr val="000000"/>
                </a:solidFill>
                <a:latin typeface="Arial"/>
                <a:ea typeface="Arial"/>
                <a:cs typeface="Arial"/>
                <a:sym typeface="Arial"/>
              </a:rPr>
              <a:t>        </a:t>
            </a:r>
            <a:endParaRPr b="0"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200" u="none" cap="none" strike="noStrike">
                <a:solidFill>
                  <a:srgbClr val="000000"/>
                </a:solidFill>
                <a:latin typeface="Arial"/>
                <a:ea typeface="Arial"/>
                <a:cs typeface="Arial"/>
                <a:sym typeface="Arial"/>
              </a:rPr>
              <a:t>      </a:t>
            </a:r>
            <a:endParaRPr b="0"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p:txBody>
      </p:sp>
      <p:sp>
        <p:nvSpPr>
          <p:cNvPr id="358" name="Google Shape;358;p60"/>
          <p:cNvSpPr/>
          <p:nvPr/>
        </p:nvSpPr>
        <p:spPr>
          <a:xfrm>
            <a:off x="1891005" y="1205278"/>
            <a:ext cx="798300" cy="294600"/>
          </a:xfrm>
          <a:prstGeom prst="rect">
            <a:avLst/>
          </a:prstGeom>
          <a:blipFill rotWithShape="1">
            <a:blip r:embed="rId3">
              <a:alphaModFix/>
            </a:blip>
            <a:stretch>
              <a:fillRect b="-10936"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359" name="Google Shape;359;p60"/>
          <p:cNvSpPr/>
          <p:nvPr/>
        </p:nvSpPr>
        <p:spPr>
          <a:xfrm>
            <a:off x="2203114" y="1993753"/>
            <a:ext cx="965400" cy="300000"/>
          </a:xfrm>
          <a:prstGeom prst="rect">
            <a:avLst/>
          </a:prstGeom>
          <a:blipFill rotWithShape="1">
            <a:blip r:embed="rId4">
              <a:alphaModFix/>
            </a:blip>
            <a:stretch>
              <a:fillRect b="-27266" l="0" r="-1892" t="-6058"/>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360" name="Google Shape;360;p60"/>
          <p:cNvSpPr txBox="1"/>
          <p:nvPr/>
        </p:nvSpPr>
        <p:spPr>
          <a:xfrm>
            <a:off x="943052" y="4259625"/>
            <a:ext cx="7257900" cy="969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How to get the gradient for parameters:</a:t>
            </a:r>
            <a:r>
              <a:rPr lang="en-GB" sz="1100"/>
              <a:t> </a:t>
            </a:r>
            <a:r>
              <a:rPr b="0" i="1" lang="en-GB" sz="1400" u="none" cap="none" strike="noStrike">
                <a:solidFill>
                  <a:srgbClr val="000000"/>
                </a:solidFill>
                <a:latin typeface="Arial"/>
                <a:ea typeface="Arial"/>
                <a:cs typeface="Arial"/>
                <a:sym typeface="Arial"/>
              </a:rPr>
              <a:t>Backpropagation</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      </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1" name="Google Shape;361;p60"/>
          <p:cNvSpPr/>
          <p:nvPr/>
        </p:nvSpPr>
        <p:spPr>
          <a:xfrm>
            <a:off x="2402013" y="2487643"/>
            <a:ext cx="766500" cy="300000"/>
          </a:xfrm>
          <a:prstGeom prst="rect">
            <a:avLst/>
          </a:prstGeom>
          <a:blipFill rotWithShape="1">
            <a:blip r:embed="rId5">
              <a:alphaModFix/>
            </a:blip>
            <a:stretch>
              <a:fillRect b="-18178" l="0" r="0" t="-3026"/>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362" name="Google Shape;362;p60"/>
          <p:cNvSpPr/>
          <p:nvPr/>
        </p:nvSpPr>
        <p:spPr>
          <a:xfrm>
            <a:off x="2247826" y="2876101"/>
            <a:ext cx="2772300" cy="718500"/>
          </a:xfrm>
          <a:prstGeom prst="rect">
            <a:avLst/>
          </a:prstGeom>
          <a:blipFill rotWithShape="1">
            <a:blip r:embed="rId6">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363" name="Google Shape;363;p60"/>
          <p:cNvSpPr/>
          <p:nvPr/>
        </p:nvSpPr>
        <p:spPr>
          <a:xfrm>
            <a:off x="2139063" y="3727306"/>
            <a:ext cx="2269500" cy="300000"/>
          </a:xfrm>
          <a:prstGeom prst="rect">
            <a:avLst/>
          </a:prstGeom>
          <a:blipFill rotWithShape="1">
            <a:blip r:embed="rId7">
              <a:alphaModFix/>
            </a:blip>
            <a:stretch>
              <a:fillRect b="-27266" l="0" r="0" t="-6058"/>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pic>
        <p:nvPicPr>
          <p:cNvPr id="364" name="Google Shape;364;p60"/>
          <p:cNvPicPr preferRelativeResize="0"/>
          <p:nvPr/>
        </p:nvPicPr>
        <p:blipFill rotWithShape="1">
          <a:blip r:embed="rId8">
            <a:alphaModFix/>
          </a:blip>
          <a:srcRect b="0" l="0" r="0" t="0"/>
          <a:stretch/>
        </p:blipFill>
        <p:spPr>
          <a:xfrm>
            <a:off x="4728775" y="1205275"/>
            <a:ext cx="4166600" cy="1700500"/>
          </a:xfrm>
          <a:prstGeom prst="rect">
            <a:avLst/>
          </a:prstGeom>
          <a:noFill/>
          <a:ln>
            <a:noFill/>
          </a:ln>
        </p:spPr>
      </p:pic>
      <p:sp>
        <p:nvSpPr>
          <p:cNvPr id="365" name="Google Shape;365;p60"/>
          <p:cNvSpPr txBox="1"/>
          <p:nvPr/>
        </p:nvSpPr>
        <p:spPr>
          <a:xfrm>
            <a:off x="5931462" y="3000297"/>
            <a:ext cx="2269500" cy="470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GB" u="none" cap="none" strike="noStrike">
                <a:solidFill>
                  <a:srgbClr val="000000"/>
                </a:solidFill>
                <a:latin typeface="Arial"/>
                <a:ea typeface="Arial"/>
                <a:cs typeface="Arial"/>
                <a:sym typeface="Arial"/>
              </a:rPr>
              <a:t>Pic from Assaad</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sp>
        <p:nvSpPr>
          <p:cNvPr id="366" name="Google Shape;366;p60"/>
          <p:cNvSpPr txBox="1"/>
          <p:nvPr/>
        </p:nvSpPr>
        <p:spPr>
          <a:xfrm>
            <a:off x="221774" y="72256"/>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Neural Network WorkFlow</a:t>
            </a:r>
            <a:endParaRPr b="1" sz="3600">
              <a:latin typeface="PT Sans Narrow"/>
              <a:ea typeface="PT Sans Narrow"/>
              <a:cs typeface="PT Sans Narrow"/>
              <a:sym typeface="PT Sans Narro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1"/>
          <p:cNvSpPr txBox="1"/>
          <p:nvPr/>
        </p:nvSpPr>
        <p:spPr>
          <a:xfrm>
            <a:off x="221775" y="1018856"/>
            <a:ext cx="7802700" cy="26547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The method of finite differences:  get two points (x, f(x)  and (x+h, f(x+h)). Compute the slope</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Pro: Great for testing implementations of backpropagation</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Con: Slow of high dimensional inputs and outputs</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Required: f(x) can be called on any input x</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pic>
        <p:nvPicPr>
          <p:cNvPr id="372" name="Google Shape;372;p61"/>
          <p:cNvPicPr preferRelativeResize="0"/>
          <p:nvPr/>
        </p:nvPicPr>
        <p:blipFill rotWithShape="1">
          <a:blip r:embed="rId3">
            <a:alphaModFix/>
          </a:blip>
          <a:srcRect b="0" l="0" r="0" t="0"/>
          <a:stretch/>
        </p:blipFill>
        <p:spPr>
          <a:xfrm>
            <a:off x="5209925" y="3542125"/>
            <a:ext cx="3934074" cy="1515875"/>
          </a:xfrm>
          <a:prstGeom prst="rect">
            <a:avLst/>
          </a:prstGeom>
          <a:noFill/>
          <a:ln>
            <a:noFill/>
          </a:ln>
        </p:spPr>
      </p:pic>
      <p:sp>
        <p:nvSpPr>
          <p:cNvPr id="373" name="Google Shape;373;p61"/>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Numerical Differentiation</a:t>
            </a:r>
            <a:endParaRPr b="1" sz="3600">
              <a:latin typeface="PT Sans Narrow"/>
              <a:ea typeface="PT Sans Narrow"/>
              <a:cs typeface="PT Sans Narrow"/>
              <a:sym typeface="PT Sans Narro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2"/>
          <p:cNvSpPr txBox="1"/>
          <p:nvPr/>
        </p:nvSpPr>
        <p:spPr>
          <a:xfrm>
            <a:off x="221775" y="981506"/>
            <a:ext cx="7802700" cy="26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The methods learned in calculus class</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Pro: Derivatives are easily interpretable</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Con: Required manual derivation and may leads to exponential computation time</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Required: mathematical formulation that defines f(x) and some derivatives skills </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pic>
        <p:nvPicPr>
          <p:cNvPr id="379" name="Google Shape;379;p62"/>
          <p:cNvPicPr preferRelativeResize="0"/>
          <p:nvPr/>
        </p:nvPicPr>
        <p:blipFill rotWithShape="1">
          <a:blip r:embed="rId3">
            <a:alphaModFix/>
          </a:blip>
          <a:srcRect b="0" l="0" r="0" t="0"/>
          <a:stretch/>
        </p:blipFill>
        <p:spPr>
          <a:xfrm>
            <a:off x="5209925" y="3542125"/>
            <a:ext cx="3934074" cy="1515875"/>
          </a:xfrm>
          <a:prstGeom prst="rect">
            <a:avLst/>
          </a:prstGeom>
          <a:noFill/>
          <a:ln>
            <a:noFill/>
          </a:ln>
        </p:spPr>
      </p:pic>
      <p:sp>
        <p:nvSpPr>
          <p:cNvPr id="380" name="Google Shape;380;p62"/>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Symbolic Differentiation</a:t>
            </a:r>
            <a:endParaRPr b="1" sz="3600">
              <a:latin typeface="PT Sans Narrow"/>
              <a:ea typeface="PT Sans Narrow"/>
              <a:cs typeface="PT Sans Narrow"/>
              <a:sym typeface="PT Sans Narro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3"/>
          <p:cNvSpPr txBox="1"/>
          <p:nvPr/>
        </p:nvSpPr>
        <p:spPr>
          <a:xfrm>
            <a:off x="0" y="819581"/>
            <a:ext cx="7802700" cy="26547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rgbClr val="000000"/>
                </a:solidFill>
                <a:latin typeface="Arial"/>
                <a:ea typeface="Arial"/>
                <a:cs typeface="Arial"/>
                <a:sym typeface="Arial"/>
              </a:rPr>
              <a:t>Based on backpropagation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200"/>
          </a:p>
          <a:p>
            <a:pPr indent="0" lvl="0" marL="0" marR="0" rtl="0" algn="l">
              <a:lnSpc>
                <a:spcPct val="100000"/>
              </a:lnSpc>
              <a:spcBef>
                <a:spcPts val="0"/>
              </a:spcBef>
              <a:spcAft>
                <a:spcPts val="0"/>
              </a:spcAft>
              <a:buClr>
                <a:srgbClr val="000000"/>
              </a:buClr>
              <a:buSzPts val="1100"/>
              <a:buFont typeface="Arial"/>
              <a:buNone/>
            </a:pPr>
            <a:r>
              <a:t/>
            </a:r>
            <a:endParaRPr sz="1200"/>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6035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Pro: Computes partial derivatives of one input f(x) with respect to all inputs in reasonable time</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6035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Con: Slow of high dimensional inputs and outputs</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6035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Required: Algorithm for computing f(x)</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1"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1" lang="en-GB"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p:txBody>
      </p:sp>
      <p:pic>
        <p:nvPicPr>
          <p:cNvPr id="386" name="Google Shape;386;p63"/>
          <p:cNvPicPr preferRelativeResize="0"/>
          <p:nvPr/>
        </p:nvPicPr>
        <p:blipFill rotWithShape="1">
          <a:blip r:embed="rId3">
            <a:alphaModFix/>
          </a:blip>
          <a:srcRect b="0" l="0" r="0" t="0"/>
          <a:stretch/>
        </p:blipFill>
        <p:spPr>
          <a:xfrm>
            <a:off x="6455979" y="858938"/>
            <a:ext cx="2688022" cy="1035752"/>
          </a:xfrm>
          <a:prstGeom prst="rect">
            <a:avLst/>
          </a:prstGeom>
          <a:noFill/>
          <a:ln>
            <a:noFill/>
          </a:ln>
        </p:spPr>
      </p:pic>
      <p:pic>
        <p:nvPicPr>
          <p:cNvPr id="387" name="Google Shape;387;p63"/>
          <p:cNvPicPr preferRelativeResize="0"/>
          <p:nvPr/>
        </p:nvPicPr>
        <p:blipFill rotWithShape="1">
          <a:blip r:embed="rId4">
            <a:alphaModFix/>
          </a:blip>
          <a:srcRect b="0" l="0" r="0" t="0"/>
          <a:stretch/>
        </p:blipFill>
        <p:spPr>
          <a:xfrm>
            <a:off x="3574173" y="2931825"/>
            <a:ext cx="4544049" cy="2169300"/>
          </a:xfrm>
          <a:prstGeom prst="rect">
            <a:avLst/>
          </a:prstGeom>
          <a:noFill/>
          <a:ln>
            <a:noFill/>
          </a:ln>
        </p:spPr>
      </p:pic>
      <p:sp>
        <p:nvSpPr>
          <p:cNvPr id="388" name="Google Shape;388;p63"/>
          <p:cNvSpPr txBox="1"/>
          <p:nvPr/>
        </p:nvSpPr>
        <p:spPr>
          <a:xfrm>
            <a:off x="221775" y="72275"/>
            <a:ext cx="75810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Automatic Differentiation - Reverse Mode</a:t>
            </a:r>
            <a:endParaRPr b="1" sz="3600">
              <a:latin typeface="PT Sans Narrow"/>
              <a:ea typeface="PT Sans Narrow"/>
              <a:cs typeface="PT Sans Narrow"/>
              <a:sym typeface="PT Sans Narro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4"/>
          <p:cNvSpPr txBox="1"/>
          <p:nvPr/>
        </p:nvSpPr>
        <p:spPr>
          <a:xfrm>
            <a:off x="221775" y="2877500"/>
            <a:ext cx="8443800" cy="1049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Neural network can be regarded as the composition of Layers Computation.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Then, Backpropagation is repeated application of the chain rule along a computational graph to compute the gradients of all inputs/parameters/intermediates</a:t>
            </a:r>
            <a:endParaRPr b="0" i="0" u="none" cap="none" strike="noStrike">
              <a:solidFill>
                <a:srgbClr val="000000"/>
              </a:solidFill>
              <a:latin typeface="Arial"/>
              <a:ea typeface="Arial"/>
              <a:cs typeface="Arial"/>
              <a:sym typeface="Arial"/>
            </a:endParaRPr>
          </a:p>
        </p:txBody>
      </p:sp>
      <p:sp>
        <p:nvSpPr>
          <p:cNvPr id="394" name="Google Shape;394;p64"/>
          <p:cNvSpPr txBox="1"/>
          <p:nvPr/>
        </p:nvSpPr>
        <p:spPr>
          <a:xfrm>
            <a:off x="221775" y="1170150"/>
            <a:ext cx="8929500" cy="715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0" i="0" lang="en-GB" u="none" cap="none" strike="noStrike">
                <a:solidFill>
                  <a:srgbClr val="000000"/>
                </a:solidFill>
                <a:latin typeface="Arial"/>
                <a:ea typeface="Arial"/>
                <a:cs typeface="Arial"/>
                <a:sym typeface="Arial"/>
              </a:rPr>
              <a:t>Chain Rule: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GB" u="none" cap="none" strike="noStrike">
                <a:solidFill>
                  <a:srgbClr val="000000"/>
                </a:solidFill>
                <a:latin typeface="Arial"/>
                <a:ea typeface="Arial"/>
                <a:cs typeface="Arial"/>
                <a:sym typeface="Arial"/>
              </a:rPr>
              <a:t>Deal with composition of functions:</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GB" u="none" cap="none" strike="noStrike">
                <a:solidFill>
                  <a:srgbClr val="000000"/>
                </a:solidFill>
                <a:latin typeface="Arial"/>
                <a:ea typeface="Arial"/>
                <a:cs typeface="Arial"/>
                <a:sym typeface="Arial"/>
              </a:rPr>
              <a:t>               If f(u): differential function of u and u=g(x) is a differential function of x, then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GB" u="none" cap="none" strike="noStrike">
                <a:solidFill>
                  <a:srgbClr val="000000"/>
                </a:solidFill>
                <a:latin typeface="Arial"/>
                <a:ea typeface="Arial"/>
                <a:cs typeface="Arial"/>
                <a:sym typeface="Arial"/>
              </a:rPr>
              <a:t>               y=f(g(x)) is a differential function of x</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 </a:t>
            </a:r>
            <a:endParaRPr b="0" i="0" u="none" cap="none" strike="noStrike">
              <a:solidFill>
                <a:srgbClr val="000000"/>
              </a:solidFill>
              <a:latin typeface="Arial"/>
              <a:ea typeface="Arial"/>
              <a:cs typeface="Arial"/>
              <a:sym typeface="Arial"/>
            </a:endParaRPr>
          </a:p>
        </p:txBody>
      </p:sp>
      <p:sp>
        <p:nvSpPr>
          <p:cNvPr id="395" name="Google Shape;395;p64"/>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Backpropagation</a:t>
            </a:r>
            <a:endParaRPr b="1" sz="3600">
              <a:latin typeface="PT Sans Narrow"/>
              <a:ea typeface="PT Sans Narrow"/>
              <a:cs typeface="PT Sans Narrow"/>
              <a:sym typeface="PT Sans Narro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5"/>
          <p:cNvSpPr txBox="1"/>
          <p:nvPr/>
        </p:nvSpPr>
        <p:spPr>
          <a:xfrm>
            <a:off x="221775" y="2571750"/>
            <a:ext cx="7113900" cy="815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The above function can be regarded as a two-layers neural network:</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                        Layer One:  z = W1.x</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                        Layer Two:  W2 * z * z</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sp>
        <p:nvSpPr>
          <p:cNvPr id="401" name="Google Shape;401;p65"/>
          <p:cNvSpPr/>
          <p:nvPr/>
        </p:nvSpPr>
        <p:spPr>
          <a:xfrm>
            <a:off x="1631450" y="1624625"/>
            <a:ext cx="788100" cy="26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5"/>
          <p:cNvSpPr/>
          <p:nvPr/>
        </p:nvSpPr>
        <p:spPr>
          <a:xfrm>
            <a:off x="2419550" y="1472525"/>
            <a:ext cx="871200" cy="5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W1.x</a:t>
            </a:r>
            <a:endParaRPr b="0" i="0" sz="1400" u="none" cap="none" strike="noStrike">
              <a:solidFill>
                <a:srgbClr val="000000"/>
              </a:solidFill>
              <a:latin typeface="Arial"/>
              <a:ea typeface="Arial"/>
              <a:cs typeface="Arial"/>
              <a:sym typeface="Arial"/>
            </a:endParaRPr>
          </a:p>
        </p:txBody>
      </p:sp>
      <p:sp>
        <p:nvSpPr>
          <p:cNvPr id="403" name="Google Shape;403;p65"/>
          <p:cNvSpPr/>
          <p:nvPr/>
        </p:nvSpPr>
        <p:spPr>
          <a:xfrm>
            <a:off x="3294300" y="1624625"/>
            <a:ext cx="525300" cy="26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5"/>
          <p:cNvSpPr/>
          <p:nvPr/>
        </p:nvSpPr>
        <p:spPr>
          <a:xfrm>
            <a:off x="3819600" y="1472525"/>
            <a:ext cx="871200" cy="5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W2.z.z</a:t>
            </a:r>
            <a:endParaRPr b="0" i="0" sz="1400" u="none" cap="none" strike="noStrike">
              <a:solidFill>
                <a:srgbClr val="000000"/>
              </a:solidFill>
              <a:latin typeface="Arial"/>
              <a:ea typeface="Arial"/>
              <a:cs typeface="Arial"/>
              <a:sym typeface="Arial"/>
            </a:endParaRPr>
          </a:p>
        </p:txBody>
      </p:sp>
      <p:sp>
        <p:nvSpPr>
          <p:cNvPr id="405" name="Google Shape;405;p65"/>
          <p:cNvSpPr/>
          <p:nvPr/>
        </p:nvSpPr>
        <p:spPr>
          <a:xfrm>
            <a:off x="4694350" y="1624625"/>
            <a:ext cx="836400" cy="26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5"/>
          <p:cNvSpPr txBox="1"/>
          <p:nvPr/>
        </p:nvSpPr>
        <p:spPr>
          <a:xfrm>
            <a:off x="1583150" y="1361825"/>
            <a:ext cx="788100" cy="26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Input</a:t>
            </a:r>
            <a:endParaRPr b="1" i="0" sz="1400" u="none" cap="none" strike="noStrike">
              <a:solidFill>
                <a:srgbClr val="000000"/>
              </a:solidFill>
              <a:latin typeface="Arial"/>
              <a:ea typeface="Arial"/>
              <a:cs typeface="Arial"/>
              <a:sym typeface="Arial"/>
            </a:endParaRPr>
          </a:p>
        </p:txBody>
      </p:sp>
      <p:sp>
        <p:nvSpPr>
          <p:cNvPr id="407" name="Google Shape;407;p65"/>
          <p:cNvSpPr txBox="1"/>
          <p:nvPr/>
        </p:nvSpPr>
        <p:spPr>
          <a:xfrm>
            <a:off x="4718500" y="1327575"/>
            <a:ext cx="788100" cy="26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Output</a:t>
            </a:r>
            <a:endParaRPr b="1" i="0" sz="1400" u="none" cap="none" strike="noStrike">
              <a:solidFill>
                <a:srgbClr val="000000"/>
              </a:solidFill>
              <a:latin typeface="Arial"/>
              <a:ea typeface="Arial"/>
              <a:cs typeface="Arial"/>
              <a:sym typeface="Arial"/>
            </a:endParaRPr>
          </a:p>
        </p:txBody>
      </p:sp>
      <p:sp>
        <p:nvSpPr>
          <p:cNvPr id="408" name="Google Shape;408;p65"/>
          <p:cNvSpPr txBox="1"/>
          <p:nvPr/>
        </p:nvSpPr>
        <p:spPr>
          <a:xfrm>
            <a:off x="1800800" y="1763050"/>
            <a:ext cx="449400" cy="26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x</a:t>
            </a:r>
            <a:endParaRPr b="0" i="0" sz="1000" u="none" cap="none" strike="noStrike">
              <a:solidFill>
                <a:srgbClr val="000000"/>
              </a:solidFill>
              <a:latin typeface="Arial"/>
              <a:ea typeface="Arial"/>
              <a:cs typeface="Arial"/>
              <a:sym typeface="Arial"/>
            </a:endParaRPr>
          </a:p>
        </p:txBody>
      </p:sp>
      <p:sp>
        <p:nvSpPr>
          <p:cNvPr id="409" name="Google Shape;409;p65"/>
          <p:cNvSpPr txBox="1"/>
          <p:nvPr/>
        </p:nvSpPr>
        <p:spPr>
          <a:xfrm>
            <a:off x="3406675" y="1784250"/>
            <a:ext cx="449400" cy="26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z</a:t>
            </a:r>
            <a:endParaRPr b="0" i="0" sz="1000" u="none" cap="none" strike="noStrike">
              <a:solidFill>
                <a:srgbClr val="000000"/>
              </a:solidFill>
              <a:latin typeface="Arial"/>
              <a:ea typeface="Arial"/>
              <a:cs typeface="Arial"/>
              <a:sym typeface="Arial"/>
            </a:endParaRPr>
          </a:p>
        </p:txBody>
      </p:sp>
      <p:sp>
        <p:nvSpPr>
          <p:cNvPr id="410" name="Google Shape;410;p65"/>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Toy Examples</a:t>
            </a:r>
            <a:endParaRPr b="1" sz="3600">
              <a:latin typeface="PT Sans Narrow"/>
              <a:ea typeface="PT Sans Narrow"/>
              <a:cs typeface="PT Sans Narrow"/>
              <a:sym typeface="PT Sans Narro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pic>
        <p:nvPicPr>
          <p:cNvPr id="415" name="Google Shape;415;p66"/>
          <p:cNvPicPr preferRelativeResize="0"/>
          <p:nvPr/>
        </p:nvPicPr>
        <p:blipFill rotWithShape="1">
          <a:blip r:embed="rId3">
            <a:alphaModFix/>
          </a:blip>
          <a:srcRect b="0" l="0" r="0" t="0"/>
          <a:stretch/>
        </p:blipFill>
        <p:spPr>
          <a:xfrm>
            <a:off x="2338587" y="1830600"/>
            <a:ext cx="4608574" cy="2955249"/>
          </a:xfrm>
          <a:prstGeom prst="rect">
            <a:avLst/>
          </a:prstGeom>
          <a:noFill/>
          <a:ln>
            <a:noFill/>
          </a:ln>
        </p:spPr>
      </p:pic>
      <p:sp>
        <p:nvSpPr>
          <p:cNvPr id="416" name="Google Shape;416;p66"/>
          <p:cNvSpPr txBox="1"/>
          <p:nvPr/>
        </p:nvSpPr>
        <p:spPr>
          <a:xfrm>
            <a:off x="221775" y="1014900"/>
            <a:ext cx="8842200" cy="815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Input -&gt; Forward Calls -&gt; Loss Function -&gt; Derivative -&gt; Backpropagation of Errors </a:t>
            </a:r>
            <a:r>
              <a:rPr b="0" i="0" lang="en-GB" sz="1600" u="none" cap="none" strike="noStrike">
                <a:solidFill>
                  <a:schemeClr val="dk1"/>
                </a:solidFill>
                <a:latin typeface="Arial"/>
                <a:ea typeface="Arial"/>
                <a:cs typeface="Arial"/>
                <a:sym typeface="Arial"/>
              </a:rPr>
              <a:t>-&gt; Deltas on the weight of this stage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
        <p:nvSpPr>
          <p:cNvPr id="417" name="Google Shape;417;p66"/>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Toy Examples</a:t>
            </a:r>
            <a:endParaRPr b="1" sz="3600">
              <a:latin typeface="PT Sans Narrow"/>
              <a:ea typeface="PT Sans Narrow"/>
              <a:cs typeface="PT Sans Narrow"/>
              <a:sym typeface="PT Sans Narro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7"/>
          <p:cNvSpPr txBox="1"/>
          <p:nvPr/>
        </p:nvSpPr>
        <p:spPr>
          <a:xfrm>
            <a:off x="221775" y="981475"/>
            <a:ext cx="8496000" cy="3624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GB" u="none" cap="none" strike="noStrike">
                <a:solidFill>
                  <a:srgbClr val="000000"/>
                </a:solidFill>
                <a:latin typeface="Arial"/>
                <a:ea typeface="Arial"/>
                <a:cs typeface="Arial"/>
                <a:sym typeface="Arial"/>
              </a:rPr>
              <a:t>Forward Computation:</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1 Write an algorithms for evaluation the function y=f(x). The algorithms defines a </a:t>
            </a:r>
            <a:r>
              <a:rPr b="0" i="0" lang="en-GB" u="none" cap="none" strike="noStrike">
                <a:solidFill>
                  <a:srgbClr val="FF0000"/>
                </a:solidFill>
                <a:latin typeface="Arial"/>
                <a:ea typeface="Arial"/>
                <a:cs typeface="Arial"/>
                <a:sym typeface="Arial"/>
              </a:rPr>
              <a:t>directed acyclic</a:t>
            </a:r>
            <a:r>
              <a:rPr lang="en-GB">
                <a:solidFill>
                  <a:srgbClr val="FF0000"/>
                </a:solidFill>
              </a:rPr>
              <a:t> </a:t>
            </a:r>
            <a:r>
              <a:rPr b="0" i="0" lang="en-GB" u="none" cap="none" strike="noStrike">
                <a:solidFill>
                  <a:srgbClr val="FF0000"/>
                </a:solidFill>
                <a:latin typeface="Arial"/>
                <a:ea typeface="Arial"/>
                <a:cs typeface="Arial"/>
                <a:sym typeface="Arial"/>
              </a:rPr>
              <a:t>graph</a:t>
            </a:r>
            <a:r>
              <a:rPr b="0" i="0" lang="en-GB" u="none" cap="none" strike="noStrike">
                <a:solidFill>
                  <a:srgbClr val="000000"/>
                </a:solidFill>
                <a:latin typeface="Arial"/>
                <a:ea typeface="Arial"/>
                <a:cs typeface="Arial"/>
                <a:sym typeface="Arial"/>
              </a:rPr>
              <a:t>, where each variable is a node (i.e. the </a:t>
            </a:r>
            <a:r>
              <a:rPr b="0" i="0" lang="en-GB" u="none" cap="none" strike="noStrike">
                <a:solidFill>
                  <a:srgbClr val="FF0000"/>
                </a:solidFill>
                <a:latin typeface="Arial"/>
                <a:ea typeface="Arial"/>
                <a:cs typeface="Arial"/>
                <a:sym typeface="Arial"/>
              </a:rPr>
              <a:t>computation graph</a:t>
            </a:r>
            <a:r>
              <a:rPr b="0" i="0" lang="en-GB" u="none" cap="none" strike="noStrike">
                <a:solidFill>
                  <a:srgbClr val="000000"/>
                </a:solidFill>
                <a:latin typeface="Arial"/>
                <a:ea typeface="Arial"/>
                <a:cs typeface="Arial"/>
                <a:sym typeface="Arial"/>
              </a:rPr>
              <a:t>)</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2 Visit each node in topological order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        For variable u</a:t>
            </a:r>
            <a:r>
              <a:rPr b="0" baseline="-25000" i="0" lang="en-GB" u="none" cap="none" strike="noStrike">
                <a:solidFill>
                  <a:srgbClr val="000000"/>
                </a:solidFill>
                <a:latin typeface="Arial"/>
                <a:ea typeface="Arial"/>
                <a:cs typeface="Arial"/>
                <a:sym typeface="Arial"/>
              </a:rPr>
              <a:t>i</a:t>
            </a:r>
            <a:r>
              <a:rPr b="0" i="0" lang="en-GB" u="none" cap="none" strike="noStrike">
                <a:solidFill>
                  <a:srgbClr val="000000"/>
                </a:solidFill>
                <a:latin typeface="Arial"/>
                <a:ea typeface="Arial"/>
                <a:cs typeface="Arial"/>
                <a:sym typeface="Arial"/>
              </a:rPr>
              <a:t> with inputs v</a:t>
            </a:r>
            <a:r>
              <a:rPr b="0" baseline="-25000" i="0" lang="en-GB" u="none" cap="none" strike="noStrike">
                <a:solidFill>
                  <a:srgbClr val="000000"/>
                </a:solidFill>
                <a:latin typeface="Arial"/>
                <a:ea typeface="Arial"/>
                <a:cs typeface="Arial"/>
                <a:sym typeface="Arial"/>
              </a:rPr>
              <a:t>1</a:t>
            </a:r>
            <a:r>
              <a:rPr b="0" i="0" lang="en-GB" u="none" cap="none" strike="noStrike">
                <a:solidFill>
                  <a:srgbClr val="000000"/>
                </a:solidFill>
                <a:latin typeface="Arial"/>
                <a:ea typeface="Arial"/>
                <a:cs typeface="Arial"/>
                <a:sym typeface="Arial"/>
              </a:rPr>
              <a:t>,…,v</a:t>
            </a:r>
            <a:r>
              <a:rPr b="0" baseline="-25000" i="0" lang="en-GB" u="none" cap="none" strike="noStrike">
                <a:solidFill>
                  <a:srgbClr val="000000"/>
                </a:solidFill>
                <a:latin typeface="Arial"/>
                <a:ea typeface="Arial"/>
                <a:cs typeface="Arial"/>
                <a:sym typeface="Arial"/>
              </a:rPr>
              <a:t>N</a:t>
            </a:r>
            <a:endParaRPr b="0" baseline="-2500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baseline="-25000" i="0" lang="en-GB" u="none" cap="none" strike="noStrike">
                <a:solidFill>
                  <a:srgbClr val="000000"/>
                </a:solidFill>
                <a:latin typeface="Arial"/>
                <a:ea typeface="Arial"/>
                <a:cs typeface="Arial"/>
                <a:sym typeface="Arial"/>
              </a:rPr>
              <a:t> </a:t>
            </a:r>
            <a:r>
              <a:rPr b="0" i="0" lang="en-GB" u="none" cap="none" strike="noStrike">
                <a:solidFill>
                  <a:srgbClr val="000000"/>
                </a:solidFill>
                <a:latin typeface="Arial"/>
                <a:ea typeface="Arial"/>
                <a:cs typeface="Arial"/>
                <a:sym typeface="Arial"/>
              </a:rPr>
              <a:t>        a. compute u</a:t>
            </a:r>
            <a:r>
              <a:rPr b="0" baseline="-25000" i="0" lang="en-GB" u="none" cap="none" strike="noStrike">
                <a:solidFill>
                  <a:srgbClr val="000000"/>
                </a:solidFill>
                <a:latin typeface="Arial"/>
                <a:ea typeface="Arial"/>
                <a:cs typeface="Arial"/>
                <a:sym typeface="Arial"/>
              </a:rPr>
              <a:t>i</a:t>
            </a:r>
            <a:r>
              <a:rPr b="0" i="0" lang="en-GB" u="none" cap="none" strike="noStrike">
                <a:solidFill>
                  <a:srgbClr val="000000"/>
                </a:solidFill>
                <a:latin typeface="Arial"/>
                <a:ea typeface="Arial"/>
                <a:cs typeface="Arial"/>
                <a:sym typeface="Arial"/>
              </a:rPr>
              <a:t>=g</a:t>
            </a:r>
            <a:r>
              <a:rPr b="0" baseline="-25000" i="0" lang="en-GB" u="none" cap="none" strike="noStrike">
                <a:solidFill>
                  <a:srgbClr val="000000"/>
                </a:solidFill>
                <a:latin typeface="Arial"/>
                <a:ea typeface="Arial"/>
                <a:cs typeface="Arial"/>
                <a:sym typeface="Arial"/>
              </a:rPr>
              <a:t>i</a:t>
            </a:r>
            <a:r>
              <a:rPr b="0" i="0" lang="en-GB" u="none" cap="none" strike="noStrike">
                <a:solidFill>
                  <a:srgbClr val="000000"/>
                </a:solidFill>
                <a:latin typeface="Arial"/>
                <a:ea typeface="Arial"/>
                <a:cs typeface="Arial"/>
                <a:sym typeface="Arial"/>
              </a:rPr>
              <a:t>(v</a:t>
            </a:r>
            <a:r>
              <a:rPr b="0" baseline="-25000" i="0" lang="en-GB" u="none" cap="none" strike="noStrike">
                <a:solidFill>
                  <a:srgbClr val="000000"/>
                </a:solidFill>
                <a:latin typeface="Arial"/>
                <a:ea typeface="Arial"/>
                <a:cs typeface="Arial"/>
                <a:sym typeface="Arial"/>
              </a:rPr>
              <a:t>1</a:t>
            </a:r>
            <a:r>
              <a:rPr b="0" i="0" lang="en-GB" u="none" cap="none" strike="noStrike">
                <a:solidFill>
                  <a:srgbClr val="000000"/>
                </a:solidFill>
                <a:latin typeface="Arial"/>
                <a:ea typeface="Arial"/>
                <a:cs typeface="Arial"/>
                <a:sym typeface="Arial"/>
              </a:rPr>
              <a:t>,…, v</a:t>
            </a:r>
            <a:r>
              <a:rPr b="0" baseline="-25000" i="0" lang="en-GB" u="none" cap="none" strike="noStrike">
                <a:solidFill>
                  <a:srgbClr val="000000"/>
                </a:solidFill>
                <a:latin typeface="Arial"/>
                <a:ea typeface="Arial"/>
                <a:cs typeface="Arial"/>
                <a:sym typeface="Arial"/>
              </a:rPr>
              <a:t>n</a:t>
            </a:r>
            <a:r>
              <a:rPr b="0" i="0" lang="en-GB" u="none" cap="none" strike="noStrike">
                <a:solidFill>
                  <a:srgbClr val="000000"/>
                </a:solidFill>
                <a:latin typeface="Arial"/>
                <a:ea typeface="Arial"/>
                <a:cs typeface="Arial"/>
                <a:sym typeface="Arial"/>
              </a:rPr>
              <a:t>)</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u="none" cap="none" strike="noStrike">
                <a:solidFill>
                  <a:srgbClr val="000000"/>
                </a:solidFill>
                <a:latin typeface="Arial"/>
                <a:ea typeface="Arial"/>
                <a:cs typeface="Arial"/>
                <a:sym typeface="Arial"/>
              </a:rPr>
              <a:t>         b. store the result at the node</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u="none" cap="none" strike="noStrike">
                <a:solidFill>
                  <a:schemeClr val="dk1"/>
                </a:solidFill>
                <a:latin typeface="Arial"/>
                <a:ea typeface="Arial"/>
                <a:cs typeface="Arial"/>
                <a:sym typeface="Arial"/>
              </a:rPr>
              <a:t>3  Keep a stack of function calls and their parameters during the forward pass</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1"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1" u="none" cap="none" strike="noStrike">
              <a:solidFill>
                <a:srgbClr val="000000"/>
              </a:solidFill>
              <a:latin typeface="Cambria"/>
              <a:ea typeface="Cambria"/>
              <a:cs typeface="Cambria"/>
              <a:sym typeface="Cambria"/>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pic>
        <p:nvPicPr>
          <p:cNvPr descr="mage result for directed acyclic graph" id="423" name="Google Shape;423;p67"/>
          <p:cNvPicPr preferRelativeResize="0"/>
          <p:nvPr/>
        </p:nvPicPr>
        <p:blipFill rotWithShape="1">
          <a:blip r:embed="rId3">
            <a:alphaModFix/>
          </a:blip>
          <a:srcRect b="0" l="0" r="0" t="0"/>
          <a:stretch/>
        </p:blipFill>
        <p:spPr>
          <a:xfrm>
            <a:off x="6587975" y="3400750"/>
            <a:ext cx="2380250" cy="1628100"/>
          </a:xfrm>
          <a:prstGeom prst="rect">
            <a:avLst/>
          </a:prstGeom>
          <a:noFill/>
          <a:ln>
            <a:noFill/>
          </a:ln>
        </p:spPr>
      </p:pic>
      <p:sp>
        <p:nvSpPr>
          <p:cNvPr id="424" name="Google Shape;424;p67"/>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WorkFlow for Backpropagation</a:t>
            </a:r>
            <a:endParaRPr b="1" sz="3600">
              <a:latin typeface="PT Sans Narrow"/>
              <a:ea typeface="PT Sans Narrow"/>
              <a:cs typeface="PT Sans Narrow"/>
              <a:sym typeface="PT Sans Narro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8"/>
          <p:cNvSpPr txBox="1"/>
          <p:nvPr/>
        </p:nvSpPr>
        <p:spPr>
          <a:xfrm>
            <a:off x="221775" y="1031300"/>
            <a:ext cx="88299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600" u="none" cap="none" strike="noStrike">
                <a:solidFill>
                  <a:srgbClr val="000000"/>
                </a:solidFill>
                <a:latin typeface="Arial"/>
                <a:ea typeface="Arial"/>
                <a:cs typeface="Arial"/>
                <a:sym typeface="Arial"/>
              </a:rPr>
              <a:t>Backward Computation: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1 Initialize all partial derivative dy/du</a:t>
            </a:r>
            <a:r>
              <a:rPr b="0" baseline="-25000" i="0" lang="en-GB" sz="1600" u="none" cap="none" strike="noStrike">
                <a:solidFill>
                  <a:srgbClr val="000000"/>
                </a:solidFill>
                <a:latin typeface="Arial"/>
                <a:ea typeface="Arial"/>
                <a:cs typeface="Arial"/>
                <a:sym typeface="Arial"/>
              </a:rPr>
              <a:t>j </a:t>
            </a:r>
            <a:r>
              <a:rPr b="0" i="0" lang="en-GB" sz="1600" u="none" cap="none" strike="noStrike">
                <a:solidFill>
                  <a:srgbClr val="000000"/>
                </a:solidFill>
                <a:latin typeface="Arial"/>
                <a:ea typeface="Arial"/>
                <a:cs typeface="Arial"/>
                <a:sym typeface="Arial"/>
              </a:rPr>
              <a:t> to 0 and dy/dy=1</a:t>
            </a:r>
            <a:endParaRPr b="0" baseline="-2500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2  Visit each node in </a:t>
            </a:r>
            <a:r>
              <a:rPr b="0" i="0" lang="en-GB" sz="1600" u="none" cap="none" strike="noStrike">
                <a:solidFill>
                  <a:srgbClr val="FF0000"/>
                </a:solidFill>
                <a:latin typeface="Arial"/>
                <a:ea typeface="Arial"/>
                <a:cs typeface="Arial"/>
                <a:sym typeface="Arial"/>
              </a:rPr>
              <a:t>reverse </a:t>
            </a:r>
            <a:r>
              <a:rPr b="0" i="0" lang="en-GB" sz="1600" u="none" cap="none" strike="noStrike">
                <a:solidFill>
                  <a:srgbClr val="000000"/>
                </a:solidFill>
                <a:latin typeface="Arial"/>
                <a:ea typeface="Arial"/>
                <a:cs typeface="Arial"/>
                <a:sym typeface="Arial"/>
              </a:rPr>
              <a:t>topological order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        For variable u</a:t>
            </a:r>
            <a:r>
              <a:rPr b="0" baseline="-25000" i="0" lang="en-GB" sz="1600" u="none" cap="none" strike="noStrike">
                <a:solidFill>
                  <a:srgbClr val="000000"/>
                </a:solidFill>
                <a:latin typeface="Arial"/>
                <a:ea typeface="Arial"/>
                <a:cs typeface="Arial"/>
                <a:sym typeface="Arial"/>
              </a:rPr>
              <a:t>i</a:t>
            </a:r>
            <a:r>
              <a:rPr b="0" i="0" lang="en-GB" sz="1600" u="none" cap="none" strike="noStrike">
                <a:solidFill>
                  <a:srgbClr val="000000"/>
                </a:solidFill>
                <a:latin typeface="Arial"/>
                <a:ea typeface="Arial"/>
                <a:cs typeface="Arial"/>
                <a:sym typeface="Arial"/>
              </a:rPr>
              <a:t>=g</a:t>
            </a:r>
            <a:r>
              <a:rPr b="0" baseline="-25000" i="0" lang="en-GB" sz="1600" u="none" cap="none" strike="noStrike">
                <a:solidFill>
                  <a:srgbClr val="000000"/>
                </a:solidFill>
                <a:latin typeface="Arial"/>
                <a:ea typeface="Arial"/>
                <a:cs typeface="Arial"/>
                <a:sym typeface="Arial"/>
              </a:rPr>
              <a:t>i</a:t>
            </a:r>
            <a:r>
              <a:rPr b="0" i="0" lang="en-GB" sz="1600" u="none" cap="none" strike="noStrike">
                <a:solidFill>
                  <a:srgbClr val="000000"/>
                </a:solidFill>
                <a:latin typeface="Arial"/>
                <a:ea typeface="Arial"/>
                <a:cs typeface="Arial"/>
                <a:sym typeface="Arial"/>
              </a:rPr>
              <a:t>(v</a:t>
            </a:r>
            <a:r>
              <a:rPr b="0" baseline="-25000" i="0" lang="en-GB" sz="1600" u="none" cap="none" strike="noStrike">
                <a:solidFill>
                  <a:srgbClr val="000000"/>
                </a:solidFill>
                <a:latin typeface="Arial"/>
                <a:ea typeface="Arial"/>
                <a:cs typeface="Arial"/>
                <a:sym typeface="Arial"/>
              </a:rPr>
              <a:t>1</a:t>
            </a:r>
            <a:r>
              <a:rPr b="0" i="0" lang="en-GB" sz="1600" u="none" cap="none" strike="noStrike">
                <a:solidFill>
                  <a:srgbClr val="000000"/>
                </a:solidFill>
                <a:latin typeface="Arial"/>
                <a:ea typeface="Arial"/>
                <a:cs typeface="Arial"/>
                <a:sym typeface="Arial"/>
              </a:rPr>
              <a:t>,…, v</a:t>
            </a:r>
            <a:r>
              <a:rPr b="0" baseline="-25000" i="0" lang="en-GB" sz="1600" u="none" cap="none" strike="noStrike">
                <a:solidFill>
                  <a:srgbClr val="000000"/>
                </a:solidFill>
                <a:latin typeface="Arial"/>
                <a:ea typeface="Arial"/>
                <a:cs typeface="Arial"/>
                <a:sym typeface="Arial"/>
              </a:rPr>
              <a:t>n</a:t>
            </a:r>
            <a:r>
              <a:rPr b="0" i="0" lang="en-GB"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         a. we already know dy/du</a:t>
            </a:r>
            <a:r>
              <a:rPr b="0" baseline="-25000" i="0" lang="en-GB" sz="1600" u="none" cap="none" strike="noStrike">
                <a:solidFill>
                  <a:srgbClr val="000000"/>
                </a:solidFill>
                <a:latin typeface="Arial"/>
                <a:ea typeface="Arial"/>
                <a:cs typeface="Arial"/>
                <a:sym typeface="Arial"/>
              </a:rPr>
              <a:t>i</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         b. Increment dy/dv</a:t>
            </a:r>
            <a:r>
              <a:rPr b="0" baseline="-25000" i="0" lang="en-GB" sz="1600" u="none" cap="none" strike="noStrike">
                <a:solidFill>
                  <a:srgbClr val="000000"/>
                </a:solidFill>
                <a:latin typeface="Arial"/>
                <a:ea typeface="Arial"/>
                <a:cs typeface="Arial"/>
                <a:sym typeface="Arial"/>
              </a:rPr>
              <a:t>i</a:t>
            </a:r>
            <a:r>
              <a:rPr b="0" i="0" lang="en-GB" sz="1600" u="none" cap="none" strike="noStrike">
                <a:solidFill>
                  <a:srgbClr val="000000"/>
                </a:solidFill>
                <a:latin typeface="Arial"/>
                <a:ea typeface="Arial"/>
                <a:cs typeface="Arial"/>
                <a:sym typeface="Arial"/>
              </a:rPr>
              <a:t> by (dy/du</a:t>
            </a:r>
            <a:r>
              <a:rPr b="0" baseline="-25000" i="0" lang="en-GB" sz="1600" u="none" cap="none" strike="noStrike">
                <a:solidFill>
                  <a:srgbClr val="000000"/>
                </a:solidFill>
                <a:latin typeface="Arial"/>
                <a:ea typeface="Arial"/>
                <a:cs typeface="Arial"/>
                <a:sym typeface="Arial"/>
              </a:rPr>
              <a:t>i</a:t>
            </a:r>
            <a:r>
              <a:rPr b="0" i="0" lang="en-GB" sz="1600" u="none" cap="none" strike="noStrike">
                <a:solidFill>
                  <a:srgbClr val="000000"/>
                </a:solidFill>
                <a:latin typeface="Arial"/>
                <a:ea typeface="Arial"/>
                <a:cs typeface="Arial"/>
                <a:sym typeface="Arial"/>
              </a:rPr>
              <a:t>)(du</a:t>
            </a:r>
            <a:r>
              <a:rPr b="0" baseline="-25000" i="0" lang="en-GB" sz="1600" u="none" cap="none" strike="noStrike">
                <a:solidFill>
                  <a:srgbClr val="000000"/>
                </a:solidFill>
                <a:latin typeface="Arial"/>
                <a:ea typeface="Arial"/>
                <a:cs typeface="Arial"/>
                <a:sym typeface="Arial"/>
              </a:rPr>
              <a:t>i</a:t>
            </a:r>
            <a:r>
              <a:rPr b="0" i="0" lang="en-GB" sz="1600" u="none" cap="none" strike="noStrike">
                <a:solidFill>
                  <a:srgbClr val="000000"/>
                </a:solidFill>
                <a:latin typeface="Arial"/>
                <a:ea typeface="Arial"/>
                <a:cs typeface="Arial"/>
                <a:sym typeface="Arial"/>
              </a:rPr>
              <a:t>/dv</a:t>
            </a:r>
            <a:r>
              <a:rPr b="0" baseline="-25000" i="0" lang="en-GB" sz="1600" u="none" cap="none" strike="noStrike">
                <a:solidFill>
                  <a:srgbClr val="000000"/>
                </a:solidFill>
                <a:latin typeface="Arial"/>
                <a:ea typeface="Arial"/>
                <a:cs typeface="Arial"/>
                <a:sym typeface="Arial"/>
              </a:rPr>
              <a:t>j</a:t>
            </a:r>
            <a:r>
              <a:rPr b="0" i="0" lang="en-GB"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chemeClr val="dk1"/>
                </a:solidFill>
                <a:latin typeface="Arial"/>
                <a:ea typeface="Arial"/>
                <a:cs typeface="Arial"/>
                <a:sym typeface="Arial"/>
              </a:rPr>
              <a:t>3  De-stacking through the function calls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1" sz="16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1" sz="1600" u="none" cap="none" strike="noStrike">
              <a:solidFill>
                <a:srgbClr val="000000"/>
              </a:solidFill>
              <a:latin typeface="Cambria"/>
              <a:ea typeface="Cambria"/>
              <a:cs typeface="Cambria"/>
              <a:sym typeface="Cambria"/>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
        <p:nvSpPr>
          <p:cNvPr id="430" name="Google Shape;430;p68"/>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WorkFlow for Backpropagation</a:t>
            </a:r>
            <a:endParaRPr b="1" sz="3600">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3"/>
          <p:cNvSpPr txBox="1"/>
          <p:nvPr/>
        </p:nvSpPr>
        <p:spPr>
          <a:xfrm>
            <a:off x="76550" y="3439878"/>
            <a:ext cx="6398700" cy="1124400"/>
          </a:xfrm>
          <a:prstGeom prst="rect">
            <a:avLst/>
          </a:prstGeom>
          <a:noFill/>
          <a:ln>
            <a:noFill/>
          </a:ln>
        </p:spPr>
        <p:txBody>
          <a:bodyPr anchorCtr="0" anchor="t" bIns="34275" lIns="68575" spcFirstLastPara="1" rIns="68575" wrap="square" tIns="34275">
            <a:noAutofit/>
          </a:bodyPr>
          <a:lstStyle/>
          <a:p>
            <a:pPr indent="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The fact that a neuron is essentially a logistic regression unit: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               1 performs a dot product with the input and its weights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               2 adds the bias and apply the non-linearity</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135" name="Google Shape;135;p33"/>
          <p:cNvPicPr preferRelativeResize="0"/>
          <p:nvPr/>
        </p:nvPicPr>
        <p:blipFill rotWithShape="1">
          <a:blip r:embed="rId3">
            <a:alphaModFix/>
          </a:blip>
          <a:srcRect b="0" l="0" r="0" t="0"/>
          <a:stretch/>
        </p:blipFill>
        <p:spPr>
          <a:xfrm>
            <a:off x="764408" y="964078"/>
            <a:ext cx="7615175" cy="2331300"/>
          </a:xfrm>
          <a:prstGeom prst="rect">
            <a:avLst/>
          </a:prstGeom>
          <a:noFill/>
          <a:ln>
            <a:noFill/>
          </a:ln>
        </p:spPr>
      </p:pic>
      <p:sp>
        <p:nvSpPr>
          <p:cNvPr id="136" name="Google Shape;136;p33"/>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Neuron Computation</a:t>
            </a:r>
            <a:endParaRPr b="1" sz="3600">
              <a:latin typeface="PT Sans Narrow"/>
              <a:ea typeface="PT Sans Narrow"/>
              <a:cs typeface="PT Sans Narrow"/>
              <a:sym typeface="PT Sans Narrow"/>
            </a:endParaRPr>
          </a:p>
        </p:txBody>
      </p:sp>
      <p:pic>
        <p:nvPicPr>
          <p:cNvPr id="137" name="Google Shape;137;p33"/>
          <p:cNvPicPr preferRelativeResize="0"/>
          <p:nvPr/>
        </p:nvPicPr>
        <p:blipFill rotWithShape="1">
          <a:blip r:embed="rId4">
            <a:alphaModFix/>
          </a:blip>
          <a:srcRect b="-9817" l="0" r="16604" t="0"/>
          <a:stretch/>
        </p:blipFill>
        <p:spPr>
          <a:xfrm>
            <a:off x="6475250" y="3295375"/>
            <a:ext cx="2510175" cy="1685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pic>
        <p:nvPicPr>
          <p:cNvPr id="435" name="Google Shape;435;p69"/>
          <p:cNvPicPr preferRelativeResize="0"/>
          <p:nvPr/>
        </p:nvPicPr>
        <p:blipFill rotWithShape="1">
          <a:blip r:embed="rId3">
            <a:alphaModFix/>
          </a:blip>
          <a:srcRect b="0" l="0" r="0" t="0"/>
          <a:stretch/>
        </p:blipFill>
        <p:spPr>
          <a:xfrm>
            <a:off x="517425" y="909750"/>
            <a:ext cx="8109156" cy="4019100"/>
          </a:xfrm>
          <a:prstGeom prst="rect">
            <a:avLst/>
          </a:prstGeom>
          <a:noFill/>
          <a:ln>
            <a:noFill/>
          </a:ln>
        </p:spPr>
      </p:pic>
      <p:sp>
        <p:nvSpPr>
          <p:cNvPr id="436" name="Google Shape;436;p69"/>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Auto-Diff Scheme</a:t>
            </a:r>
            <a:endParaRPr b="1" sz="3600">
              <a:latin typeface="PT Sans Narrow"/>
              <a:ea typeface="PT Sans Narrow"/>
              <a:cs typeface="PT Sans Narrow"/>
              <a:sym typeface="PT Sans Narro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pic>
        <p:nvPicPr>
          <p:cNvPr id="441" name="Google Shape;441;p70"/>
          <p:cNvPicPr preferRelativeResize="0"/>
          <p:nvPr/>
        </p:nvPicPr>
        <p:blipFill rotWithShape="1">
          <a:blip r:embed="rId3">
            <a:alphaModFix/>
          </a:blip>
          <a:srcRect b="0" l="0" r="0" t="0"/>
          <a:stretch/>
        </p:blipFill>
        <p:spPr>
          <a:xfrm>
            <a:off x="927476" y="1099645"/>
            <a:ext cx="2346057" cy="3121572"/>
          </a:xfrm>
          <a:prstGeom prst="rect">
            <a:avLst/>
          </a:prstGeom>
          <a:noFill/>
          <a:ln>
            <a:noFill/>
          </a:ln>
        </p:spPr>
      </p:pic>
      <p:pic>
        <p:nvPicPr>
          <p:cNvPr id="442" name="Google Shape;442;p70"/>
          <p:cNvPicPr preferRelativeResize="0"/>
          <p:nvPr/>
        </p:nvPicPr>
        <p:blipFill rotWithShape="1">
          <a:blip r:embed="rId4">
            <a:alphaModFix/>
          </a:blip>
          <a:srcRect b="0" l="0" r="0" t="0"/>
          <a:stretch/>
        </p:blipFill>
        <p:spPr>
          <a:xfrm>
            <a:off x="5056254" y="1254426"/>
            <a:ext cx="2965930" cy="2812010"/>
          </a:xfrm>
          <a:prstGeom prst="rect">
            <a:avLst/>
          </a:prstGeom>
          <a:noFill/>
          <a:ln>
            <a:noFill/>
          </a:ln>
        </p:spPr>
      </p:pic>
      <p:sp>
        <p:nvSpPr>
          <p:cNvPr id="443" name="Google Shape;443;p70"/>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Neural Network Frameworks</a:t>
            </a:r>
            <a:endParaRPr b="1" sz="3600">
              <a:latin typeface="PT Sans Narrow"/>
              <a:ea typeface="PT Sans Narrow"/>
              <a:cs typeface="PT Sans Narrow"/>
              <a:sym typeface="PT Sans Narro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pic>
        <p:nvPicPr>
          <p:cNvPr id="448" name="Google Shape;448;p71"/>
          <p:cNvPicPr preferRelativeResize="0"/>
          <p:nvPr/>
        </p:nvPicPr>
        <p:blipFill rotWithShape="1">
          <a:blip r:embed="rId3">
            <a:alphaModFix/>
          </a:blip>
          <a:srcRect b="0" l="0" r="0" t="0"/>
          <a:stretch/>
        </p:blipFill>
        <p:spPr>
          <a:xfrm>
            <a:off x="411459" y="2648969"/>
            <a:ext cx="5939656" cy="2394905"/>
          </a:xfrm>
          <a:prstGeom prst="rect">
            <a:avLst/>
          </a:prstGeom>
          <a:noFill/>
          <a:ln>
            <a:noFill/>
          </a:ln>
        </p:spPr>
      </p:pic>
      <p:pic>
        <p:nvPicPr>
          <p:cNvPr id="449" name="Google Shape;449;p71"/>
          <p:cNvPicPr preferRelativeResize="0"/>
          <p:nvPr/>
        </p:nvPicPr>
        <p:blipFill rotWithShape="1">
          <a:blip r:embed="rId4">
            <a:alphaModFix/>
          </a:blip>
          <a:srcRect b="0" l="0" r="0" t="0"/>
          <a:stretch/>
        </p:blipFill>
        <p:spPr>
          <a:xfrm>
            <a:off x="411448" y="1051023"/>
            <a:ext cx="3233220" cy="1466124"/>
          </a:xfrm>
          <a:prstGeom prst="rect">
            <a:avLst/>
          </a:prstGeom>
          <a:noFill/>
          <a:ln>
            <a:noFill/>
          </a:ln>
        </p:spPr>
      </p:pic>
      <p:sp>
        <p:nvSpPr>
          <p:cNvPr id="450" name="Google Shape;450;p71"/>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Logistic Regression</a:t>
            </a:r>
            <a:endParaRPr b="1" sz="3600">
              <a:latin typeface="PT Sans Narrow"/>
              <a:ea typeface="PT Sans Narrow"/>
              <a:cs typeface="PT Sans Narrow"/>
              <a:sym typeface="PT Sans Narro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pic>
        <p:nvPicPr>
          <p:cNvPr id="455" name="Google Shape;455;p72"/>
          <p:cNvPicPr preferRelativeResize="0"/>
          <p:nvPr/>
        </p:nvPicPr>
        <p:blipFill rotWithShape="1">
          <a:blip r:embed="rId3">
            <a:alphaModFix/>
          </a:blip>
          <a:srcRect b="0" l="0" r="0" t="0"/>
          <a:stretch/>
        </p:blipFill>
        <p:spPr>
          <a:xfrm>
            <a:off x="221775" y="957350"/>
            <a:ext cx="7088725" cy="4061749"/>
          </a:xfrm>
          <a:prstGeom prst="rect">
            <a:avLst/>
          </a:prstGeom>
          <a:noFill/>
          <a:ln>
            <a:noFill/>
          </a:ln>
        </p:spPr>
      </p:pic>
      <p:sp>
        <p:nvSpPr>
          <p:cNvPr id="456" name="Google Shape;456;p72"/>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Two Layers Neural Network</a:t>
            </a:r>
            <a:endParaRPr b="1" sz="3600">
              <a:latin typeface="PT Sans Narrow"/>
              <a:ea typeface="PT Sans Narrow"/>
              <a:cs typeface="PT Sans Narrow"/>
              <a:sym typeface="PT Sans Narro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73"/>
          <p:cNvSpPr txBox="1"/>
          <p:nvPr/>
        </p:nvSpPr>
        <p:spPr>
          <a:xfrm>
            <a:off x="221775" y="1006400"/>
            <a:ext cx="8531100" cy="25161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Backpropagation provides an efficient way to compute gradients</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Is a special case of reverse-mode automatic differentiation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Deep learning frameworks such as tensorflow, pytorch all adopt this kind of automatic differentiation.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462" name="Google Shape;462;p73"/>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Backpropagation</a:t>
            </a:r>
            <a:endParaRPr b="1" sz="3600">
              <a:latin typeface="PT Sans Narrow"/>
              <a:ea typeface="PT Sans Narrow"/>
              <a:cs typeface="PT Sans Narrow"/>
              <a:sym typeface="PT Sans Narro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4"/>
          <p:cNvSpPr txBox="1"/>
          <p:nvPr/>
        </p:nvSpPr>
        <p:spPr>
          <a:xfrm>
            <a:off x="221775" y="944125"/>
            <a:ext cx="8643000" cy="16851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Optimization for neural network in nature is a iterative method, which requires initialization.</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Some general rules for initialization of model parameters: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468" name="Google Shape;468;p74"/>
          <p:cNvSpPr txBox="1"/>
          <p:nvPr/>
        </p:nvSpPr>
        <p:spPr>
          <a:xfrm>
            <a:off x="646386" y="2504658"/>
            <a:ext cx="6398703" cy="1731243"/>
          </a:xfrm>
          <a:prstGeom prst="rect">
            <a:avLst/>
          </a:prstGeom>
          <a:noFill/>
          <a:ln>
            <a:noFill/>
          </a:ln>
        </p:spPr>
        <p:txBody>
          <a:bodyPr anchorCtr="0" anchor="t" bIns="34275" lIns="68575" spcFirstLastPara="1" rIns="68575" wrap="square" tIns="34275">
            <a:noAutofit/>
          </a:bodyPr>
          <a:lstStyle/>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Sometimes all 0 may be a bad idea (saddle point with tanh function),</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Can not initialize all weights to the same value</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Randomness should be incorporated</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Bias terms can be safely set to be zero  (only depend on the linear activation of that layer)</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74"/>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Initialization</a:t>
            </a:r>
            <a:endParaRPr b="1" sz="3600">
              <a:latin typeface="PT Sans Narrow"/>
              <a:ea typeface="PT Sans Narrow"/>
              <a:cs typeface="PT Sans Narrow"/>
              <a:sym typeface="PT Sans Narro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5"/>
          <p:cNvSpPr txBox="1"/>
          <p:nvPr/>
        </p:nvSpPr>
        <p:spPr>
          <a:xfrm>
            <a:off x="221775" y="1068650"/>
            <a:ext cx="8618100" cy="31392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Initialize weights randomly, following standard normal distribution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600"/>
          </a:p>
          <a:p>
            <a:pPr indent="0" lvl="0" marL="0" marR="0" rtl="0" algn="l">
              <a:lnSpc>
                <a:spcPct val="100000"/>
              </a:lnSpc>
              <a:spcBef>
                <a:spcPts val="0"/>
              </a:spcBef>
              <a:spcAft>
                <a:spcPts val="0"/>
              </a:spcAft>
              <a:buClr>
                <a:srgbClr val="000000"/>
              </a:buClr>
              <a:buSzPts val="1400"/>
              <a:buFont typeface="Arial"/>
              <a:buNone/>
            </a:pPr>
            <a:r>
              <a:t/>
            </a:r>
            <a:endParaRPr sz="1600"/>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Two potential issues:</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Best Practices: initialization should work with activation functions</a:t>
            </a:r>
            <a:endParaRPr b="0" i="0" sz="1600" u="none" cap="none" strike="noStrike">
              <a:solidFill>
                <a:srgbClr val="000000"/>
              </a:solidFill>
              <a:latin typeface="Arial"/>
              <a:ea typeface="Arial"/>
              <a:cs typeface="Arial"/>
              <a:sym typeface="Arial"/>
            </a:endParaRPr>
          </a:p>
        </p:txBody>
      </p:sp>
      <p:sp>
        <p:nvSpPr>
          <p:cNvPr id="475" name="Google Shape;475;p75"/>
          <p:cNvSpPr txBox="1"/>
          <p:nvPr/>
        </p:nvSpPr>
        <p:spPr>
          <a:xfrm>
            <a:off x="647462" y="2188785"/>
            <a:ext cx="6398700" cy="1315800"/>
          </a:xfrm>
          <a:prstGeom prst="rect">
            <a:avLst/>
          </a:prstGeom>
          <a:noFill/>
          <a:ln>
            <a:noFill/>
          </a:ln>
        </p:spPr>
        <p:txBody>
          <a:bodyPr anchorCtr="0" anchor="t" bIns="34275" lIns="68575" spcFirstLastPara="1" rIns="68575" wrap="square" tIns="34275">
            <a:noAutofit/>
          </a:bodyPr>
          <a:lstStyle/>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Vanishing gradients</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Exploding gradients: oscillating around the minima or number overflow</a:t>
            </a:r>
            <a:endParaRPr b="0" i="0" sz="11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5"/>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Normal Initialization</a:t>
            </a:r>
            <a:endParaRPr b="1" sz="3600">
              <a:latin typeface="PT Sans Narrow"/>
              <a:ea typeface="PT Sans Narrow"/>
              <a:cs typeface="PT Sans Narrow"/>
              <a:sym typeface="PT Sans Narro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6"/>
          <p:cNvSpPr txBox="1"/>
          <p:nvPr/>
        </p:nvSpPr>
        <p:spPr>
          <a:xfrm>
            <a:off x="0" y="819575"/>
            <a:ext cx="8618100" cy="2931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24130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For ReLU:</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a:p>
            <a:pPr indent="-24130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For Tanh: Xavier initialization</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a:p>
            <a:pPr indent="-241300" lvl="0" marL="254000" marR="0" rtl="0" algn="l">
              <a:lnSpc>
                <a:spcPct val="100000"/>
              </a:lnSpc>
              <a:spcBef>
                <a:spcPts val="0"/>
              </a:spcBef>
              <a:spcAft>
                <a:spcPts val="0"/>
              </a:spcAft>
              <a:buClr>
                <a:srgbClr val="000000"/>
              </a:buClr>
              <a:buSzPts val="1200"/>
              <a:buFont typeface="Arial"/>
              <a:buAutoNum type="arabicPeriod"/>
            </a:pPr>
            <a:r>
              <a:rPr b="0" i="0" lang="en-GB" sz="1200" u="none" cap="none" strike="noStrike">
                <a:solidFill>
                  <a:srgbClr val="000000"/>
                </a:solidFill>
                <a:latin typeface="Arial"/>
                <a:ea typeface="Arial"/>
                <a:cs typeface="Arial"/>
                <a:sym typeface="Arial"/>
              </a:rPr>
              <a:t>Another Good Practice:</a:t>
            </a:r>
            <a:endParaRPr b="0" i="0" sz="12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Arial"/>
              <a:ea typeface="Arial"/>
              <a:cs typeface="Arial"/>
              <a:sym typeface="Arial"/>
            </a:endParaRPr>
          </a:p>
        </p:txBody>
      </p:sp>
      <p:pic>
        <p:nvPicPr>
          <p:cNvPr id="482" name="Google Shape;482;p76"/>
          <p:cNvPicPr preferRelativeResize="0"/>
          <p:nvPr/>
        </p:nvPicPr>
        <p:blipFill rotWithShape="1">
          <a:blip r:embed="rId3">
            <a:alphaModFix/>
          </a:blip>
          <a:srcRect b="0" l="0" r="0" t="0"/>
          <a:stretch/>
        </p:blipFill>
        <p:spPr>
          <a:xfrm>
            <a:off x="1834288" y="1181963"/>
            <a:ext cx="3494456" cy="710005"/>
          </a:xfrm>
          <a:prstGeom prst="rect">
            <a:avLst/>
          </a:prstGeom>
          <a:noFill/>
          <a:ln>
            <a:noFill/>
          </a:ln>
        </p:spPr>
      </p:pic>
      <p:pic>
        <p:nvPicPr>
          <p:cNvPr id="483" name="Google Shape;483;p76"/>
          <p:cNvPicPr preferRelativeResize="0"/>
          <p:nvPr/>
        </p:nvPicPr>
        <p:blipFill rotWithShape="1">
          <a:blip r:embed="rId4">
            <a:alphaModFix/>
          </a:blip>
          <a:srcRect b="0" l="0" r="0" t="0"/>
          <a:stretch/>
        </p:blipFill>
        <p:spPr>
          <a:xfrm>
            <a:off x="1910488" y="2330549"/>
            <a:ext cx="2999187" cy="650818"/>
          </a:xfrm>
          <a:prstGeom prst="rect">
            <a:avLst/>
          </a:prstGeom>
          <a:noFill/>
          <a:ln>
            <a:noFill/>
          </a:ln>
        </p:spPr>
      </p:pic>
      <p:pic>
        <p:nvPicPr>
          <p:cNvPr id="484" name="Google Shape;484;p76"/>
          <p:cNvPicPr preferRelativeResize="0"/>
          <p:nvPr/>
        </p:nvPicPr>
        <p:blipFill rotWithShape="1">
          <a:blip r:embed="rId5">
            <a:alphaModFix/>
          </a:blip>
          <a:srcRect b="0" l="0" r="0" t="0"/>
          <a:stretch/>
        </p:blipFill>
        <p:spPr>
          <a:xfrm>
            <a:off x="1756807" y="3419948"/>
            <a:ext cx="3076670" cy="529953"/>
          </a:xfrm>
          <a:prstGeom prst="rect">
            <a:avLst/>
          </a:prstGeom>
          <a:noFill/>
          <a:ln>
            <a:noFill/>
          </a:ln>
        </p:spPr>
      </p:pic>
      <p:sp>
        <p:nvSpPr>
          <p:cNvPr id="485" name="Google Shape;485;p76"/>
          <p:cNvSpPr txBox="1"/>
          <p:nvPr/>
        </p:nvSpPr>
        <p:spPr>
          <a:xfrm>
            <a:off x="1039950" y="4128775"/>
            <a:ext cx="6538200" cy="877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1" lang="en-GB" sz="1200" u="none" cap="none" strike="noStrike">
                <a:solidFill>
                  <a:srgbClr val="000000"/>
                </a:solidFill>
                <a:latin typeface="Arial"/>
                <a:ea typeface="Arial"/>
                <a:cs typeface="Arial"/>
                <a:sym typeface="Arial"/>
              </a:rPr>
              <a:t>The gradients will not be vanished or exploded. It can avoid slow convergence and ensure that we do not keep oscillating off the minima.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p:txBody>
      </p:sp>
      <p:sp>
        <p:nvSpPr>
          <p:cNvPr id="486" name="Google Shape;486;p76"/>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Some Hints</a:t>
            </a:r>
            <a:endParaRPr b="1" sz="3600">
              <a:latin typeface="PT Sans Narrow"/>
              <a:ea typeface="PT Sans Narrow"/>
              <a:cs typeface="PT Sans Narrow"/>
              <a:sym typeface="PT Sans Narro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77"/>
          <p:cNvSpPr txBox="1"/>
          <p:nvPr/>
        </p:nvSpPr>
        <p:spPr>
          <a:xfrm>
            <a:off x="221775" y="1006375"/>
            <a:ext cx="8630700" cy="14772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Overfitting refers to a model that models the training data too well, which negatively impact the models ability to generalize</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mage result for overfitting" id="492" name="Google Shape;492;p77"/>
          <p:cNvPicPr preferRelativeResize="0"/>
          <p:nvPr/>
        </p:nvPicPr>
        <p:blipFill rotWithShape="1">
          <a:blip r:embed="rId3">
            <a:alphaModFix/>
          </a:blip>
          <a:srcRect b="0" l="0" r="0" t="0"/>
          <a:stretch/>
        </p:blipFill>
        <p:spPr>
          <a:xfrm>
            <a:off x="221775" y="2305229"/>
            <a:ext cx="4200554" cy="1542320"/>
          </a:xfrm>
          <a:prstGeom prst="rect">
            <a:avLst/>
          </a:prstGeom>
          <a:noFill/>
          <a:ln>
            <a:noFill/>
          </a:ln>
        </p:spPr>
      </p:pic>
      <p:pic>
        <p:nvPicPr>
          <p:cNvPr descr="mage result for overfitting" id="493" name="Google Shape;493;p77"/>
          <p:cNvPicPr preferRelativeResize="0"/>
          <p:nvPr/>
        </p:nvPicPr>
        <p:blipFill rotWithShape="1">
          <a:blip r:embed="rId4">
            <a:alphaModFix/>
          </a:blip>
          <a:srcRect b="0" l="0" r="0" t="0"/>
          <a:stretch/>
        </p:blipFill>
        <p:spPr>
          <a:xfrm>
            <a:off x="5187828" y="2132802"/>
            <a:ext cx="2970202" cy="1887181"/>
          </a:xfrm>
          <a:prstGeom prst="rect">
            <a:avLst/>
          </a:prstGeom>
          <a:noFill/>
          <a:ln>
            <a:noFill/>
          </a:ln>
        </p:spPr>
      </p:pic>
      <p:sp>
        <p:nvSpPr>
          <p:cNvPr id="494" name="Google Shape;494;p77"/>
          <p:cNvSpPr txBox="1"/>
          <p:nvPr/>
        </p:nvSpPr>
        <p:spPr>
          <a:xfrm>
            <a:off x="1992650" y="4324900"/>
            <a:ext cx="52305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1" lang="en-GB" u="none" cap="none" strike="noStrike">
                <a:solidFill>
                  <a:srgbClr val="000000"/>
                </a:solidFill>
                <a:latin typeface="Arial"/>
                <a:ea typeface="Arial"/>
                <a:cs typeface="Arial"/>
                <a:sym typeface="Arial"/>
              </a:rPr>
              <a:t>Neural Network with a deep structure easily get overfitted</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5" name="Google Shape;495;p77"/>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Overfitting</a:t>
            </a:r>
            <a:endParaRPr b="1" sz="3600">
              <a:latin typeface="PT Sans Narrow"/>
              <a:ea typeface="PT Sans Narrow"/>
              <a:cs typeface="PT Sans Narrow"/>
              <a:sym typeface="PT Sans Narro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8"/>
          <p:cNvSpPr txBox="1"/>
          <p:nvPr/>
        </p:nvSpPr>
        <p:spPr>
          <a:xfrm>
            <a:off x="246675" y="931656"/>
            <a:ext cx="6398700" cy="1269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Neural Network with a deep structure easily get overfitted.</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501" name="Google Shape;501;p78"/>
          <p:cNvSpPr txBox="1"/>
          <p:nvPr/>
        </p:nvSpPr>
        <p:spPr>
          <a:xfrm>
            <a:off x="350783" y="1431287"/>
            <a:ext cx="6398703" cy="2146742"/>
          </a:xfrm>
          <a:prstGeom prst="rect">
            <a:avLst/>
          </a:prstGeom>
          <a:noFill/>
          <a:ln>
            <a:noFill/>
          </a:ln>
        </p:spPr>
        <p:txBody>
          <a:bodyPr anchorCtr="0" anchor="t" bIns="34275" lIns="68575" spcFirstLastPara="1" rIns="68575" wrap="square" tIns="34275">
            <a:noAutofit/>
          </a:bodyPr>
          <a:lstStyle/>
          <a:p>
            <a:pPr indent="-165100" lvl="0" marL="25400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Early Stopping</a:t>
            </a:r>
            <a:endParaRPr b="0" i="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Parameters Regularization</a:t>
            </a:r>
            <a:endParaRPr b="0" i="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Dropout</a:t>
            </a:r>
            <a:endParaRPr b="0" i="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Train with more data or remove features </a:t>
            </a:r>
            <a:endParaRPr b="0" i="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502" name="Google Shape;502;p78"/>
          <p:cNvSpPr txBox="1"/>
          <p:nvPr/>
        </p:nvSpPr>
        <p:spPr>
          <a:xfrm>
            <a:off x="2466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Overfitting for NN</a:t>
            </a:r>
            <a:endParaRPr b="1" sz="3600">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4"/>
          <p:cNvSpPr txBox="1"/>
          <p:nvPr/>
        </p:nvSpPr>
        <p:spPr>
          <a:xfrm>
            <a:off x="221775" y="1024081"/>
            <a:ext cx="6398700" cy="2493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Neuron computation: a vector of inputs real-value scalar</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Layer Computation: feed a vector of inputs into a bunch of neurons at the same time</a:t>
            </a:r>
            <a:br>
              <a:rPr b="0" i="0" lang="en-GB"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br>
              <a:rPr lang="en-GB" sz="1600"/>
            </a:br>
            <a:br>
              <a:rPr lang="en-GB" sz="1600"/>
            </a:br>
            <a:endParaRPr b="0" i="0" sz="1600" u="none" cap="none" strike="noStrike">
              <a:solidFill>
                <a:srgbClr val="000000"/>
              </a:solidFill>
              <a:latin typeface="Arial"/>
              <a:ea typeface="Arial"/>
              <a:cs typeface="Arial"/>
              <a:sym typeface="Arial"/>
            </a:endParaRPr>
          </a:p>
          <a:p>
            <a:pPr indent="-28575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Math Notation in matrix:</a:t>
            </a:r>
            <a:endParaRPr b="0" i="0" sz="16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pic>
        <p:nvPicPr>
          <p:cNvPr id="143" name="Google Shape;143;p34"/>
          <p:cNvPicPr preferRelativeResize="0"/>
          <p:nvPr/>
        </p:nvPicPr>
        <p:blipFill rotWithShape="1">
          <a:blip r:embed="rId3">
            <a:alphaModFix/>
          </a:blip>
          <a:srcRect b="7702" l="0" r="0" t="0"/>
          <a:stretch/>
        </p:blipFill>
        <p:spPr>
          <a:xfrm>
            <a:off x="7219300" y="931550"/>
            <a:ext cx="1542145" cy="1622706"/>
          </a:xfrm>
          <a:prstGeom prst="rect">
            <a:avLst/>
          </a:prstGeom>
          <a:noFill/>
          <a:ln>
            <a:noFill/>
          </a:ln>
        </p:spPr>
      </p:pic>
      <p:pic>
        <p:nvPicPr>
          <p:cNvPr id="144" name="Google Shape;144;p34"/>
          <p:cNvPicPr preferRelativeResize="0"/>
          <p:nvPr/>
        </p:nvPicPr>
        <p:blipFill rotWithShape="1">
          <a:blip r:embed="rId4">
            <a:alphaModFix/>
          </a:blip>
          <a:srcRect b="0" l="0" r="0" t="0"/>
          <a:stretch/>
        </p:blipFill>
        <p:spPr>
          <a:xfrm>
            <a:off x="7334366" y="2827177"/>
            <a:ext cx="1427078" cy="1994603"/>
          </a:xfrm>
          <a:prstGeom prst="rect">
            <a:avLst/>
          </a:prstGeom>
          <a:noFill/>
          <a:ln>
            <a:noFill/>
          </a:ln>
        </p:spPr>
      </p:pic>
      <p:sp>
        <p:nvSpPr>
          <p:cNvPr id="145" name="Google Shape;145;p34"/>
          <p:cNvSpPr/>
          <p:nvPr/>
        </p:nvSpPr>
        <p:spPr>
          <a:xfrm>
            <a:off x="1044034" y="2119081"/>
            <a:ext cx="4194300" cy="303000"/>
          </a:xfrm>
          <a:prstGeom prst="rect">
            <a:avLst/>
          </a:prstGeom>
          <a:blipFill rotWithShape="1">
            <a:blip r:embed="rId5">
              <a:alphaModFix/>
            </a:blip>
            <a:stretch>
              <a:fillRect b="-27267" l="0" r="0" t="-7572"/>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146" name="Google Shape;146;p34"/>
          <p:cNvSpPr/>
          <p:nvPr/>
        </p:nvSpPr>
        <p:spPr>
          <a:xfrm>
            <a:off x="1066746" y="2554255"/>
            <a:ext cx="4265100" cy="303300"/>
          </a:xfrm>
          <a:prstGeom prst="rect">
            <a:avLst/>
          </a:prstGeom>
          <a:blipFill rotWithShape="1">
            <a:blip r:embed="rId6">
              <a:alphaModFix/>
            </a:blip>
            <a:stretch>
              <a:fillRect b="-25370" l="0" r="0" t="-5968"/>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147" name="Google Shape;147;p34"/>
          <p:cNvSpPr/>
          <p:nvPr/>
        </p:nvSpPr>
        <p:spPr>
          <a:xfrm>
            <a:off x="975141" y="3517068"/>
            <a:ext cx="1237200" cy="349200"/>
          </a:xfrm>
          <a:prstGeom prst="rect">
            <a:avLst/>
          </a:prstGeom>
          <a:blipFill rotWithShape="1">
            <a:blip r:embed="rId7">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148" name="Google Shape;148;p34"/>
          <p:cNvSpPr/>
          <p:nvPr/>
        </p:nvSpPr>
        <p:spPr>
          <a:xfrm>
            <a:off x="1044034" y="4082990"/>
            <a:ext cx="932100" cy="354000"/>
          </a:xfrm>
          <a:prstGeom prst="rect">
            <a:avLst/>
          </a:prstGeom>
          <a:blipFill rotWithShape="1">
            <a:blip r:embed="rId8">
              <a:alphaModFix/>
            </a:blip>
            <a:stretch>
              <a:fillRect b="-27266" l="-5289" r="-1582" t="-6058"/>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149" name="Google Shape;149;p34"/>
          <p:cNvSpPr txBox="1"/>
          <p:nvPr/>
        </p:nvSpPr>
        <p:spPr>
          <a:xfrm>
            <a:off x="2743204" y="4144650"/>
            <a:ext cx="36576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where is f is applied element-wise</a:t>
            </a:r>
            <a:endParaRPr b="0" i="0" sz="1600" u="none" cap="none" strike="noStrike">
              <a:solidFill>
                <a:srgbClr val="000000"/>
              </a:solidFill>
              <a:latin typeface="Arial"/>
              <a:ea typeface="Arial"/>
              <a:cs typeface="Arial"/>
              <a:sym typeface="Arial"/>
            </a:endParaRPr>
          </a:p>
        </p:txBody>
      </p:sp>
      <p:sp>
        <p:nvSpPr>
          <p:cNvPr id="150" name="Google Shape;150;p34"/>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Layer Computation(Width)</a:t>
            </a:r>
            <a:endParaRPr b="1" sz="3600">
              <a:latin typeface="PT Sans Narrow"/>
              <a:ea typeface="PT Sans Narrow"/>
              <a:cs typeface="PT Sans Narrow"/>
              <a:sym typeface="PT Sans Narro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9"/>
          <p:cNvSpPr txBox="1"/>
          <p:nvPr/>
        </p:nvSpPr>
        <p:spPr>
          <a:xfrm>
            <a:off x="221775" y="944131"/>
            <a:ext cx="6398700" cy="16851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Watch the validation curve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Stop updating the weights once validation error starts increasing</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pic>
        <p:nvPicPr>
          <p:cNvPr id="508" name="Google Shape;508;p79"/>
          <p:cNvPicPr preferRelativeResize="0"/>
          <p:nvPr/>
        </p:nvPicPr>
        <p:blipFill rotWithShape="1">
          <a:blip r:embed="rId3">
            <a:alphaModFix/>
          </a:blip>
          <a:srcRect b="0" l="0" r="0" t="0"/>
          <a:stretch/>
        </p:blipFill>
        <p:spPr>
          <a:xfrm>
            <a:off x="5140371" y="2146796"/>
            <a:ext cx="3728545" cy="2845126"/>
          </a:xfrm>
          <a:prstGeom prst="rect">
            <a:avLst/>
          </a:prstGeom>
          <a:noFill/>
          <a:ln>
            <a:noFill/>
          </a:ln>
        </p:spPr>
      </p:pic>
      <p:sp>
        <p:nvSpPr>
          <p:cNvPr id="509" name="Google Shape;509;p79"/>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Early Stopping</a:t>
            </a:r>
            <a:endParaRPr b="1" sz="3600">
              <a:latin typeface="PT Sans Narrow"/>
              <a:ea typeface="PT Sans Narrow"/>
              <a:cs typeface="PT Sans Narrow"/>
              <a:sym typeface="PT Sans Narro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pic>
        <p:nvPicPr>
          <p:cNvPr id="514" name="Google Shape;514;p80"/>
          <p:cNvPicPr preferRelativeResize="0"/>
          <p:nvPr/>
        </p:nvPicPr>
        <p:blipFill rotWithShape="1">
          <a:blip r:embed="rId3">
            <a:alphaModFix/>
          </a:blip>
          <a:srcRect b="0" l="0" r="0" t="0"/>
          <a:stretch/>
        </p:blipFill>
        <p:spPr>
          <a:xfrm>
            <a:off x="5635890" y="1826674"/>
            <a:ext cx="3279227" cy="2353429"/>
          </a:xfrm>
          <a:prstGeom prst="rect">
            <a:avLst/>
          </a:prstGeom>
          <a:noFill/>
          <a:ln>
            <a:noFill/>
          </a:ln>
        </p:spPr>
      </p:pic>
      <p:sp>
        <p:nvSpPr>
          <p:cNvPr id="515" name="Google Shape;515;p80"/>
          <p:cNvSpPr txBox="1"/>
          <p:nvPr/>
        </p:nvSpPr>
        <p:spPr>
          <a:xfrm>
            <a:off x="221775" y="906756"/>
            <a:ext cx="6398700" cy="50091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In NN, inputs are linearly combined with parameters. Therefore, large parameters can amplify small changes in the input.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Large parameters may arbitrarily increases the confidence in our predictions.</a:t>
            </a:r>
            <a:endParaRPr b="0" i="0" sz="11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In cost function, add regularization term to penalize parameters</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Arial"/>
                <a:ea typeface="Arial"/>
                <a:cs typeface="Arial"/>
                <a:sym typeface="Arial"/>
              </a:rPr>
              <a:t>The core idea is to prevent parameters from becoming excessively large during training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80"/>
          <p:cNvSpPr/>
          <p:nvPr/>
        </p:nvSpPr>
        <p:spPr>
          <a:xfrm>
            <a:off x="1808839" y="4571974"/>
            <a:ext cx="2763160" cy="395204"/>
          </a:xfrm>
          <a:prstGeom prst="rect">
            <a:avLst/>
          </a:prstGeom>
          <a:blipFill rotWithShape="1">
            <a:blip r:embed="rId4">
              <a:alphaModFix/>
            </a:blip>
            <a:stretch>
              <a:fillRect b="-129064" l="-1819" r="-163" t="-81388"/>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517" name="Google Shape;517;p80"/>
          <p:cNvSpPr txBox="1"/>
          <p:nvPr/>
        </p:nvSpPr>
        <p:spPr>
          <a:xfrm>
            <a:off x="4895800" y="4230709"/>
            <a:ext cx="4343100" cy="23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1" lang="en-GB" sz="1100" u="none" cap="none" strike="noStrike">
                <a:solidFill>
                  <a:srgbClr val="000000"/>
                </a:solidFill>
                <a:latin typeface="Arial"/>
                <a:ea typeface="Arial"/>
                <a:cs typeface="Arial"/>
                <a:sym typeface="Arial"/>
              </a:rPr>
              <a:t>Control the degree to which we select to penalize large parameters</a:t>
            </a:r>
            <a:endParaRPr b="0" i="0" sz="1100" u="none" cap="none" strike="noStrike">
              <a:solidFill>
                <a:srgbClr val="000000"/>
              </a:solidFill>
              <a:latin typeface="Arial"/>
              <a:ea typeface="Arial"/>
              <a:cs typeface="Arial"/>
              <a:sym typeface="Arial"/>
            </a:endParaRPr>
          </a:p>
        </p:txBody>
      </p:sp>
      <p:sp>
        <p:nvSpPr>
          <p:cNvPr id="518" name="Google Shape;518;p80"/>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Regularization</a:t>
            </a:r>
            <a:endParaRPr b="1" sz="3600">
              <a:latin typeface="PT Sans Narrow"/>
              <a:ea typeface="PT Sans Narrow"/>
              <a:cs typeface="PT Sans Narrow"/>
              <a:sym typeface="PT Sans Narro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81"/>
          <p:cNvSpPr txBox="1"/>
          <p:nvPr/>
        </p:nvSpPr>
        <p:spPr>
          <a:xfrm>
            <a:off x="221775" y="969031"/>
            <a:ext cx="6398700" cy="14772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L1 Regularization:</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81"/>
          <p:cNvSpPr/>
          <p:nvPr/>
        </p:nvSpPr>
        <p:spPr>
          <a:xfrm>
            <a:off x="3693000" y="1382399"/>
            <a:ext cx="1758000" cy="8490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525" name="Google Shape;525;p81"/>
          <p:cNvSpPr/>
          <p:nvPr/>
        </p:nvSpPr>
        <p:spPr>
          <a:xfrm>
            <a:off x="831631" y="3019943"/>
            <a:ext cx="7480738" cy="484748"/>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i="0" lang="en-GB" sz="1400" u="none" cap="none" strike="noStrike">
                <a:solidFill>
                  <a:srgbClr val="3C484E"/>
                </a:solidFill>
              </a:rPr>
              <a:t>This expression is commonly used for feature selection as it tends to produce sparse parameter vectors where only the important features take on non-zero values</a:t>
            </a:r>
            <a:endParaRPr i="0" sz="1400" u="none" cap="none" strike="noStrike">
              <a:solidFill>
                <a:srgbClr val="000000"/>
              </a:solidFill>
            </a:endParaRPr>
          </a:p>
        </p:txBody>
      </p:sp>
      <p:sp>
        <p:nvSpPr>
          <p:cNvPr id="526" name="Google Shape;526;p81"/>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L1 Norm</a:t>
            </a:r>
            <a:endParaRPr b="1" sz="3600">
              <a:latin typeface="PT Sans Narrow"/>
              <a:ea typeface="PT Sans Narrow"/>
              <a:cs typeface="PT Sans Narrow"/>
              <a:sym typeface="PT Sans Narro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82"/>
          <p:cNvSpPr txBox="1"/>
          <p:nvPr/>
        </p:nvSpPr>
        <p:spPr>
          <a:xfrm>
            <a:off x="221775" y="1043756"/>
            <a:ext cx="6398700" cy="14772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L2 Regularization:</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532" name="Google Shape;532;p82"/>
          <p:cNvSpPr/>
          <p:nvPr/>
        </p:nvSpPr>
        <p:spPr>
          <a:xfrm>
            <a:off x="3823650" y="1631474"/>
            <a:ext cx="1496700" cy="8118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533" name="Google Shape;533;p82"/>
          <p:cNvSpPr/>
          <p:nvPr/>
        </p:nvSpPr>
        <p:spPr>
          <a:xfrm>
            <a:off x="86710" y="3035573"/>
            <a:ext cx="8757746" cy="484748"/>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400"/>
              <a:buFont typeface="Arial"/>
              <a:buNone/>
            </a:pPr>
            <a:r>
              <a:rPr i="0" lang="en-GB" sz="1400" u="none" cap="none" strike="noStrike">
                <a:solidFill>
                  <a:srgbClr val="3C484E"/>
                </a:solidFill>
              </a:rPr>
              <a:t>This expression does not tend to push less important weights to zero and typically produces better results when training a model.</a:t>
            </a:r>
            <a:endParaRPr i="0" sz="1400" u="none" cap="none" strike="noStrike">
              <a:solidFill>
                <a:srgbClr val="000000"/>
              </a:solidFill>
            </a:endParaRPr>
          </a:p>
        </p:txBody>
      </p:sp>
      <p:sp>
        <p:nvSpPr>
          <p:cNvPr id="534" name="Google Shape;534;p82"/>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L2 Norm</a:t>
            </a:r>
            <a:endParaRPr b="1" sz="3600">
              <a:latin typeface="PT Sans Narrow"/>
              <a:ea typeface="PT Sans Narrow"/>
              <a:cs typeface="PT Sans Narrow"/>
              <a:sym typeface="PT Sans Narro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83"/>
          <p:cNvSpPr txBox="1"/>
          <p:nvPr/>
        </p:nvSpPr>
        <p:spPr>
          <a:xfrm>
            <a:off x="221775" y="1006400"/>
            <a:ext cx="8244600" cy="18927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Very simple way to prevent overfitting</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The ideas comes from Bagging:</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pic>
        <p:nvPicPr>
          <p:cNvPr id="540" name="Google Shape;540;p83"/>
          <p:cNvPicPr preferRelativeResize="0"/>
          <p:nvPr/>
        </p:nvPicPr>
        <p:blipFill rotWithShape="1">
          <a:blip r:embed="rId3">
            <a:alphaModFix/>
          </a:blip>
          <a:srcRect b="0" l="0" r="0" t="0"/>
          <a:stretch/>
        </p:blipFill>
        <p:spPr>
          <a:xfrm>
            <a:off x="3846003" y="2619375"/>
            <a:ext cx="5105400" cy="2524125"/>
          </a:xfrm>
          <a:prstGeom prst="rect">
            <a:avLst/>
          </a:prstGeom>
          <a:noFill/>
          <a:ln>
            <a:noFill/>
          </a:ln>
        </p:spPr>
      </p:pic>
      <p:sp>
        <p:nvSpPr>
          <p:cNvPr id="541" name="Google Shape;541;p83"/>
          <p:cNvSpPr txBox="1"/>
          <p:nvPr/>
        </p:nvSpPr>
        <p:spPr>
          <a:xfrm>
            <a:off x="701889" y="2173019"/>
            <a:ext cx="5271300" cy="14772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Sample training data and train several different classifiers</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Classify test instance with entire ensemble of classifiers</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Vote across classifiers for final decision</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83"/>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Dropout</a:t>
            </a:r>
            <a:endParaRPr b="1" sz="3600">
              <a:latin typeface="PT Sans Narrow"/>
              <a:ea typeface="PT Sans Narrow"/>
              <a:cs typeface="PT Sans Narrow"/>
              <a:sym typeface="PT Sans Narro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84"/>
          <p:cNvSpPr txBox="1"/>
          <p:nvPr/>
        </p:nvSpPr>
        <p:spPr>
          <a:xfrm>
            <a:off x="825999" y="3873922"/>
            <a:ext cx="6708300" cy="1269600"/>
          </a:xfrm>
          <a:prstGeom prst="rect">
            <a:avLst/>
          </a:prstGeom>
          <a:blipFill rotWithShape="1">
            <a:blip r:embed="rId3">
              <a:alphaModFix/>
            </a:blip>
            <a:stretch>
              <a:fillRect b="0" l="-474"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pic>
        <p:nvPicPr>
          <p:cNvPr id="548" name="Google Shape;548;p84"/>
          <p:cNvPicPr preferRelativeResize="0"/>
          <p:nvPr/>
        </p:nvPicPr>
        <p:blipFill rotWithShape="1">
          <a:blip r:embed="rId4">
            <a:alphaModFix/>
          </a:blip>
          <a:srcRect b="0" l="0" r="0" t="0"/>
          <a:stretch/>
        </p:blipFill>
        <p:spPr>
          <a:xfrm>
            <a:off x="315374" y="1118734"/>
            <a:ext cx="2954441" cy="2755188"/>
          </a:xfrm>
          <a:prstGeom prst="rect">
            <a:avLst/>
          </a:prstGeom>
          <a:noFill/>
          <a:ln>
            <a:noFill/>
          </a:ln>
        </p:spPr>
      </p:pic>
      <p:pic>
        <p:nvPicPr>
          <p:cNvPr id="549" name="Google Shape;549;p84"/>
          <p:cNvPicPr preferRelativeResize="0"/>
          <p:nvPr/>
        </p:nvPicPr>
        <p:blipFill rotWithShape="1">
          <a:blip r:embed="rId5">
            <a:alphaModFix/>
          </a:blip>
          <a:srcRect b="0" l="0" r="0" t="0"/>
          <a:stretch/>
        </p:blipFill>
        <p:spPr>
          <a:xfrm>
            <a:off x="4572000" y="1417886"/>
            <a:ext cx="2550256" cy="2456035"/>
          </a:xfrm>
          <a:prstGeom prst="rect">
            <a:avLst/>
          </a:prstGeom>
          <a:noFill/>
          <a:ln>
            <a:noFill/>
          </a:ln>
        </p:spPr>
      </p:pic>
      <p:sp>
        <p:nvSpPr>
          <p:cNvPr id="550" name="Google Shape;550;p84"/>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Dropout</a:t>
            </a:r>
            <a:endParaRPr b="1" sz="3600">
              <a:latin typeface="PT Sans Narrow"/>
              <a:ea typeface="PT Sans Narrow"/>
              <a:cs typeface="PT Sans Narrow"/>
              <a:sym typeface="PT Sans Narro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85"/>
          <p:cNvSpPr txBox="1"/>
          <p:nvPr/>
        </p:nvSpPr>
        <p:spPr>
          <a:xfrm>
            <a:off x="444391" y="3625615"/>
            <a:ext cx="7949698" cy="2100575"/>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Due to randomness, the drop nodes changes for each input</a:t>
            </a:r>
            <a:endParaRPr b="0" i="0" sz="11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BP is effectively performed only over the remaining network</a:t>
            </a:r>
            <a:endParaRPr b="0" i="0" sz="11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For closed nodes, the gradients are zero</a:t>
            </a:r>
            <a:endParaRPr b="0" i="0" sz="11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6" name="Google Shape;556;p85"/>
          <p:cNvPicPr preferRelativeResize="0"/>
          <p:nvPr/>
        </p:nvPicPr>
        <p:blipFill rotWithShape="1">
          <a:blip r:embed="rId3">
            <a:alphaModFix/>
          </a:blip>
          <a:srcRect b="0" l="0" r="0" t="0"/>
          <a:stretch/>
        </p:blipFill>
        <p:spPr>
          <a:xfrm>
            <a:off x="444391" y="1024923"/>
            <a:ext cx="8515350" cy="2124075"/>
          </a:xfrm>
          <a:prstGeom prst="rect">
            <a:avLst/>
          </a:prstGeom>
          <a:noFill/>
          <a:ln>
            <a:noFill/>
          </a:ln>
        </p:spPr>
      </p:pic>
      <p:sp>
        <p:nvSpPr>
          <p:cNvPr id="557" name="Google Shape;557;p85"/>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Dropout</a:t>
            </a:r>
            <a:endParaRPr b="1" sz="3600">
              <a:latin typeface="PT Sans Narrow"/>
              <a:ea typeface="PT Sans Narrow"/>
              <a:cs typeface="PT Sans Narrow"/>
              <a:sym typeface="PT Sans Narro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86"/>
          <p:cNvSpPr txBox="1"/>
          <p:nvPr/>
        </p:nvSpPr>
        <p:spPr>
          <a:xfrm>
            <a:off x="221775" y="981481"/>
            <a:ext cx="6398700" cy="2100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Dropout forces the neuros to learn “rich” and redundant pattern</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Without dropout, a layer may just clone its input to output.</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266700" lvl="0" marL="254000" marR="0" rtl="0" algn="l">
              <a:lnSpc>
                <a:spcPct val="100000"/>
              </a:lnSpc>
              <a:spcBef>
                <a:spcPts val="0"/>
              </a:spcBef>
              <a:spcAft>
                <a:spcPts val="0"/>
              </a:spcAft>
              <a:buClr>
                <a:srgbClr val="000000"/>
              </a:buClr>
              <a:buSzPts val="1600"/>
              <a:buFont typeface="Arial"/>
              <a:buAutoNum type="arabicPeriod"/>
            </a:pPr>
            <a:r>
              <a:rPr b="0" i="0" lang="en-GB" sz="1600" u="none" cap="none" strike="noStrike">
                <a:solidFill>
                  <a:srgbClr val="000000"/>
                </a:solidFill>
                <a:latin typeface="Arial"/>
                <a:ea typeface="Arial"/>
                <a:cs typeface="Arial"/>
                <a:sym typeface="Arial"/>
              </a:rPr>
              <a:t>Dropout forces the neuros to learn denser pattern</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pic>
        <p:nvPicPr>
          <p:cNvPr id="563" name="Google Shape;563;p86"/>
          <p:cNvPicPr preferRelativeResize="0"/>
          <p:nvPr/>
        </p:nvPicPr>
        <p:blipFill rotWithShape="1">
          <a:blip r:embed="rId3">
            <a:alphaModFix/>
          </a:blip>
          <a:srcRect b="0" l="0" r="0" t="0"/>
          <a:stretch/>
        </p:blipFill>
        <p:spPr>
          <a:xfrm>
            <a:off x="6181833" y="1202457"/>
            <a:ext cx="2895429" cy="3758565"/>
          </a:xfrm>
          <a:prstGeom prst="rect">
            <a:avLst/>
          </a:prstGeom>
          <a:noFill/>
          <a:ln>
            <a:noFill/>
          </a:ln>
        </p:spPr>
      </p:pic>
      <p:sp>
        <p:nvSpPr>
          <p:cNvPr id="564" name="Google Shape;564;p86"/>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Dropout</a:t>
            </a:r>
            <a:endParaRPr b="1" sz="3600">
              <a:latin typeface="PT Sans Narrow"/>
              <a:ea typeface="PT Sans Narrow"/>
              <a:cs typeface="PT Sans Narrow"/>
              <a:sym typeface="PT Sans Narro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87"/>
          <p:cNvSpPr txBox="1"/>
          <p:nvPr/>
        </p:nvSpPr>
        <p:spPr>
          <a:xfrm>
            <a:off x="1561835" y="3745024"/>
            <a:ext cx="6398703" cy="692497"/>
          </a:xfrm>
          <a:prstGeom prst="rect">
            <a:avLst/>
          </a:prstGeom>
          <a:noFill/>
          <a:ln>
            <a:noFill/>
          </a:ln>
        </p:spPr>
        <p:txBody>
          <a:bodyPr anchorCtr="0" anchor="t" bIns="34275" lIns="68575" spcFirstLastPara="1" rIns="68575" wrap="square" tIns="34275">
            <a:noAutofit/>
          </a:bodyPr>
          <a:lstStyle/>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0" name="Google Shape;570;p87"/>
          <p:cNvPicPr preferRelativeResize="0"/>
          <p:nvPr/>
        </p:nvPicPr>
        <p:blipFill rotWithShape="1">
          <a:blip r:embed="rId3">
            <a:alphaModFix/>
          </a:blip>
          <a:srcRect b="0" l="0" r="0" t="0"/>
          <a:stretch/>
        </p:blipFill>
        <p:spPr>
          <a:xfrm>
            <a:off x="1077045" y="1203334"/>
            <a:ext cx="5616464" cy="2592214"/>
          </a:xfrm>
          <a:prstGeom prst="rect">
            <a:avLst/>
          </a:prstGeom>
          <a:noFill/>
          <a:ln>
            <a:noFill/>
          </a:ln>
        </p:spPr>
      </p:pic>
      <p:sp>
        <p:nvSpPr>
          <p:cNvPr id="571" name="Google Shape;571;p87"/>
          <p:cNvSpPr/>
          <p:nvPr/>
        </p:nvSpPr>
        <p:spPr>
          <a:xfrm>
            <a:off x="3109749" y="3965204"/>
            <a:ext cx="2010103" cy="300082"/>
          </a:xfrm>
          <a:prstGeom prst="rect">
            <a:avLst/>
          </a:prstGeom>
          <a:blipFill rotWithShape="1">
            <a:blip r:embed="rId4">
              <a:alphaModFix/>
            </a:blip>
            <a:stretch>
              <a:fillRect b="-6058"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572" name="Google Shape;572;p87"/>
          <p:cNvSpPr/>
          <p:nvPr/>
        </p:nvSpPr>
        <p:spPr>
          <a:xfrm>
            <a:off x="4994651" y="4179300"/>
            <a:ext cx="3724603" cy="27699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1" lang="en-GB" sz="1400" u="none" cap="none" strike="noStrike">
                <a:solidFill>
                  <a:srgbClr val="3C484E"/>
                </a:solidFill>
                <a:latin typeface="Georgia"/>
                <a:ea typeface="Georgia"/>
                <a:cs typeface="Georgia"/>
                <a:sym typeface="Georgia"/>
              </a:rPr>
              <a:t>Kind of average voting</a:t>
            </a:r>
            <a:endParaRPr b="0" i="1" sz="1400" u="none" cap="none" strike="noStrike">
              <a:solidFill>
                <a:srgbClr val="000000"/>
              </a:solidFill>
              <a:latin typeface="Arial"/>
              <a:ea typeface="Arial"/>
              <a:cs typeface="Arial"/>
              <a:sym typeface="Arial"/>
            </a:endParaRPr>
          </a:p>
        </p:txBody>
      </p:sp>
      <p:sp>
        <p:nvSpPr>
          <p:cNvPr id="573" name="Google Shape;573;p87"/>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Dropout During Test</a:t>
            </a:r>
            <a:endParaRPr b="1" sz="3600">
              <a:latin typeface="PT Sans Narrow"/>
              <a:ea typeface="PT Sans Narrow"/>
              <a:cs typeface="PT Sans Narrow"/>
              <a:sym typeface="PT Sans Narro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pic>
        <p:nvPicPr>
          <p:cNvPr id="578" name="Google Shape;578;p88"/>
          <p:cNvPicPr preferRelativeResize="0"/>
          <p:nvPr/>
        </p:nvPicPr>
        <p:blipFill rotWithShape="1">
          <a:blip r:embed="rId3">
            <a:alphaModFix/>
          </a:blip>
          <a:srcRect b="0" l="0" r="0" t="0"/>
          <a:stretch/>
        </p:blipFill>
        <p:spPr>
          <a:xfrm>
            <a:off x="1996530" y="1637898"/>
            <a:ext cx="5150951" cy="3393527"/>
          </a:xfrm>
          <a:prstGeom prst="rect">
            <a:avLst/>
          </a:prstGeom>
          <a:noFill/>
          <a:ln>
            <a:noFill/>
          </a:ln>
        </p:spPr>
      </p:pic>
      <p:sp>
        <p:nvSpPr>
          <p:cNvPr id="579" name="Google Shape;579;p88"/>
          <p:cNvSpPr txBox="1"/>
          <p:nvPr/>
        </p:nvSpPr>
        <p:spPr>
          <a:xfrm>
            <a:off x="221775" y="956556"/>
            <a:ext cx="6398700" cy="14772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Arial"/>
                <a:ea typeface="Arial"/>
                <a:cs typeface="Arial"/>
                <a:sym typeface="Arial"/>
              </a:rPr>
              <a:t>Experimental Studies on MINIST dataset:</a:t>
            </a:r>
            <a:endParaRPr b="0" i="0" sz="16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65100" lvl="0" marL="254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88"/>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Dropout Effects</a:t>
            </a:r>
            <a:endParaRPr b="1" sz="3600">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5"/>
          <p:cNvSpPr txBox="1"/>
          <p:nvPr/>
        </p:nvSpPr>
        <p:spPr>
          <a:xfrm>
            <a:off x="221775" y="894300"/>
            <a:ext cx="8805000" cy="31392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We can fed the output of one layer into the next layer （a bunch of neuron computation)</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The output layer: (not require non-linear activation)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Measures to describe the size of neural networks:</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273050" lvl="0" marL="254000" marR="0" rtl="0" algn="l">
              <a:lnSpc>
                <a:spcPct val="100000"/>
              </a:lnSpc>
              <a:spcBef>
                <a:spcPts val="0"/>
              </a:spcBef>
              <a:spcAft>
                <a:spcPts val="0"/>
              </a:spcAft>
              <a:buClr>
                <a:srgbClr val="000000"/>
              </a:buClr>
              <a:buSzPts val="1400"/>
              <a:buFont typeface="Arial"/>
              <a:buAutoNum type="arabicPeriod"/>
            </a:pPr>
            <a:r>
              <a:rPr b="0" i="0" lang="en-GB" u="none" cap="none" strike="noStrike">
                <a:solidFill>
                  <a:srgbClr val="000000"/>
                </a:solidFill>
                <a:latin typeface="Arial"/>
                <a:ea typeface="Arial"/>
                <a:cs typeface="Arial"/>
                <a:sym typeface="Arial"/>
              </a:rPr>
              <a:t>Representation Power: neural networks with at least one hidden layer can approximate any continuous function.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p:txBody>
      </p:sp>
      <p:pic>
        <p:nvPicPr>
          <p:cNvPr id="156" name="Google Shape;156;p35"/>
          <p:cNvPicPr preferRelativeResize="0"/>
          <p:nvPr/>
        </p:nvPicPr>
        <p:blipFill rotWithShape="1">
          <a:blip r:embed="rId3">
            <a:alphaModFix/>
          </a:blip>
          <a:srcRect b="0" l="0" r="0" t="0"/>
          <a:stretch/>
        </p:blipFill>
        <p:spPr>
          <a:xfrm>
            <a:off x="5821849" y="1498537"/>
            <a:ext cx="2727271" cy="1509212"/>
          </a:xfrm>
          <a:prstGeom prst="rect">
            <a:avLst/>
          </a:prstGeom>
          <a:noFill/>
          <a:ln>
            <a:noFill/>
          </a:ln>
        </p:spPr>
      </p:pic>
      <p:sp>
        <p:nvSpPr>
          <p:cNvPr id="157" name="Google Shape;157;p35"/>
          <p:cNvSpPr txBox="1"/>
          <p:nvPr/>
        </p:nvSpPr>
        <p:spPr>
          <a:xfrm>
            <a:off x="678846" y="1844450"/>
            <a:ext cx="4638900" cy="392400"/>
          </a:xfrm>
          <a:prstGeom prst="rect">
            <a:avLst/>
          </a:prstGeom>
          <a:noFill/>
          <a:ln>
            <a:noFill/>
          </a:ln>
        </p:spPr>
        <p:txBody>
          <a:bodyPr anchorCtr="0" anchor="t" bIns="34275" lIns="68575" spcFirstLastPara="1" rIns="68575" wrap="square" tIns="34275">
            <a:noAutofit/>
          </a:bodyPr>
          <a:lstStyle/>
          <a:p>
            <a:pPr indent="-222250" lvl="0" marL="2159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For classification: class scores </a:t>
            </a:r>
            <a:endParaRPr b="0" i="0" sz="1200" u="none" cap="none" strike="noStrike">
              <a:solidFill>
                <a:srgbClr val="000000"/>
              </a:solidFill>
              <a:latin typeface="Arial"/>
              <a:ea typeface="Arial"/>
              <a:cs typeface="Arial"/>
              <a:sym typeface="Arial"/>
            </a:endParaRPr>
          </a:p>
          <a:p>
            <a:pPr indent="-222250" lvl="0" marL="2159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For regression: real-value target </a:t>
            </a:r>
            <a:endParaRPr b="0" i="0" sz="1200" u="none" cap="none" strike="noStrike">
              <a:solidFill>
                <a:srgbClr val="000000"/>
              </a:solidFill>
              <a:latin typeface="Arial"/>
              <a:ea typeface="Arial"/>
              <a:cs typeface="Arial"/>
              <a:sym typeface="Arial"/>
            </a:endParaRPr>
          </a:p>
        </p:txBody>
      </p:sp>
      <p:sp>
        <p:nvSpPr>
          <p:cNvPr id="158" name="Google Shape;158;p35"/>
          <p:cNvSpPr txBox="1"/>
          <p:nvPr/>
        </p:nvSpPr>
        <p:spPr>
          <a:xfrm>
            <a:off x="678847" y="2672938"/>
            <a:ext cx="4439700" cy="554100"/>
          </a:xfrm>
          <a:prstGeom prst="rect">
            <a:avLst/>
          </a:prstGeom>
          <a:noFill/>
          <a:ln>
            <a:noFill/>
          </a:ln>
        </p:spPr>
        <p:txBody>
          <a:bodyPr anchorCtr="0" anchor="t" bIns="34275" lIns="68575" spcFirstLastPara="1" rIns="68575" wrap="square" tIns="34275">
            <a:noAutofit/>
          </a:bodyPr>
          <a:lstStyle/>
          <a:p>
            <a:pPr indent="-222250" lvl="0" marL="2159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Number of neurons: 3 + 2 + 2 = 7</a:t>
            </a:r>
            <a:endParaRPr b="0" i="0" sz="1200" u="none" cap="none" strike="noStrike">
              <a:solidFill>
                <a:srgbClr val="000000"/>
              </a:solidFill>
              <a:latin typeface="Arial"/>
              <a:ea typeface="Arial"/>
              <a:cs typeface="Arial"/>
              <a:sym typeface="Arial"/>
            </a:endParaRPr>
          </a:p>
          <a:p>
            <a:pPr indent="-222250" lvl="0" marL="2159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Number of tunable parameters: (biases and weights) </a:t>
            </a:r>
            <a:endParaRPr b="0" i="0" sz="1200" u="none" cap="none" strike="noStrike">
              <a:solidFill>
                <a:srgbClr val="000000"/>
              </a:solidFill>
              <a:latin typeface="Arial"/>
              <a:ea typeface="Arial"/>
              <a:cs typeface="Arial"/>
              <a:sym typeface="Arial"/>
            </a:endParaRPr>
          </a:p>
        </p:txBody>
      </p:sp>
      <p:pic>
        <p:nvPicPr>
          <p:cNvPr id="159" name="Google Shape;159;p35"/>
          <p:cNvPicPr preferRelativeResize="0"/>
          <p:nvPr/>
        </p:nvPicPr>
        <p:blipFill rotWithShape="1">
          <a:blip r:embed="rId4">
            <a:alphaModFix/>
          </a:blip>
          <a:srcRect b="0" l="0" r="0" t="0"/>
          <a:stretch/>
        </p:blipFill>
        <p:spPr>
          <a:xfrm>
            <a:off x="2133115" y="3454202"/>
            <a:ext cx="4538775" cy="1614425"/>
          </a:xfrm>
          <a:prstGeom prst="rect">
            <a:avLst/>
          </a:prstGeom>
          <a:noFill/>
          <a:ln>
            <a:noFill/>
          </a:ln>
        </p:spPr>
      </p:pic>
      <p:sp>
        <p:nvSpPr>
          <p:cNvPr id="160" name="Google Shape;160;p35"/>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Stacking Layers(Depth)</a:t>
            </a:r>
            <a:endParaRPr b="1" sz="3600">
              <a:latin typeface="PT Sans Narrow"/>
              <a:ea typeface="PT Sans Narrow"/>
              <a:cs typeface="PT Sans Narrow"/>
              <a:sym typeface="PT Sans Narrow"/>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89"/>
          <p:cNvSpPr txBox="1"/>
          <p:nvPr/>
        </p:nvSpPr>
        <p:spPr>
          <a:xfrm>
            <a:off x="221775" y="944106"/>
            <a:ext cx="6398700" cy="29316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1" i="0" sz="16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rPr>
              <a:t>Train with more data</a:t>
            </a:r>
            <a:endParaRPr b="1" i="0" sz="16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t/>
            </a:r>
            <a:endParaRPr b="1" sz="1600"/>
          </a:p>
          <a:p>
            <a:pPr indent="0" lvl="0" marL="0" marR="0" rtl="0" algn="l">
              <a:lnSpc>
                <a:spcPct val="100000"/>
              </a:lnSpc>
              <a:spcBef>
                <a:spcPts val="0"/>
              </a:spcBef>
              <a:spcAft>
                <a:spcPts val="0"/>
              </a:spcAft>
              <a:buClr>
                <a:srgbClr val="000000"/>
              </a:buClr>
              <a:buSzPts val="1400"/>
              <a:buFont typeface="Arial"/>
              <a:buNone/>
            </a:pPr>
            <a:r>
              <a:rPr b="1" i="0" lang="en-GB" sz="1600" u="none" cap="none" strike="noStrike">
                <a:solidFill>
                  <a:srgbClr val="000000"/>
                </a:solidFill>
              </a:rPr>
              <a:t>Remove irrelevant features </a:t>
            </a:r>
            <a:endParaRPr b="1" i="0" sz="1600" u="none" cap="none" strike="noStrike">
              <a:solidFill>
                <a:srgbClr val="000000"/>
              </a:solidFill>
            </a:endParaRPr>
          </a:p>
          <a:p>
            <a:pPr indent="-165100" lvl="0" marL="25400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endParaRPr>
          </a:p>
          <a:p>
            <a:pPr indent="-165100" lvl="0" marL="25400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endParaRPr>
          </a:p>
          <a:p>
            <a:pPr indent="-165100" lvl="0" marL="25400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endParaRPr>
          </a:p>
          <a:p>
            <a:pPr indent="-165100" lvl="0" marL="25400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endParaRPr>
          </a:p>
          <a:p>
            <a:pPr indent="-165100" lvl="0" marL="25400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endParaRPr>
          </a:p>
        </p:txBody>
      </p:sp>
      <p:sp>
        <p:nvSpPr>
          <p:cNvPr id="586" name="Google Shape;586;p89"/>
          <p:cNvSpPr/>
          <p:nvPr/>
        </p:nvSpPr>
        <p:spPr>
          <a:xfrm>
            <a:off x="272258" y="3179229"/>
            <a:ext cx="87576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3C484E"/>
                </a:solidFill>
                <a:latin typeface="Georgia"/>
                <a:ea typeface="Georgia"/>
                <a:cs typeface="Georgia"/>
                <a:sym typeface="Georgia"/>
              </a:rPr>
              <a:t>If training data is complete and match the distribution of testing data, overfitting is no more a disaster.</a:t>
            </a:r>
            <a:endParaRPr b="0" i="0" sz="1400" u="none" cap="none" strike="noStrike">
              <a:solidFill>
                <a:srgbClr val="000000"/>
              </a:solidFill>
              <a:latin typeface="Arial"/>
              <a:ea typeface="Arial"/>
              <a:cs typeface="Arial"/>
              <a:sym typeface="Arial"/>
            </a:endParaRPr>
          </a:p>
        </p:txBody>
      </p:sp>
      <p:sp>
        <p:nvSpPr>
          <p:cNvPr id="587" name="Google Shape;587;p89"/>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General Tricks</a:t>
            </a:r>
            <a:endParaRPr b="1" sz="3600">
              <a:latin typeface="PT Sans Narrow"/>
              <a:ea typeface="PT Sans Narrow"/>
              <a:cs typeface="PT Sans Narrow"/>
              <a:sym typeface="PT Sans Narro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90"/>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Summary</a:t>
            </a:r>
            <a:endParaRPr b="1" sz="3600">
              <a:latin typeface="PT Sans Narrow"/>
              <a:ea typeface="PT Sans Narrow"/>
              <a:cs typeface="PT Sans Narrow"/>
              <a:sym typeface="PT Sans Narrow"/>
            </a:endParaRPr>
          </a:p>
        </p:txBody>
      </p:sp>
      <p:sp>
        <p:nvSpPr>
          <p:cNvPr id="593" name="Google Shape;593;p90"/>
          <p:cNvSpPr txBox="1"/>
          <p:nvPr/>
        </p:nvSpPr>
        <p:spPr>
          <a:xfrm>
            <a:off x="221775" y="1024081"/>
            <a:ext cx="6398700" cy="2493000"/>
          </a:xfrm>
          <a:prstGeom prst="rect">
            <a:avLst/>
          </a:prstGeom>
          <a:noFill/>
          <a:ln>
            <a:noFill/>
          </a:ln>
        </p:spPr>
        <p:txBody>
          <a:bodyPr anchorCtr="0" anchor="t" bIns="34275" lIns="68575" spcFirstLastPara="1" rIns="68575" wrap="square" tIns="34275">
            <a:noAutofit/>
          </a:bodyPr>
          <a:lstStyle/>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47650" lvl="0" marL="254000" marR="0" rtl="0" algn="l">
              <a:lnSpc>
                <a:spcPct val="100000"/>
              </a:lnSpc>
              <a:spcBef>
                <a:spcPts val="0"/>
              </a:spcBef>
              <a:spcAft>
                <a:spcPts val="0"/>
              </a:spcAft>
              <a:buClr>
                <a:srgbClr val="000000"/>
              </a:buClr>
              <a:buSzPts val="1000"/>
              <a:buFont typeface="Arial"/>
              <a:buAutoNum type="arabicPeriod"/>
            </a:pPr>
            <a:r>
              <a:rPr lang="en-GB" sz="1000"/>
              <a:t>Neural network is the recursive application of linear transformation and non-linear activation function.</a:t>
            </a:r>
            <a:endParaRPr b="0" i="0" sz="10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000000"/>
              </a:solidFill>
              <a:latin typeface="Arial"/>
              <a:ea typeface="Arial"/>
              <a:cs typeface="Arial"/>
              <a:sym typeface="Arial"/>
            </a:endParaRPr>
          </a:p>
          <a:p>
            <a:pPr indent="-247650" lvl="0" marL="254000" marR="0" rtl="0" algn="l">
              <a:lnSpc>
                <a:spcPct val="100000"/>
              </a:lnSpc>
              <a:spcBef>
                <a:spcPts val="0"/>
              </a:spcBef>
              <a:spcAft>
                <a:spcPts val="0"/>
              </a:spcAft>
              <a:buClr>
                <a:srgbClr val="000000"/>
              </a:buClr>
              <a:buSzPts val="1000"/>
              <a:buFont typeface="Arial"/>
              <a:buAutoNum type="arabicPeriod"/>
            </a:pPr>
            <a:r>
              <a:rPr lang="en-GB" sz="1000"/>
              <a:t>Non-linear activation function is important</a:t>
            </a:r>
            <a:endParaRPr b="0" i="0" sz="1000" u="none" cap="none" strike="noStrike">
              <a:solidFill>
                <a:srgbClr val="000000"/>
              </a:solidFill>
              <a:latin typeface="Arial"/>
              <a:ea typeface="Arial"/>
              <a:cs typeface="Arial"/>
              <a:sym typeface="Arial"/>
            </a:endParaRPr>
          </a:p>
          <a:p>
            <a:pPr indent="0" lvl="0" marL="254000" marR="0" rtl="0" algn="l">
              <a:lnSpc>
                <a:spcPct val="100000"/>
              </a:lnSpc>
              <a:spcBef>
                <a:spcPts val="0"/>
              </a:spcBef>
              <a:spcAft>
                <a:spcPts val="0"/>
              </a:spcAft>
              <a:buNone/>
            </a:pPr>
            <a:r>
              <a:t/>
            </a:r>
            <a:endParaRPr sz="1000"/>
          </a:p>
          <a:p>
            <a:pPr indent="-247650" lvl="0" marL="254000" marR="0" rtl="0" algn="l">
              <a:lnSpc>
                <a:spcPct val="100000"/>
              </a:lnSpc>
              <a:spcBef>
                <a:spcPts val="0"/>
              </a:spcBef>
              <a:spcAft>
                <a:spcPts val="0"/>
              </a:spcAft>
              <a:buClr>
                <a:srgbClr val="000000"/>
              </a:buClr>
              <a:buSzPts val="1000"/>
              <a:buFont typeface="Arial"/>
              <a:buAutoNum type="arabicPeriod"/>
            </a:pPr>
            <a:r>
              <a:rPr lang="en-GB" sz="1000"/>
              <a:t>Gradient descent algorithms and various variants for optimization</a:t>
            </a:r>
            <a:endParaRPr sz="1000"/>
          </a:p>
          <a:p>
            <a:pPr indent="0" lvl="0" marL="254000" marR="0" rtl="0" algn="l">
              <a:lnSpc>
                <a:spcPct val="100000"/>
              </a:lnSpc>
              <a:spcBef>
                <a:spcPts val="0"/>
              </a:spcBef>
              <a:spcAft>
                <a:spcPts val="0"/>
              </a:spcAft>
              <a:buNone/>
            </a:pPr>
            <a:r>
              <a:t/>
            </a:r>
            <a:endParaRPr sz="1000"/>
          </a:p>
          <a:p>
            <a:pPr indent="-247650" lvl="0" marL="254000" marR="0" rtl="0" algn="l">
              <a:lnSpc>
                <a:spcPct val="100000"/>
              </a:lnSpc>
              <a:spcBef>
                <a:spcPts val="0"/>
              </a:spcBef>
              <a:spcAft>
                <a:spcPts val="0"/>
              </a:spcAft>
              <a:buClr>
                <a:srgbClr val="000000"/>
              </a:buClr>
              <a:buSzPts val="1000"/>
              <a:buFont typeface="Arial"/>
              <a:buAutoNum type="arabicPeriod"/>
            </a:pPr>
            <a:r>
              <a:rPr lang="en-GB" sz="1000"/>
              <a:t>Backpropagation for gradient computing in Neural Network</a:t>
            </a:r>
            <a:endParaRPr sz="1000"/>
          </a:p>
          <a:p>
            <a:pPr indent="0" lvl="0" marL="254000" marR="0" rtl="0" algn="l">
              <a:lnSpc>
                <a:spcPct val="100000"/>
              </a:lnSpc>
              <a:spcBef>
                <a:spcPts val="0"/>
              </a:spcBef>
              <a:spcAft>
                <a:spcPts val="0"/>
              </a:spcAft>
              <a:buNone/>
            </a:pPr>
            <a:r>
              <a:t/>
            </a:r>
            <a:endParaRPr sz="1000"/>
          </a:p>
          <a:p>
            <a:pPr indent="-247650" lvl="0" marL="254000" marR="0" rtl="0" algn="l">
              <a:lnSpc>
                <a:spcPct val="100000"/>
              </a:lnSpc>
              <a:spcBef>
                <a:spcPts val="0"/>
              </a:spcBef>
              <a:spcAft>
                <a:spcPts val="0"/>
              </a:spcAft>
              <a:buClr>
                <a:srgbClr val="000000"/>
              </a:buClr>
              <a:buSzPts val="1000"/>
              <a:buFont typeface="Arial"/>
              <a:buAutoNum type="arabicPeriod"/>
            </a:pPr>
            <a:r>
              <a:rPr lang="en-GB" sz="1000"/>
              <a:t>Auto-diff techniques are widely used in deep learning frameworks</a:t>
            </a:r>
            <a:endParaRPr sz="1000"/>
          </a:p>
          <a:p>
            <a:pPr indent="0" lvl="0" marL="254000" marR="0" rtl="0" algn="l">
              <a:lnSpc>
                <a:spcPct val="100000"/>
              </a:lnSpc>
              <a:spcBef>
                <a:spcPts val="0"/>
              </a:spcBef>
              <a:spcAft>
                <a:spcPts val="0"/>
              </a:spcAft>
              <a:buNone/>
            </a:pPr>
            <a:r>
              <a:t/>
            </a:r>
            <a:endParaRPr sz="1000"/>
          </a:p>
          <a:p>
            <a:pPr indent="-247650" lvl="0" marL="254000" marR="0" rtl="0" algn="l">
              <a:lnSpc>
                <a:spcPct val="100000"/>
              </a:lnSpc>
              <a:spcBef>
                <a:spcPts val="0"/>
              </a:spcBef>
              <a:spcAft>
                <a:spcPts val="0"/>
              </a:spcAft>
              <a:buClr>
                <a:srgbClr val="000000"/>
              </a:buClr>
              <a:buSzPts val="1000"/>
              <a:buFont typeface="Arial"/>
              <a:buAutoNum type="arabicPeriod"/>
            </a:pPr>
            <a:r>
              <a:rPr lang="en-GB" sz="1000"/>
              <a:t>Several regularization techniques to overcome overfitting</a:t>
            </a:r>
            <a:endParaRPr sz="1000"/>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190500" lvl="0" marL="2540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pic>
        <p:nvPicPr>
          <p:cNvPr id="598" name="Google Shape;598;p91"/>
          <p:cNvPicPr preferRelativeResize="0"/>
          <p:nvPr/>
        </p:nvPicPr>
        <p:blipFill rotWithShape="1">
          <a:blip r:embed="rId3">
            <a:alphaModFix/>
          </a:blip>
          <a:srcRect b="0" l="0" r="0" t="0"/>
          <a:stretch/>
        </p:blipFill>
        <p:spPr>
          <a:xfrm>
            <a:off x="2200275" y="1485900"/>
            <a:ext cx="4648200" cy="312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36"/>
          <p:cNvPicPr preferRelativeResize="0"/>
          <p:nvPr/>
        </p:nvPicPr>
        <p:blipFill rotWithShape="1">
          <a:blip r:embed="rId3">
            <a:alphaModFix/>
          </a:blip>
          <a:srcRect b="0" l="0" r="0" t="0"/>
          <a:stretch/>
        </p:blipFill>
        <p:spPr>
          <a:xfrm>
            <a:off x="221775" y="1102878"/>
            <a:ext cx="6693848" cy="3888129"/>
          </a:xfrm>
          <a:prstGeom prst="rect">
            <a:avLst/>
          </a:prstGeom>
          <a:noFill/>
          <a:ln>
            <a:noFill/>
          </a:ln>
        </p:spPr>
      </p:pic>
      <p:sp>
        <p:nvSpPr>
          <p:cNvPr id="166" name="Google Shape;166;p36"/>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Decision Level</a:t>
            </a:r>
            <a:endParaRPr b="1" sz="3600">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37"/>
          <p:cNvPicPr preferRelativeResize="0"/>
          <p:nvPr/>
        </p:nvPicPr>
        <p:blipFill rotWithShape="1">
          <a:blip r:embed="rId3">
            <a:alphaModFix/>
          </a:blip>
          <a:srcRect b="0" l="0" r="0" t="0"/>
          <a:stretch/>
        </p:blipFill>
        <p:spPr>
          <a:xfrm>
            <a:off x="221775" y="1039741"/>
            <a:ext cx="6554833" cy="3815091"/>
          </a:xfrm>
          <a:prstGeom prst="rect">
            <a:avLst/>
          </a:prstGeom>
          <a:noFill/>
          <a:ln>
            <a:noFill/>
          </a:ln>
        </p:spPr>
      </p:pic>
      <p:sp>
        <p:nvSpPr>
          <p:cNvPr id="172" name="Google Shape;172;p37"/>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Decision Level</a:t>
            </a:r>
            <a:endParaRPr b="1" sz="3600">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38"/>
          <p:cNvPicPr preferRelativeResize="0"/>
          <p:nvPr/>
        </p:nvPicPr>
        <p:blipFill rotWithShape="1">
          <a:blip r:embed="rId3">
            <a:alphaModFix/>
          </a:blip>
          <a:srcRect b="0" l="0" r="0" t="0"/>
          <a:stretch/>
        </p:blipFill>
        <p:spPr>
          <a:xfrm>
            <a:off x="221775" y="1043756"/>
            <a:ext cx="6764099" cy="3847342"/>
          </a:xfrm>
          <a:prstGeom prst="rect">
            <a:avLst/>
          </a:prstGeom>
          <a:noFill/>
          <a:ln>
            <a:noFill/>
          </a:ln>
        </p:spPr>
      </p:pic>
      <p:sp>
        <p:nvSpPr>
          <p:cNvPr id="178" name="Google Shape;178;p38"/>
          <p:cNvSpPr txBox="1"/>
          <p:nvPr/>
        </p:nvSpPr>
        <p:spPr>
          <a:xfrm>
            <a:off x="221774" y="72281"/>
            <a:ext cx="6824400" cy="7473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3600">
                <a:latin typeface="PT Sans Narrow"/>
                <a:ea typeface="PT Sans Narrow"/>
                <a:cs typeface="PT Sans Narrow"/>
                <a:sym typeface="PT Sans Narrow"/>
              </a:rPr>
              <a:t>Decision Level</a:t>
            </a:r>
            <a:endParaRPr b="1" sz="3600">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自定义设计方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自定义设计方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