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48"/>
  </p:notesMasterIdLst>
  <p:handoutMasterIdLst>
    <p:handoutMasterId r:id="rId49"/>
  </p:handoutMasterIdLst>
  <p:sldIdLst>
    <p:sldId id="513" r:id="rId2"/>
    <p:sldId id="590" r:id="rId3"/>
    <p:sldId id="593" r:id="rId4"/>
    <p:sldId id="562" r:id="rId5"/>
    <p:sldId id="563" r:id="rId6"/>
    <p:sldId id="564" r:id="rId7"/>
    <p:sldId id="620" r:id="rId8"/>
    <p:sldId id="565" r:id="rId9"/>
    <p:sldId id="612" r:id="rId10"/>
    <p:sldId id="566" r:id="rId11"/>
    <p:sldId id="567" r:id="rId12"/>
    <p:sldId id="568" r:id="rId13"/>
    <p:sldId id="596" r:id="rId14"/>
    <p:sldId id="570" r:id="rId15"/>
    <p:sldId id="594" r:id="rId16"/>
    <p:sldId id="585" r:id="rId17"/>
    <p:sldId id="580" r:id="rId18"/>
    <p:sldId id="617" r:id="rId19"/>
    <p:sldId id="619" r:id="rId20"/>
    <p:sldId id="621" r:id="rId21"/>
    <p:sldId id="622" r:id="rId22"/>
    <p:sldId id="591" r:id="rId23"/>
    <p:sldId id="592" r:id="rId24"/>
    <p:sldId id="571" r:id="rId25"/>
    <p:sldId id="609" r:id="rId26"/>
    <p:sldId id="613" r:id="rId27"/>
    <p:sldId id="572" r:id="rId28"/>
    <p:sldId id="614" r:id="rId29"/>
    <p:sldId id="597" r:id="rId30"/>
    <p:sldId id="598" r:id="rId31"/>
    <p:sldId id="623" r:id="rId32"/>
    <p:sldId id="624" r:id="rId33"/>
    <p:sldId id="625" r:id="rId34"/>
    <p:sldId id="603" r:id="rId35"/>
    <p:sldId id="574" r:id="rId36"/>
    <p:sldId id="575" r:id="rId37"/>
    <p:sldId id="600" r:id="rId38"/>
    <p:sldId id="576" r:id="rId39"/>
    <p:sldId id="615" r:id="rId40"/>
    <p:sldId id="577" r:id="rId41"/>
    <p:sldId id="616" r:id="rId42"/>
    <p:sldId id="578" r:id="rId43"/>
    <p:sldId id="595" r:id="rId44"/>
    <p:sldId id="583" r:id="rId45"/>
    <p:sldId id="552" r:id="rId46"/>
    <p:sldId id="553" r:id="rId47"/>
  </p:sldIdLst>
  <p:sldSz cx="9906000" cy="6858000" type="A4"/>
  <p:notesSz cx="9926638" cy="67976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HG丸ｺﾞｼｯｸM-PRO" pitchFamily="49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HG丸ｺﾞｼｯｸM-PRO" pitchFamily="49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HG丸ｺﾞｼｯｸM-PRO" pitchFamily="49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HG丸ｺﾞｼｯｸM-PRO" pitchFamily="49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HG丸ｺﾞｼｯｸM-PRO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HG丸ｺﾞｼｯｸM-PRO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HG丸ｺﾞｼｯｸM-PRO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HG丸ｺﾞｼｯｸM-PRO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HG丸ｺﾞｼｯｸM-PRO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69696"/>
    <a:srgbClr val="B2B2B2"/>
    <a:srgbClr val="C0C0C0"/>
    <a:srgbClr val="99CC00"/>
    <a:srgbClr val="CC3300"/>
    <a:srgbClr val="0033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915" autoAdjust="0"/>
  </p:normalViewPr>
  <p:slideViewPr>
    <p:cSldViewPr>
      <p:cViewPr varScale="1">
        <p:scale>
          <a:sx n="62" d="100"/>
          <a:sy n="62" d="100"/>
        </p:scale>
        <p:origin x="-1212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3732" y="-1260"/>
      </p:cViewPr>
      <p:guideLst>
        <p:guide orient="horz" pos="2141"/>
        <p:guide pos="3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35" tIns="45267" rIns="90535" bIns="45267" numCol="1" anchor="t" anchorCtr="0" compatLnSpc="1">
            <a:prstTxWarp prst="textNoShape">
              <a:avLst/>
            </a:prstTxWarp>
          </a:bodyPr>
          <a:lstStyle>
            <a:lvl1pPr algn="l" defTabSz="904875">
              <a:defRPr sz="1200">
                <a:ea typeface="ＭＳ Ｐゴシック" pitchFamily="34" charset="-128"/>
              </a:defRPr>
            </a:lvl1pPr>
          </a:lstStyle>
          <a:p>
            <a:endParaRPr lang="en-US" altLang="ja-JP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095" y="0"/>
            <a:ext cx="4301543" cy="3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35" tIns="45267" rIns="90535" bIns="45267" numCol="1" anchor="t" anchorCtr="0" compatLnSpc="1">
            <a:prstTxWarp prst="textNoShape">
              <a:avLst/>
            </a:prstTxWarp>
          </a:bodyPr>
          <a:lstStyle>
            <a:lvl1pPr algn="r" defTabSz="904875">
              <a:defRPr sz="1200">
                <a:ea typeface="ＭＳ Ｐゴシック" pitchFamily="34" charset="-128"/>
              </a:defRPr>
            </a:lvl1pPr>
          </a:lstStyle>
          <a:p>
            <a:endParaRPr lang="en-US" altLang="ja-JP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19664"/>
            <a:ext cx="4301543" cy="3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35" tIns="45267" rIns="90535" bIns="45267" numCol="1" anchor="b" anchorCtr="0" compatLnSpc="1">
            <a:prstTxWarp prst="textNoShape">
              <a:avLst/>
            </a:prstTxWarp>
          </a:bodyPr>
          <a:lstStyle>
            <a:lvl1pPr algn="l" defTabSz="904875">
              <a:defRPr sz="1200">
                <a:ea typeface="ＭＳ Ｐゴシック" pitchFamily="34" charset="-128"/>
              </a:defRPr>
            </a:lvl1pPr>
          </a:lstStyle>
          <a:p>
            <a:endParaRPr lang="en-US" altLang="ja-JP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095" y="6419664"/>
            <a:ext cx="4301543" cy="3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35" tIns="45267" rIns="90535" bIns="45267" numCol="1" anchor="b" anchorCtr="0" compatLnSpc="1">
            <a:prstTxWarp prst="textNoShape">
              <a:avLst/>
            </a:prstTxWarp>
          </a:bodyPr>
          <a:lstStyle>
            <a:lvl1pPr algn="r" defTabSz="904875">
              <a:defRPr sz="1200">
                <a:ea typeface="ＭＳ Ｐゴシック" pitchFamily="34" charset="-128"/>
              </a:defRPr>
            </a:lvl1pPr>
          </a:lstStyle>
          <a:p>
            <a:fld id="{77CD5962-1ADE-4BFE-9DFE-AABFC2D2A945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4735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40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35" tIns="45267" rIns="90535" bIns="45267" numCol="1" anchor="t" anchorCtr="0" compatLnSpc="1">
            <a:prstTxWarp prst="textNoShape">
              <a:avLst/>
            </a:prstTxWarp>
          </a:bodyPr>
          <a:lstStyle>
            <a:lvl1pPr algn="l" defTabSz="904875">
              <a:defRPr sz="1200">
                <a:ea typeface="ＭＳ Ｐゴシック" pitchFamily="34" charset="-128"/>
              </a:defRPr>
            </a:lvl1pPr>
          </a:lstStyle>
          <a:p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5" y="0"/>
            <a:ext cx="4301543" cy="340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35" tIns="45267" rIns="90535" bIns="45267" numCol="1" anchor="t" anchorCtr="0" compatLnSpc="1">
            <a:prstTxWarp prst="textNoShape">
              <a:avLst/>
            </a:prstTxWarp>
          </a:bodyPr>
          <a:lstStyle>
            <a:lvl1pPr algn="r" defTabSz="904875">
              <a:defRPr sz="1200">
                <a:ea typeface="ＭＳ Ｐゴシック" pitchFamily="34" charset="-128"/>
              </a:defRPr>
            </a:lvl1pPr>
          </a:lstStyle>
          <a:p>
            <a:endParaRPr lang="en-US" altLang="ja-JP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8963" y="511175"/>
            <a:ext cx="3676650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41"/>
            <a:ext cx="4301543" cy="34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35" tIns="45267" rIns="90535" bIns="45267" numCol="1" anchor="b" anchorCtr="0" compatLnSpc="1">
            <a:prstTxWarp prst="textNoShape">
              <a:avLst/>
            </a:prstTxWarp>
          </a:bodyPr>
          <a:lstStyle>
            <a:lvl1pPr algn="l" defTabSz="904875">
              <a:defRPr sz="1200">
                <a:ea typeface="ＭＳ Ｐゴシック" pitchFamily="34" charset="-128"/>
              </a:defRPr>
            </a:lvl1pPr>
          </a:lstStyle>
          <a:p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5" y="6457141"/>
            <a:ext cx="4301543" cy="34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35" tIns="45267" rIns="90535" bIns="45267" numCol="1" anchor="b" anchorCtr="0" compatLnSpc="1">
            <a:prstTxWarp prst="textNoShape">
              <a:avLst/>
            </a:prstTxWarp>
          </a:bodyPr>
          <a:lstStyle>
            <a:lvl1pPr algn="r" defTabSz="904875">
              <a:defRPr sz="1200">
                <a:ea typeface="ＭＳ Ｐゴシック" pitchFamily="34" charset="-128"/>
              </a:defRPr>
            </a:lvl1pPr>
          </a:lstStyle>
          <a:p>
            <a:fld id="{D26F4978-E392-4920-940C-4190F660681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84751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1BA93D-E90A-4A78-9787-8E74D8151652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5159" y="3229385"/>
            <a:ext cx="7276322" cy="30583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ja-JP" altLang="en-US" sz="2000"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6D87C-6B81-4AED-BBA1-1F7B8625345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514350"/>
            <a:ext cx="3670300" cy="2540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552" y="3227715"/>
            <a:ext cx="7279535" cy="305895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48A2A-932C-4009-A1C8-E063E22ED19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514350"/>
            <a:ext cx="3670300" cy="2540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552" y="3227715"/>
            <a:ext cx="7279535" cy="305895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D9E6A-0B1E-4CD9-9EEF-CD9825CBDBD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514350"/>
            <a:ext cx="3670300" cy="2540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552" y="3227715"/>
            <a:ext cx="7279535" cy="305895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D9E6A-0B1E-4CD9-9EEF-CD9825CBDBD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514350"/>
            <a:ext cx="3670300" cy="2540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552" y="3227715"/>
            <a:ext cx="7279535" cy="305895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D9E6A-0B1E-4CD9-9EEF-CD9825CBDBD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514350"/>
            <a:ext cx="3670300" cy="2540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552" y="3227715"/>
            <a:ext cx="7279535" cy="305895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E8EB6-69E6-478A-88D1-27A9E1A1412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514350"/>
            <a:ext cx="3670300" cy="2540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552" y="3227715"/>
            <a:ext cx="7279535" cy="305895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2E568-5393-4F3F-ABE9-255CEEC6FF3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514350"/>
            <a:ext cx="3670300" cy="2540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552" y="3227715"/>
            <a:ext cx="7279535" cy="305895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91A8E0-E34F-42AC-9E78-FC4DD77A7245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514350"/>
            <a:ext cx="3670300" cy="2540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552" y="3227715"/>
            <a:ext cx="7279535" cy="305895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7B79C-4FE4-4BBA-A4FC-6A7D4A238935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514350"/>
            <a:ext cx="3670300" cy="25400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552" y="3227715"/>
            <a:ext cx="7279535" cy="305895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7B79C-4FE4-4BBA-A4FC-6A7D4A238935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514350"/>
            <a:ext cx="3670300" cy="25400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552" y="3227715"/>
            <a:ext cx="7279535" cy="305895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2993" y="3229192"/>
            <a:ext cx="7940654" cy="3058068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Displaying the ‘Developer’ Ribbon:</a:t>
            </a:r>
            <a:r>
              <a:rPr lang="en-US" baseline="0" dirty="0" smtClean="0"/>
              <a:t> https://www.techonthenet.com/excel/questions/developer_tab2013.php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F4978-E392-4920-940C-4190F6606818}" type="slidenum">
              <a:rPr lang="ja-JP" altLang="en-US" smtClean="0"/>
              <a:pPr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06131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67CC94-6D2B-43C5-8B65-8C2696A62758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514350"/>
            <a:ext cx="3670300" cy="25400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552" y="3227715"/>
            <a:ext cx="7279535" cy="305895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67CC94-6D2B-43C5-8B65-8C2696A62758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514350"/>
            <a:ext cx="3670300" cy="25400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552" y="3227715"/>
            <a:ext cx="7279535" cy="305895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69EE4-88B4-4519-8798-2B52031AD7B4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514350"/>
            <a:ext cx="3670300" cy="2540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552" y="3227715"/>
            <a:ext cx="7279535" cy="305895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1412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2429" y="3228708"/>
            <a:ext cx="7941783" cy="30591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3821" indent="-123821">
              <a:buFont typeface="Arial" pitchFamily="34" charset="0"/>
              <a:buChar char="•"/>
            </a:pPr>
            <a:endParaRPr lang="en-US" baseline="0" dirty="0" smtClean="0"/>
          </a:p>
          <a:p>
            <a:pPr marL="371464" indent="-371464">
              <a:tabLst>
                <a:tab pos="123821" algn="l"/>
              </a:tabLst>
            </a:pPr>
            <a:r>
              <a:rPr lang="en-US" dirty="0" smtClean="0"/>
              <a:t>	</a:t>
            </a:r>
          </a:p>
          <a:p>
            <a:pPr marL="123821" indent="-12382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B1AFE-FC8E-40C2-9724-2B21E21422E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1412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2429" y="3228708"/>
            <a:ext cx="7941783" cy="30591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3821" indent="-123821">
              <a:buFont typeface="Arial" pitchFamily="34" charset="0"/>
              <a:buChar char="•"/>
            </a:pPr>
            <a:endParaRPr lang="en-US" baseline="0" dirty="0" smtClean="0"/>
          </a:p>
          <a:p>
            <a:pPr marL="371464" indent="-371464">
              <a:tabLst>
                <a:tab pos="123821" algn="l"/>
              </a:tabLst>
            </a:pPr>
            <a:r>
              <a:rPr lang="en-US" dirty="0" smtClean="0"/>
              <a:t>	</a:t>
            </a:r>
          </a:p>
          <a:p>
            <a:pPr marL="123821" indent="-12382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B1AFE-FC8E-40C2-9724-2B21E21422E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1412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2429" y="3228708"/>
            <a:ext cx="7941783" cy="30591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3821" indent="-123821">
              <a:buFont typeface="Arial" pitchFamily="34" charset="0"/>
              <a:buChar char="•"/>
            </a:pPr>
            <a:endParaRPr lang="en-US" baseline="0" dirty="0" smtClean="0"/>
          </a:p>
          <a:p>
            <a:pPr marL="371464" indent="-371464">
              <a:tabLst>
                <a:tab pos="123821" algn="l"/>
              </a:tabLst>
            </a:pPr>
            <a:r>
              <a:rPr lang="en-US" dirty="0" smtClean="0"/>
              <a:t>	</a:t>
            </a:r>
          </a:p>
          <a:p>
            <a:pPr marL="123821" indent="-12382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B1AFE-FC8E-40C2-9724-2B21E21422E8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23692-921B-4883-91A4-D5C25F37615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514350"/>
            <a:ext cx="3670300" cy="2540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552" y="3227715"/>
            <a:ext cx="7279535" cy="305895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72C0A-132A-4F1D-9453-53E9A9CCC44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514350"/>
            <a:ext cx="3670300" cy="2540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552" y="3227715"/>
            <a:ext cx="7279535" cy="305895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D9E6A-0B1E-4CD9-9EEF-CD9825CBDBD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514350"/>
            <a:ext cx="3670300" cy="2540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552" y="3227715"/>
            <a:ext cx="7279535" cy="305895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2993" y="3229192"/>
            <a:ext cx="7940654" cy="305806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F4978-E392-4920-940C-4190F6606818}" type="slidenum">
              <a:rPr lang="ja-JP" altLang="en-US" smtClean="0"/>
              <a:pPr/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7479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2993" y="3229192"/>
            <a:ext cx="7940654" cy="305806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F4978-E392-4920-940C-4190F6606818}" type="slidenum">
              <a:rPr lang="ja-JP" altLang="en-US" smtClean="0"/>
              <a:pPr/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7479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6D87C-6B81-4AED-BBA1-1F7B8625345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514350"/>
            <a:ext cx="3670300" cy="2540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552" y="3227715"/>
            <a:ext cx="7279535" cy="305895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6D87C-6B81-4AED-BBA1-1F7B8625345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514350"/>
            <a:ext cx="3670300" cy="2540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552" y="3227715"/>
            <a:ext cx="7279535" cy="3058954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06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AF4D879F-0400-4D6C-8AEE-0561402D23AD}" type="datetime1">
              <a:rPr lang="en-US" smtClean="0"/>
              <a:t>05/09/2018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C3E1DFE8-2A6D-4419-B9F7-6F9D13EBFF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27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0400" y="6245225"/>
            <a:ext cx="21463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245225"/>
            <a:ext cx="21463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2F7D448-3003-4ABE-A46F-8D97CCE60C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87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 descr="ブルー帯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304800"/>
            <a:ext cx="840105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4" descr="BKロゴ英_ブルー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6324600"/>
            <a:ext cx="133191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5" descr="OneMIZUHO英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72401" y="6334125"/>
            <a:ext cx="931863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3505200" y="6257299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DCBF7A9-670F-48A5-A20E-5C46890782D8}" type="slidenum">
              <a:rPr lang="en-US" b="1" baseline="0" smtClean="0">
                <a:solidFill>
                  <a:srgbClr val="0000FF"/>
                </a:solidFill>
              </a:rPr>
              <a:t>‹#›</a:t>
            </a:fld>
            <a:r>
              <a:rPr lang="en-US" b="1" baseline="0" dirty="0" smtClean="0">
                <a:solidFill>
                  <a:srgbClr val="0000FF"/>
                </a:solidFill>
              </a:rPr>
              <a:t> / </a:t>
            </a:r>
            <a:r>
              <a:rPr lang="en-US" b="1" baseline="0" dirty="0" smtClean="0">
                <a:solidFill>
                  <a:srgbClr val="0000FF"/>
                </a:solidFill>
              </a:rPr>
              <a:t>46</a:t>
            </a:r>
            <a:endParaRPr lang="en-US" b="1" baseline="0" dirty="0">
              <a:solidFill>
                <a:srgbClr val="0000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9" r:id="rId3"/>
    <p:sldLayoutId id="2147483742" r:id="rId4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4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devang.khokhani@mizuho-cb.co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clement.yee@mizuho-cb.com" TargetMode="External"/><Relationship Id="rId4" Type="http://schemas.openxmlformats.org/officeDocument/2006/relationships/hyperlink" Target="mailto:mishael.oblefias@mizuho-cb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3400" y="1295400"/>
            <a:ext cx="8175625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altLang="ja-JP" sz="3800" b="1" dirty="0" smtClean="0">
                <a:solidFill>
                  <a:srgbClr val="FF0000"/>
                </a:solidFill>
                <a:latin typeface="Calibri" pitchFamily="34" charset="0"/>
                <a:ea typeface="ＭＳ Ｐゴシック" pitchFamily="34" charset="-128"/>
              </a:rPr>
              <a:t>VBA Training</a:t>
            </a:r>
            <a:endParaRPr lang="en-US" altLang="ja-JP" sz="3800" b="1" dirty="0">
              <a:solidFill>
                <a:srgbClr val="FF00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420812" y="4191000"/>
            <a:ext cx="6808788" cy="1752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Prepared by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Risk Management Department (RMD)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ysClr val="windowText" lastClr="000000"/>
                </a:solidFill>
                <a:latin typeface="Calibri"/>
              </a:rPr>
              <a:t>Markets Research &amp; Development </a:t>
            </a:r>
            <a:r>
              <a:rPr lang="en-US" sz="2400" b="1" dirty="0">
                <a:solidFill>
                  <a:sysClr val="windowText" lastClr="000000"/>
                </a:solidFill>
                <a:latin typeface="Calibri"/>
              </a:rPr>
              <a:t>Department </a:t>
            </a:r>
            <a:r>
              <a:rPr lang="en-US" sz="2400" b="1" dirty="0" smtClean="0">
                <a:solidFill>
                  <a:sysClr val="windowText" lastClr="000000"/>
                </a:solidFill>
                <a:latin typeface="Calibri"/>
              </a:rPr>
              <a:t>(MRDD</a:t>
            </a:r>
            <a:r>
              <a:rPr lang="en-US" sz="2400" b="1" dirty="0">
                <a:solidFill>
                  <a:sysClr val="windowText" lastClr="000000"/>
                </a:solidFill>
                <a:latin typeface="Calibri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2133600"/>
            <a:ext cx="8175625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altLang="ja-JP" sz="3200" b="1" dirty="0" smtClean="0">
                <a:solidFill>
                  <a:srgbClr val="0000FF"/>
                </a:solidFill>
                <a:latin typeface="Calibri" pitchFamily="34" charset="0"/>
                <a:ea typeface="ＭＳ Ｐゴシック" pitchFamily="34" charset="-128"/>
              </a:rPr>
              <a:t>Integrating People, Process and Technology</a:t>
            </a:r>
            <a:endParaRPr lang="en-US" altLang="ja-JP" sz="3200" b="1" dirty="0">
              <a:solidFill>
                <a:srgbClr val="0000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1026" name="Picture 2" descr="Image result for people process and technology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2813649"/>
            <a:ext cx="28289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613966" y="1676400"/>
            <a:ext cx="86677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511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30083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655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9227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en-US" i="0" dirty="0" smtClean="0">
                <a:latin typeface="Times New Roman" pitchFamily="18" charset="0"/>
              </a:rPr>
              <a:t>Properties</a:t>
            </a:r>
            <a:endParaRPr lang="en-US" altLang="en-US" i="0" dirty="0">
              <a:latin typeface="Times New Roman" pitchFamily="18" charset="0"/>
            </a:endParaRPr>
          </a:p>
          <a:p>
            <a:pPr lvl="1" algn="l" eaLnBrk="1" hangingPunct="1"/>
            <a:r>
              <a:rPr lang="en-US" altLang="en-US" sz="2400" i="0" dirty="0">
                <a:latin typeface="Times New Roman" pitchFamily="18" charset="0"/>
              </a:rPr>
              <a:t>Properties are the </a:t>
            </a:r>
            <a:r>
              <a:rPr lang="en-US" altLang="en-US" sz="2400" i="0" dirty="0" smtClean="0">
                <a:latin typeface="Times New Roman" pitchFamily="18" charset="0"/>
              </a:rPr>
              <a:t>physical </a:t>
            </a:r>
            <a:r>
              <a:rPr lang="en-US" altLang="en-US" sz="2400" dirty="0">
                <a:latin typeface="Times New Roman" pitchFamily="18" charset="0"/>
              </a:rPr>
              <a:t>c</a:t>
            </a:r>
            <a:r>
              <a:rPr lang="en-US" altLang="en-US" sz="2400" i="0" dirty="0" smtClean="0">
                <a:latin typeface="Times New Roman" pitchFamily="18" charset="0"/>
              </a:rPr>
              <a:t>haracteristics </a:t>
            </a:r>
            <a:r>
              <a:rPr lang="en-US" altLang="en-US" sz="2400" i="0" dirty="0">
                <a:latin typeface="Times New Roman" pitchFamily="18" charset="0"/>
              </a:rPr>
              <a:t>of </a:t>
            </a:r>
            <a:r>
              <a:rPr lang="en-US" altLang="en-US" sz="2400" i="0" dirty="0" smtClean="0">
                <a:latin typeface="Times New Roman" pitchFamily="18" charset="0"/>
              </a:rPr>
              <a:t>Objects</a:t>
            </a:r>
          </a:p>
          <a:p>
            <a:pPr lvl="1" algn="l" eaLnBrk="1" hangingPunct="1"/>
            <a:r>
              <a:rPr lang="en-US" altLang="en-US" sz="2400" i="0" dirty="0" smtClean="0">
                <a:latin typeface="Times New Roman" pitchFamily="18" charset="0"/>
              </a:rPr>
              <a:t>Can </a:t>
            </a:r>
            <a:r>
              <a:rPr lang="en-US" altLang="en-US" sz="2400" i="0" dirty="0">
                <a:latin typeface="Times New Roman" pitchFamily="18" charset="0"/>
              </a:rPr>
              <a:t>be </a:t>
            </a:r>
            <a:r>
              <a:rPr lang="en-US" altLang="en-US" sz="2400" i="0" dirty="0" smtClean="0">
                <a:latin typeface="Times New Roman" pitchFamily="18" charset="0"/>
              </a:rPr>
              <a:t>measured </a:t>
            </a:r>
            <a:r>
              <a:rPr lang="en-US" altLang="en-US" sz="2400" i="0" dirty="0">
                <a:latin typeface="Times New Roman" pitchFamily="18" charset="0"/>
              </a:rPr>
              <a:t>or </a:t>
            </a:r>
            <a:r>
              <a:rPr lang="en-US" altLang="en-US" sz="2400" i="0" dirty="0" smtClean="0">
                <a:latin typeface="Times New Roman" pitchFamily="18" charset="0"/>
              </a:rPr>
              <a:t>quantified</a:t>
            </a:r>
          </a:p>
          <a:p>
            <a:pPr lvl="1" algn="l" eaLnBrk="1" hangingPunct="1"/>
            <a:r>
              <a:rPr lang="en-US" altLang="en-US" sz="2400" dirty="0" smtClean="0">
                <a:latin typeface="Times New Roman" pitchFamily="18" charset="0"/>
              </a:rPr>
              <a:t>Use dot . </a:t>
            </a:r>
            <a:r>
              <a:rPr lang="en-US" altLang="en-US" sz="2400" dirty="0">
                <a:latin typeface="Times New Roman" pitchFamily="18" charset="0"/>
              </a:rPr>
              <a:t>t</a:t>
            </a:r>
            <a:r>
              <a:rPr lang="en-US" altLang="en-US" sz="2400" dirty="0" smtClean="0">
                <a:latin typeface="Times New Roman" pitchFamily="18" charset="0"/>
              </a:rPr>
              <a:t>o access the collection’s / object’s properties</a:t>
            </a:r>
            <a:endParaRPr lang="en-US" altLang="en-US" sz="2400" i="0" dirty="0">
              <a:latin typeface="Times New Roman" pitchFamily="18" charset="0"/>
            </a:endParaRPr>
          </a:p>
          <a:p>
            <a:pPr lvl="1" algn="l" eaLnBrk="1" hangingPunct="1"/>
            <a:r>
              <a:rPr lang="en-US" altLang="en-US" sz="2400" i="0" dirty="0">
                <a:latin typeface="Times New Roman" pitchFamily="18" charset="0"/>
              </a:rPr>
              <a:t>Properties for </a:t>
            </a:r>
            <a:r>
              <a:rPr lang="en-US" altLang="en-US" sz="2400" i="0" dirty="0" smtClean="0">
                <a:latin typeface="Times New Roman" pitchFamily="18" charset="0"/>
              </a:rPr>
              <a:t>Collection:</a:t>
            </a:r>
            <a:endParaRPr lang="en-US" altLang="en-US" sz="2400" i="0" dirty="0">
              <a:latin typeface="Times New Roman" pitchFamily="18" charset="0"/>
            </a:endParaRPr>
          </a:p>
          <a:p>
            <a:pPr marL="471487" lvl="1" indent="0" algn="l" eaLnBrk="1" hangingPunct="1">
              <a:buNone/>
            </a:pPr>
            <a:r>
              <a:rPr lang="en-US" altLang="en-US" sz="2400" i="0" dirty="0">
                <a:latin typeface="Times New Roman" pitchFamily="18" charset="0"/>
              </a:rPr>
              <a:t>      - </a:t>
            </a:r>
            <a:r>
              <a:rPr lang="en-US" altLang="en-US" sz="2400" i="0" dirty="0" err="1" smtClean="0">
                <a:latin typeface="Times New Roman" pitchFamily="18" charset="0"/>
              </a:rPr>
              <a:t>Worksheets.Name</a:t>
            </a:r>
            <a:r>
              <a:rPr lang="en-US" altLang="en-US" sz="2400" i="0" dirty="0" smtClean="0">
                <a:latin typeface="Times New Roman" pitchFamily="18" charset="0"/>
              </a:rPr>
              <a:t> </a:t>
            </a:r>
            <a:r>
              <a:rPr lang="en-US" altLang="en-US" sz="1800" dirty="0">
                <a:latin typeface="Times New Roman" pitchFamily="18" charset="0"/>
              </a:rPr>
              <a:t>(Read Only)</a:t>
            </a:r>
          </a:p>
          <a:p>
            <a:pPr marL="471487" lvl="1" indent="0" algn="l" eaLnBrk="1" hangingPunct="1">
              <a:buNone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i="0" dirty="0" smtClean="0">
                <a:latin typeface="Times New Roman" pitchFamily="18" charset="0"/>
              </a:rPr>
              <a:t>- </a:t>
            </a:r>
            <a:r>
              <a:rPr lang="en-US" altLang="en-US" sz="2400" i="0" dirty="0" err="1">
                <a:latin typeface="Times New Roman" pitchFamily="18" charset="0"/>
              </a:rPr>
              <a:t>Worksheets.Visible</a:t>
            </a:r>
            <a:r>
              <a:rPr lang="en-US" altLang="en-US" sz="2400" i="0" dirty="0">
                <a:latin typeface="Times New Roman" pitchFamily="18" charset="0"/>
              </a:rPr>
              <a:t> = True </a:t>
            </a:r>
            <a:r>
              <a:rPr lang="en-US" altLang="en-US" sz="1800" dirty="0">
                <a:latin typeface="Times New Roman" pitchFamily="18" charset="0"/>
              </a:rPr>
              <a:t>(Read and Write)</a:t>
            </a:r>
          </a:p>
          <a:p>
            <a:pPr lvl="1" algn="l" eaLnBrk="1" hangingPunct="1"/>
            <a:r>
              <a:rPr lang="en-US" altLang="en-US" sz="2400" i="0" dirty="0">
                <a:latin typeface="Times New Roman" pitchFamily="18" charset="0"/>
              </a:rPr>
              <a:t>Properties for </a:t>
            </a:r>
            <a:r>
              <a:rPr lang="en-US" altLang="en-US" sz="2400" i="0" dirty="0" smtClean="0">
                <a:latin typeface="Times New Roman" pitchFamily="18" charset="0"/>
              </a:rPr>
              <a:t>Object:</a:t>
            </a:r>
            <a:endParaRPr lang="en-US" altLang="en-US" sz="2400" i="0" dirty="0">
              <a:latin typeface="Times New Roman" pitchFamily="18" charset="0"/>
            </a:endParaRPr>
          </a:p>
          <a:p>
            <a:pPr marL="471487" lvl="1" indent="0" algn="l" eaLnBrk="1" hangingPunct="1">
              <a:buNone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i="0" dirty="0" smtClean="0">
                <a:latin typeface="Times New Roman" pitchFamily="18" charset="0"/>
              </a:rPr>
              <a:t>- </a:t>
            </a:r>
            <a:r>
              <a:rPr lang="en-US" altLang="en-US" sz="2400" i="0" dirty="0">
                <a:latin typeface="Times New Roman" pitchFamily="18" charset="0"/>
              </a:rPr>
              <a:t>Range("</a:t>
            </a:r>
            <a:r>
              <a:rPr lang="en-US" altLang="en-US" sz="2400" i="0" dirty="0" smtClean="0">
                <a:latin typeface="Times New Roman" pitchFamily="18" charset="0"/>
              </a:rPr>
              <a:t>A1").</a:t>
            </a:r>
            <a:r>
              <a:rPr lang="en-US" altLang="en-US" sz="2400" dirty="0" smtClean="0">
                <a:latin typeface="Times New Roman" pitchFamily="18" charset="0"/>
              </a:rPr>
              <a:t>Value</a:t>
            </a:r>
            <a:r>
              <a:rPr lang="en-US" altLang="en-US" sz="2400" i="0" dirty="0" smtClean="0">
                <a:latin typeface="Times New Roman" pitchFamily="18" charset="0"/>
              </a:rPr>
              <a:t> </a:t>
            </a:r>
            <a:r>
              <a:rPr lang="en-US" altLang="en-US" sz="1800" dirty="0">
                <a:latin typeface="Times New Roman" pitchFamily="18" charset="0"/>
              </a:rPr>
              <a:t>(Read Only)</a:t>
            </a:r>
          </a:p>
          <a:p>
            <a:pPr marL="471487" lvl="1" indent="0" algn="l" eaLnBrk="1" hangingPunct="1">
              <a:buNone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i="0" dirty="0" smtClean="0">
                <a:latin typeface="Times New Roman" pitchFamily="18" charset="0"/>
              </a:rPr>
              <a:t>- </a:t>
            </a:r>
            <a:r>
              <a:rPr lang="en-US" altLang="en-US" sz="2400" i="0" dirty="0">
                <a:latin typeface="Times New Roman" pitchFamily="18" charset="0"/>
              </a:rPr>
              <a:t>Range("A1:B15").</a:t>
            </a:r>
            <a:r>
              <a:rPr lang="en-US" altLang="en-US" sz="2400" i="0" dirty="0" err="1">
                <a:latin typeface="Times New Roman" pitchFamily="18" charset="0"/>
              </a:rPr>
              <a:t>Font.Bold</a:t>
            </a:r>
            <a:r>
              <a:rPr lang="en-US" altLang="en-US" sz="2400" i="0" dirty="0">
                <a:latin typeface="Times New Roman" pitchFamily="18" charset="0"/>
              </a:rPr>
              <a:t> = True </a:t>
            </a:r>
            <a:r>
              <a:rPr lang="en-US" altLang="en-US" sz="1800" dirty="0">
                <a:latin typeface="Times New Roman" pitchFamily="18" charset="0"/>
              </a:rPr>
              <a:t>(Read and Write)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95300" y="914400"/>
            <a:ext cx="9334500" cy="6096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en-US" altLang="en-US" sz="2800" b="1" kern="0" dirty="0" smtClean="0">
                <a:solidFill>
                  <a:srgbClr val="FC0019"/>
                </a:solidFill>
                <a:latin typeface="Bookman" pitchFamily="18" charset="0"/>
              </a:rPr>
              <a:t>Components of </a:t>
            </a:r>
            <a:r>
              <a:rPr lang="en-US" altLang="en-US" sz="2800" b="1" kern="0" dirty="0" smtClean="0">
                <a:solidFill>
                  <a:srgbClr val="FC0019"/>
                </a:solidFill>
                <a:latin typeface="Bookman" pitchFamily="18" charset="0"/>
              </a:rPr>
              <a:t>VBA Object </a:t>
            </a:r>
            <a:r>
              <a:rPr lang="en-US" altLang="en-US" sz="2800" b="1" kern="0" dirty="0" smtClean="0">
                <a:solidFill>
                  <a:srgbClr val="FC0019"/>
                </a:solidFill>
                <a:latin typeface="Bookman" pitchFamily="18" charset="0"/>
              </a:rPr>
              <a:t>Oriented Programming (cont’d.)</a:t>
            </a:r>
            <a:endParaRPr lang="en-US" altLang="en-US" sz="2800" b="1" kern="0" dirty="0">
              <a:solidFill>
                <a:srgbClr val="FC0019"/>
              </a:solidFill>
              <a:latin typeface="Bookman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467600" y="3657600"/>
            <a:ext cx="2209800" cy="2133600"/>
            <a:chOff x="7467600" y="1447800"/>
            <a:chExt cx="2209800" cy="2133600"/>
          </a:xfrm>
        </p:grpSpPr>
        <p:sp>
          <p:nvSpPr>
            <p:cNvPr id="10" name="Rectangular Callout 9"/>
            <p:cNvSpPr/>
            <p:nvPr/>
          </p:nvSpPr>
          <p:spPr bwMode="auto">
            <a:xfrm>
              <a:off x="7467600" y="1447800"/>
              <a:ext cx="2209800" cy="2133600"/>
            </a:xfrm>
            <a:prstGeom prst="wedgeRectCallout">
              <a:avLst>
                <a:gd name="adj1" fmla="val 33167"/>
                <a:gd name="adj2" fmla="val 63591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HG丸ｺﾞｼｯｸM-PRO" pitchFamily="49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67600" y="1488962"/>
              <a:ext cx="22098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Make use of Excel VBA’s auto-completion feature (i.e. </a:t>
              </a:r>
              <a:r>
                <a:rPr lang="en-US" dirty="0" err="1" smtClean="0"/>
                <a:t>Intellisense</a:t>
              </a:r>
              <a:r>
                <a:rPr lang="en-US" dirty="0" smtClean="0"/>
                <a:t>) for data variables, methods</a:t>
              </a:r>
              <a:r>
                <a:rPr lang="en-US" dirty="0"/>
                <a:t> </a:t>
              </a:r>
              <a:r>
                <a:rPr lang="en-US" dirty="0" smtClean="0"/>
                <a:t>and properties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591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613966" y="1752600"/>
            <a:ext cx="86677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511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30083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655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9227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en-US" i="0" dirty="0" smtClean="0">
                <a:latin typeface="Times New Roman" pitchFamily="18" charset="0"/>
              </a:rPr>
              <a:t>Methods</a:t>
            </a:r>
            <a:endParaRPr lang="en-US" altLang="en-US" i="0" dirty="0">
              <a:latin typeface="Times New Roman" pitchFamily="18" charset="0"/>
            </a:endParaRPr>
          </a:p>
          <a:p>
            <a:pPr lvl="1" algn="l" eaLnBrk="1" hangingPunct="1"/>
            <a:r>
              <a:rPr lang="en-US" altLang="en-US" sz="2400" i="0" dirty="0">
                <a:latin typeface="Times New Roman" pitchFamily="18" charset="0"/>
              </a:rPr>
              <a:t>Methods are the </a:t>
            </a:r>
            <a:r>
              <a:rPr lang="en-US" altLang="en-US" sz="2400" i="0" dirty="0" smtClean="0">
                <a:latin typeface="Times New Roman" pitchFamily="18" charset="0"/>
              </a:rPr>
              <a:t>actions </a:t>
            </a:r>
            <a:r>
              <a:rPr lang="en-US" altLang="en-US" sz="2400" i="0" dirty="0">
                <a:latin typeface="Times New Roman" pitchFamily="18" charset="0"/>
              </a:rPr>
              <a:t>that </a:t>
            </a:r>
            <a:r>
              <a:rPr lang="en-US" altLang="en-US" sz="2400" i="0" dirty="0" smtClean="0">
                <a:latin typeface="Times New Roman" pitchFamily="18" charset="0"/>
              </a:rPr>
              <a:t>can </a:t>
            </a:r>
            <a:r>
              <a:rPr lang="en-US" altLang="en-US" sz="2400" i="0" dirty="0">
                <a:latin typeface="Times New Roman" pitchFamily="18" charset="0"/>
              </a:rPr>
              <a:t>be </a:t>
            </a:r>
            <a:r>
              <a:rPr lang="en-US" altLang="en-US" sz="2400" dirty="0">
                <a:latin typeface="Times New Roman" pitchFamily="18" charset="0"/>
              </a:rPr>
              <a:t>p</a:t>
            </a:r>
            <a:r>
              <a:rPr lang="en-US" altLang="en-US" sz="2400" i="0" dirty="0" smtClean="0">
                <a:latin typeface="Times New Roman" pitchFamily="18" charset="0"/>
              </a:rPr>
              <a:t>erformed </a:t>
            </a:r>
            <a:r>
              <a:rPr lang="en-US" altLang="en-US" sz="2400" i="0" dirty="0">
                <a:latin typeface="Times New Roman" pitchFamily="18" charset="0"/>
              </a:rPr>
              <a:t>by Objects or on </a:t>
            </a:r>
            <a:r>
              <a:rPr lang="en-US" altLang="en-US" sz="2400" i="0" dirty="0" smtClean="0">
                <a:latin typeface="Times New Roman" pitchFamily="18" charset="0"/>
              </a:rPr>
              <a:t>Objects</a:t>
            </a:r>
          </a:p>
          <a:p>
            <a:pPr lvl="1" algn="l"/>
            <a:r>
              <a:rPr lang="en-US" altLang="en-US" sz="2400" dirty="0" smtClean="0">
                <a:latin typeface="Times New Roman" pitchFamily="18" charset="0"/>
              </a:rPr>
              <a:t>Again, use </a:t>
            </a:r>
            <a:r>
              <a:rPr lang="en-US" altLang="en-US" sz="2400" dirty="0">
                <a:latin typeface="Times New Roman" pitchFamily="18" charset="0"/>
              </a:rPr>
              <a:t>dot . to access the collection’s / object’s </a:t>
            </a:r>
            <a:r>
              <a:rPr lang="en-US" altLang="en-US" sz="2400" dirty="0" smtClean="0">
                <a:latin typeface="Times New Roman" pitchFamily="18" charset="0"/>
              </a:rPr>
              <a:t>methods</a:t>
            </a:r>
            <a:endParaRPr lang="en-US" altLang="en-US" sz="2400" i="0" dirty="0">
              <a:latin typeface="Times New Roman" pitchFamily="18" charset="0"/>
            </a:endParaRPr>
          </a:p>
          <a:p>
            <a:pPr lvl="1" algn="l" eaLnBrk="1" hangingPunct="1"/>
            <a:r>
              <a:rPr lang="en-US" altLang="en-US" sz="2400" i="0" dirty="0">
                <a:latin typeface="Times New Roman" pitchFamily="18" charset="0"/>
              </a:rPr>
              <a:t>Methods for </a:t>
            </a:r>
            <a:r>
              <a:rPr lang="en-US" altLang="en-US" sz="2400" i="0" dirty="0" smtClean="0">
                <a:latin typeface="Times New Roman" pitchFamily="18" charset="0"/>
              </a:rPr>
              <a:t>Collection:</a:t>
            </a:r>
            <a:endParaRPr lang="en-US" altLang="en-US" sz="2400" i="0" dirty="0">
              <a:latin typeface="Times New Roman" pitchFamily="18" charset="0"/>
            </a:endParaRPr>
          </a:p>
          <a:p>
            <a:pPr marL="471487" lvl="1" indent="0" algn="l" eaLnBrk="1" hangingPunct="1">
              <a:buNone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i="0" dirty="0" smtClean="0">
                <a:latin typeface="Times New Roman" pitchFamily="18" charset="0"/>
              </a:rPr>
              <a:t>- </a:t>
            </a:r>
            <a:r>
              <a:rPr lang="en-US" altLang="en-US" sz="2400" i="0" dirty="0" err="1">
                <a:latin typeface="Times New Roman" pitchFamily="18" charset="0"/>
              </a:rPr>
              <a:t>Worksheets.Add</a:t>
            </a:r>
            <a:r>
              <a:rPr lang="en-US" altLang="en-US" sz="2400" i="0" dirty="0">
                <a:latin typeface="Times New Roman" pitchFamily="18" charset="0"/>
              </a:rPr>
              <a:t> </a:t>
            </a:r>
          </a:p>
          <a:p>
            <a:pPr marL="471487" lvl="1" indent="0" algn="l" eaLnBrk="1" hangingPunct="1">
              <a:buNone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i="0" dirty="0" smtClean="0">
                <a:latin typeface="Times New Roman" pitchFamily="18" charset="0"/>
              </a:rPr>
              <a:t>- </a:t>
            </a:r>
            <a:r>
              <a:rPr lang="en-US" altLang="en-US" sz="2400" i="0" dirty="0" err="1">
                <a:latin typeface="Times New Roman" pitchFamily="18" charset="0"/>
              </a:rPr>
              <a:t>Worksheets.Delete</a:t>
            </a:r>
            <a:endParaRPr lang="en-US" altLang="en-US" sz="2400" i="0" dirty="0">
              <a:latin typeface="Times New Roman" pitchFamily="18" charset="0"/>
            </a:endParaRPr>
          </a:p>
          <a:p>
            <a:pPr lvl="1" algn="l" eaLnBrk="1" hangingPunct="1"/>
            <a:r>
              <a:rPr lang="en-US" altLang="en-US" sz="2400" i="0" dirty="0">
                <a:latin typeface="Times New Roman" pitchFamily="18" charset="0"/>
              </a:rPr>
              <a:t>Methods for </a:t>
            </a:r>
            <a:r>
              <a:rPr lang="en-US" altLang="en-US" sz="2400" i="0" dirty="0" smtClean="0">
                <a:latin typeface="Times New Roman" pitchFamily="18" charset="0"/>
              </a:rPr>
              <a:t>Object:</a:t>
            </a:r>
            <a:endParaRPr lang="en-US" altLang="en-US" sz="2400" i="0" dirty="0">
              <a:latin typeface="Times New Roman" pitchFamily="18" charset="0"/>
            </a:endParaRPr>
          </a:p>
          <a:p>
            <a:pPr marL="471487" lvl="1" indent="0" algn="l" eaLnBrk="1" hangingPunct="1">
              <a:buNone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i="0" dirty="0" smtClean="0">
                <a:latin typeface="Times New Roman" pitchFamily="18" charset="0"/>
              </a:rPr>
              <a:t>- </a:t>
            </a:r>
            <a:r>
              <a:rPr lang="en-US" altLang="en-US" sz="2400" i="0" dirty="0">
                <a:latin typeface="Times New Roman" pitchFamily="18" charset="0"/>
              </a:rPr>
              <a:t>Range("A1:B15").</a:t>
            </a:r>
            <a:r>
              <a:rPr lang="en-US" altLang="en-US" sz="2400" i="0" dirty="0" err="1">
                <a:latin typeface="Times New Roman" pitchFamily="18" charset="0"/>
              </a:rPr>
              <a:t>ClearContents</a:t>
            </a:r>
            <a:endParaRPr lang="en-US" altLang="en-US" sz="2400" i="0" dirty="0">
              <a:latin typeface="Times New Roman" pitchFamily="18" charset="0"/>
            </a:endParaRPr>
          </a:p>
          <a:p>
            <a:pPr marL="471487" lvl="1" indent="0" algn="l" eaLnBrk="1" hangingPunct="1">
              <a:buNone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i="0" dirty="0" smtClean="0">
                <a:latin typeface="Times New Roman" pitchFamily="18" charset="0"/>
              </a:rPr>
              <a:t>- </a:t>
            </a:r>
            <a:r>
              <a:rPr lang="en-US" altLang="en-US" sz="2400" i="0" dirty="0" err="1">
                <a:latin typeface="Times New Roman" pitchFamily="18" charset="0"/>
              </a:rPr>
              <a:t>ActiveCell.Copy</a:t>
            </a:r>
            <a:endParaRPr lang="en-US" altLang="en-US" sz="2400" i="0" dirty="0">
              <a:latin typeface="Times New Roman" pitchFamily="18" charset="0"/>
            </a:endParaRPr>
          </a:p>
          <a:p>
            <a:pPr lvl="1" algn="l" eaLnBrk="1" hangingPunct="1"/>
            <a:endParaRPr lang="en-US" altLang="en-US" sz="2400" i="0" dirty="0">
              <a:latin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914400"/>
            <a:ext cx="9334500" cy="6096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en-US" altLang="en-US" sz="2800" b="1" kern="0" dirty="0" smtClean="0">
                <a:solidFill>
                  <a:srgbClr val="FC0019"/>
                </a:solidFill>
                <a:latin typeface="Bookman" pitchFamily="18" charset="0"/>
              </a:rPr>
              <a:t>Components of </a:t>
            </a:r>
            <a:r>
              <a:rPr lang="en-US" altLang="en-US" sz="2800" b="1" kern="0" dirty="0" smtClean="0">
                <a:solidFill>
                  <a:srgbClr val="FC0019"/>
                </a:solidFill>
                <a:latin typeface="Bookman" pitchFamily="18" charset="0"/>
              </a:rPr>
              <a:t>VBA Object </a:t>
            </a:r>
            <a:r>
              <a:rPr lang="en-US" altLang="en-US" sz="2800" b="1" kern="0" dirty="0" smtClean="0">
                <a:solidFill>
                  <a:srgbClr val="FC0019"/>
                </a:solidFill>
                <a:latin typeface="Bookman" pitchFamily="18" charset="0"/>
              </a:rPr>
              <a:t>Oriented Programming (cont’d.)</a:t>
            </a:r>
            <a:endParaRPr lang="en-US" altLang="en-US" sz="2800" b="1" kern="0" dirty="0">
              <a:solidFill>
                <a:srgbClr val="FC0019"/>
              </a:solidFill>
              <a:latin typeface="Book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67600" y="3657600"/>
            <a:ext cx="2209800" cy="2133600"/>
            <a:chOff x="7467600" y="1447800"/>
            <a:chExt cx="2209800" cy="2133600"/>
          </a:xfrm>
        </p:grpSpPr>
        <p:sp>
          <p:nvSpPr>
            <p:cNvPr id="6" name="Rectangular Callout 5"/>
            <p:cNvSpPr/>
            <p:nvPr/>
          </p:nvSpPr>
          <p:spPr bwMode="auto">
            <a:xfrm>
              <a:off x="7467600" y="1447800"/>
              <a:ext cx="2209800" cy="2133600"/>
            </a:xfrm>
            <a:prstGeom prst="wedgeRectCallout">
              <a:avLst>
                <a:gd name="adj1" fmla="val 33167"/>
                <a:gd name="adj2" fmla="val 63591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HG丸ｺﾞｼｯｸM-PRO" pitchFamily="49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67600" y="1488962"/>
              <a:ext cx="22098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Make use of Excel VBA’s auto-completion feature (i.e. </a:t>
              </a:r>
              <a:r>
                <a:rPr lang="en-US" dirty="0" err="1" smtClean="0"/>
                <a:t>Intellisense</a:t>
              </a:r>
              <a:r>
                <a:rPr lang="en-US" dirty="0" smtClean="0"/>
                <a:t>) for data variables, methods</a:t>
              </a:r>
              <a:r>
                <a:rPr lang="en-US" dirty="0"/>
                <a:t> </a:t>
              </a:r>
              <a:r>
                <a:rPr lang="en-US" dirty="0" smtClean="0"/>
                <a:t>and properties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396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613966" y="1752600"/>
            <a:ext cx="86677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511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30083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655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9227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en-US" i="0" dirty="0" smtClean="0">
                <a:latin typeface="Times New Roman" pitchFamily="18" charset="0"/>
              </a:rPr>
              <a:t>Events</a:t>
            </a:r>
            <a:endParaRPr lang="en-US" altLang="en-US" i="0" dirty="0">
              <a:latin typeface="Times New Roman" pitchFamily="18" charset="0"/>
            </a:endParaRPr>
          </a:p>
          <a:p>
            <a:pPr lvl="1" algn="l" eaLnBrk="1" hangingPunct="1"/>
            <a:r>
              <a:rPr lang="en-US" altLang="en-US" sz="2400" i="0" dirty="0" smtClean="0">
                <a:latin typeface="Times New Roman" pitchFamily="18" charset="0"/>
              </a:rPr>
              <a:t>Actions performed by users that trigger Excel VBA to execute code, such </a:t>
            </a:r>
            <a:r>
              <a:rPr lang="en-US" altLang="en-US" sz="2400" i="0" dirty="0">
                <a:latin typeface="Times New Roman" pitchFamily="18" charset="0"/>
              </a:rPr>
              <a:t>as Mouse Click, Double Click on a Cell, </a:t>
            </a:r>
            <a:r>
              <a:rPr lang="en-US" altLang="en-US" sz="2400" i="0" dirty="0" smtClean="0">
                <a:latin typeface="Times New Roman" pitchFamily="18" charset="0"/>
              </a:rPr>
              <a:t>Open/Close/Save </a:t>
            </a:r>
            <a:r>
              <a:rPr lang="en-US" altLang="en-US" sz="2400" i="0" dirty="0">
                <a:latin typeface="Times New Roman" pitchFamily="18" charset="0"/>
              </a:rPr>
              <a:t>a Workbook, etc.</a:t>
            </a:r>
          </a:p>
          <a:p>
            <a:pPr lvl="2" algn="l"/>
            <a:r>
              <a:rPr lang="en-US" altLang="en-US" sz="2100" i="0" dirty="0">
                <a:latin typeface="Times New Roman" pitchFamily="18" charset="0"/>
              </a:rPr>
              <a:t>Worksheet </a:t>
            </a:r>
            <a:r>
              <a:rPr lang="en-US" altLang="en-US" sz="2100" i="0" dirty="0" smtClean="0">
                <a:latin typeface="Times New Roman" pitchFamily="18" charset="0"/>
              </a:rPr>
              <a:t>Events: </a:t>
            </a:r>
            <a:r>
              <a:rPr lang="en-US" altLang="en-US" sz="2100" dirty="0">
                <a:latin typeface="Times New Roman" pitchFamily="18" charset="0"/>
              </a:rPr>
              <a:t>e</a:t>
            </a:r>
            <a:r>
              <a:rPr lang="en-US" altLang="en-US" sz="2100" dirty="0" smtClean="0">
                <a:latin typeface="Times New Roman" pitchFamily="18" charset="0"/>
              </a:rPr>
              <a:t>.g. </a:t>
            </a:r>
            <a:r>
              <a:rPr lang="en-US" altLang="en-US" sz="2100" i="0" dirty="0" smtClean="0">
                <a:latin typeface="Times New Roman" pitchFamily="18" charset="0"/>
              </a:rPr>
              <a:t>Activate</a:t>
            </a:r>
            <a:r>
              <a:rPr lang="en-US" altLang="en-US" sz="2100" i="0" dirty="0">
                <a:latin typeface="Times New Roman" pitchFamily="18" charset="0"/>
              </a:rPr>
              <a:t>, Deactivate, Change, Selection Change, Before Double Click, etc.</a:t>
            </a:r>
          </a:p>
          <a:p>
            <a:pPr lvl="2" algn="l"/>
            <a:r>
              <a:rPr lang="en-US" altLang="en-US" sz="2100" i="0" dirty="0">
                <a:latin typeface="Times New Roman" pitchFamily="18" charset="0"/>
              </a:rPr>
              <a:t>Workbook </a:t>
            </a:r>
            <a:r>
              <a:rPr lang="en-US" altLang="en-US" sz="2100" i="0" dirty="0" smtClean="0">
                <a:latin typeface="Times New Roman" pitchFamily="18" charset="0"/>
              </a:rPr>
              <a:t>Events: e.g. Activate</a:t>
            </a:r>
            <a:r>
              <a:rPr lang="en-US" altLang="en-US" sz="2100" i="0" dirty="0">
                <a:latin typeface="Times New Roman" pitchFamily="18" charset="0"/>
              </a:rPr>
              <a:t>, Deactivate, Open, Before Close, Before Saving, Before Print, New Sheet</a:t>
            </a:r>
            <a:r>
              <a:rPr lang="en-US" altLang="en-US" sz="2100" i="0" dirty="0" smtClean="0">
                <a:latin typeface="Times New Roman" pitchFamily="18" charset="0"/>
              </a:rPr>
              <a:t>.</a:t>
            </a:r>
          </a:p>
          <a:p>
            <a:pPr lvl="1" algn="l"/>
            <a:r>
              <a:rPr lang="en-US" altLang="en-US" sz="2400" dirty="0" smtClean="0">
                <a:latin typeface="Times New Roman" pitchFamily="18" charset="0"/>
              </a:rPr>
              <a:t>These events are built-in procedures inside Excel </a:t>
            </a:r>
            <a:endParaRPr lang="en-US" altLang="en-US" sz="2400" i="0" dirty="0">
              <a:latin typeface="Times New Roman" pitchFamily="18" charset="0"/>
            </a:endParaRPr>
          </a:p>
          <a:p>
            <a:pPr lvl="2" algn="l" eaLnBrk="1" hangingPunct="1"/>
            <a:endParaRPr lang="en-US" altLang="en-US" sz="2100" i="0" dirty="0">
              <a:latin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914400"/>
            <a:ext cx="9334500" cy="6096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en-US" altLang="en-US" sz="2800" b="1" kern="0" dirty="0" smtClean="0">
                <a:solidFill>
                  <a:srgbClr val="FC0019"/>
                </a:solidFill>
                <a:latin typeface="Bookman" pitchFamily="18" charset="0"/>
              </a:rPr>
              <a:t>Components of </a:t>
            </a:r>
            <a:r>
              <a:rPr lang="en-US" altLang="en-US" sz="2800" b="1" kern="0" dirty="0" smtClean="0">
                <a:solidFill>
                  <a:srgbClr val="FC0019"/>
                </a:solidFill>
                <a:latin typeface="Bookman" pitchFamily="18" charset="0"/>
              </a:rPr>
              <a:t>VBA Object </a:t>
            </a:r>
            <a:r>
              <a:rPr lang="en-US" altLang="en-US" sz="2800" b="1" kern="0" dirty="0" smtClean="0">
                <a:solidFill>
                  <a:srgbClr val="FC0019"/>
                </a:solidFill>
                <a:latin typeface="Bookman" pitchFamily="18" charset="0"/>
              </a:rPr>
              <a:t>Oriented Programming (cont’d.)</a:t>
            </a:r>
            <a:endParaRPr lang="en-US" altLang="en-US" sz="2800" b="1" kern="0" dirty="0">
              <a:solidFill>
                <a:srgbClr val="FC0019"/>
              </a:solidFill>
              <a:latin typeface="Book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20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613966" y="1752600"/>
            <a:ext cx="86677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511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30083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655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9227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en-US" i="0" dirty="0" smtClean="0">
                <a:latin typeface="Times New Roman" pitchFamily="18" charset="0"/>
              </a:rPr>
              <a:t>Events</a:t>
            </a:r>
          </a:p>
          <a:p>
            <a:pPr lvl="1" algn="l"/>
            <a:r>
              <a:rPr lang="en-US" altLang="en-US" dirty="0" smtClean="0">
                <a:latin typeface="Times New Roman" pitchFamily="18" charset="0"/>
              </a:rPr>
              <a:t>Examples of sheet events provided in Excel</a:t>
            </a:r>
            <a:endParaRPr lang="en-US" altLang="en-US" i="0" dirty="0">
              <a:latin typeface="Times New Roman" pitchFamily="18" charset="0"/>
            </a:endParaRPr>
          </a:p>
          <a:p>
            <a:pPr lvl="2" algn="l" eaLnBrk="1" hangingPunct="1"/>
            <a:endParaRPr lang="en-US" altLang="en-US" sz="2100" i="0" dirty="0">
              <a:latin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914400"/>
            <a:ext cx="9334500" cy="6096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en-US" altLang="en-US" sz="2800" b="1" kern="0" dirty="0" smtClean="0">
                <a:solidFill>
                  <a:srgbClr val="FC0019"/>
                </a:solidFill>
                <a:latin typeface="Bookman" pitchFamily="18" charset="0"/>
              </a:rPr>
              <a:t>Components of </a:t>
            </a:r>
            <a:r>
              <a:rPr lang="en-US" altLang="en-US" sz="2800" b="1" kern="0" dirty="0" smtClean="0">
                <a:solidFill>
                  <a:srgbClr val="FC0019"/>
                </a:solidFill>
                <a:latin typeface="Bookman" pitchFamily="18" charset="0"/>
              </a:rPr>
              <a:t>VBA Object </a:t>
            </a:r>
            <a:r>
              <a:rPr lang="en-US" altLang="en-US" sz="2800" b="1" kern="0" dirty="0" smtClean="0">
                <a:solidFill>
                  <a:srgbClr val="FC0019"/>
                </a:solidFill>
                <a:latin typeface="Bookman" pitchFamily="18" charset="0"/>
              </a:rPr>
              <a:t>Oriented Programming (cont’d.)</a:t>
            </a:r>
            <a:endParaRPr lang="en-US" altLang="en-US" sz="2800" b="1" kern="0" dirty="0">
              <a:solidFill>
                <a:srgbClr val="FC0019"/>
              </a:solidFill>
              <a:latin typeface="Book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20766" y="2819400"/>
            <a:ext cx="6308834" cy="3967655"/>
            <a:chOff x="2451262" y="2590800"/>
            <a:chExt cx="5003477" cy="3607707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1262" y="2590800"/>
              <a:ext cx="5003477" cy="3607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 bwMode="auto">
            <a:xfrm>
              <a:off x="5867400" y="2971800"/>
              <a:ext cx="1587339" cy="12954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HG丸ｺﾞｼｯｸM-PRO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71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642721" y="1905000"/>
            <a:ext cx="821888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511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30083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655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9227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en-US" i="0" dirty="0" smtClean="0">
                <a:latin typeface="Times New Roman" pitchFamily="18" charset="0"/>
              </a:rPr>
              <a:t>Summary</a:t>
            </a:r>
            <a:endParaRPr lang="en-US" altLang="en-US" i="0" dirty="0">
              <a:latin typeface="Times New Roman" pitchFamily="18" charset="0"/>
            </a:endParaRPr>
          </a:p>
        </p:txBody>
      </p:sp>
      <p:pic>
        <p:nvPicPr>
          <p:cNvPr id="132114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5861050" cy="428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914400"/>
            <a:ext cx="9334500" cy="6096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en-US" altLang="en-US" sz="2800" b="1" kern="0" dirty="0" smtClean="0">
                <a:solidFill>
                  <a:srgbClr val="FC0019"/>
                </a:solidFill>
                <a:latin typeface="Bookman" pitchFamily="18" charset="0"/>
              </a:rPr>
              <a:t>Components of Object Oriented Programming (cont’d.)</a:t>
            </a:r>
            <a:endParaRPr lang="en-US" altLang="en-US" sz="2800" b="1" kern="0" dirty="0">
              <a:solidFill>
                <a:srgbClr val="FC0019"/>
              </a:solidFill>
              <a:latin typeface="Book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ractic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515286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3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38200"/>
            <a:ext cx="8915400" cy="5334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Bookman"/>
              </a:rPr>
              <a:t>Introduction to VBE</a:t>
            </a:r>
            <a:endParaRPr lang="en-US" b="1" dirty="0">
              <a:solidFill>
                <a:srgbClr val="FF0000"/>
              </a:solidFill>
              <a:latin typeface="Book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7634"/>
            <a:ext cx="8915400" cy="4221166"/>
          </a:xfrm>
        </p:spPr>
        <p:txBody>
          <a:bodyPr/>
          <a:lstStyle/>
          <a:p>
            <a:r>
              <a:rPr lang="en-US" altLang="en-US" sz="2400" dirty="0">
                <a:latin typeface="Times New Roman" pitchFamily="18" charset="0"/>
              </a:rPr>
              <a:t>An abbreviation for </a:t>
            </a:r>
            <a:r>
              <a:rPr lang="en-US" altLang="en-US" sz="2400" u="sng" dirty="0">
                <a:latin typeface="Times New Roman" pitchFamily="18" charset="0"/>
              </a:rPr>
              <a:t>V</a:t>
            </a:r>
            <a:r>
              <a:rPr lang="en-US" altLang="en-US" sz="2400" dirty="0">
                <a:latin typeface="Times New Roman" pitchFamily="18" charset="0"/>
              </a:rPr>
              <a:t>isual </a:t>
            </a:r>
            <a:r>
              <a:rPr lang="en-US" altLang="en-US" sz="2400" u="sng" dirty="0">
                <a:latin typeface="Times New Roman" pitchFamily="18" charset="0"/>
              </a:rPr>
              <a:t>B</a:t>
            </a:r>
            <a:r>
              <a:rPr lang="en-US" altLang="en-US" sz="2400" dirty="0">
                <a:latin typeface="Times New Roman" pitchFamily="18" charset="0"/>
              </a:rPr>
              <a:t>asic </a:t>
            </a:r>
            <a:r>
              <a:rPr lang="en-US" altLang="en-US" sz="2400" u="sng" dirty="0" smtClean="0">
                <a:latin typeface="Times New Roman" pitchFamily="18" charset="0"/>
              </a:rPr>
              <a:t>E</a:t>
            </a:r>
            <a:r>
              <a:rPr lang="en-US" altLang="en-US" sz="2400" dirty="0" smtClean="0">
                <a:latin typeface="Times New Roman" pitchFamily="18" charset="0"/>
              </a:rPr>
              <a:t>ditor</a:t>
            </a:r>
            <a:endParaRPr lang="en-US" altLang="en-US" sz="2400" dirty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for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creating, running and testing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VBA codes (macros)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open VBE, press and hold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Alt,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press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(i.e. Alt + F11). Alternatively, in the ribbon/toolbar above MS Excel, go to Developer menu &gt; Visual Basic.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05200"/>
            <a:ext cx="6117511" cy="330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5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915400" cy="7620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FC0019"/>
                </a:solidFill>
                <a:latin typeface="Bookman"/>
              </a:rPr>
              <a:t>Creating a Module</a:t>
            </a:r>
            <a:endParaRPr lang="en-US" altLang="en-US" b="1" dirty="0">
              <a:solidFill>
                <a:srgbClr val="FC0019"/>
              </a:solidFill>
              <a:latin typeface="Bookman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600203"/>
            <a:ext cx="9105900" cy="4525963"/>
          </a:xfrm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(i.e. series of VBA commands grouped together to perform a specific task)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procedures: Run in response to specific actions you perform on an object; Refer to Slide 10 for more information</a:t>
            </a:r>
          </a:p>
          <a:p>
            <a:pPr lvl="2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Subroutine procedures: Perform a specific task, but does not return a value</a:t>
            </a:r>
          </a:p>
          <a:p>
            <a:pPr lvl="2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procedures: Denoted by keyword Function; Returns a value  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Forms</a:t>
            </a:r>
          </a:p>
        </p:txBody>
      </p:sp>
    </p:spTree>
    <p:extLst>
      <p:ext uri="{BB962C8B-B14F-4D97-AF65-F5344CB8AC3E}">
        <p14:creationId xmlns:p14="http://schemas.microsoft.com/office/powerpoint/2010/main" val="171008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9144000" cy="9144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FC0019"/>
                </a:solidFill>
                <a:latin typeface="Bookman"/>
              </a:rPr>
              <a:t>Designing Subroutines and Functions</a:t>
            </a:r>
            <a:endParaRPr lang="en-US" altLang="en-US" b="1" dirty="0">
              <a:solidFill>
                <a:srgbClr val="FC0019"/>
              </a:solidFill>
              <a:latin typeface="Bookman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722437"/>
            <a:ext cx="81915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(routines)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returned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parenthesis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mySub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param1, param2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with parenthesis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Call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mySub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(param1, param2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ssign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value to function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81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8915400" cy="8382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FC0019"/>
                </a:solidFill>
                <a:latin typeface="Bookman"/>
              </a:rPr>
              <a:t>Examples </a:t>
            </a:r>
            <a:r>
              <a:rPr lang="en-US" altLang="en-US" b="1" dirty="0">
                <a:solidFill>
                  <a:srgbClr val="FC0019"/>
                </a:solidFill>
                <a:latin typeface="Bookman"/>
              </a:rPr>
              <a:t>for </a:t>
            </a:r>
            <a:r>
              <a:rPr lang="en-US" altLang="en-US" b="1" dirty="0" smtClean="0">
                <a:solidFill>
                  <a:srgbClr val="FC0019"/>
                </a:solidFill>
                <a:latin typeface="Bookman"/>
              </a:rPr>
              <a:t>Subs and Functions</a:t>
            </a:r>
            <a:endParaRPr lang="en-US" altLang="en-US" b="1" dirty="0">
              <a:solidFill>
                <a:srgbClr val="FC0019"/>
              </a:solidFill>
              <a:latin typeface="Bookman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150" y="2097087"/>
            <a:ext cx="8009070" cy="3541713"/>
          </a:xfrm>
        </p:spPr>
        <p:txBody>
          <a:bodyPr/>
          <a:lstStyle/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Test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=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+ 1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MsgBox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“The answer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”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sum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End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AddTwoNumbers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(arg1, arg2)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AddTwoNumbers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arg1 + arg2</a:t>
            </a:r>
          </a:p>
          <a:p>
            <a:pPr marL="0" indent="0"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End Function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0" y="2145268"/>
            <a:ext cx="29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Start and Name of Subroutine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921007" y="2693653"/>
            <a:ext cx="170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VBA Commands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029072" y="42601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Start and Name of </a:t>
            </a:r>
            <a:r>
              <a:rPr lang="en-US" i="1" dirty="0" smtClean="0"/>
              <a:t>Function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064684" y="4724400"/>
            <a:ext cx="16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VBA Command</a:t>
            </a:r>
            <a:endParaRPr lang="en-US" i="1" dirty="0"/>
          </a:p>
        </p:txBody>
      </p:sp>
      <p:cxnSp>
        <p:nvCxnSpPr>
          <p:cNvPr id="4" name="Elbow Connector 3"/>
          <p:cNvCxnSpPr/>
          <p:nvPr/>
        </p:nvCxnSpPr>
        <p:spPr bwMode="auto">
          <a:xfrm rot="10800000" flipV="1">
            <a:off x="2286000" y="1904999"/>
            <a:ext cx="3352800" cy="424935"/>
          </a:xfrm>
          <a:prstGeom prst="bentConnector3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ight Brace 11"/>
          <p:cNvSpPr/>
          <p:nvPr/>
        </p:nvSpPr>
        <p:spPr bwMode="auto">
          <a:xfrm>
            <a:off x="5467300" y="2543485"/>
            <a:ext cx="453708" cy="669667"/>
          </a:xfrm>
          <a:prstGeom prst="rightBrace">
            <a:avLst>
              <a:gd name="adj1" fmla="val 8333"/>
              <a:gd name="adj2" fmla="val 5257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HG丸ｺﾞｼｯｸM-PRO" pitchFamily="49" charset="-128"/>
            </a:endParaRPr>
          </a:p>
        </p:txBody>
      </p:sp>
      <p:cxnSp>
        <p:nvCxnSpPr>
          <p:cNvPr id="20" name="Elbow Connector 19"/>
          <p:cNvCxnSpPr>
            <a:endCxn id="2" idx="0"/>
          </p:cNvCxnSpPr>
          <p:nvPr/>
        </p:nvCxnSpPr>
        <p:spPr bwMode="auto">
          <a:xfrm rot="16200000" flipH="1">
            <a:off x="4834209" y="-430743"/>
            <a:ext cx="27801" cy="5124220"/>
          </a:xfrm>
          <a:prstGeom prst="bentConnector3">
            <a:avLst>
              <a:gd name="adj1" fmla="val -82227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Elbow Connector 29"/>
          <p:cNvCxnSpPr>
            <a:stCxn id="53" idx="0"/>
            <a:endCxn id="6" idx="0"/>
          </p:cNvCxnSpPr>
          <p:nvPr/>
        </p:nvCxnSpPr>
        <p:spPr bwMode="auto">
          <a:xfrm rot="5400000" flipH="1" flipV="1">
            <a:off x="5390054" y="2299069"/>
            <a:ext cx="59113" cy="3981220"/>
          </a:xfrm>
          <a:prstGeom prst="bentConnector3">
            <a:avLst>
              <a:gd name="adj1" fmla="val 48671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ight Brace 33"/>
          <p:cNvSpPr/>
          <p:nvPr/>
        </p:nvSpPr>
        <p:spPr bwMode="auto">
          <a:xfrm>
            <a:off x="5566092" y="4724401"/>
            <a:ext cx="453708" cy="369332"/>
          </a:xfrm>
          <a:prstGeom prst="rightBrace">
            <a:avLst>
              <a:gd name="adj1" fmla="val 8333"/>
              <a:gd name="adj2" fmla="val 5257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HG丸ｺﾞｼｯｸM-PRO" pitchFamily="49" charset="-12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43600" y="3276600"/>
            <a:ext cx="185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End of Subroutine</a:t>
            </a:r>
            <a:endParaRPr lang="en-US" i="1" dirty="0"/>
          </a:p>
        </p:txBody>
      </p:sp>
      <p:cxnSp>
        <p:nvCxnSpPr>
          <p:cNvPr id="49" name="Elbow Connector 48"/>
          <p:cNvCxnSpPr>
            <a:endCxn id="46" idx="2"/>
          </p:cNvCxnSpPr>
          <p:nvPr/>
        </p:nvCxnSpPr>
        <p:spPr bwMode="auto">
          <a:xfrm rot="16200000" flipH="1">
            <a:off x="4605403" y="1379723"/>
            <a:ext cx="23005" cy="4509411"/>
          </a:xfrm>
          <a:prstGeom prst="bentConnector3">
            <a:avLst>
              <a:gd name="adj1" fmla="val 109369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2667000" y="43192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64684" y="5118174"/>
            <a:ext cx="168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End of Function</a:t>
            </a:r>
            <a:endParaRPr lang="en-US" i="1" dirty="0"/>
          </a:p>
        </p:txBody>
      </p:sp>
      <p:cxnSp>
        <p:nvCxnSpPr>
          <p:cNvPr id="59" name="Elbow Connector 58"/>
          <p:cNvCxnSpPr>
            <a:endCxn id="57" idx="2"/>
          </p:cNvCxnSpPr>
          <p:nvPr/>
        </p:nvCxnSpPr>
        <p:spPr bwMode="auto">
          <a:xfrm rot="16200000" flipH="1">
            <a:off x="4546357" y="3126639"/>
            <a:ext cx="126851" cy="4594882"/>
          </a:xfrm>
          <a:prstGeom prst="bentConnector3">
            <a:avLst>
              <a:gd name="adj1" fmla="val 28021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952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914400"/>
            <a:ext cx="8915400" cy="57943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Bookman"/>
              </a:rPr>
              <a:t>Outline</a:t>
            </a:r>
            <a:endParaRPr lang="en-US" b="1" dirty="0">
              <a:solidFill>
                <a:srgbClr val="FF0000"/>
              </a:solidFill>
              <a:latin typeface="Book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0"/>
            <a:ext cx="8915400" cy="4525963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Visual Basic for Application (VBA) and its general uses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Object-Oriented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(OOP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its connection with VBA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VBA practices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 Visual Basic Editor (VBE)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Subs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simple macros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and Declaring Data Variables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Operators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Comments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Macros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Trees, Cases and Loops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Macros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8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162"/>
            <a:ext cx="8915400" cy="50323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Bookman"/>
              </a:rPr>
              <a:t>Running Macros</a:t>
            </a:r>
            <a:endParaRPr lang="en-US" b="1" dirty="0">
              <a:solidFill>
                <a:srgbClr val="FF0000"/>
              </a:solidFill>
              <a:latin typeface="Book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0"/>
            <a:ext cx="8915400" cy="45259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run a macro in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VBE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 your cursor inside the Sub or Function you want to run then press F5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Alternatively, in the toolbar buttons on the top part of VBE, click the play button      then select the Sub or Function you want to run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276600"/>
            <a:ext cx="428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3961874"/>
            <a:ext cx="3048001" cy="229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8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38200"/>
            <a:ext cx="8915400" cy="50323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Bookman"/>
              </a:rPr>
              <a:t>Running Macros (cont’d.)</a:t>
            </a:r>
            <a:endParaRPr lang="en-US" b="1" dirty="0">
              <a:solidFill>
                <a:srgbClr val="FF0000"/>
              </a:solidFill>
              <a:latin typeface="Book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41437"/>
            <a:ext cx="8915400" cy="45259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run a macro in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worksheet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 cells (only for Functions)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Control button (both Subs and Functions)</a:t>
            </a:r>
          </a:p>
          <a:p>
            <a:pPr marL="1371600" lvl="2" indent="-457200">
              <a:buSzPct val="100000"/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tab, in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group, click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then under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Controls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click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</a:p>
          <a:p>
            <a:pPr marL="1371600" lvl="2" indent="-457200">
              <a:buSzPct val="100000"/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(and drag) the location of the button in worksheet</a:t>
            </a:r>
          </a:p>
          <a:p>
            <a:pPr marL="1371600" lvl="2" indent="-457200">
              <a:buSzPct val="100000"/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a macro to the button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button (both Subs and Functions)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setup instructions as above. Instead of Form Controls, select button under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ActiveX Controls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instead.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ActiveX controls, in contrast with Form controls, have more extensive customization properties, e.g. appearance and fonts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8196" name="Picture 4" descr="Button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581400"/>
            <a:ext cx="2000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practic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83" y="0"/>
            <a:ext cx="217565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915400" cy="1143000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FC0019"/>
                </a:solidFill>
                <a:latin typeface="Bookman" pitchFamily="18" charset="0"/>
              </a:rPr>
              <a:t/>
            </a:r>
            <a:br>
              <a:rPr lang="en-US" altLang="en-US" sz="3200" b="1" dirty="0" smtClean="0">
                <a:solidFill>
                  <a:srgbClr val="FC0019"/>
                </a:solidFill>
                <a:latin typeface="Bookman" pitchFamily="18" charset="0"/>
              </a:rPr>
            </a:br>
            <a:r>
              <a:rPr lang="en-US" altLang="en-US" sz="3200" b="1" dirty="0" smtClean="0">
                <a:solidFill>
                  <a:srgbClr val="FC0019"/>
                </a:solidFill>
                <a:latin typeface="Bookman" pitchFamily="18" charset="0"/>
              </a:rPr>
              <a:t>Understanding Common Data </a:t>
            </a:r>
            <a:r>
              <a:rPr lang="en-US" altLang="en-US" sz="3200" b="1" dirty="0">
                <a:solidFill>
                  <a:srgbClr val="FC0019"/>
                </a:solidFill>
                <a:latin typeface="Bookman" pitchFamily="18" charset="0"/>
              </a:rPr>
              <a:t>T</a:t>
            </a:r>
            <a:r>
              <a:rPr lang="en-US" altLang="en-US" sz="3200" b="1" dirty="0" smtClean="0">
                <a:solidFill>
                  <a:srgbClr val="FC0019"/>
                </a:solidFill>
                <a:latin typeface="Bookman" pitchFamily="18" charset="0"/>
              </a:rPr>
              <a:t>ypes</a:t>
            </a:r>
            <a:endParaRPr lang="en-US" altLang="en-US" sz="3200" b="1" dirty="0">
              <a:solidFill>
                <a:srgbClr val="FC0019"/>
              </a:solidFill>
              <a:latin typeface="Book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97380"/>
              </p:ext>
            </p:extLst>
          </p:nvPr>
        </p:nvGraphicFramePr>
        <p:xfrm>
          <a:off x="609600" y="1828800"/>
          <a:ext cx="8839200" cy="3472361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3136"/>
                <a:gridCol w="2761664"/>
                <a:gridCol w="2057400"/>
                <a:gridCol w="2667000"/>
              </a:tblGrid>
              <a:tr h="3360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VBA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521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alphabets, numerals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and/or symbols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Usually enclosed within quotation marks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“Hello! My name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Joe 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:) I am 10 years old.”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220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whole numbers or decimals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768 or -32768</a:t>
                      </a:r>
                    </a:p>
                    <a:p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-2147483648</a:t>
                      </a: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1.732 or -1.732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 (whole numbers)</a:t>
                      </a: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(whole numbers)</a:t>
                      </a: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(decimals)</a:t>
                      </a:r>
                    </a:p>
                  </a:txBody>
                  <a:tcPr/>
                </a:tc>
              </a:tr>
              <a:tr h="28220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logical data that contains True or False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7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915400" cy="1143000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FC0019"/>
                </a:solidFill>
                <a:latin typeface="Bookman" pitchFamily="18" charset="0"/>
              </a:rPr>
              <a:t/>
            </a:r>
            <a:br>
              <a:rPr lang="en-US" altLang="en-US" sz="3200" b="1" dirty="0" smtClean="0">
                <a:solidFill>
                  <a:srgbClr val="FC0019"/>
                </a:solidFill>
                <a:latin typeface="Bookman" pitchFamily="18" charset="0"/>
              </a:rPr>
            </a:br>
            <a:r>
              <a:rPr lang="en-US" altLang="en-US" sz="3200" b="1" dirty="0">
                <a:solidFill>
                  <a:srgbClr val="FC0019"/>
                </a:solidFill>
                <a:latin typeface="Bookman" pitchFamily="18" charset="0"/>
              </a:rPr>
              <a:t>Understanding Common Data </a:t>
            </a:r>
            <a:r>
              <a:rPr lang="en-US" altLang="en-US" sz="3200" b="1" dirty="0" smtClean="0">
                <a:solidFill>
                  <a:srgbClr val="FC0019"/>
                </a:solidFill>
                <a:latin typeface="Bookman" pitchFamily="18" charset="0"/>
              </a:rPr>
              <a:t>Types (</a:t>
            </a:r>
            <a:r>
              <a:rPr lang="en-US" altLang="en-US" sz="3200" b="1" dirty="0">
                <a:solidFill>
                  <a:srgbClr val="FC0019"/>
                </a:solidFill>
                <a:latin typeface="Bookman" pitchFamily="18" charset="0"/>
              </a:rPr>
              <a:t>cont’d</a:t>
            </a:r>
            <a:r>
              <a:rPr lang="en-US" altLang="en-US" sz="3200" b="1" dirty="0" smtClean="0">
                <a:solidFill>
                  <a:srgbClr val="FC0019"/>
                </a:solidFill>
                <a:latin typeface="Bookman" pitchFamily="18" charset="0"/>
              </a:rPr>
              <a:t>.)</a:t>
            </a:r>
            <a:endParaRPr lang="en-US" altLang="en-US" sz="3200" b="1" dirty="0">
              <a:solidFill>
                <a:srgbClr val="FC0019"/>
              </a:solidFill>
              <a:latin typeface="Book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398076"/>
              </p:ext>
            </p:extLst>
          </p:nvPr>
        </p:nvGraphicFramePr>
        <p:xfrm>
          <a:off x="609600" y="1752600"/>
          <a:ext cx="8839200" cy="44805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3136"/>
                <a:gridCol w="2761664"/>
                <a:gridCol w="2057400"/>
                <a:gridCol w="2667000"/>
              </a:tblGrid>
              <a:tr h="3360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VBA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582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numeric and non-numeric values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when you are uncertain of data type (Drawback: Uses sizeable memory)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220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DateTime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specially formatted numeric value that represents both the date and time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1, 2019 00:00:01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/>
                </a:tc>
              </a:tr>
              <a:tr h="28220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reference to an Access Object, class Object or Active X Component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1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990600"/>
            <a:ext cx="8915400" cy="6096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FC0019"/>
                </a:solidFill>
                <a:latin typeface="Bookman"/>
              </a:rPr>
              <a:t>Declaring Data Variables </a:t>
            </a:r>
            <a:endParaRPr lang="en-US" altLang="en-US" b="1" dirty="0">
              <a:solidFill>
                <a:srgbClr val="FC0019"/>
              </a:solidFill>
              <a:latin typeface="Bookman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2027234"/>
            <a:ext cx="6972300" cy="4221166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variable using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each variable with its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type: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amount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 type) is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10400" y="1905000"/>
            <a:ext cx="2209800" cy="2133600"/>
            <a:chOff x="7467600" y="1447800"/>
            <a:chExt cx="2209800" cy="2133600"/>
          </a:xfrm>
        </p:grpSpPr>
        <p:sp>
          <p:nvSpPr>
            <p:cNvPr id="4" name="Rectangular Callout 3"/>
            <p:cNvSpPr/>
            <p:nvPr/>
          </p:nvSpPr>
          <p:spPr bwMode="auto">
            <a:xfrm>
              <a:off x="7467600" y="1447800"/>
              <a:ext cx="2209800" cy="2133600"/>
            </a:xfrm>
            <a:prstGeom prst="wedgeRectCallout">
              <a:avLst>
                <a:gd name="adj1" fmla="val 33167"/>
                <a:gd name="adj2" fmla="val 63591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HG丸ｺﾞｼｯｸM-PRO" pitchFamily="49" charset="-12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467600" y="1488962"/>
              <a:ext cx="2209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By associating variable with its data type, your program uses memory more efficiently, i.e. faster processing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73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990600"/>
            <a:ext cx="8915400" cy="6096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FC0019"/>
                </a:solidFill>
                <a:latin typeface="Bookman"/>
              </a:rPr>
              <a:t>Declaring Data Variables (cont’d.)</a:t>
            </a:r>
            <a:endParaRPr lang="en-US" altLang="en-US" b="1" dirty="0">
              <a:solidFill>
                <a:srgbClr val="FC0019"/>
              </a:solidFill>
              <a:latin typeface="Bookman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722434"/>
            <a:ext cx="8648700" cy="4221166"/>
          </a:xfrm>
        </p:spPr>
        <p:txBody>
          <a:bodyPr/>
          <a:lstStyle/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naming conventions: Camel Case (e.g.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wordCount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nderscore (e.g.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word_count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etc.</a:t>
            </a: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hard-and-fast rule, but good naming conventions reduce the effort for you (and others) to read and understand the code</a:t>
            </a:r>
            <a:endParaRPr lang="en-US" altLang="en-US" sz="1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use spaces, periods or special characters in variable naming, e.g. #, $, !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tc.</a:t>
            </a: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 Explicit to ensure all variables used are unique and properly defined (with relevant data types)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2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838200"/>
            <a:ext cx="8915400" cy="6096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FC0019"/>
                </a:solidFill>
                <a:latin typeface="Bookman"/>
              </a:rPr>
              <a:t>Declaring Data Variables (cont’d.)</a:t>
            </a:r>
            <a:endParaRPr lang="en-US" altLang="en-US" b="1" dirty="0">
              <a:solidFill>
                <a:srgbClr val="FC0019"/>
              </a:solidFill>
              <a:latin typeface="Bookman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17634"/>
            <a:ext cx="8648700" cy="4221166"/>
          </a:xfrm>
        </p:spPr>
        <p:txBody>
          <a:bodyPr/>
          <a:lstStyle/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versus Global versus Public variables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29594"/>
              </p:ext>
            </p:extLst>
          </p:nvPr>
        </p:nvGraphicFramePr>
        <p:xfrm>
          <a:off x="990600" y="1905000"/>
          <a:ext cx="7467600" cy="4302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533091"/>
                <a:gridCol w="59345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Definitions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 a variable available only in the procedure in which it is declared: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Test1()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Dim x as 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x = 123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</a:t>
                      </a: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 a variable available across multiple procedures in the same VBA</a:t>
                      </a:r>
                      <a:r>
                        <a:rPr lang="en-US" alt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module</a:t>
                      </a:r>
                      <a:r>
                        <a:rPr lang="en-US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 x as Integer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Test1()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123</a:t>
                      </a:r>
                      <a:endParaRPr lang="en-US" sz="12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Sub</a:t>
                      </a: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Test2()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MsgBox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  <a:endParaRPr lang="en-US" sz="12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Sub</a:t>
                      </a: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 a variable</a:t>
                      </a:r>
                      <a:r>
                        <a:rPr lang="en-US" alt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available to all the procedures in all VBA modules</a:t>
                      </a:r>
                      <a:r>
                        <a:rPr lang="en-US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 as Integer 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 descr="Image result for practic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83" y="0"/>
            <a:ext cx="217565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8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914400"/>
            <a:ext cx="8915400" cy="503238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FC0019"/>
                </a:solidFill>
                <a:latin typeface="Bookman"/>
              </a:rPr>
              <a:t>Declaring Constants</a:t>
            </a:r>
            <a:endParaRPr lang="en-US" altLang="en-US" b="1" dirty="0">
              <a:solidFill>
                <a:srgbClr val="FC0019"/>
              </a:solidFill>
              <a:latin typeface="Bookman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constantName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type] = expression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= 3.1,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NumPLANETS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PI2 = PI * 2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RELEASE = #1/1/99/#</a:t>
            </a:r>
          </a:p>
        </p:txBody>
      </p:sp>
    </p:spTree>
    <p:extLst>
      <p:ext uri="{BB962C8B-B14F-4D97-AF65-F5344CB8AC3E}">
        <p14:creationId xmlns:p14="http://schemas.microsoft.com/office/powerpoint/2010/main" val="356951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8915400" cy="8382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FC0019"/>
                </a:solidFill>
                <a:latin typeface="Bookman"/>
              </a:rPr>
              <a:t>Writing Operators</a:t>
            </a:r>
            <a:endParaRPr lang="en-US" altLang="en-US" b="1" dirty="0">
              <a:solidFill>
                <a:srgbClr val="FC0019"/>
              </a:solidFill>
              <a:latin typeface="Bookman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289788"/>
              </p:ext>
            </p:extLst>
          </p:nvPr>
        </p:nvGraphicFramePr>
        <p:xfrm>
          <a:off x="838200" y="1524000"/>
          <a:ext cx="7772401" cy="47244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47800"/>
                <a:gridCol w="4572000"/>
                <a:gridCol w="1752601"/>
              </a:tblGrid>
              <a:tr h="489679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4721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= 3</a:t>
                      </a:r>
                      <a:endParaRPr lang="en-US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Greater than</a:t>
                      </a:r>
                      <a:endParaRPr lang="en-US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x &gt; 3</a:t>
                      </a:r>
                      <a:endParaRPr lang="en-US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Greater than or equal to</a:t>
                      </a:r>
                      <a:endParaRPr lang="en-US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x &gt;= 3</a:t>
                      </a:r>
                      <a:endParaRPr lang="en-US" i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Less than</a:t>
                      </a:r>
                      <a:endParaRPr lang="en-US" i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&lt; 3</a:t>
                      </a:r>
                      <a:endParaRPr lang="en-US" i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Less than or equal to</a:t>
                      </a:r>
                      <a:endParaRPr lang="en-US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x &lt;= 3</a:t>
                      </a:r>
                      <a:endParaRPr lang="en-US" i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&lt;&gt;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equal to</a:t>
                      </a:r>
                      <a:endParaRPr lang="en-US" i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&lt;&gt; 3</a:t>
                      </a:r>
                      <a:endParaRPr lang="en-US" i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Addition</a:t>
                      </a:r>
                      <a:endParaRPr lang="en-US" i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+ 3</a:t>
                      </a:r>
                      <a:endParaRPr lang="en-US" i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Subtraction</a:t>
                      </a:r>
                      <a:endParaRPr lang="en-US" i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- 3</a:t>
                      </a:r>
                      <a:endParaRPr lang="en-US" i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Multiplication</a:t>
                      </a:r>
                      <a:endParaRPr lang="en-US" i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* 3</a:t>
                      </a:r>
                      <a:endParaRPr lang="en-US" i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Division</a:t>
                      </a:r>
                      <a:endParaRPr lang="en-US" i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/ 3</a:t>
                      </a:r>
                      <a:endParaRPr lang="en-US" i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^</a:t>
                      </a:r>
                      <a:endParaRPr 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Exponentiation (i.e. raise to the</a:t>
                      </a:r>
                      <a:r>
                        <a:rPr lang="en-US" baseline="0" dirty="0" smtClean="0"/>
                        <a:t> power of)</a:t>
                      </a:r>
                      <a:endParaRPr lang="en-US" i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^ 3</a:t>
                      </a:r>
                      <a:endParaRPr lang="en-US" i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 descr="Image result for practic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83" y="0"/>
            <a:ext cx="217565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8915400" cy="8382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FC0019"/>
                </a:solidFill>
                <a:latin typeface="Bookman"/>
              </a:rPr>
              <a:t>Writing Comments</a:t>
            </a:r>
            <a:endParaRPr lang="en-US" altLang="en-US" b="1" dirty="0">
              <a:solidFill>
                <a:srgbClr val="FC0019"/>
              </a:solidFill>
              <a:latin typeface="Bookman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150" y="1752601"/>
            <a:ext cx="8009070" cy="3541713"/>
          </a:xfrm>
        </p:spPr>
        <p:txBody>
          <a:bodyPr/>
          <a:lstStyle/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writing long blocks of code, it is always a good habit to describe the functionality of the code block </a:t>
            </a: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usually begin as single quotation marks to designate a line (or block) as a comment</a:t>
            </a:r>
          </a:p>
          <a:p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line (or block) is designated as a comment, the macro would bypass the line (or block) during execution</a:t>
            </a:r>
          </a:p>
          <a:p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Image result for writing comments v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3200400"/>
            <a:ext cx="3375947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9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ory Coffee C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737870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8915400" cy="8382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FC0019"/>
                </a:solidFill>
                <a:latin typeface="Bookman"/>
              </a:rPr>
              <a:t>Writing Comments (cont’d.)</a:t>
            </a:r>
            <a:endParaRPr lang="en-US" altLang="en-US" b="1" dirty="0">
              <a:solidFill>
                <a:srgbClr val="FC0019"/>
              </a:solidFill>
              <a:latin typeface="Bookman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150" y="1752601"/>
            <a:ext cx="8009070" cy="3541713"/>
          </a:xfrm>
        </p:spPr>
        <p:txBody>
          <a:bodyPr/>
          <a:lstStyle/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Besides manually adding a single quotation mark,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highlight the specific line (or block) and click the ‘Comment Block’ button in VBE</a:t>
            </a: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uncomment a line (or block), just remove the single quotation mark manually or use the ‘Uncomment Block’ button in VBE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Image result for uncomment v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29000"/>
            <a:ext cx="3981450" cy="20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914400"/>
            <a:ext cx="8915400" cy="50323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Bookman"/>
              </a:rPr>
              <a:t>Debugging Macros</a:t>
            </a:r>
            <a:endParaRPr lang="en-US" b="1" dirty="0">
              <a:solidFill>
                <a:srgbClr val="FF0000"/>
              </a:solidFill>
              <a:latin typeface="Book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your code is working or where your code has gone wrong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debug a macro from the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line: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 your cursor inside the Sub or Function that you wish to debug then press F8.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default, the first line of the selected Sub or Function will be highlighted in yellow. An arrow will also be displayed on the left.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87710"/>
            <a:ext cx="4724400" cy="229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9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914400"/>
            <a:ext cx="8915400" cy="50323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Bookman"/>
              </a:rPr>
              <a:t>Debugging </a:t>
            </a:r>
            <a:r>
              <a:rPr lang="en-US" b="1" dirty="0" smtClean="0">
                <a:solidFill>
                  <a:srgbClr val="FF0000"/>
                </a:solidFill>
                <a:latin typeface="Bookman"/>
              </a:rPr>
              <a:t>Macros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4525963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debug a macro from </a:t>
            </a:r>
            <a:r>
              <a:rPr lang="en-US" sz="31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subsequent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lines:</a:t>
            </a:r>
          </a:p>
          <a:p>
            <a:pPr marL="742950" lvl="2" indent="-342900"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breakpoint in the Sub or Function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bar. A red dot will be created and the line code will be highlighted in red</a:t>
            </a:r>
          </a:p>
          <a:p>
            <a:pPr marL="742950" lvl="2" indent="-342900"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ress F5. The macro will stop at the highlighted line code</a:t>
            </a:r>
          </a:p>
          <a:p>
            <a:pPr marL="742950" lvl="2" indent="-342900"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 F8 to evaluate/debug subsequent lines after breakpoint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110" y="3553691"/>
            <a:ext cx="4683781" cy="277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7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914400"/>
            <a:ext cx="8915400" cy="50323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Bookman"/>
              </a:rPr>
              <a:t>Debugging </a:t>
            </a:r>
            <a:r>
              <a:rPr lang="en-US" b="1" dirty="0" smtClean="0">
                <a:solidFill>
                  <a:srgbClr val="FF0000"/>
                </a:solidFill>
                <a:latin typeface="Bookman"/>
              </a:rPr>
              <a:t>Macros </a:t>
            </a:r>
            <a:r>
              <a:rPr lang="en-US" b="1" dirty="0">
                <a:solidFill>
                  <a:srgbClr val="FF0000"/>
                </a:solidFill>
                <a:latin typeface="Bookman"/>
              </a:rPr>
              <a:t>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debugging tips: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Debug.Print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Window (Ctrl + G)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(‘)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Watch under Debug in VBE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mage result for practic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83" y="0"/>
            <a:ext cx="217565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59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9067800" cy="503238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rgbClr val="FC0019"/>
                </a:solidFill>
                <a:latin typeface="Bookman"/>
                <a:cs typeface="Times New Roman" panose="02020603050405020304" pitchFamily="18" charset="0"/>
              </a:rPr>
              <a:t>Decision Tree (If.. Else)</a:t>
            </a:r>
            <a:endParaRPr lang="en-US" altLang="en-US" sz="2800" b="1" dirty="0">
              <a:solidFill>
                <a:srgbClr val="FC0019"/>
              </a:solidFill>
              <a:latin typeface="Bookman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17637"/>
            <a:ext cx="8915400" cy="4525963"/>
          </a:xfrm>
        </p:spPr>
        <p:txBody>
          <a:bodyPr/>
          <a:lstStyle/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make a decision or comparison (i.e. condition). Thereafter, select one of two paths based on the condition</a:t>
            </a:r>
          </a:p>
          <a:p>
            <a:pPr marL="0" indent="0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line:</a:t>
            </a:r>
          </a:p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anyDate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Now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anyDate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Now  </a:t>
            </a:r>
            <a:b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lines with indentation: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anyDate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Now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	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anyDate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Now		</a:t>
            </a:r>
            <a:b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Msgbox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anyDate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		</a:t>
            </a:r>
            <a:endParaRPr lang="en-US" altLang="en-US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… Then … Else</a:t>
            </a:r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16138"/>
            <a:ext cx="3810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94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9220200" cy="457200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rgbClr val="FC0019"/>
                </a:solidFill>
                <a:latin typeface="Bookman"/>
              </a:rPr>
              <a:t>Decision Tree (Nested ifs..)</a:t>
            </a:r>
            <a:endParaRPr lang="en-US" altLang="en-US" sz="2800" b="1" dirty="0">
              <a:solidFill>
                <a:srgbClr val="FC0019"/>
              </a:solidFill>
              <a:latin typeface="Bookman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4201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when testing multiple conditions and returning the relevant path/results</a:t>
            </a:r>
          </a:p>
          <a:p>
            <a:pPr>
              <a:lnSpc>
                <a:spcPct val="90000"/>
              </a:lnSpc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= 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ClearCells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CopyCells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ElseIf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= 1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CopyCells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ElseIf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= 2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CopyCells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Msgbox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(“Error”)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2" t="26691" r="1011" b="5811"/>
          <a:stretch/>
        </p:blipFill>
        <p:spPr bwMode="auto">
          <a:xfrm>
            <a:off x="5486400" y="2514600"/>
            <a:ext cx="3920503" cy="343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7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8915400" cy="500063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rgbClr val="FC0019"/>
                </a:solidFill>
                <a:latin typeface="Bookman"/>
              </a:rPr>
              <a:t>Case</a:t>
            </a:r>
            <a:endParaRPr lang="en-US" altLang="en-US" sz="2800" b="1" dirty="0">
              <a:solidFill>
                <a:srgbClr val="FC0019"/>
              </a:solidFill>
              <a:latin typeface="Bookman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65250"/>
            <a:ext cx="8305800" cy="419735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selection structure has several paths to choose from, it is usually simpler and clearer to use the Case form instead of the Nested If form</a:t>
            </a:r>
          </a:p>
          <a:p>
            <a:pPr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Process0</a:t>
            </a:r>
            <a:b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Process3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Msgbox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(“error”)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86000"/>
            <a:ext cx="3181291" cy="44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5" name="Picture 2" descr="Image result for practic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83" y="0"/>
            <a:ext cx="217565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2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8801100" cy="434339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=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FooBar1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FooBar2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FooBar1: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Debug.Print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“Inside FooBar1”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FooEnd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FooBar2: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Debug.Print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“Inside FooBar2”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FooEnd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Debug.Print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“Getting out!”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990600"/>
            <a:ext cx="88392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en-US" altLang="en-US" sz="2800" b="1" dirty="0" smtClean="0">
                <a:solidFill>
                  <a:srgbClr val="FC0019"/>
                </a:solidFill>
                <a:latin typeface="Bookman"/>
              </a:rPr>
              <a:t>Decision Tree with </a:t>
            </a:r>
            <a:r>
              <a:rPr lang="en-US" altLang="en-US" sz="2800" b="1" dirty="0" err="1" smtClean="0">
                <a:solidFill>
                  <a:srgbClr val="FC0019"/>
                </a:solidFill>
                <a:latin typeface="Bookman"/>
              </a:rPr>
              <a:t>GoTo</a:t>
            </a:r>
            <a:r>
              <a:rPr lang="en-US" altLang="en-US" sz="2800" b="1" dirty="0" smtClean="0">
                <a:solidFill>
                  <a:srgbClr val="FC0019"/>
                </a:solidFill>
                <a:latin typeface="Bookman"/>
              </a:rPr>
              <a:t> Statement</a:t>
            </a:r>
            <a:endParaRPr lang="en-US" altLang="en-US" sz="2800" b="1" kern="0" dirty="0">
              <a:solidFill>
                <a:srgbClr val="FC0019"/>
              </a:solidFill>
              <a:latin typeface="Book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934200" y="1600200"/>
            <a:ext cx="2209800" cy="2133600"/>
            <a:chOff x="7467600" y="1447800"/>
            <a:chExt cx="2209800" cy="2133600"/>
          </a:xfrm>
        </p:grpSpPr>
        <p:sp>
          <p:nvSpPr>
            <p:cNvPr id="6" name="Rectangular Callout 5"/>
            <p:cNvSpPr/>
            <p:nvPr/>
          </p:nvSpPr>
          <p:spPr bwMode="auto">
            <a:xfrm>
              <a:off x="7467600" y="1447800"/>
              <a:ext cx="2209800" cy="2133600"/>
            </a:xfrm>
            <a:prstGeom prst="wedgeRectCallout">
              <a:avLst>
                <a:gd name="adj1" fmla="val 33167"/>
                <a:gd name="adj2" fmla="val 63591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HG丸ｺﾞｼｯｸM-PRO" pitchFamily="49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67600" y="1488962"/>
              <a:ext cx="22098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 </a:t>
              </a:r>
              <a:r>
                <a:rPr lang="en-US" dirty="0" err="1" smtClean="0"/>
                <a:t>GoTo</a:t>
              </a:r>
              <a:r>
                <a:rPr lang="en-US" dirty="0" smtClean="0"/>
                <a:t> statement simply transfers program control to a new statement. This new statement must be preceded by a label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59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914400"/>
            <a:ext cx="8915400" cy="503238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rgbClr val="FC0019"/>
                </a:solidFill>
                <a:latin typeface="Bookman"/>
              </a:rPr>
              <a:t>Loops/Iterations (Do Until)</a:t>
            </a:r>
            <a:endParaRPr lang="en-US" altLang="en-US" sz="2800" b="1" dirty="0">
              <a:solidFill>
                <a:srgbClr val="FC0019"/>
              </a:solidFill>
              <a:latin typeface="Bookman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9600" y="1493837"/>
            <a:ext cx="4381500" cy="452596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Until means loop until </a:t>
            </a:r>
            <a:r>
              <a:rPr lang="en-US" altLang="en-US" sz="2400" u="sng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 is obtained</a:t>
            </a:r>
          </a:p>
          <a:p>
            <a:pPr marL="0" indent="0">
              <a:buNone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</a:t>
            </a:r>
            <a:b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statements</a:t>
            </a:r>
            <a:b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statements</a:t>
            </a:r>
            <a:b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8" y="1905000"/>
            <a:ext cx="229906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6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914400"/>
            <a:ext cx="8915400" cy="503238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rgbClr val="FC0019"/>
                </a:solidFill>
                <a:latin typeface="Bookman"/>
              </a:rPr>
              <a:t>Loops/Iterations </a:t>
            </a:r>
            <a:r>
              <a:rPr lang="en-US" altLang="en-US" sz="2800" b="1" dirty="0" smtClean="0">
                <a:solidFill>
                  <a:srgbClr val="FC0019"/>
                </a:solidFill>
                <a:latin typeface="Bookman"/>
                <a:cs typeface="Times New Roman" panose="02020603050405020304" pitchFamily="18" charset="0"/>
              </a:rPr>
              <a:t>(Do While)</a:t>
            </a:r>
            <a:endParaRPr lang="en-US" altLang="en-US" sz="2800" b="1" dirty="0">
              <a:solidFill>
                <a:srgbClr val="FC0019"/>
              </a:solidFill>
              <a:latin typeface="Bookman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93836"/>
            <a:ext cx="4495800" cy="4525963"/>
          </a:xfrm>
        </p:spPr>
        <p:txBody>
          <a:bodyPr/>
          <a:lstStyle/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While means loop until </a:t>
            </a:r>
            <a:r>
              <a:rPr lang="en-US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 is obtained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statements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statements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2" r="53485" b="1885"/>
          <a:stretch/>
        </p:blipFill>
        <p:spPr bwMode="auto">
          <a:xfrm>
            <a:off x="6019800" y="1905000"/>
            <a:ext cx="3012775" cy="3292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44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915400" cy="609600"/>
          </a:xfrm>
        </p:spPr>
        <p:txBody>
          <a:bodyPr/>
          <a:lstStyle/>
          <a:p>
            <a:r>
              <a:rPr lang="en-US" altLang="en-US" sz="2800" b="1" dirty="0">
                <a:solidFill>
                  <a:srgbClr val="FC0019"/>
                </a:solidFill>
                <a:latin typeface="Bookman" pitchFamily="18" charset="0"/>
              </a:rPr>
              <a:t>B</a:t>
            </a:r>
            <a:r>
              <a:rPr lang="en-US" altLang="en-US" sz="2800" b="1" dirty="0" smtClean="0">
                <a:solidFill>
                  <a:srgbClr val="FC0019"/>
                </a:solidFill>
                <a:latin typeface="Bookman" pitchFamily="18" charset="0"/>
              </a:rPr>
              <a:t>ackground on VBA</a:t>
            </a:r>
            <a:endParaRPr lang="en-US" altLang="en-US" sz="2800" b="1" dirty="0">
              <a:solidFill>
                <a:srgbClr val="FC0019"/>
              </a:solidFill>
              <a:latin typeface="Bookman" pitchFamily="18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646237"/>
            <a:ext cx="8915400" cy="4525963"/>
          </a:xfrm>
        </p:spPr>
        <p:txBody>
          <a:bodyPr/>
          <a:lstStyle/>
          <a:p>
            <a:r>
              <a:rPr lang="en-US" altLang="en-US" sz="2500" dirty="0" smtClean="0">
                <a:latin typeface="Times New Roman" pitchFamily="18" charset="0"/>
              </a:rPr>
              <a:t>An abbreviation for </a:t>
            </a:r>
            <a:r>
              <a:rPr lang="en-US" altLang="en-US" sz="2500" u="sng" dirty="0" smtClean="0">
                <a:latin typeface="Times New Roman" pitchFamily="18" charset="0"/>
              </a:rPr>
              <a:t>V</a:t>
            </a:r>
            <a:r>
              <a:rPr lang="en-US" altLang="en-US" sz="2500" dirty="0" smtClean="0">
                <a:latin typeface="Times New Roman" pitchFamily="18" charset="0"/>
              </a:rPr>
              <a:t>isual </a:t>
            </a:r>
            <a:r>
              <a:rPr lang="en-US" altLang="en-US" sz="2500" u="sng" dirty="0" smtClean="0">
                <a:latin typeface="Times New Roman" pitchFamily="18" charset="0"/>
              </a:rPr>
              <a:t>B</a:t>
            </a:r>
            <a:r>
              <a:rPr lang="en-US" altLang="en-US" sz="2500" dirty="0" smtClean="0">
                <a:latin typeface="Times New Roman" pitchFamily="18" charset="0"/>
              </a:rPr>
              <a:t>asic for </a:t>
            </a:r>
            <a:r>
              <a:rPr lang="en-US" altLang="en-US" sz="2500" u="sng" dirty="0" smtClean="0">
                <a:latin typeface="Times New Roman" pitchFamily="18" charset="0"/>
              </a:rPr>
              <a:t>A</a:t>
            </a:r>
            <a:r>
              <a:rPr lang="en-US" altLang="en-US" sz="2500" dirty="0" smtClean="0">
                <a:latin typeface="Times New Roman" pitchFamily="18" charset="0"/>
              </a:rPr>
              <a:t>pplications</a:t>
            </a:r>
          </a:p>
          <a:p>
            <a:r>
              <a:rPr lang="en-US" altLang="en-US" sz="2500" dirty="0" smtClean="0">
                <a:latin typeface="Times New Roman" pitchFamily="18" charset="0"/>
              </a:rPr>
              <a:t>Microsoft's common application programming (macro) language for Word, Excel, Access, etc.</a:t>
            </a:r>
          </a:p>
          <a:p>
            <a:r>
              <a:rPr lang="en-US" altLang="en-US" sz="2500" dirty="0" smtClean="0">
                <a:latin typeface="Times New Roman" pitchFamily="18" charset="0"/>
              </a:rPr>
              <a:t>Also implemented in other Microsoft applications such as Visio and AutoCAD etc.</a:t>
            </a:r>
          </a:p>
          <a:p>
            <a:r>
              <a:rPr lang="en-US" altLang="en-US" sz="2500" dirty="0" smtClean="0">
                <a:latin typeface="Times New Roman" pitchFamily="18" charset="0"/>
              </a:rPr>
              <a:t>Object Oriented Programming (OOP) language: More details on subsequent slides</a:t>
            </a:r>
          </a:p>
          <a:p>
            <a:r>
              <a:rPr lang="en-US" altLang="en-US" sz="2500" dirty="0" smtClean="0">
                <a:latin typeface="Times New Roman" pitchFamily="18" charset="0"/>
              </a:rPr>
              <a:t>VBA and VB have a lot in common, but they are different. VB is a programming language that lets you create standalone executable programs.</a:t>
            </a:r>
            <a:endParaRPr lang="en-US" altLang="en-US" sz="25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5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990600"/>
            <a:ext cx="8915400" cy="503238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rgbClr val="FC0019"/>
                </a:solidFill>
                <a:latin typeface="Bookman"/>
                <a:cs typeface="Times New Roman" panose="02020603050405020304" pitchFamily="18" charset="0"/>
              </a:rPr>
              <a:t>Loops/Iterations (For </a:t>
            </a:r>
            <a:r>
              <a:rPr lang="en-US" altLang="en-US" sz="2800" b="1" dirty="0" smtClean="0">
                <a:solidFill>
                  <a:srgbClr val="FC0019"/>
                </a:solidFill>
                <a:latin typeface="Bookman"/>
                <a:cs typeface="Times New Roman" panose="02020603050405020304" pitchFamily="18" charset="0"/>
              </a:rPr>
              <a:t>Loop and For Each Loop)</a:t>
            </a:r>
            <a:endParaRPr lang="en-US" altLang="en-US" sz="2800" b="1" dirty="0">
              <a:solidFill>
                <a:srgbClr val="FC0019"/>
              </a:solidFill>
              <a:latin typeface="Bookman"/>
              <a:cs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47800"/>
            <a:ext cx="8915400" cy="4068766"/>
          </a:xfrm>
        </p:spPr>
        <p:txBody>
          <a:bodyPr/>
          <a:lstStyle/>
          <a:p>
            <a:r>
              <a:rPr lang="en-US" altLang="en-US" sz="2400" dirty="0" smtClean="0"/>
              <a:t>The For </a:t>
            </a:r>
            <a:r>
              <a:rPr lang="en-US" altLang="en-US" sz="2400" dirty="0"/>
              <a:t>… </a:t>
            </a:r>
            <a:r>
              <a:rPr lang="en-US" altLang="en-US" sz="2400" dirty="0" smtClean="0"/>
              <a:t>Next statement is a repetition structure that begins with the For clause and ends with the Next clause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b="1" dirty="0"/>
              <a:t>For</a:t>
            </a:r>
            <a:r>
              <a:rPr lang="en-US" altLang="en-US" sz="2400" dirty="0"/>
              <a:t> counter = start </a:t>
            </a:r>
            <a:r>
              <a:rPr lang="en-US" altLang="en-US" sz="2400" b="1" dirty="0"/>
              <a:t>To</a:t>
            </a:r>
            <a:r>
              <a:rPr lang="en-US" altLang="en-US" sz="2400" dirty="0"/>
              <a:t> end [</a:t>
            </a:r>
            <a:r>
              <a:rPr lang="en-US" altLang="en-US" sz="2400" b="1" dirty="0"/>
              <a:t>Step</a:t>
            </a:r>
            <a:r>
              <a:rPr lang="en-US" altLang="en-US" sz="2400" dirty="0"/>
              <a:t> increment]</a:t>
            </a:r>
            <a:br>
              <a:rPr lang="en-US" altLang="en-US" sz="2400" dirty="0"/>
            </a:br>
            <a:r>
              <a:rPr lang="en-US" altLang="en-US" sz="2400" dirty="0"/>
              <a:t>	statements</a:t>
            </a:r>
            <a:br>
              <a:rPr lang="en-US" altLang="en-US" sz="2400" dirty="0"/>
            </a:br>
            <a:r>
              <a:rPr lang="en-US" altLang="en-US" sz="2400" b="1" dirty="0" smtClean="0"/>
              <a:t>Next</a:t>
            </a:r>
            <a:r>
              <a:rPr lang="en-US" altLang="en-US" sz="2400" dirty="0" smtClean="0"/>
              <a:t> counter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The For </a:t>
            </a:r>
            <a:r>
              <a:rPr lang="en-US" altLang="en-US" sz="2400" dirty="0"/>
              <a:t>Each … </a:t>
            </a:r>
            <a:r>
              <a:rPr lang="en-US" altLang="en-US" sz="2400" dirty="0" smtClean="0"/>
              <a:t>Next statement is another repetition structure that repeats a group of instructions for each object in a collection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For</a:t>
            </a:r>
            <a:r>
              <a:rPr lang="en-US" altLang="en-US" sz="2400" dirty="0"/>
              <a:t> </a:t>
            </a:r>
            <a:r>
              <a:rPr lang="en-US" altLang="en-US" sz="2400" b="1" dirty="0"/>
              <a:t>Each</a:t>
            </a:r>
            <a:r>
              <a:rPr lang="en-US" altLang="en-US" sz="2400" dirty="0"/>
              <a:t> element </a:t>
            </a:r>
            <a:r>
              <a:rPr lang="en-US" altLang="en-US" sz="2400" b="1" dirty="0"/>
              <a:t>In</a:t>
            </a:r>
            <a:r>
              <a:rPr lang="en-US" altLang="en-US" sz="2400" dirty="0"/>
              <a:t> group</a:t>
            </a:r>
            <a:br>
              <a:rPr lang="en-US" altLang="en-US" sz="2400" dirty="0"/>
            </a:br>
            <a:r>
              <a:rPr lang="en-US" altLang="en-US" sz="2400" dirty="0"/>
              <a:t>		statements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Next</a:t>
            </a:r>
            <a:r>
              <a:rPr lang="en-US" altLang="en-US" sz="2400" dirty="0"/>
              <a:t> element</a:t>
            </a:r>
          </a:p>
          <a:p>
            <a:endParaRPr lang="en-US" altLang="en-US" sz="2400" dirty="0"/>
          </a:p>
        </p:txBody>
      </p:sp>
      <p:sp>
        <p:nvSpPr>
          <p:cNvPr id="2" name="AutoShape 2" descr="A Flowchart With a Lo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990600"/>
            <a:ext cx="8915400" cy="503238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rgbClr val="FC0019"/>
                </a:solidFill>
                <a:latin typeface="Bookman"/>
                <a:cs typeface="Times New Roman" panose="02020603050405020304" pitchFamily="18" charset="0"/>
              </a:rPr>
              <a:t>Loops/Iterations (Nested For Loop)</a:t>
            </a:r>
            <a:endParaRPr lang="en-US" altLang="en-US" sz="2800" b="1" dirty="0">
              <a:solidFill>
                <a:srgbClr val="FC0019"/>
              </a:solidFill>
              <a:latin typeface="Bookman"/>
              <a:cs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47800"/>
            <a:ext cx="8915400" cy="4068766"/>
          </a:xfrm>
        </p:spPr>
        <p:txBody>
          <a:bodyPr/>
          <a:lstStyle/>
          <a:p>
            <a:r>
              <a:rPr lang="en-US" altLang="en-US" sz="2400" dirty="0" smtClean="0"/>
              <a:t>Similar to nested Ifs, we can also nest For loops, i.e. place one For … Next statement within another For … Next statement</a:t>
            </a:r>
          </a:p>
          <a:p>
            <a:endParaRPr lang="en-US" altLang="en-US" sz="2400" dirty="0"/>
          </a:p>
        </p:txBody>
      </p:sp>
      <p:sp>
        <p:nvSpPr>
          <p:cNvPr id="2" name="AutoShape 2" descr="A Flowchart With a Lo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797062"/>
              </p:ext>
            </p:extLst>
          </p:nvPr>
        </p:nvGraphicFramePr>
        <p:xfrm>
          <a:off x="1524000" y="2667000"/>
          <a:ext cx="6934200" cy="3505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429000"/>
                <a:gridCol w="3505200"/>
              </a:tblGrid>
              <a:tr h="405514"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 For Loop</a:t>
                      </a:r>
                      <a:endParaRPr lang="en-US" dirty="0"/>
                    </a:p>
                  </a:txBody>
                  <a:tcPr/>
                </a:tc>
              </a:tr>
              <a:tr h="309968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6" name="Picture 4" descr="Image result for nested for 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124201"/>
            <a:ext cx="2590800" cy="29820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198" name="Picture 6" descr="Image result for nested for loo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" t="16252" r="31335" b="3304"/>
          <a:stretch/>
        </p:blipFill>
        <p:spPr bwMode="auto">
          <a:xfrm>
            <a:off x="1981200" y="3124201"/>
            <a:ext cx="2667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915400" cy="533400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rgbClr val="FC0019"/>
                </a:solidFill>
                <a:latin typeface="Bookman"/>
              </a:rPr>
              <a:t>Exiting </a:t>
            </a:r>
            <a:r>
              <a:rPr lang="en-US" altLang="en-US" sz="2800" b="1" dirty="0">
                <a:solidFill>
                  <a:srgbClr val="FC0019"/>
                </a:solidFill>
                <a:latin typeface="Bookman"/>
              </a:rPr>
              <a:t>Control Structures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4201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 = start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 [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increment]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[statement block]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[statement block]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[counter [, counter][, …]]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{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condition]</a:t>
            </a:r>
          </a:p>
          <a:p>
            <a:pPr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[statement block]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[statement block]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  <a:p>
            <a:pPr>
              <a:buFontTx/>
              <a:buNone/>
            </a:pPr>
            <a:endParaRPr lang="en-US" alt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exit from a procedure:</a:t>
            </a:r>
            <a:b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Sub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934200" y="1828800"/>
            <a:ext cx="2209800" cy="1600200"/>
            <a:chOff x="7467600" y="1447800"/>
            <a:chExt cx="2209800" cy="2133600"/>
          </a:xfrm>
        </p:grpSpPr>
        <p:sp>
          <p:nvSpPr>
            <p:cNvPr id="5" name="Rectangular Callout 4"/>
            <p:cNvSpPr/>
            <p:nvPr/>
          </p:nvSpPr>
          <p:spPr bwMode="auto">
            <a:xfrm>
              <a:off x="7467600" y="1447800"/>
              <a:ext cx="2209800" cy="2133600"/>
            </a:xfrm>
            <a:prstGeom prst="wedgeRectCallout">
              <a:avLst>
                <a:gd name="adj1" fmla="val 33167"/>
                <a:gd name="adj2" fmla="val 63591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HG丸ｺﾞｼｯｸM-PRO" pitchFamily="49" charset="-128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1488963"/>
              <a:ext cx="2209800" cy="1600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You can use the Exit For or Exit Do to exit the relevant loops prematurely.</a:t>
              </a:r>
              <a:endParaRPr lang="en-US" dirty="0"/>
            </a:p>
          </p:txBody>
        </p:sp>
      </p:grpSp>
      <p:pic>
        <p:nvPicPr>
          <p:cNvPr id="7" name="Picture 2" descr="Image result for practic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83" y="0"/>
            <a:ext cx="217565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2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914400"/>
            <a:ext cx="8915400" cy="50323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Bookman"/>
              </a:rPr>
              <a:t>Recording Macros</a:t>
            </a:r>
            <a:endParaRPr lang="en-US" b="1" dirty="0">
              <a:solidFill>
                <a:srgbClr val="FF0000"/>
              </a:solidFill>
              <a:latin typeface="Book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a new blank workbook. At the bottom-left corner of the Excel workbook, click the Record Macro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a name to the macro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the standardized actions sequentially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make a mistake, stop the recording (instruction in next step), close the files without saving and start the recording all over again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all the actions are completed sequentially, click the Stop Recording button at the bottom-left corner. Save the workbook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lick the Record Macro but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97" y="2362201"/>
            <a:ext cx="2352503" cy="78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op Recording butt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791200"/>
            <a:ext cx="3124200" cy="79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practic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83" y="0"/>
            <a:ext cx="217565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3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9245600" cy="685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300" b="1" dirty="0" smtClean="0">
                <a:solidFill>
                  <a:srgbClr val="FF0000"/>
                </a:solidFill>
                <a:latin typeface="Bookman"/>
              </a:rPr>
              <a:t>References</a:t>
            </a:r>
          </a:p>
          <a:p>
            <a:pPr algn="ctr">
              <a:buNone/>
            </a:pPr>
            <a:endParaRPr lang="en-US" sz="3300" b="1" dirty="0" smtClean="0">
              <a:solidFill>
                <a:srgbClr val="FF0000"/>
              </a:solidFill>
              <a:latin typeface="Bookman"/>
            </a:endParaRPr>
          </a:p>
          <a:p>
            <a:pPr algn="ctr">
              <a:buNone/>
            </a:pPr>
            <a:endParaRPr lang="en-US" sz="3300" b="1" dirty="0">
              <a:solidFill>
                <a:srgbClr val="FF0000"/>
              </a:solidFill>
              <a:latin typeface="Book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1752600"/>
            <a:ext cx="7620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https://www.mrexcel.com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https://www.experts-exchange.com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https://msdn.microsoft.com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https://stackoverflow.com/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https://msdn.microsoft.com/en-us/library/cc793964.aspx </a:t>
            </a:r>
          </a:p>
          <a:p>
            <a:pPr algn="l"/>
            <a:r>
              <a:rPr lang="en-US" dirty="0"/>
              <a:t>https://msdn.microsoft.com/en-us/library/gg549168.aspx</a:t>
            </a:r>
          </a:p>
          <a:p>
            <a:pPr algn="l"/>
            <a:r>
              <a:rPr lang="en-US" dirty="0"/>
              <a:t>(examples of data consolidation from multiple sheets/workbooks</a:t>
            </a:r>
            <a:r>
              <a:rPr lang="en-US" dirty="0" smtClean="0"/>
              <a:t>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http://</a:t>
            </a:r>
            <a:r>
              <a:rPr lang="en-US" dirty="0" smtClean="0"/>
              <a:t>www.homeandlearn.org/the_excel_vba_editor.html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https://</a:t>
            </a:r>
            <a:r>
              <a:rPr lang="en-US" dirty="0" smtClean="0"/>
              <a:t>www.excel-easy.com/vba.html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743200"/>
            <a:ext cx="9245600" cy="2362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Bookman"/>
              </a:rPr>
              <a:t>Questions?</a:t>
            </a:r>
            <a:endParaRPr lang="en-US" sz="4400" b="1" dirty="0">
              <a:solidFill>
                <a:srgbClr val="FF0000"/>
              </a:solidFill>
              <a:latin typeface="Bookman"/>
            </a:endParaRPr>
          </a:p>
        </p:txBody>
      </p:sp>
    </p:spTree>
    <p:extLst>
      <p:ext uri="{BB962C8B-B14F-4D97-AF65-F5344CB8AC3E}">
        <p14:creationId xmlns:p14="http://schemas.microsoft.com/office/powerpoint/2010/main" val="3840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143000"/>
            <a:ext cx="8853488" cy="47244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endParaRPr lang="en-US" sz="4400" b="1" dirty="0" smtClean="0">
              <a:solidFill>
                <a:srgbClr val="FF0000"/>
              </a:solidFill>
              <a:latin typeface="Bookman"/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Bookman"/>
              </a:rPr>
              <a:t>Thank You</a:t>
            </a:r>
            <a:endParaRPr lang="en-US" sz="2800" dirty="0" smtClean="0">
              <a:solidFill>
                <a:srgbClr val="FF0000"/>
              </a:solidFill>
              <a:latin typeface="Bookman"/>
            </a:endParaRPr>
          </a:p>
          <a:p>
            <a:pPr>
              <a:spcBef>
                <a:spcPts val="0"/>
              </a:spcBef>
              <a:buNone/>
            </a:pPr>
            <a:endParaRPr lang="en-US" sz="1800" dirty="0" smtClean="0">
              <a:latin typeface="Bookman"/>
            </a:endParaRPr>
          </a:p>
          <a:p>
            <a:pPr>
              <a:spcBef>
                <a:spcPts val="0"/>
              </a:spcBef>
              <a:buNone/>
            </a:pPr>
            <a:endParaRPr lang="en-US" sz="1800" dirty="0" smtClean="0">
              <a:latin typeface="Bookman"/>
            </a:endParaRPr>
          </a:p>
          <a:p>
            <a:pPr>
              <a:spcBef>
                <a:spcPts val="0"/>
              </a:spcBef>
              <a:buNone/>
            </a:pPr>
            <a:endParaRPr lang="en-US" sz="1800" dirty="0" smtClean="0">
              <a:latin typeface="Bookman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err="1" smtClean="0">
                <a:latin typeface="Bookman"/>
              </a:rPr>
              <a:t>Devang</a:t>
            </a:r>
            <a:r>
              <a:rPr lang="en-US" sz="1800" b="1" dirty="0" smtClean="0">
                <a:latin typeface="Bookman"/>
              </a:rPr>
              <a:t> </a:t>
            </a:r>
            <a:r>
              <a:rPr lang="en-US" sz="1800" b="1" dirty="0" err="1" smtClean="0">
                <a:latin typeface="Bookman"/>
              </a:rPr>
              <a:t>Khokhani</a:t>
            </a:r>
            <a:r>
              <a:rPr lang="en-US" sz="1800" b="1" dirty="0" smtClean="0">
                <a:latin typeface="Bookman"/>
              </a:rPr>
              <a:t> (RMD)</a:t>
            </a:r>
          </a:p>
          <a:p>
            <a:pPr>
              <a:spcBef>
                <a:spcPts val="0"/>
              </a:spcBef>
              <a:buNone/>
            </a:pPr>
            <a:endParaRPr lang="en-US" sz="1800" b="1" dirty="0">
              <a:latin typeface="Bookman"/>
            </a:endParaRP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Bookman"/>
              </a:rPr>
              <a:t>T: +65 6805 3961</a:t>
            </a:r>
          </a:p>
          <a:p>
            <a:pPr>
              <a:spcBef>
                <a:spcPts val="0"/>
              </a:spcBef>
              <a:buNone/>
            </a:pPr>
            <a:endParaRPr lang="en-US" sz="1700" dirty="0" smtClean="0">
              <a:latin typeface="Bookman"/>
            </a:endParaRPr>
          </a:p>
          <a:p>
            <a:pPr>
              <a:spcBef>
                <a:spcPts val="0"/>
              </a:spcBef>
              <a:buNone/>
            </a:pPr>
            <a:r>
              <a:rPr lang="en-US" sz="1700" dirty="0" smtClean="0">
                <a:latin typeface="Bookman"/>
              </a:rPr>
              <a:t>E: </a:t>
            </a:r>
            <a:r>
              <a:rPr lang="en-US" sz="1700" dirty="0" smtClean="0">
                <a:latin typeface="Bookman"/>
                <a:hlinkClick r:id="rId3"/>
              </a:rPr>
              <a:t>devang.khokhani@mizuho-cb.com</a:t>
            </a:r>
            <a:endParaRPr lang="en-US" sz="1700" dirty="0" smtClean="0">
              <a:latin typeface="Bookman"/>
            </a:endParaRPr>
          </a:p>
          <a:p>
            <a:pPr>
              <a:spcBef>
                <a:spcPts val="0"/>
              </a:spcBef>
              <a:buNone/>
            </a:pPr>
            <a:endParaRPr lang="en-US" sz="1700" dirty="0" smtClean="0">
              <a:latin typeface="Bookman"/>
            </a:endParaRPr>
          </a:p>
          <a:p>
            <a:pPr>
              <a:spcBef>
                <a:spcPts val="0"/>
              </a:spcBef>
              <a:buNone/>
            </a:pPr>
            <a:endParaRPr lang="en-US" sz="1700" dirty="0">
              <a:latin typeface="Bookman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err="1" smtClean="0">
                <a:latin typeface="Bookman"/>
              </a:rPr>
              <a:t>Mishael</a:t>
            </a:r>
            <a:r>
              <a:rPr lang="en-US" sz="1800" b="1" dirty="0" smtClean="0">
                <a:latin typeface="Bookman"/>
              </a:rPr>
              <a:t> </a:t>
            </a:r>
            <a:r>
              <a:rPr lang="en-US" sz="1800" b="1" dirty="0" err="1" smtClean="0">
                <a:latin typeface="Bookman"/>
              </a:rPr>
              <a:t>Oblefias</a:t>
            </a:r>
            <a:r>
              <a:rPr lang="en-US" sz="1800" b="1" dirty="0" smtClean="0">
                <a:latin typeface="Bookman"/>
              </a:rPr>
              <a:t> (MRDD)</a:t>
            </a:r>
            <a:endParaRPr lang="en-US" sz="1800" b="1" dirty="0">
              <a:latin typeface="Bookman"/>
            </a:endParaRPr>
          </a:p>
          <a:p>
            <a:pPr>
              <a:spcBef>
                <a:spcPts val="0"/>
              </a:spcBef>
              <a:buNone/>
            </a:pPr>
            <a:endParaRPr lang="en-US" sz="1800" b="1" dirty="0">
              <a:latin typeface="Bookman"/>
            </a:endParaRPr>
          </a:p>
          <a:p>
            <a:pPr>
              <a:spcBef>
                <a:spcPts val="0"/>
              </a:spcBef>
              <a:buNone/>
            </a:pPr>
            <a:r>
              <a:rPr lang="en-US" sz="1700" dirty="0">
                <a:latin typeface="Bookman"/>
              </a:rPr>
              <a:t>T: +65 6805 </a:t>
            </a:r>
            <a:r>
              <a:rPr lang="en-US" sz="1700" dirty="0" smtClean="0">
                <a:latin typeface="Bookman"/>
              </a:rPr>
              <a:t>4263</a:t>
            </a:r>
            <a:endParaRPr lang="en-US" sz="1700" dirty="0">
              <a:latin typeface="Bookman"/>
            </a:endParaRPr>
          </a:p>
          <a:p>
            <a:pPr>
              <a:spcBef>
                <a:spcPts val="0"/>
              </a:spcBef>
              <a:buNone/>
            </a:pPr>
            <a:endParaRPr lang="en-US" sz="1700" dirty="0">
              <a:latin typeface="Bookman"/>
            </a:endParaRPr>
          </a:p>
          <a:p>
            <a:pPr>
              <a:spcBef>
                <a:spcPts val="0"/>
              </a:spcBef>
              <a:buNone/>
            </a:pPr>
            <a:r>
              <a:rPr lang="en-US" sz="1700" dirty="0">
                <a:latin typeface="Bookman"/>
              </a:rPr>
              <a:t>E: </a:t>
            </a:r>
            <a:r>
              <a:rPr lang="en-US" sz="1700" dirty="0" smtClean="0">
                <a:latin typeface="Bookman"/>
                <a:hlinkClick r:id="rId4"/>
              </a:rPr>
              <a:t>mishael.oblefias@mizuho-cb.com</a:t>
            </a:r>
            <a:endParaRPr lang="en-US" sz="1700" dirty="0" smtClean="0">
              <a:latin typeface="Bookman"/>
            </a:endParaRPr>
          </a:p>
          <a:p>
            <a:pPr>
              <a:spcBef>
                <a:spcPts val="0"/>
              </a:spcBef>
              <a:buNone/>
            </a:pPr>
            <a:endParaRPr lang="en-US" sz="1700" dirty="0">
              <a:latin typeface="Bookman"/>
            </a:endParaRPr>
          </a:p>
          <a:p>
            <a:pPr>
              <a:spcBef>
                <a:spcPts val="0"/>
              </a:spcBef>
              <a:buNone/>
            </a:pPr>
            <a:endParaRPr lang="en-US" sz="1800" b="1" dirty="0" smtClean="0">
              <a:latin typeface="Bookman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latin typeface="Bookman"/>
              </a:rPr>
              <a:t>Clement Yee </a:t>
            </a:r>
            <a:r>
              <a:rPr lang="en-US" sz="1800" b="1" dirty="0">
                <a:latin typeface="Bookman"/>
              </a:rPr>
              <a:t>(MRDD</a:t>
            </a:r>
            <a:r>
              <a:rPr lang="en-US" sz="1800" b="1" dirty="0" smtClean="0">
                <a:latin typeface="Bookman"/>
              </a:rPr>
              <a:t>)</a:t>
            </a:r>
            <a:endParaRPr lang="en-US" sz="1800" b="1" dirty="0">
              <a:latin typeface="Bookman"/>
            </a:endParaRPr>
          </a:p>
          <a:p>
            <a:pPr>
              <a:spcBef>
                <a:spcPts val="0"/>
              </a:spcBef>
              <a:buNone/>
            </a:pPr>
            <a:endParaRPr lang="en-US" sz="1800" b="1" dirty="0">
              <a:latin typeface="Bookman"/>
            </a:endParaRPr>
          </a:p>
          <a:p>
            <a:pPr>
              <a:spcBef>
                <a:spcPts val="0"/>
              </a:spcBef>
              <a:buNone/>
            </a:pPr>
            <a:r>
              <a:rPr lang="en-US" sz="1700" dirty="0">
                <a:latin typeface="Bookman"/>
              </a:rPr>
              <a:t>T: +65 6805 </a:t>
            </a:r>
            <a:r>
              <a:rPr lang="en-US" sz="1700" dirty="0" smtClean="0">
                <a:latin typeface="Bookman"/>
              </a:rPr>
              <a:t>4243</a:t>
            </a:r>
            <a:endParaRPr lang="en-US" sz="1700" dirty="0">
              <a:latin typeface="Bookman"/>
            </a:endParaRPr>
          </a:p>
          <a:p>
            <a:pPr>
              <a:spcBef>
                <a:spcPts val="0"/>
              </a:spcBef>
              <a:buNone/>
            </a:pPr>
            <a:endParaRPr lang="en-US" sz="1700" dirty="0">
              <a:latin typeface="Bookman"/>
            </a:endParaRPr>
          </a:p>
          <a:p>
            <a:pPr>
              <a:spcBef>
                <a:spcPts val="0"/>
              </a:spcBef>
              <a:buNone/>
            </a:pPr>
            <a:r>
              <a:rPr lang="en-US" sz="1700" dirty="0">
                <a:latin typeface="Bookman"/>
              </a:rPr>
              <a:t>E: 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man"/>
                <a:hlinkClick r:id="rId5"/>
              </a:rPr>
              <a:t>clement.yee@mizuho-cb.com</a:t>
            </a: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Bookman"/>
            </a:endParaRPr>
          </a:p>
          <a:p>
            <a:pPr>
              <a:spcBef>
                <a:spcPts val="0"/>
              </a:spcBef>
              <a:buNone/>
            </a:pPr>
            <a:endParaRPr lang="en-US" sz="1700" dirty="0">
              <a:latin typeface="Bookman"/>
            </a:endParaRPr>
          </a:p>
          <a:p>
            <a:pPr>
              <a:spcBef>
                <a:spcPts val="0"/>
              </a:spcBef>
              <a:buNone/>
            </a:pPr>
            <a:endParaRPr lang="en-US" sz="1700" dirty="0">
              <a:latin typeface="Bookman"/>
            </a:endParaRPr>
          </a:p>
          <a:p>
            <a:pPr>
              <a:spcBef>
                <a:spcPts val="0"/>
              </a:spcBef>
              <a:buNone/>
            </a:pPr>
            <a:endParaRPr lang="en-US" sz="1700" dirty="0" smtClean="0">
              <a:latin typeface="Bookman"/>
            </a:endParaRPr>
          </a:p>
          <a:p>
            <a:pPr>
              <a:buNone/>
            </a:pPr>
            <a:endParaRPr lang="en-US" sz="2800" dirty="0">
              <a:solidFill>
                <a:srgbClr val="FF0000"/>
              </a:solidFill>
              <a:latin typeface="Bookman"/>
            </a:endParaRPr>
          </a:p>
        </p:txBody>
      </p:sp>
    </p:spTree>
    <p:extLst>
      <p:ext uri="{BB962C8B-B14F-4D97-AF65-F5344CB8AC3E}">
        <p14:creationId xmlns:p14="http://schemas.microsoft.com/office/powerpoint/2010/main" val="37429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915400" cy="609600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rgbClr val="FC0019"/>
                </a:solidFill>
                <a:latin typeface="Bookman" pitchFamily="18" charset="0"/>
              </a:rPr>
              <a:t>General Uses</a:t>
            </a:r>
            <a:endParaRPr lang="en-US" altLang="en-US" sz="2800" b="1" dirty="0">
              <a:solidFill>
                <a:srgbClr val="FC0019"/>
              </a:solidFill>
              <a:latin typeface="Bookman" pitchFamily="18" charset="0"/>
            </a:endParaRP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itchFamily="18" charset="0"/>
              </a:rPr>
              <a:t>Write </a:t>
            </a:r>
            <a:r>
              <a:rPr lang="en-US" altLang="en-US" sz="2400" dirty="0" smtClean="0">
                <a:latin typeface="Times New Roman" pitchFamily="18" charset="0"/>
              </a:rPr>
              <a:t>macros </a:t>
            </a:r>
            <a:r>
              <a:rPr lang="en-US" altLang="en-US" sz="2400" dirty="0">
                <a:latin typeface="Times New Roman" pitchFamily="18" charset="0"/>
              </a:rPr>
              <a:t>to </a:t>
            </a:r>
            <a:r>
              <a:rPr lang="en-US" altLang="en-US" sz="2400" dirty="0" smtClean="0">
                <a:latin typeface="Times New Roman" pitchFamily="18" charset="0"/>
              </a:rPr>
              <a:t>automate labor-intensive </a:t>
            </a:r>
            <a:r>
              <a:rPr lang="en-US" altLang="en-US" sz="2400" dirty="0">
                <a:latin typeface="Times New Roman" pitchFamily="18" charset="0"/>
              </a:rPr>
              <a:t>and </a:t>
            </a:r>
            <a:r>
              <a:rPr lang="en-US" altLang="en-US" sz="2400" dirty="0" smtClean="0">
                <a:latin typeface="Times New Roman" pitchFamily="18" charset="0"/>
              </a:rPr>
              <a:t>repetitive </a:t>
            </a:r>
            <a:r>
              <a:rPr lang="en-US" altLang="en-US" sz="2400" dirty="0">
                <a:latin typeface="Times New Roman" pitchFamily="18" charset="0"/>
              </a:rPr>
              <a:t>t</a:t>
            </a:r>
            <a:r>
              <a:rPr lang="en-US" altLang="en-US" sz="2400" dirty="0" smtClean="0">
                <a:latin typeface="Times New Roman" pitchFamily="18" charset="0"/>
              </a:rPr>
              <a:t>asks</a:t>
            </a:r>
            <a:r>
              <a:rPr lang="en-US" altLang="en-US" sz="2400" dirty="0">
                <a:latin typeface="Times New Roman" pitchFamily="18" charset="0"/>
              </a:rPr>
              <a:t/>
            </a:r>
            <a:br>
              <a:rPr lang="en-US" altLang="en-US" sz="2400" dirty="0">
                <a:latin typeface="Times New Roman" pitchFamily="18" charset="0"/>
              </a:rPr>
            </a:br>
            <a:endParaRPr lang="en-US" altLang="en-US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itchFamily="18" charset="0"/>
              </a:rPr>
              <a:t>Create </a:t>
            </a:r>
            <a:r>
              <a:rPr lang="en-US" altLang="en-US" sz="2400" dirty="0" smtClean="0">
                <a:latin typeface="Times New Roman" pitchFamily="18" charset="0"/>
              </a:rPr>
              <a:t>user-defined </a:t>
            </a:r>
            <a:r>
              <a:rPr lang="en-US" altLang="en-US" sz="2400" dirty="0">
                <a:latin typeface="Times New Roman" pitchFamily="18" charset="0"/>
              </a:rPr>
              <a:t>f</a:t>
            </a:r>
            <a:r>
              <a:rPr lang="en-US" altLang="en-US" sz="2400" dirty="0" smtClean="0">
                <a:latin typeface="Times New Roman" pitchFamily="18" charset="0"/>
              </a:rPr>
              <a:t>unctions </a:t>
            </a:r>
            <a:r>
              <a:rPr lang="en-US" altLang="en-US" sz="2400" dirty="0">
                <a:latin typeface="Times New Roman" pitchFamily="18" charset="0"/>
              </a:rPr>
              <a:t>to </a:t>
            </a:r>
            <a:r>
              <a:rPr lang="en-US" altLang="en-US" sz="2400" dirty="0" smtClean="0">
                <a:latin typeface="Times New Roman" pitchFamily="18" charset="0"/>
              </a:rPr>
              <a:t>achieve </a:t>
            </a:r>
            <a:r>
              <a:rPr lang="en-US" altLang="en-US" sz="2400" dirty="0">
                <a:latin typeface="Times New Roman" pitchFamily="18" charset="0"/>
              </a:rPr>
              <a:t>c</a:t>
            </a:r>
            <a:r>
              <a:rPr lang="en-US" altLang="en-US" sz="2400" dirty="0" smtClean="0">
                <a:latin typeface="Times New Roman" pitchFamily="18" charset="0"/>
              </a:rPr>
              <a:t>omplicated </a:t>
            </a:r>
            <a:r>
              <a:rPr lang="en-US" altLang="en-US" sz="2400" dirty="0">
                <a:latin typeface="Times New Roman" pitchFamily="18" charset="0"/>
              </a:rPr>
              <a:t>f</a:t>
            </a:r>
            <a:r>
              <a:rPr lang="en-US" altLang="en-US" sz="2400" dirty="0" smtClean="0">
                <a:latin typeface="Times New Roman" pitchFamily="18" charset="0"/>
              </a:rPr>
              <a:t>unctionality</a:t>
            </a:r>
            <a:r>
              <a:rPr lang="en-US" altLang="en-US" sz="2400" dirty="0">
                <a:latin typeface="Times New Roman" pitchFamily="18" charset="0"/>
              </a:rPr>
              <a:t/>
            </a:r>
            <a:br>
              <a:rPr lang="en-US" altLang="en-US" sz="2400" dirty="0">
                <a:latin typeface="Times New Roman" pitchFamily="18" charset="0"/>
              </a:rPr>
            </a:br>
            <a:endParaRPr lang="en-US" altLang="en-US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itchFamily="18" charset="0"/>
              </a:rPr>
              <a:t>Create </a:t>
            </a:r>
            <a:r>
              <a:rPr lang="en-US" altLang="en-US" sz="2400" dirty="0" smtClean="0">
                <a:latin typeface="Times New Roman" pitchFamily="18" charset="0"/>
              </a:rPr>
              <a:t>standard </a:t>
            </a:r>
            <a:r>
              <a:rPr lang="en-US" altLang="en-US" sz="2400" dirty="0">
                <a:latin typeface="Times New Roman" pitchFamily="18" charset="0"/>
              </a:rPr>
              <a:t>Windows Menu/Tool Bars for </a:t>
            </a:r>
            <a:r>
              <a:rPr lang="en-US" altLang="en-US" sz="2400" dirty="0" smtClean="0">
                <a:latin typeface="Times New Roman" pitchFamily="18" charset="0"/>
              </a:rPr>
              <a:t>interface</a:t>
            </a:r>
            <a:r>
              <a:rPr lang="en-US" altLang="en-US" sz="2400" dirty="0">
                <a:latin typeface="Times New Roman" pitchFamily="18" charset="0"/>
              </a:rPr>
              <a:t/>
            </a:r>
            <a:br>
              <a:rPr lang="en-US" altLang="en-US" sz="2400" dirty="0">
                <a:latin typeface="Times New Roman" pitchFamily="18" charset="0"/>
              </a:rPr>
            </a:br>
            <a:endParaRPr lang="en-US" altLang="en-US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itchFamily="18" charset="0"/>
              </a:rPr>
              <a:t>Interact with </a:t>
            </a:r>
            <a:r>
              <a:rPr lang="en-US" altLang="en-US" sz="2400" dirty="0" smtClean="0">
                <a:latin typeface="Times New Roman" pitchFamily="18" charset="0"/>
              </a:rPr>
              <a:t>other </a:t>
            </a:r>
            <a:r>
              <a:rPr lang="en-US" altLang="en-US" sz="2400" dirty="0">
                <a:latin typeface="Times New Roman" pitchFamily="18" charset="0"/>
              </a:rPr>
              <a:t>Windows </a:t>
            </a:r>
            <a:r>
              <a:rPr lang="en-US" altLang="en-US" sz="2400" dirty="0" smtClean="0">
                <a:latin typeface="Times New Roman" pitchFamily="18" charset="0"/>
              </a:rPr>
              <a:t>programs (e.g. </a:t>
            </a:r>
            <a:r>
              <a:rPr lang="en-US" altLang="en-US" sz="2400" dirty="0" err="1">
                <a:latin typeface="Times New Roman" pitchFamily="18" charset="0"/>
              </a:rPr>
              <a:t>Matlab</a:t>
            </a:r>
            <a:r>
              <a:rPr lang="en-US" altLang="en-US" sz="2400" dirty="0">
                <a:latin typeface="Times New Roman" pitchFamily="18" charset="0"/>
              </a:rPr>
              <a:t>)</a:t>
            </a:r>
            <a:br>
              <a:rPr lang="en-US" altLang="en-US" sz="2400" dirty="0">
                <a:latin typeface="Times New Roman" pitchFamily="18" charset="0"/>
              </a:rPr>
            </a:br>
            <a:endParaRPr lang="en-US" altLang="en-US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itchFamily="18" charset="0"/>
              </a:rPr>
              <a:t>I/O with </a:t>
            </a:r>
            <a:r>
              <a:rPr lang="en-US" altLang="en-US" sz="2400" dirty="0" smtClean="0">
                <a:latin typeface="Times New Roman" pitchFamily="18" charset="0"/>
              </a:rPr>
              <a:t>external </a:t>
            </a:r>
            <a:r>
              <a:rPr lang="en-US" altLang="en-US" sz="2400" dirty="0">
                <a:latin typeface="Times New Roman" pitchFamily="18" charset="0"/>
              </a:rPr>
              <a:t>f</a:t>
            </a:r>
            <a:r>
              <a:rPr lang="en-US" altLang="en-US" sz="2400" dirty="0" smtClean="0">
                <a:latin typeface="Times New Roman" pitchFamily="18" charset="0"/>
              </a:rPr>
              <a:t>iles</a:t>
            </a:r>
            <a:r>
              <a:rPr lang="en-US" altLang="en-US" sz="2400" dirty="0">
                <a:latin typeface="Times New Roman" pitchFamily="18" charset="0"/>
              </a:rPr>
              <a:t/>
            </a:r>
            <a:br>
              <a:rPr lang="en-US" altLang="en-US" sz="2400" dirty="0">
                <a:latin typeface="Times New Roman" pitchFamily="18" charset="0"/>
              </a:rPr>
            </a:br>
            <a:endParaRPr lang="en-US" altLang="en-US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itchFamily="18" charset="0"/>
              </a:rPr>
              <a:t>Database o</a:t>
            </a:r>
            <a:r>
              <a:rPr lang="en-US" altLang="en-US" sz="2400" dirty="0" smtClean="0">
                <a:latin typeface="Times New Roman" pitchFamily="18" charset="0"/>
              </a:rPr>
              <a:t>peration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latin typeface="Times New Roman" pitchFamily="18" charset="0"/>
              </a:rPr>
              <a:t>…</a:t>
            </a:r>
            <a:endParaRPr lang="en-US" altLang="en-US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71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3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3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3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3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3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3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3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3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3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3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990600"/>
            <a:ext cx="9334500" cy="609600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rgbClr val="FC0019"/>
                </a:solidFill>
                <a:latin typeface="Bookman" pitchFamily="18" charset="0"/>
              </a:rPr>
              <a:t>What is Object </a:t>
            </a:r>
            <a:r>
              <a:rPr lang="en-US" altLang="en-US" sz="2800" b="1" dirty="0" smtClean="0">
                <a:solidFill>
                  <a:srgbClr val="FC0019"/>
                </a:solidFill>
                <a:latin typeface="Bookman" pitchFamily="18" charset="0"/>
              </a:rPr>
              <a:t>Oriented </a:t>
            </a:r>
            <a:r>
              <a:rPr lang="en-US" altLang="en-US" sz="2800" b="1" dirty="0" smtClean="0">
                <a:solidFill>
                  <a:srgbClr val="FC0019"/>
                </a:solidFill>
                <a:latin typeface="Bookman" pitchFamily="18" charset="0"/>
              </a:rPr>
              <a:t>Programming?</a:t>
            </a:r>
            <a:endParaRPr lang="en-US" altLang="en-US" sz="2800" b="1" dirty="0">
              <a:solidFill>
                <a:srgbClr val="FC0019"/>
              </a:solidFill>
              <a:latin typeface="Book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28800"/>
            <a:ext cx="315263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16842"/>
              </p:ext>
            </p:extLst>
          </p:nvPr>
        </p:nvGraphicFramePr>
        <p:xfrm>
          <a:off x="1524000" y="3810000"/>
          <a:ext cx="1626954" cy="1854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6269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Properties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820443"/>
              </p:ext>
            </p:extLst>
          </p:nvPr>
        </p:nvGraphicFramePr>
        <p:xfrm>
          <a:off x="4191000" y="4191000"/>
          <a:ext cx="1626954" cy="1854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6269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Accelerate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Brake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Reverse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268419"/>
              </p:ext>
            </p:extLst>
          </p:nvPr>
        </p:nvGraphicFramePr>
        <p:xfrm>
          <a:off x="7086600" y="3810000"/>
          <a:ext cx="2133600" cy="22250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Start_OpenDoor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Start_Ignition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Start_SwitchGear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307570"/>
              </p:ext>
            </p:extLst>
          </p:nvPr>
        </p:nvGraphicFramePr>
        <p:xfrm>
          <a:off x="5410200" y="1828800"/>
          <a:ext cx="1600200" cy="365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6002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Object = Car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>
            <a:stCxn id="1026" idx="1"/>
            <a:endCxn id="6" idx="0"/>
          </p:cNvCxnSpPr>
          <p:nvPr/>
        </p:nvCxnSpPr>
        <p:spPr bwMode="auto">
          <a:xfrm flipH="1">
            <a:off x="2337477" y="2628900"/>
            <a:ext cx="1091523" cy="11811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26" idx="2"/>
            <a:endCxn id="8" idx="0"/>
          </p:cNvCxnSpPr>
          <p:nvPr/>
        </p:nvCxnSpPr>
        <p:spPr bwMode="auto">
          <a:xfrm flipH="1">
            <a:off x="5004477" y="3429000"/>
            <a:ext cx="840" cy="7620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26" idx="3"/>
            <a:endCxn id="9" idx="0"/>
          </p:cNvCxnSpPr>
          <p:nvPr/>
        </p:nvCxnSpPr>
        <p:spPr bwMode="auto">
          <a:xfrm>
            <a:off x="6581633" y="2628900"/>
            <a:ext cx="1571767" cy="11811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 flipV="1">
            <a:off x="5791200" y="4343400"/>
            <a:ext cx="1295400" cy="3937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>
            <a:off x="5791200" y="4724400"/>
            <a:ext cx="1295400" cy="127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>
            <a:off x="5791200" y="4737100"/>
            <a:ext cx="1295400" cy="3683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 flipV="1">
            <a:off x="5791200" y="5486400"/>
            <a:ext cx="1295400" cy="41275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5791200" y="5899150"/>
            <a:ext cx="12954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990600"/>
            <a:ext cx="9334500" cy="609600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rgbClr val="FC0019"/>
                </a:solidFill>
                <a:latin typeface="Bookman" pitchFamily="18" charset="0"/>
              </a:rPr>
              <a:t>Components of </a:t>
            </a:r>
            <a:r>
              <a:rPr lang="en-US" altLang="en-US" sz="2800" b="1" dirty="0" smtClean="0">
                <a:solidFill>
                  <a:srgbClr val="FC0019"/>
                </a:solidFill>
                <a:latin typeface="Bookman" pitchFamily="18" charset="0"/>
              </a:rPr>
              <a:t>VBA Object </a:t>
            </a:r>
            <a:r>
              <a:rPr lang="en-US" altLang="en-US" sz="2800" b="1" dirty="0" smtClean="0">
                <a:solidFill>
                  <a:srgbClr val="FC0019"/>
                </a:solidFill>
                <a:latin typeface="Bookman" pitchFamily="18" charset="0"/>
              </a:rPr>
              <a:t>Oriented Programming</a:t>
            </a:r>
            <a:endParaRPr lang="en-US" altLang="en-US" sz="2800" b="1" dirty="0">
              <a:solidFill>
                <a:srgbClr val="FC0019"/>
              </a:solidFill>
              <a:latin typeface="Bookman" pitchFamily="18" charset="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itchFamily="18" charset="0"/>
              </a:rPr>
              <a:t>Containers </a:t>
            </a:r>
            <a:r>
              <a:rPr lang="en-US" altLang="en-US" dirty="0">
                <a:latin typeface="Times New Roman" pitchFamily="18" charset="0"/>
              </a:rPr>
              <a:t>or Collections</a:t>
            </a:r>
          </a:p>
          <a:p>
            <a:pPr lvl="1"/>
            <a:r>
              <a:rPr lang="en-US" altLang="en-US" sz="2400" dirty="0">
                <a:latin typeface="Times New Roman" pitchFamily="18" charset="0"/>
              </a:rPr>
              <a:t>A </a:t>
            </a:r>
            <a:r>
              <a:rPr lang="en-US" altLang="en-US" sz="2400" dirty="0" smtClean="0">
                <a:latin typeface="Times New Roman" pitchFamily="18" charset="0"/>
              </a:rPr>
              <a:t>group </a:t>
            </a:r>
            <a:r>
              <a:rPr lang="en-US" altLang="en-US" sz="2400" dirty="0">
                <a:latin typeface="Times New Roman" pitchFamily="18" charset="0"/>
              </a:rPr>
              <a:t>of </a:t>
            </a:r>
            <a:r>
              <a:rPr lang="en-US" altLang="en-US" sz="2400" dirty="0" smtClean="0">
                <a:latin typeface="Times New Roman" pitchFamily="18" charset="0"/>
              </a:rPr>
              <a:t>similar </a:t>
            </a:r>
            <a:r>
              <a:rPr lang="en-US" altLang="en-US" sz="2400" dirty="0">
                <a:latin typeface="Times New Roman" pitchFamily="18" charset="0"/>
              </a:rPr>
              <a:t>O</a:t>
            </a:r>
            <a:r>
              <a:rPr lang="en-US" altLang="en-US" sz="2400" dirty="0" smtClean="0">
                <a:latin typeface="Times New Roman" pitchFamily="18" charset="0"/>
              </a:rPr>
              <a:t>bjects that share </a:t>
            </a:r>
            <a:r>
              <a:rPr lang="en-US" altLang="en-US" sz="2400" dirty="0">
                <a:latin typeface="Times New Roman" pitchFamily="18" charset="0"/>
              </a:rPr>
              <a:t>c</a:t>
            </a:r>
            <a:r>
              <a:rPr lang="en-US" altLang="en-US" sz="2400" dirty="0" smtClean="0">
                <a:latin typeface="Times New Roman" pitchFamily="18" charset="0"/>
              </a:rPr>
              <a:t>ommon </a:t>
            </a:r>
            <a:r>
              <a:rPr lang="en-US" altLang="en-US" sz="2400" dirty="0">
                <a:latin typeface="Times New Roman" pitchFamily="18" charset="0"/>
              </a:rPr>
              <a:t>Properties, Methods and </a:t>
            </a:r>
            <a:r>
              <a:rPr lang="en-US" altLang="en-US" sz="2400" dirty="0" smtClean="0">
                <a:latin typeface="Times New Roman" pitchFamily="18" charset="0"/>
              </a:rPr>
              <a:t>Events, </a:t>
            </a:r>
            <a:r>
              <a:rPr lang="en-US" altLang="en-US" sz="2400" dirty="0" err="1" smtClean="0">
                <a:latin typeface="Times New Roman" pitchFamily="18" charset="0"/>
              </a:rPr>
              <a:t>e.g.Workbooks</a:t>
            </a:r>
            <a:r>
              <a:rPr lang="en-US" altLang="en-US" sz="2400" dirty="0">
                <a:latin typeface="Times New Roman" pitchFamily="18" charset="0"/>
              </a:rPr>
              <a:t>, Worksheets, etc.</a:t>
            </a:r>
          </a:p>
          <a:p>
            <a:pPr lvl="1"/>
            <a:r>
              <a:rPr lang="en-US" altLang="en-US" sz="2400" dirty="0">
                <a:latin typeface="Times New Roman" pitchFamily="18" charset="0"/>
              </a:rPr>
              <a:t>Worksheets is a collection of all the Worksheet objects in the specified or active workbook. </a:t>
            </a:r>
          </a:p>
          <a:p>
            <a:pPr lvl="1"/>
            <a:r>
              <a:rPr lang="en-US" altLang="en-US" sz="2400" dirty="0" smtClean="0">
                <a:latin typeface="Times New Roman" pitchFamily="18" charset="0"/>
              </a:rPr>
              <a:t>To reference a single object from a collection, </a:t>
            </a:r>
            <a:r>
              <a:rPr lang="en-US" altLang="en-US" sz="2400" dirty="0" smtClean="0">
                <a:latin typeface="Times New Roman" pitchFamily="18" charset="0"/>
              </a:rPr>
              <a:t>e.g. Sheet1 in Excel, enclose </a:t>
            </a:r>
            <a:r>
              <a:rPr lang="en-US" altLang="en-US" sz="2400" dirty="0" smtClean="0">
                <a:latin typeface="Times New Roman" pitchFamily="18" charset="0"/>
              </a:rPr>
              <a:t>the object’s </a:t>
            </a:r>
            <a:r>
              <a:rPr lang="en-US" altLang="en-US" sz="2400" dirty="0" smtClean="0">
                <a:latin typeface="Times New Roman" pitchFamily="18" charset="0"/>
              </a:rPr>
              <a:t>name </a:t>
            </a:r>
            <a:r>
              <a:rPr lang="en-US" altLang="en-US" sz="2400" dirty="0" smtClean="0">
                <a:latin typeface="Times New Roman" pitchFamily="18" charset="0"/>
              </a:rPr>
              <a:t>in parentheses after the name of the collection:</a:t>
            </a:r>
          </a:p>
          <a:p>
            <a:pPr lvl="2"/>
            <a:r>
              <a:rPr lang="en-US" altLang="en-US" sz="2000" dirty="0" smtClean="0">
                <a:latin typeface="Times New Roman" pitchFamily="18" charset="0"/>
              </a:rPr>
              <a:t>Worksheets(“Sheet1”) </a:t>
            </a:r>
          </a:p>
          <a:p>
            <a:pPr lvl="1"/>
            <a:r>
              <a:rPr lang="en-US" altLang="en-US" sz="2400" dirty="0" smtClean="0">
                <a:latin typeface="Times New Roman" pitchFamily="18" charset="0"/>
              </a:rPr>
              <a:t>If Sheet1 is the first worksheet in the collection, </a:t>
            </a:r>
            <a:r>
              <a:rPr lang="en-US" altLang="en-US" sz="2400" dirty="0" smtClean="0">
                <a:latin typeface="Times New Roman" pitchFamily="18" charset="0"/>
              </a:rPr>
              <a:t>this also </a:t>
            </a:r>
            <a:r>
              <a:rPr lang="en-US" altLang="en-US" sz="2400" dirty="0" smtClean="0">
                <a:latin typeface="Times New Roman" pitchFamily="18" charset="0"/>
              </a:rPr>
              <a:t>applies:</a:t>
            </a:r>
          </a:p>
          <a:p>
            <a:pPr lvl="2"/>
            <a:r>
              <a:rPr lang="en-US" altLang="en-US" sz="2000" dirty="0" smtClean="0">
                <a:latin typeface="Times New Roman" pitchFamily="18" charset="0"/>
              </a:rPr>
              <a:t>Worksheets(1</a:t>
            </a:r>
            <a:r>
              <a:rPr lang="en-US" altLang="en-US" sz="2000" dirty="0">
                <a:latin typeface="Times New Roman" pitchFamily="18" charset="0"/>
              </a:rPr>
              <a:t>) </a:t>
            </a:r>
          </a:p>
          <a:p>
            <a:pPr lvl="1"/>
            <a:endParaRPr lang="en-US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4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613966" y="1676400"/>
            <a:ext cx="86677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511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30083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655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9227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en-US" i="0" dirty="0" smtClean="0">
                <a:latin typeface="Times New Roman" pitchFamily="18" charset="0"/>
              </a:rPr>
              <a:t>Objects</a:t>
            </a:r>
            <a:endParaRPr lang="en-US" altLang="en-US" i="0" dirty="0">
              <a:latin typeface="Times New Roman" pitchFamily="18" charset="0"/>
            </a:endParaRPr>
          </a:p>
          <a:p>
            <a:pPr lvl="1" algn="l" eaLnBrk="1" hangingPunct="1"/>
            <a:r>
              <a:rPr lang="en-US" altLang="en-US" sz="2400" i="0" dirty="0">
                <a:latin typeface="Times New Roman" pitchFamily="18" charset="0"/>
              </a:rPr>
              <a:t>Such as Worksheet, Workbook, Range, Cell, Chart, Name, etc.</a:t>
            </a:r>
          </a:p>
          <a:p>
            <a:pPr lvl="1" algn="l" eaLnBrk="1" hangingPunct="1"/>
            <a:r>
              <a:rPr lang="en-US" altLang="en-US" sz="2400" i="0" dirty="0">
                <a:latin typeface="Times New Roman" pitchFamily="18" charset="0"/>
              </a:rPr>
              <a:t>Worksheets(1) is an Object Referring to the First Sheet</a:t>
            </a:r>
          </a:p>
          <a:p>
            <a:pPr lvl="1" algn="l" eaLnBrk="1" hangingPunct="1"/>
            <a:r>
              <a:rPr lang="en-US" altLang="en-US" sz="2400" i="0" dirty="0">
                <a:latin typeface="Times New Roman" pitchFamily="18" charset="0"/>
              </a:rPr>
              <a:t>Range("A1:B15") is an Object Referring to a </a:t>
            </a:r>
            <a:r>
              <a:rPr lang="en-US" altLang="en-US" sz="2400" i="0" dirty="0" smtClean="0">
                <a:latin typeface="Times New Roman" pitchFamily="18" charset="0"/>
              </a:rPr>
              <a:t>Range (i.e. Cells A1:B15) in the active worksheet. </a:t>
            </a:r>
            <a:endParaRPr lang="en-US" altLang="en-US" sz="2400" i="0" dirty="0" smtClean="0">
              <a:latin typeface="Times New Roman" pitchFamily="18" charset="0"/>
            </a:endParaRPr>
          </a:p>
          <a:p>
            <a:pPr lvl="1" algn="l" eaLnBrk="1" hangingPunct="1"/>
            <a:r>
              <a:rPr lang="en-US" altLang="en-US" sz="2400" dirty="0" smtClean="0">
                <a:latin typeface="Times New Roman" pitchFamily="18" charset="0"/>
              </a:rPr>
              <a:t>Columns(1</a:t>
            </a:r>
            <a:r>
              <a:rPr lang="en-US" altLang="en-US" sz="2400" dirty="0" smtClean="0">
                <a:latin typeface="Times New Roman" pitchFamily="18" charset="0"/>
              </a:rPr>
              <a:t>) is an Object referring to the first column (column A) </a:t>
            </a:r>
            <a:r>
              <a:rPr lang="en-US" altLang="en-US" sz="2400" dirty="0">
                <a:latin typeface="Times New Roman" pitchFamily="18" charset="0"/>
              </a:rPr>
              <a:t>in the active </a:t>
            </a:r>
            <a:r>
              <a:rPr lang="en-US" altLang="en-US" sz="2400" dirty="0" smtClean="0">
                <a:latin typeface="Times New Roman" pitchFamily="18" charset="0"/>
              </a:rPr>
              <a:t>worksheet</a:t>
            </a:r>
          </a:p>
          <a:p>
            <a:pPr lvl="1" algn="l"/>
            <a:r>
              <a:rPr lang="en-US" altLang="en-US" sz="2400" i="0" dirty="0" smtClean="0">
                <a:latin typeface="Times New Roman" pitchFamily="18" charset="0"/>
              </a:rPr>
              <a:t>Rows(2) is an Object referring to the second row (row 2</a:t>
            </a:r>
            <a:r>
              <a:rPr lang="en-US" altLang="en-US" sz="2400" dirty="0">
                <a:latin typeface="Times New Roman" pitchFamily="18" charset="0"/>
              </a:rPr>
              <a:t>) in the active worksheet</a:t>
            </a:r>
          </a:p>
          <a:p>
            <a:pPr lvl="1" algn="l" eaLnBrk="1" hangingPunct="1"/>
            <a:endParaRPr lang="en-US" altLang="en-US" sz="2400" i="0" dirty="0"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95300" y="914400"/>
            <a:ext cx="9334500" cy="6096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en-US" altLang="en-US" sz="2800" b="1" kern="0" dirty="0" smtClean="0">
                <a:solidFill>
                  <a:srgbClr val="FC0019"/>
                </a:solidFill>
                <a:latin typeface="Bookman" pitchFamily="18" charset="0"/>
              </a:rPr>
              <a:t>Components of </a:t>
            </a:r>
            <a:r>
              <a:rPr lang="en-US" altLang="en-US" sz="2800" b="1" kern="0" dirty="0" smtClean="0">
                <a:solidFill>
                  <a:srgbClr val="FC0019"/>
                </a:solidFill>
                <a:latin typeface="Bookman" pitchFamily="18" charset="0"/>
              </a:rPr>
              <a:t>VBA Object </a:t>
            </a:r>
            <a:r>
              <a:rPr lang="en-US" altLang="en-US" sz="2800" b="1" kern="0" dirty="0" smtClean="0">
                <a:solidFill>
                  <a:srgbClr val="FC0019"/>
                </a:solidFill>
                <a:latin typeface="Bookman" pitchFamily="18" charset="0"/>
              </a:rPr>
              <a:t>Oriented Programming (cont’d.)</a:t>
            </a:r>
            <a:endParaRPr lang="en-US" altLang="en-US" sz="2800" b="1" kern="0" dirty="0">
              <a:solidFill>
                <a:srgbClr val="FC0019"/>
              </a:solidFill>
              <a:latin typeface="Book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77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613966" y="1752600"/>
            <a:ext cx="8911034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511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30083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655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9227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en-US" sz="2500" i="0" dirty="0" smtClean="0">
                <a:latin typeface="Times New Roman" pitchFamily="18" charset="0"/>
              </a:rPr>
              <a:t>Working with </a:t>
            </a:r>
            <a:r>
              <a:rPr lang="en-US" altLang="en-US" sz="2500" dirty="0" smtClean="0">
                <a:latin typeface="Times New Roman" pitchFamily="18" charset="0"/>
              </a:rPr>
              <a:t>Range Object</a:t>
            </a:r>
            <a:r>
              <a:rPr lang="en-US" altLang="en-US" sz="2500" i="0" dirty="0" smtClean="0">
                <a:latin typeface="Times New Roman" pitchFamily="18" charset="0"/>
              </a:rPr>
              <a:t>s</a:t>
            </a:r>
          </a:p>
          <a:p>
            <a:pPr lvl="1" algn="l"/>
            <a:r>
              <a:rPr lang="en-US" altLang="en-US" sz="2000" dirty="0" smtClean="0">
                <a:latin typeface="Times New Roman" pitchFamily="18" charset="0"/>
              </a:rPr>
              <a:t>A Range object is a single cell or range of cells on a worksheet. A range object is contained in a Worksheet </a:t>
            </a:r>
            <a:r>
              <a:rPr lang="en-US" altLang="en-US" sz="2000" dirty="0" smtClean="0">
                <a:latin typeface="Times New Roman" pitchFamily="18" charset="0"/>
              </a:rPr>
              <a:t>object. </a:t>
            </a:r>
            <a:r>
              <a:rPr lang="en-US" altLang="en-US" sz="2000" i="0" dirty="0" smtClean="0">
                <a:latin typeface="Times New Roman" pitchFamily="18" charset="0"/>
              </a:rPr>
              <a:t>3 methods to access range object:</a:t>
            </a:r>
          </a:p>
          <a:p>
            <a:pPr lvl="2" algn="l" eaLnBrk="1" hangingPunct="1"/>
            <a:endParaRPr lang="en-US" altLang="en-US" sz="2100" i="0" dirty="0">
              <a:latin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914400"/>
            <a:ext cx="9334500" cy="6096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en-US" altLang="en-US" sz="2800" b="1" kern="0" dirty="0" smtClean="0">
                <a:solidFill>
                  <a:srgbClr val="FC0019"/>
                </a:solidFill>
                <a:latin typeface="Bookman" pitchFamily="18" charset="0"/>
              </a:rPr>
              <a:t>Components of </a:t>
            </a:r>
            <a:r>
              <a:rPr lang="en-US" altLang="en-US" sz="2800" b="1" kern="0" dirty="0" smtClean="0">
                <a:solidFill>
                  <a:srgbClr val="FC0019"/>
                </a:solidFill>
                <a:latin typeface="Bookman" pitchFamily="18" charset="0"/>
              </a:rPr>
              <a:t>VBA Object </a:t>
            </a:r>
            <a:r>
              <a:rPr lang="en-US" altLang="en-US" sz="2800" b="1" kern="0" dirty="0" smtClean="0">
                <a:solidFill>
                  <a:srgbClr val="FC0019"/>
                </a:solidFill>
                <a:latin typeface="Bookman" pitchFamily="18" charset="0"/>
              </a:rPr>
              <a:t>Oriented Programming (cont’d.)</a:t>
            </a:r>
            <a:endParaRPr lang="en-US" altLang="en-US" sz="2800" b="1" kern="0" dirty="0">
              <a:solidFill>
                <a:srgbClr val="FC0019"/>
              </a:solidFill>
              <a:latin typeface="Book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275642"/>
              </p:ext>
            </p:extLst>
          </p:nvPr>
        </p:nvGraphicFramePr>
        <p:xfrm>
          <a:off x="1752600" y="2890520"/>
          <a:ext cx="7239000" cy="34340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709722"/>
                <a:gridCol w="55292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Object.Range</a:t>
                      </a:r>
                      <a:r>
                        <a:rPr lang="en-US" dirty="0" smtClean="0"/>
                        <a:t>(cell1,</a:t>
                      </a:r>
                      <a:r>
                        <a:rPr lang="en-US" baseline="0" dirty="0" smtClean="0"/>
                        <a:t> [cell2</a:t>
                      </a:r>
                      <a:r>
                        <a:rPr lang="en-US" baseline="0" dirty="0" smtClean="0"/>
                        <a:t>]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r>
                        <a:rPr lang="en-US" sz="1500" i="1" dirty="0" smtClean="0"/>
                        <a:t>Example: Worksheets(“Sheet1”).Range(“A1</a:t>
                      </a:r>
                      <a:r>
                        <a:rPr lang="en-US" sz="1500" i="1" dirty="0" smtClean="0"/>
                        <a:t>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i="1" dirty="0" smtClean="0"/>
                        <a:t>Example: Worksheets(“Sheet1”).Range(“A1:B15”)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i="1" dirty="0" smtClean="0"/>
                        <a:t>Example: Worksheets(“Sheet1”).Range(“A1”, “B15”)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Object.Cells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rowIndex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columnIndex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sz="1500" i="1" dirty="0" smtClean="0"/>
                        <a:t>Example: Worksheets(“Sheet1”).Cells(1,2)</a:t>
                      </a:r>
                      <a:endParaRPr lang="en-US" sz="15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Offset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Object.Offset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rowOffset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columnOffset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i="1" dirty="0" smtClean="0"/>
                        <a:t>Example: Worksheets(“Sheet1”).Offset(1,2)</a:t>
                      </a:r>
                      <a:endParaRPr lang="en-US" sz="15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6200" y="2895601"/>
            <a:ext cx="1524000" cy="3124200"/>
            <a:chOff x="7467600" y="1447800"/>
            <a:chExt cx="2209800" cy="2133600"/>
          </a:xfrm>
        </p:grpSpPr>
        <p:sp>
          <p:nvSpPr>
            <p:cNvPr id="9" name="Rectangular Callout 8"/>
            <p:cNvSpPr/>
            <p:nvPr/>
          </p:nvSpPr>
          <p:spPr bwMode="auto">
            <a:xfrm>
              <a:off x="7467600" y="1447800"/>
              <a:ext cx="2209800" cy="2133600"/>
            </a:xfrm>
            <a:prstGeom prst="wedgeRectCallout">
              <a:avLst>
                <a:gd name="adj1" fmla="val 33167"/>
                <a:gd name="adj2" fmla="val 63591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HG丸ｺﾞｼｯｸM-PRO" pitchFamily="49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67600" y="1488962"/>
              <a:ext cx="2209800" cy="1747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dirty="0" smtClean="0"/>
                <a:t>Use dot . to refer to a child object, such as Range.</a:t>
              </a:r>
              <a:r>
                <a:rPr lang="en-US" altLang="en-US" dirty="0" smtClean="0">
                  <a:latin typeface="Times New Roman" pitchFamily="18" charset="0"/>
                </a:rPr>
                <a:t> Dot . is also used to refer to the collection’s / object’s properties and methods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47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/>
    </p:bldLst>
  </p:timing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HG丸ｺﾞｼｯｸM-PRO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HG丸ｺﾞｼｯｸM-PRO" pitchFamily="49" charset="-128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16741</TotalTime>
  <Words>2292</Words>
  <Application>Microsoft Office PowerPoint</Application>
  <PresentationFormat>A4 Paper (210x297 mm)</PresentationFormat>
  <Paragraphs>459</Paragraphs>
  <Slides>46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Studio</vt:lpstr>
      <vt:lpstr>PowerPoint Presentation</vt:lpstr>
      <vt:lpstr>Outline</vt:lpstr>
      <vt:lpstr>PowerPoint Presentation</vt:lpstr>
      <vt:lpstr>Background on VBA</vt:lpstr>
      <vt:lpstr>General Uses</vt:lpstr>
      <vt:lpstr>What is Object Oriented Programming?</vt:lpstr>
      <vt:lpstr>Components of VBA Object Oriented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VBE</vt:lpstr>
      <vt:lpstr>Creating a Module</vt:lpstr>
      <vt:lpstr>Designing Subroutines and Functions</vt:lpstr>
      <vt:lpstr>Examples for Subs and Functions</vt:lpstr>
      <vt:lpstr>Running Macros</vt:lpstr>
      <vt:lpstr>Running Macros (cont’d.)</vt:lpstr>
      <vt:lpstr> Understanding Common Data Types</vt:lpstr>
      <vt:lpstr> Understanding Common Data Types (cont’d.)</vt:lpstr>
      <vt:lpstr>Declaring Data Variables </vt:lpstr>
      <vt:lpstr>Declaring Data Variables (cont’d.)</vt:lpstr>
      <vt:lpstr>Declaring Data Variables (cont’d.)</vt:lpstr>
      <vt:lpstr>Declaring Constants</vt:lpstr>
      <vt:lpstr>Writing Operators</vt:lpstr>
      <vt:lpstr>Writing Comments</vt:lpstr>
      <vt:lpstr>Writing Comments (cont’d.)</vt:lpstr>
      <vt:lpstr>Debugging Macros</vt:lpstr>
      <vt:lpstr>Debugging Macros (cont’d.)</vt:lpstr>
      <vt:lpstr>Debugging Macros (cont’d.)</vt:lpstr>
      <vt:lpstr>Decision Tree (If.. Else)</vt:lpstr>
      <vt:lpstr>Decision Tree (Nested ifs..)</vt:lpstr>
      <vt:lpstr>Case</vt:lpstr>
      <vt:lpstr>PowerPoint Presentation</vt:lpstr>
      <vt:lpstr>Loops/Iterations (Do Until)</vt:lpstr>
      <vt:lpstr>Loops/Iterations (Do While)</vt:lpstr>
      <vt:lpstr>Loops/Iterations (For Loop and For Each Loop)</vt:lpstr>
      <vt:lpstr>Loops/Iterations (Nested For Loop)</vt:lpstr>
      <vt:lpstr>Exiting Control Structures</vt:lpstr>
      <vt:lpstr>Recording Macros</vt:lpstr>
      <vt:lpstr>PowerPoint Presentation</vt:lpstr>
      <vt:lpstr>PowerPoint Presentation</vt:lpstr>
      <vt:lpstr>PowerPoint Presentation</vt:lpstr>
    </vt:vector>
  </TitlesOfParts>
  <Company>Mizuho Corporate Bank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Mizuho Corporate Bank Ltd</dc:creator>
  <cp:lastModifiedBy>MHBK</cp:lastModifiedBy>
  <cp:revision>1144</cp:revision>
  <cp:lastPrinted>2018-07-11T08:28:22Z</cp:lastPrinted>
  <dcterms:created xsi:type="dcterms:W3CDTF">2004-08-18T06:38:56Z</dcterms:created>
  <dcterms:modified xsi:type="dcterms:W3CDTF">2018-09-05T03:58:31Z</dcterms:modified>
</cp:coreProperties>
</file>