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9" r:id="rId1"/>
  </p:sldMasterIdLst>
  <p:sldIdLst>
    <p:sldId id="256" r:id="rId2"/>
    <p:sldId id="257" r:id="rId3"/>
    <p:sldId id="259" r:id="rId4"/>
    <p:sldId id="260" r:id="rId5"/>
    <p:sldId id="266" r:id="rId6"/>
    <p:sldId id="267" r:id="rId7"/>
    <p:sldId id="261" r:id="rId8"/>
    <p:sldId id="262" r:id="rId9"/>
    <p:sldId id="269" r:id="rId10"/>
    <p:sldId id="270" r:id="rId11"/>
    <p:sldId id="264" r:id="rId12"/>
    <p:sldId id="272" r:id="rId13"/>
    <p:sldId id="273"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01/15/2021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0001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01/15/2021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19125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01/15/2021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93251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01/15/2021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2338763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01/15/2021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601649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01/15/2021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064938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01/15/2021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592939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01/15/2021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984316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48A87A34-81AB-432B-8DAE-1953F412C126}" type="datetimeFigureOut">
              <a:rPr lang="en-US" smtClean="0"/>
              <a:t>01/15/2021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027984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01/15/2021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95514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01/15/2021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01108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01/15/2021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9389194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01/15/2021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5363182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01/15/2021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48401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48A87A34-81AB-432B-8DAE-1953F412C126}" type="datetimeFigureOut">
              <a:rPr lang="en-US" smtClean="0"/>
              <a:t>01/15/2021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8844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01/15/2021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9501384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01/15/2021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73709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01/15/2021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89582145"/>
      </p:ext>
    </p:extLst>
  </p:cSld>
  <p:clrMap bg1="dk1" tx1="lt1" bg2="dk2" tx2="lt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 id="2147483746"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66254"/>
            <a:ext cx="12192000" cy="3851563"/>
          </a:xfrm>
        </p:spPr>
        <p:txBody>
          <a:bodyPr/>
          <a:lstStyle/>
          <a:p>
            <a:pPr algn="ctr"/>
            <a:r>
              <a:rPr lang="en-US" sz="8000" b="1" dirty="0"/>
              <a:t>Weather Desktop    App</a:t>
            </a:r>
          </a:p>
        </p:txBody>
      </p:sp>
      <p:sp>
        <p:nvSpPr>
          <p:cNvPr id="3" name="TextBox 2">
            <a:extLst>
              <a:ext uri="{FF2B5EF4-FFF2-40B4-BE49-F238E27FC236}">
                <a16:creationId xmlns:a16="http://schemas.microsoft.com/office/drawing/2014/main" id="{F8AEA522-38C3-4C4B-9EE0-B7D8CBBAB71B}"/>
              </a:ext>
            </a:extLst>
          </p:cNvPr>
          <p:cNvSpPr txBox="1"/>
          <p:nvPr/>
        </p:nvSpPr>
        <p:spPr>
          <a:xfrm>
            <a:off x="4017818" y="5306292"/>
            <a:ext cx="3488455" cy="923330"/>
          </a:xfrm>
          <a:prstGeom prst="rect">
            <a:avLst/>
          </a:prstGeom>
          <a:noFill/>
        </p:spPr>
        <p:txBody>
          <a:bodyPr wrap="none" rtlCol="0">
            <a:spAutoFit/>
          </a:bodyPr>
          <a:lstStyle/>
          <a:p>
            <a:r>
              <a:rPr lang="en-US" dirty="0">
                <a:solidFill>
                  <a:schemeClr val="tx1">
                    <a:lumMod val="85000"/>
                  </a:schemeClr>
                </a:solidFill>
              </a:rPr>
              <a:t>Musawar Bilal (Fa-18/BSSE/062)</a:t>
            </a:r>
          </a:p>
          <a:p>
            <a:r>
              <a:rPr lang="en-US" dirty="0">
                <a:solidFill>
                  <a:schemeClr val="tx1">
                    <a:lumMod val="85000"/>
                  </a:schemeClr>
                </a:solidFill>
              </a:rPr>
              <a:t>M Haseeb (Fa-18/BSSE/068)</a:t>
            </a:r>
          </a:p>
          <a:p>
            <a:endParaRPr lang="en-US" dirty="0">
              <a:solidFill>
                <a:schemeClr val="tx1">
                  <a:lumMod val="85000"/>
                </a:schemeClr>
              </a:solidFill>
            </a:endParaRPr>
          </a:p>
        </p:txBody>
      </p:sp>
    </p:spTree>
    <p:extLst>
      <p:ext uri="{BB962C8B-B14F-4D97-AF65-F5344CB8AC3E}">
        <p14:creationId xmlns:p14="http://schemas.microsoft.com/office/powerpoint/2010/main" val="3564484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830" y="725519"/>
            <a:ext cx="9613861" cy="1080938"/>
          </a:xfrm>
        </p:spPr>
        <p:txBody>
          <a:bodyPr/>
          <a:lstStyle/>
          <a:p>
            <a:pPr algn="ctr"/>
            <a:r>
              <a:rPr lang="en-US" dirty="0"/>
              <a:t>Languages</a:t>
            </a:r>
          </a:p>
        </p:txBody>
      </p:sp>
      <p:sp>
        <p:nvSpPr>
          <p:cNvPr id="3" name="Content Placeholder 2"/>
          <p:cNvSpPr>
            <a:spLocks noGrp="1"/>
          </p:cNvSpPr>
          <p:nvPr>
            <p:ph idx="1"/>
          </p:nvPr>
        </p:nvSpPr>
        <p:spPr>
          <a:xfrm>
            <a:off x="752292" y="2392912"/>
            <a:ext cx="9905999" cy="4368106"/>
          </a:xfrm>
        </p:spPr>
        <p:txBody>
          <a:bodyPr>
            <a:normAutofit/>
          </a:bodyPr>
          <a:lstStyle/>
          <a:p>
            <a:r>
              <a:rPr lang="en-US" sz="4000" dirty="0">
                <a:effectLst>
                  <a:outerShdw blurRad="38100" dist="38100" dir="2700000" algn="tl">
                    <a:srgbClr val="000000">
                      <a:alpha val="43137"/>
                    </a:srgbClr>
                  </a:outerShdw>
                </a:effectLst>
              </a:rPr>
              <a:t>C# </a:t>
            </a:r>
            <a:r>
              <a:rPr lang="en-US" sz="2800" dirty="0">
                <a:effectLst>
                  <a:outerShdw blurRad="38100" dist="38100" dir="2700000" algn="tl">
                    <a:srgbClr val="000000">
                      <a:alpha val="43137"/>
                    </a:srgbClr>
                  </a:outerShdw>
                </a:effectLst>
              </a:rPr>
              <a:t>(Design and Coding)</a:t>
            </a:r>
          </a:p>
          <a:p>
            <a:r>
              <a:rPr lang="en-US" sz="4000" dirty="0">
                <a:effectLst>
                  <a:outerShdw blurRad="38100" dist="38100" dir="2700000" algn="tl">
                    <a:srgbClr val="000000">
                      <a:alpha val="43137"/>
                    </a:srgbClr>
                  </a:outerShdw>
                </a:effectLst>
              </a:rPr>
              <a:t>SQL </a:t>
            </a:r>
            <a:r>
              <a:rPr lang="en-US" sz="2800" dirty="0">
                <a:effectLst>
                  <a:outerShdw blurRad="38100" dist="38100" dir="2700000" algn="tl">
                    <a:srgbClr val="000000">
                      <a:alpha val="43137"/>
                    </a:srgbClr>
                  </a:outerShdw>
                </a:effectLst>
              </a:rPr>
              <a:t>(Database Queries)</a:t>
            </a:r>
          </a:p>
        </p:txBody>
      </p:sp>
      <p:pic>
        <p:nvPicPr>
          <p:cNvPr id="6" name="Picture 5">
            <a:extLst>
              <a:ext uri="{FF2B5EF4-FFF2-40B4-BE49-F238E27FC236}">
                <a16:creationId xmlns:a16="http://schemas.microsoft.com/office/drawing/2014/main" id="{87CDB43A-7A99-472D-B582-F2B502442312}"/>
              </a:ext>
            </a:extLst>
          </p:cNvPr>
          <p:cNvPicPr>
            <a:picLocks noChangeAspect="1"/>
          </p:cNvPicPr>
          <p:nvPr/>
        </p:nvPicPr>
        <p:blipFill rotWithShape="1">
          <a:blip r:embed="rId2"/>
          <a:srcRect t="9091" b="5252"/>
          <a:stretch/>
        </p:blipFill>
        <p:spPr>
          <a:xfrm>
            <a:off x="5850014" y="3829360"/>
            <a:ext cx="6084575" cy="2931658"/>
          </a:xfrm>
          <a:prstGeom prst="rect">
            <a:avLst/>
          </a:prstGeom>
          <a:effectLst>
            <a:softEdge rad="635000"/>
          </a:effectLst>
        </p:spPr>
      </p:pic>
    </p:spTree>
    <p:extLst>
      <p:ext uri="{BB962C8B-B14F-4D97-AF65-F5344CB8AC3E}">
        <p14:creationId xmlns:p14="http://schemas.microsoft.com/office/powerpoint/2010/main" val="4121341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Mind Map</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83" y="277091"/>
            <a:ext cx="12235365" cy="6303818"/>
          </a:xfrm>
        </p:spPr>
      </p:pic>
      <p:sp>
        <p:nvSpPr>
          <p:cNvPr id="3" name="TextBox 2">
            <a:extLst>
              <a:ext uri="{FF2B5EF4-FFF2-40B4-BE49-F238E27FC236}">
                <a16:creationId xmlns:a16="http://schemas.microsoft.com/office/drawing/2014/main" id="{1BAF4FE9-C2B6-407A-A518-0143772470BD}"/>
              </a:ext>
            </a:extLst>
          </p:cNvPr>
          <p:cNvSpPr txBox="1"/>
          <p:nvPr/>
        </p:nvSpPr>
        <p:spPr>
          <a:xfrm>
            <a:off x="5055778" y="570372"/>
            <a:ext cx="2080441" cy="584775"/>
          </a:xfrm>
          <a:prstGeom prst="rect">
            <a:avLst/>
          </a:prstGeom>
          <a:noFill/>
        </p:spPr>
        <p:txBody>
          <a:bodyPr wrap="none" rtlCol="0">
            <a:spAutoFit/>
          </a:bodyPr>
          <a:lstStyle/>
          <a:p>
            <a:r>
              <a:rPr lang="en-US" sz="3200" u="sng" dirty="0">
                <a:solidFill>
                  <a:schemeClr val="bg1">
                    <a:lumMod val="95000"/>
                    <a:lumOff val="5000"/>
                  </a:schemeClr>
                </a:solidFill>
                <a:latin typeface="Arial Rounded MT Bold" panose="020F0704030504030204" pitchFamily="34" charset="0"/>
              </a:rPr>
              <a:t>Mind Map</a:t>
            </a:r>
          </a:p>
        </p:txBody>
      </p:sp>
    </p:spTree>
    <p:extLst>
      <p:ext uri="{BB962C8B-B14F-4D97-AF65-F5344CB8AC3E}">
        <p14:creationId xmlns:p14="http://schemas.microsoft.com/office/powerpoint/2010/main" val="1327402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E76B907-5F2B-4D3F-9F90-B4A2B6BD6A46}"/>
              </a:ext>
            </a:extLst>
          </p:cNvPr>
          <p:cNvPicPr>
            <a:picLocks noChangeAspect="1"/>
          </p:cNvPicPr>
          <p:nvPr/>
        </p:nvPicPr>
        <p:blipFill>
          <a:blip r:embed="rId2"/>
          <a:stretch>
            <a:fillRect/>
          </a:stretch>
        </p:blipFill>
        <p:spPr>
          <a:xfrm>
            <a:off x="5595396" y="0"/>
            <a:ext cx="6388786" cy="6829392"/>
          </a:xfrm>
          <a:prstGeom prst="rect">
            <a:avLst/>
          </a:prstGeom>
        </p:spPr>
      </p:pic>
      <p:sp>
        <p:nvSpPr>
          <p:cNvPr id="5" name="Title 1">
            <a:extLst>
              <a:ext uri="{FF2B5EF4-FFF2-40B4-BE49-F238E27FC236}">
                <a16:creationId xmlns:a16="http://schemas.microsoft.com/office/drawing/2014/main" id="{8A4E2B22-DA8C-4515-A170-9F677956CDDA}"/>
              </a:ext>
            </a:extLst>
          </p:cNvPr>
          <p:cNvSpPr txBox="1">
            <a:spLocks/>
          </p:cNvSpPr>
          <p:nvPr/>
        </p:nvSpPr>
        <p:spPr>
          <a:xfrm>
            <a:off x="430939" y="406864"/>
            <a:ext cx="9613861" cy="1080938"/>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b="1" dirty="0">
                <a:solidFill>
                  <a:schemeClr val="bg1">
                    <a:lumMod val="95000"/>
                    <a:lumOff val="5000"/>
                  </a:schemeClr>
                </a:solidFill>
                <a:effectLst>
                  <a:outerShdw blurRad="38100" dist="38100" dir="2700000" algn="tl">
                    <a:srgbClr val="000000">
                      <a:alpha val="43137"/>
                    </a:srgbClr>
                  </a:outerShdw>
                </a:effectLst>
                <a:highlight>
                  <a:srgbClr val="FFFF00"/>
                </a:highlight>
              </a:rPr>
              <a:t>Sequence Diagram:</a:t>
            </a:r>
          </a:p>
        </p:txBody>
      </p:sp>
      <p:pic>
        <p:nvPicPr>
          <p:cNvPr id="6" name="Picture 5">
            <a:extLst>
              <a:ext uri="{FF2B5EF4-FFF2-40B4-BE49-F238E27FC236}">
                <a16:creationId xmlns:a16="http://schemas.microsoft.com/office/drawing/2014/main" id="{2B543064-8AD1-4481-A999-30DF14B6FFC0}"/>
              </a:ext>
            </a:extLst>
          </p:cNvPr>
          <p:cNvPicPr>
            <a:picLocks noChangeAspect="1"/>
          </p:cNvPicPr>
          <p:nvPr/>
        </p:nvPicPr>
        <p:blipFill rotWithShape="1">
          <a:blip r:embed="rId3"/>
          <a:srcRect b="7713"/>
          <a:stretch/>
        </p:blipFill>
        <p:spPr>
          <a:xfrm>
            <a:off x="686564" y="1737184"/>
            <a:ext cx="4274210" cy="4247980"/>
          </a:xfrm>
          <a:prstGeom prst="rect">
            <a:avLst/>
          </a:prstGeom>
          <a:effectLst>
            <a:softEdge rad="635000"/>
          </a:effectLst>
        </p:spPr>
      </p:pic>
    </p:spTree>
    <p:extLst>
      <p:ext uri="{BB962C8B-B14F-4D97-AF65-F5344CB8AC3E}">
        <p14:creationId xmlns:p14="http://schemas.microsoft.com/office/powerpoint/2010/main" val="3455877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FBEFDE7-AB50-490F-8979-E1D467402918}"/>
              </a:ext>
            </a:extLst>
          </p:cNvPr>
          <p:cNvPicPr>
            <a:picLocks noChangeAspect="1"/>
          </p:cNvPicPr>
          <p:nvPr/>
        </p:nvPicPr>
        <p:blipFill>
          <a:blip r:embed="rId2"/>
          <a:stretch>
            <a:fillRect/>
          </a:stretch>
        </p:blipFill>
        <p:spPr>
          <a:xfrm>
            <a:off x="5921504" y="0"/>
            <a:ext cx="6057066" cy="6858000"/>
          </a:xfrm>
          <a:prstGeom prst="rect">
            <a:avLst/>
          </a:prstGeom>
        </p:spPr>
      </p:pic>
      <p:sp>
        <p:nvSpPr>
          <p:cNvPr id="17" name="Title 1">
            <a:extLst>
              <a:ext uri="{FF2B5EF4-FFF2-40B4-BE49-F238E27FC236}">
                <a16:creationId xmlns:a16="http://schemas.microsoft.com/office/drawing/2014/main" id="{AD22F825-F0D0-4E1C-9683-DB53FC967DF7}"/>
              </a:ext>
            </a:extLst>
          </p:cNvPr>
          <p:cNvSpPr txBox="1">
            <a:spLocks/>
          </p:cNvSpPr>
          <p:nvPr/>
        </p:nvSpPr>
        <p:spPr>
          <a:xfrm>
            <a:off x="333957" y="406864"/>
            <a:ext cx="9613861" cy="1080938"/>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b="1" dirty="0">
                <a:solidFill>
                  <a:schemeClr val="bg1">
                    <a:lumMod val="95000"/>
                    <a:lumOff val="5000"/>
                  </a:schemeClr>
                </a:solidFill>
                <a:effectLst>
                  <a:outerShdw blurRad="38100" dist="38100" dir="2700000" algn="tl">
                    <a:srgbClr val="000000">
                      <a:alpha val="43137"/>
                    </a:srgbClr>
                  </a:outerShdw>
                </a:effectLst>
                <a:highlight>
                  <a:srgbClr val="FFFF00"/>
                </a:highlight>
              </a:rPr>
              <a:t>Activity Flow Diagram:</a:t>
            </a:r>
          </a:p>
        </p:txBody>
      </p:sp>
      <p:pic>
        <p:nvPicPr>
          <p:cNvPr id="18" name="Picture 17">
            <a:extLst>
              <a:ext uri="{FF2B5EF4-FFF2-40B4-BE49-F238E27FC236}">
                <a16:creationId xmlns:a16="http://schemas.microsoft.com/office/drawing/2014/main" id="{6EB8A15D-D41A-4195-9BEE-F91675559D08}"/>
              </a:ext>
            </a:extLst>
          </p:cNvPr>
          <p:cNvPicPr>
            <a:picLocks noChangeAspect="1"/>
          </p:cNvPicPr>
          <p:nvPr/>
        </p:nvPicPr>
        <p:blipFill rotWithShape="1">
          <a:blip r:embed="rId3"/>
          <a:srcRect b="7713"/>
          <a:stretch/>
        </p:blipFill>
        <p:spPr>
          <a:xfrm>
            <a:off x="755837" y="1792602"/>
            <a:ext cx="4274210" cy="4247980"/>
          </a:xfrm>
          <a:prstGeom prst="rect">
            <a:avLst/>
          </a:prstGeom>
          <a:effectLst>
            <a:softEdge rad="635000"/>
          </a:effectLst>
        </p:spPr>
      </p:pic>
    </p:spTree>
    <p:extLst>
      <p:ext uri="{BB962C8B-B14F-4D97-AF65-F5344CB8AC3E}">
        <p14:creationId xmlns:p14="http://schemas.microsoft.com/office/powerpoint/2010/main" val="711727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ABE54E-8173-49BE-87C8-5E88FD33C42C}"/>
              </a:ext>
            </a:extLst>
          </p:cNvPr>
          <p:cNvSpPr txBox="1"/>
          <p:nvPr/>
        </p:nvSpPr>
        <p:spPr>
          <a:xfrm>
            <a:off x="1388074" y="2767280"/>
            <a:ext cx="5148654" cy="1323439"/>
          </a:xfrm>
          <a:prstGeom prst="rect">
            <a:avLst/>
          </a:prstGeom>
          <a:noFill/>
        </p:spPr>
        <p:txBody>
          <a:bodyPr wrap="none" rtlCol="0">
            <a:spAutoFit/>
          </a:bodyPr>
          <a:lstStyle/>
          <a:p>
            <a:r>
              <a:rPr lang="en-US" sz="8000" b="1" dirty="0">
                <a:effectLst>
                  <a:outerShdw blurRad="38100" dist="38100" dir="2700000" algn="tl">
                    <a:srgbClr val="000000">
                      <a:alpha val="43137"/>
                    </a:srgbClr>
                  </a:outerShdw>
                </a:effectLst>
              </a:rPr>
              <a:t>Thank You</a:t>
            </a:r>
          </a:p>
        </p:txBody>
      </p:sp>
      <p:pic>
        <p:nvPicPr>
          <p:cNvPr id="6" name="Picture 5">
            <a:extLst>
              <a:ext uri="{FF2B5EF4-FFF2-40B4-BE49-F238E27FC236}">
                <a16:creationId xmlns:a16="http://schemas.microsoft.com/office/drawing/2014/main" id="{5EBB6F79-4718-43E9-94AC-22712478FA8E}"/>
              </a:ext>
            </a:extLst>
          </p:cNvPr>
          <p:cNvPicPr>
            <a:picLocks noChangeAspect="1"/>
          </p:cNvPicPr>
          <p:nvPr/>
        </p:nvPicPr>
        <p:blipFill rotWithShape="1">
          <a:blip r:embed="rId2"/>
          <a:srcRect l="11701" t="8902" r="13583" b="3977"/>
          <a:stretch/>
        </p:blipFill>
        <p:spPr>
          <a:xfrm>
            <a:off x="7312581" y="2029689"/>
            <a:ext cx="3643745" cy="3186545"/>
          </a:xfrm>
          <a:prstGeom prst="rect">
            <a:avLst/>
          </a:prstGeom>
          <a:effectLst>
            <a:softEdge rad="127000"/>
          </a:effectLst>
        </p:spPr>
      </p:pic>
    </p:spTree>
    <p:extLst>
      <p:ext uri="{BB962C8B-B14F-4D97-AF65-F5344CB8AC3E}">
        <p14:creationId xmlns:p14="http://schemas.microsoft.com/office/powerpoint/2010/main" val="1474484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4213" y="560420"/>
            <a:ext cx="10178322" cy="1492132"/>
          </a:xfrm>
        </p:spPr>
        <p:txBody>
          <a:bodyPr/>
          <a:lstStyle/>
          <a:p>
            <a:pPr algn="ctr"/>
            <a:r>
              <a:rPr lang="en-US" sz="5400" b="1" dirty="0"/>
              <a:t>Introduction</a:t>
            </a:r>
          </a:p>
        </p:txBody>
      </p:sp>
      <p:sp>
        <p:nvSpPr>
          <p:cNvPr id="3" name="Content Placeholder 2"/>
          <p:cNvSpPr>
            <a:spLocks noGrp="1"/>
          </p:cNvSpPr>
          <p:nvPr>
            <p:ph idx="1"/>
          </p:nvPr>
        </p:nvSpPr>
        <p:spPr>
          <a:xfrm>
            <a:off x="383766" y="2355274"/>
            <a:ext cx="7444051" cy="3593591"/>
          </a:xfrm>
        </p:spPr>
        <p:txBody>
          <a:bodyPr>
            <a:noAutofit/>
          </a:bodyPr>
          <a:lstStyle/>
          <a:p>
            <a:pPr marL="0" indent="0" algn="just">
              <a:buNone/>
            </a:pPr>
            <a:r>
              <a:rPr lang="en-US" dirty="0">
                <a:effectLst>
                  <a:outerShdw blurRad="38100" dist="38100" dir="2700000" algn="tl">
                    <a:srgbClr val="000000">
                      <a:alpha val="43137"/>
                    </a:srgbClr>
                  </a:outerShdw>
                </a:effectLst>
              </a:rPr>
              <a:t>Weather forecasting is the application of science and technology to predict the conditions of the atmosphere for a given location and time. We have created a desktop weather forecasting application in which we can forecast the weather conditions of daily and the whole week record of different cities. There is an admin panel through which we can update data and view records stored in the database. The instructions for using the applications were also included.</a:t>
            </a:r>
          </a:p>
          <a:p>
            <a:endParaRPr lang="en-US" b="1" dirty="0">
              <a:effectLst>
                <a:outerShdw blurRad="38100" dist="38100" dir="2700000" algn="tl">
                  <a:srgbClr val="000000">
                    <a:alpha val="43137"/>
                  </a:srgbClr>
                </a:outerShdw>
              </a:effectLst>
            </a:endParaRPr>
          </a:p>
        </p:txBody>
      </p:sp>
      <p:pic>
        <p:nvPicPr>
          <p:cNvPr id="7" name="Picture 2" descr="Download Weather Photos HQ PNG Image | FreePNGImg">
            <a:extLst>
              <a:ext uri="{FF2B5EF4-FFF2-40B4-BE49-F238E27FC236}">
                <a16:creationId xmlns:a16="http://schemas.microsoft.com/office/drawing/2014/main" id="{2260EE2D-EE46-41E6-8D84-6AEBA775FB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0326" y="2152717"/>
            <a:ext cx="3796147" cy="3796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4903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060" y="763873"/>
            <a:ext cx="9613861" cy="1080938"/>
          </a:xfrm>
        </p:spPr>
        <p:txBody>
          <a:bodyPr>
            <a:normAutofit/>
          </a:bodyPr>
          <a:lstStyle/>
          <a:p>
            <a:pPr algn="ctr"/>
            <a:r>
              <a:rPr lang="en-US" sz="4000" b="1" dirty="0"/>
              <a:t>Problem Statement</a:t>
            </a:r>
            <a:endParaRPr lang="en-US" sz="4000" dirty="0"/>
          </a:p>
        </p:txBody>
      </p:sp>
      <p:sp>
        <p:nvSpPr>
          <p:cNvPr id="3" name="Content Placeholder 2"/>
          <p:cNvSpPr>
            <a:spLocks noGrp="1"/>
          </p:cNvSpPr>
          <p:nvPr>
            <p:ph idx="1"/>
          </p:nvPr>
        </p:nvSpPr>
        <p:spPr>
          <a:xfrm>
            <a:off x="347813" y="2392291"/>
            <a:ext cx="8256116" cy="2221273"/>
          </a:xfrm>
        </p:spPr>
        <p:txBody>
          <a:bodyPr/>
          <a:lstStyle/>
          <a:p>
            <a:pPr marL="0" indent="0" algn="just">
              <a:buNone/>
            </a:pPr>
            <a:r>
              <a:rPr lang="en-US" dirty="0">
                <a:effectLst>
                  <a:outerShdw blurRad="38100" dist="38100" dir="2700000" algn="tl">
                    <a:srgbClr val="000000">
                      <a:alpha val="43137"/>
                    </a:srgbClr>
                  </a:outerShdw>
                </a:effectLst>
              </a:rPr>
              <a:t>Weather forecast has become a very important thing as the people around the whole world relays on the weather report. Sometimes Weather conditions changes so quickly that no one could imagine that change so there is a dire need of a platform that will provide the weather updates of every city around the world.</a:t>
            </a:r>
          </a:p>
          <a:p>
            <a:pPr marL="0" indent="0">
              <a:buNone/>
            </a:pPr>
            <a:endParaRPr lang="en-US" dirty="0">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91CE8AA4-2F46-4B35-8FC3-A02175822E48}"/>
              </a:ext>
            </a:extLst>
          </p:cNvPr>
          <p:cNvPicPr>
            <a:picLocks noChangeAspect="1"/>
          </p:cNvPicPr>
          <p:nvPr/>
        </p:nvPicPr>
        <p:blipFill rotWithShape="1">
          <a:blip r:embed="rId2"/>
          <a:srcRect t="4231" r="19273"/>
          <a:stretch/>
        </p:blipFill>
        <p:spPr>
          <a:xfrm>
            <a:off x="1025238" y="4613564"/>
            <a:ext cx="3075708" cy="2052463"/>
          </a:xfrm>
          <a:prstGeom prst="rect">
            <a:avLst/>
          </a:prstGeom>
        </p:spPr>
      </p:pic>
      <p:pic>
        <p:nvPicPr>
          <p:cNvPr id="9" name="Picture 8">
            <a:extLst>
              <a:ext uri="{FF2B5EF4-FFF2-40B4-BE49-F238E27FC236}">
                <a16:creationId xmlns:a16="http://schemas.microsoft.com/office/drawing/2014/main" id="{218B3518-0EE0-4C95-B110-D5419A59578D}"/>
              </a:ext>
            </a:extLst>
          </p:cNvPr>
          <p:cNvPicPr>
            <a:picLocks noChangeAspect="1"/>
          </p:cNvPicPr>
          <p:nvPr/>
        </p:nvPicPr>
        <p:blipFill rotWithShape="1">
          <a:blip r:embed="rId3"/>
          <a:srcRect t="6465" b="7475"/>
          <a:stretch/>
        </p:blipFill>
        <p:spPr>
          <a:xfrm>
            <a:off x="9004006" y="2604655"/>
            <a:ext cx="2604004" cy="3837709"/>
          </a:xfrm>
          <a:prstGeom prst="rect">
            <a:avLst/>
          </a:prstGeom>
        </p:spPr>
      </p:pic>
      <p:pic>
        <p:nvPicPr>
          <p:cNvPr id="11" name="Picture 10">
            <a:extLst>
              <a:ext uri="{FF2B5EF4-FFF2-40B4-BE49-F238E27FC236}">
                <a16:creationId xmlns:a16="http://schemas.microsoft.com/office/drawing/2014/main" id="{A7C473B8-38FF-4015-85C8-506D531C68D3}"/>
              </a:ext>
            </a:extLst>
          </p:cNvPr>
          <p:cNvPicPr>
            <a:picLocks noChangeAspect="1"/>
          </p:cNvPicPr>
          <p:nvPr/>
        </p:nvPicPr>
        <p:blipFill rotWithShape="1">
          <a:blip r:embed="rId4"/>
          <a:srcRect l="12144" t="17373"/>
          <a:stretch/>
        </p:blipFill>
        <p:spPr>
          <a:xfrm>
            <a:off x="4884175" y="4627587"/>
            <a:ext cx="3516563" cy="2052463"/>
          </a:xfrm>
          <a:prstGeom prst="rect">
            <a:avLst/>
          </a:prstGeom>
        </p:spPr>
      </p:pic>
    </p:spTree>
    <p:extLst>
      <p:ext uri="{BB962C8B-B14F-4D97-AF65-F5344CB8AC3E}">
        <p14:creationId xmlns:p14="http://schemas.microsoft.com/office/powerpoint/2010/main" val="1118339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8479" y="780938"/>
            <a:ext cx="9613861" cy="1080938"/>
          </a:xfrm>
        </p:spPr>
        <p:txBody>
          <a:bodyPr>
            <a:normAutofit/>
          </a:bodyPr>
          <a:lstStyle/>
          <a:p>
            <a:pPr algn="ctr"/>
            <a:r>
              <a:rPr lang="en-US" sz="4000" b="1" dirty="0"/>
              <a:t>Solutions</a:t>
            </a:r>
            <a:endParaRPr lang="en-US" sz="4000" dirty="0"/>
          </a:p>
        </p:txBody>
      </p:sp>
      <p:sp>
        <p:nvSpPr>
          <p:cNvPr id="3" name="Content Placeholder 2"/>
          <p:cNvSpPr>
            <a:spLocks noGrp="1"/>
          </p:cNvSpPr>
          <p:nvPr>
            <p:ph idx="1"/>
          </p:nvPr>
        </p:nvSpPr>
        <p:spPr>
          <a:xfrm>
            <a:off x="493412" y="2477746"/>
            <a:ext cx="6330078" cy="3599316"/>
          </a:xfrm>
        </p:spPr>
        <p:txBody>
          <a:bodyPr/>
          <a:lstStyle/>
          <a:p>
            <a:pPr marL="0" indent="0" algn="just">
              <a:buNone/>
            </a:pPr>
            <a:r>
              <a:rPr lang="en-US" sz="2800" dirty="0">
                <a:effectLst>
                  <a:outerShdw blurRad="38100" dist="38100" dir="2700000" algn="tl">
                    <a:srgbClr val="000000">
                      <a:alpha val="43137"/>
                    </a:srgbClr>
                  </a:outerShdw>
                </a:effectLst>
              </a:rPr>
              <a:t>The purpose of developing weather app is to fetch the data by entering the city name for taking weather information and also for storing the data in the database. Another purpose for developing this software is to generate the daily as well as weekly report of weather forecast.</a:t>
            </a:r>
          </a:p>
          <a:p>
            <a:endParaRPr lang="en-US" dirty="0">
              <a:effectLst>
                <a:outerShdw blurRad="38100" dist="38100" dir="2700000" algn="tl">
                  <a:srgbClr val="000000">
                    <a:alpha val="43137"/>
                  </a:srgbClr>
                </a:outerShdw>
              </a:effectLst>
            </a:endParaRPr>
          </a:p>
        </p:txBody>
      </p:sp>
      <p:pic>
        <p:nvPicPr>
          <p:cNvPr id="7" name="Picture 6">
            <a:extLst>
              <a:ext uri="{FF2B5EF4-FFF2-40B4-BE49-F238E27FC236}">
                <a16:creationId xmlns:a16="http://schemas.microsoft.com/office/drawing/2014/main" id="{928A5A58-2803-4ED3-B146-25B1296224B9}"/>
              </a:ext>
            </a:extLst>
          </p:cNvPr>
          <p:cNvPicPr>
            <a:picLocks noChangeAspect="1"/>
          </p:cNvPicPr>
          <p:nvPr/>
        </p:nvPicPr>
        <p:blipFill>
          <a:blip r:embed="rId2"/>
          <a:stretch>
            <a:fillRect/>
          </a:stretch>
        </p:blipFill>
        <p:spPr>
          <a:xfrm>
            <a:off x="6970453" y="2625815"/>
            <a:ext cx="5095238" cy="3104762"/>
          </a:xfrm>
          <a:prstGeom prst="rect">
            <a:avLst/>
          </a:prstGeom>
        </p:spPr>
      </p:pic>
    </p:spTree>
    <p:extLst>
      <p:ext uri="{BB962C8B-B14F-4D97-AF65-F5344CB8AC3E}">
        <p14:creationId xmlns:p14="http://schemas.microsoft.com/office/powerpoint/2010/main" val="2103067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393" y="792051"/>
            <a:ext cx="9613861" cy="1080938"/>
          </a:xfrm>
        </p:spPr>
        <p:txBody>
          <a:bodyPr/>
          <a:lstStyle/>
          <a:p>
            <a:pPr algn="ctr"/>
            <a:r>
              <a:rPr lang="en-US" b="1" dirty="0"/>
              <a:t>Overall Description</a:t>
            </a:r>
            <a:endParaRPr lang="en-US" dirty="0"/>
          </a:p>
        </p:txBody>
      </p:sp>
      <p:sp>
        <p:nvSpPr>
          <p:cNvPr id="3" name="Content Placeholder 2"/>
          <p:cNvSpPr>
            <a:spLocks noGrp="1"/>
          </p:cNvSpPr>
          <p:nvPr>
            <p:ph idx="1"/>
          </p:nvPr>
        </p:nvSpPr>
        <p:spPr>
          <a:xfrm>
            <a:off x="711921" y="2097088"/>
            <a:ext cx="10482552" cy="3968861"/>
          </a:xfrm>
        </p:spPr>
        <p:txBody>
          <a:bodyPr>
            <a:normAutofit/>
          </a:bodyPr>
          <a:lstStyle/>
          <a:p>
            <a:pPr marL="0" indent="0">
              <a:buNone/>
            </a:pPr>
            <a:endParaRPr lang="en-US" b="1" dirty="0">
              <a:effectLst>
                <a:outerShdw blurRad="38100" dist="38100" dir="2700000" algn="tl">
                  <a:srgbClr val="000000">
                    <a:alpha val="43137"/>
                  </a:srgbClr>
                </a:outerShdw>
              </a:effectLst>
            </a:endParaRPr>
          </a:p>
          <a:p>
            <a:pPr marL="0" indent="0" algn="just">
              <a:buNone/>
            </a:pPr>
            <a:r>
              <a:rPr lang="en-US" b="1" dirty="0">
                <a:solidFill>
                  <a:schemeClr val="bg1"/>
                </a:solidFill>
                <a:effectLst>
                  <a:outerShdw blurRad="38100" dist="38100" dir="2700000" algn="tl">
                    <a:srgbClr val="000000">
                      <a:alpha val="43137"/>
                    </a:srgbClr>
                  </a:outerShdw>
                </a:effectLst>
              </a:rPr>
              <a:t>User Interface: </a:t>
            </a:r>
            <a:r>
              <a:rPr lang="en-US" dirty="0">
                <a:effectLst>
                  <a:outerShdw blurRad="38100" dist="38100" dir="2700000" algn="tl">
                    <a:srgbClr val="000000">
                      <a:alpha val="43137"/>
                    </a:srgbClr>
                  </a:outerShdw>
                </a:effectLst>
              </a:rPr>
              <a:t>A first-time user of the Weather forecast should follow the instructions as given in the start of the application. Users can directly access the complete weather conditions of different cities on daily basis and weekly basis.</a:t>
            </a:r>
          </a:p>
          <a:p>
            <a:pPr marL="0" indent="0" algn="just">
              <a:buNone/>
            </a:pPr>
            <a:endParaRPr lang="en-US" dirty="0">
              <a:effectLst>
                <a:outerShdw blurRad="38100" dist="38100" dir="2700000" algn="tl">
                  <a:srgbClr val="000000">
                    <a:alpha val="43137"/>
                  </a:srgbClr>
                </a:outerShdw>
              </a:effectLst>
            </a:endParaRPr>
          </a:p>
          <a:p>
            <a:pPr marL="0" indent="0" algn="just">
              <a:buNone/>
            </a:pPr>
            <a:r>
              <a:rPr lang="en-US" b="1" dirty="0">
                <a:solidFill>
                  <a:schemeClr val="bg1"/>
                </a:solidFill>
                <a:effectLst>
                  <a:outerShdw blurRad="38100" dist="38100" dir="2700000" algn="tl">
                    <a:srgbClr val="000000">
                      <a:alpha val="43137"/>
                    </a:srgbClr>
                  </a:outerShdw>
                </a:effectLst>
              </a:rPr>
              <a:t>Operations:</a:t>
            </a:r>
            <a:r>
              <a:rPr lang="en-US" dirty="0">
                <a:solidFill>
                  <a:schemeClr val="bg1"/>
                </a:solidFill>
                <a:effectLst>
                  <a:outerShdw blurRad="38100" dist="38100" dir="2700000" algn="tl">
                    <a:srgbClr val="000000">
                      <a:alpha val="43137"/>
                    </a:srgbClr>
                  </a:outerShdw>
                </a:effectLst>
              </a:rPr>
              <a:t>  </a:t>
            </a:r>
            <a:r>
              <a:rPr lang="en-US" dirty="0">
                <a:effectLst>
                  <a:outerShdw blurRad="38100" dist="38100" dir="2700000" algn="tl">
                    <a:srgbClr val="000000">
                      <a:alpha val="43137"/>
                    </a:srgbClr>
                  </a:outerShdw>
                </a:effectLst>
              </a:rPr>
              <a:t>The weather desktop application is used to display the weather report of different cities daily and weekly weather conditions. It also enables login feature to admin and provide an admin panel through which admin can update and view records. </a:t>
            </a:r>
          </a:p>
          <a:p>
            <a:endParaRPr lang="en-US" b="1" dirty="0">
              <a:effectLst>
                <a:outerShdw blurRad="38100" dist="38100" dir="2700000" algn="tl">
                  <a:srgbClr val="000000">
                    <a:alpha val="43137"/>
                  </a:srgbClr>
                </a:outerShdw>
              </a:effectLst>
            </a:endParaRPr>
          </a:p>
          <a:p>
            <a:endParaRPr lang="en-US" b="1" dirty="0">
              <a:effectLst>
                <a:outerShdw blurRad="38100" dist="38100" dir="2700000" algn="tl">
                  <a:srgbClr val="000000">
                    <a:alpha val="43137"/>
                  </a:srgbClr>
                </a:outerShdw>
              </a:effectLst>
            </a:endParaRPr>
          </a:p>
          <a:p>
            <a:endParaRPr lang="en-US" b="1" dirty="0">
              <a:effectLst>
                <a:outerShdw blurRad="38100" dist="38100" dir="2700000" algn="tl">
                  <a:srgbClr val="000000">
                    <a:alpha val="43137"/>
                  </a:srgbClr>
                </a:outerShdw>
              </a:effectLst>
            </a:endParaRPr>
          </a:p>
          <a:p>
            <a:endParaRPr lang="en-US" b="1" dirty="0">
              <a:effectLst>
                <a:outerShdw blurRad="38100" dist="38100" dir="2700000" algn="tl">
                  <a:srgbClr val="000000">
                    <a:alpha val="43137"/>
                  </a:srgbClr>
                </a:outerShdw>
              </a:effectLst>
            </a:endParaRPr>
          </a:p>
          <a:p>
            <a:endParaRPr lang="en-US" b="1" dirty="0">
              <a:effectLst>
                <a:outerShdw blurRad="38100" dist="38100" dir="2700000" algn="tl">
                  <a:srgbClr val="000000">
                    <a:alpha val="43137"/>
                  </a:srgbClr>
                </a:outerShdw>
              </a:effectLst>
            </a:endParaRPr>
          </a:p>
          <a:p>
            <a:endParaRPr lang="en-US" b="1" dirty="0">
              <a:effectLst>
                <a:outerShdw blurRad="38100" dist="38100" dir="2700000" algn="tl">
                  <a:srgbClr val="000000">
                    <a:alpha val="43137"/>
                  </a:srgbClr>
                </a:outerShdw>
              </a:effectLst>
            </a:endParaRPr>
          </a:p>
          <a:p>
            <a:endParaRPr lang="en-US" b="1" dirty="0">
              <a:effectLst>
                <a:outerShdw blurRad="38100" dist="38100" dir="2700000" algn="tl">
                  <a:srgbClr val="000000">
                    <a:alpha val="43137"/>
                  </a:srgbClr>
                </a:outerShdw>
              </a:effectLst>
            </a:endParaRPr>
          </a:p>
          <a:p>
            <a:endParaRPr lang="en-US" b="1" dirty="0">
              <a:effectLst>
                <a:outerShdw blurRad="38100" dist="38100" dir="2700000" algn="tl">
                  <a:srgbClr val="000000">
                    <a:alpha val="43137"/>
                  </a:srgbClr>
                </a:outerShdw>
              </a:effectLst>
            </a:endParaRPr>
          </a:p>
          <a:p>
            <a:endParaRPr lang="en-US" b="1" dirty="0">
              <a:effectLst>
                <a:outerShdw blurRad="38100" dist="38100" dir="2700000" algn="tl">
                  <a:srgbClr val="000000">
                    <a:alpha val="43137"/>
                  </a:srgbClr>
                </a:outerShdw>
              </a:effectLst>
            </a:endParaRPr>
          </a:p>
          <a:p>
            <a:endParaRPr lang="en-US" b="1" dirty="0">
              <a:effectLst>
                <a:outerShdw blurRad="38100" dist="38100" dir="2700000" algn="tl">
                  <a:srgbClr val="000000">
                    <a:alpha val="43137"/>
                  </a:srgbClr>
                </a:outerShdw>
              </a:effectLst>
            </a:endParaRPr>
          </a:p>
          <a:p>
            <a:endParaRPr lang="en-US" b="1" dirty="0">
              <a:effectLst>
                <a:outerShdw blurRad="38100" dist="38100" dir="2700000" algn="tl">
                  <a:srgbClr val="000000">
                    <a:alpha val="43137"/>
                  </a:srgbClr>
                </a:outerShdw>
              </a:effectLst>
            </a:endParaRPr>
          </a:p>
          <a:p>
            <a:endParaRPr lang="en-US" b="1" dirty="0">
              <a:effectLst>
                <a:outerShdw blurRad="38100" dist="38100" dir="2700000" algn="tl">
                  <a:srgbClr val="000000">
                    <a:alpha val="43137"/>
                  </a:srgbClr>
                </a:outerShdw>
              </a:effectLst>
            </a:endParaRPr>
          </a:p>
          <a:p>
            <a:endParaRPr lang="en-US" b="1" dirty="0">
              <a:effectLst>
                <a:outerShdw blurRad="38100" dist="38100" dir="2700000" algn="tl">
                  <a:srgbClr val="000000">
                    <a:alpha val="43137"/>
                  </a:srgbClr>
                </a:outerShdw>
              </a:effectLst>
            </a:endParaRPr>
          </a:p>
          <a:p>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68225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521" y="783321"/>
            <a:ext cx="9613861" cy="1080938"/>
          </a:xfrm>
        </p:spPr>
        <p:txBody>
          <a:bodyPr/>
          <a:lstStyle/>
          <a:p>
            <a:pPr algn="ctr"/>
            <a:r>
              <a:rPr lang="en-US" b="1" dirty="0"/>
              <a:t>User Characteristics</a:t>
            </a:r>
            <a:endParaRPr lang="en-US" dirty="0"/>
          </a:p>
        </p:txBody>
      </p:sp>
      <p:sp>
        <p:nvSpPr>
          <p:cNvPr id="3" name="Content Placeholder 2"/>
          <p:cNvSpPr>
            <a:spLocks noGrp="1"/>
          </p:cNvSpPr>
          <p:nvPr>
            <p:ph idx="1"/>
          </p:nvPr>
        </p:nvSpPr>
        <p:spPr>
          <a:xfrm>
            <a:off x="961303" y="2540433"/>
            <a:ext cx="10316297" cy="1574368"/>
          </a:xfrm>
        </p:spPr>
        <p:txBody>
          <a:bodyPr>
            <a:normAutofit/>
          </a:bodyPr>
          <a:lstStyle/>
          <a:p>
            <a:pPr lvl="0"/>
            <a:r>
              <a:rPr lang="en-US" dirty="0">
                <a:effectLst>
                  <a:outerShdw blurRad="38100" dist="38100" dir="2700000" algn="tl">
                    <a:srgbClr val="000000">
                      <a:alpha val="43137"/>
                    </a:srgbClr>
                  </a:outerShdw>
                </a:effectLst>
              </a:rPr>
              <a:t>Users will be provided with the quick instructions for using application.</a:t>
            </a:r>
          </a:p>
          <a:p>
            <a:pPr lvl="0"/>
            <a:r>
              <a:rPr lang="en-US" dirty="0">
                <a:effectLst>
                  <a:outerShdw blurRad="38100" dist="38100" dir="2700000" algn="tl">
                    <a:srgbClr val="000000">
                      <a:alpha val="43137"/>
                    </a:srgbClr>
                  </a:outerShdw>
                </a:effectLst>
              </a:rPr>
              <a:t>Users can get complete weather report of different cities.</a:t>
            </a:r>
          </a:p>
          <a:p>
            <a:pPr lvl="0"/>
            <a:r>
              <a:rPr lang="en-US" dirty="0">
                <a:effectLst>
                  <a:outerShdw blurRad="38100" dist="38100" dir="2700000" algn="tl">
                    <a:srgbClr val="000000">
                      <a:alpha val="43137"/>
                    </a:srgbClr>
                  </a:outerShdw>
                </a:effectLst>
              </a:rPr>
              <a:t>User will also get information about weekly weather.</a:t>
            </a:r>
          </a:p>
          <a:p>
            <a:endParaRPr lang="en-US" dirty="0">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CDBA8B44-BBDF-4499-A15C-67B7B6C4BA86}"/>
              </a:ext>
            </a:extLst>
          </p:cNvPr>
          <p:cNvPicPr>
            <a:picLocks noChangeAspect="1"/>
          </p:cNvPicPr>
          <p:nvPr/>
        </p:nvPicPr>
        <p:blipFill>
          <a:blip r:embed="rId2"/>
          <a:stretch>
            <a:fillRect/>
          </a:stretch>
        </p:blipFill>
        <p:spPr>
          <a:xfrm>
            <a:off x="1739384" y="4386212"/>
            <a:ext cx="3676905" cy="2023078"/>
          </a:xfrm>
          <a:prstGeom prst="rect">
            <a:avLst/>
          </a:prstGeom>
        </p:spPr>
      </p:pic>
      <p:pic>
        <p:nvPicPr>
          <p:cNvPr id="9" name="Picture 8">
            <a:extLst>
              <a:ext uri="{FF2B5EF4-FFF2-40B4-BE49-F238E27FC236}">
                <a16:creationId xmlns:a16="http://schemas.microsoft.com/office/drawing/2014/main" id="{70FE67DD-6508-49B4-8890-0A6C70C7D5D6}"/>
              </a:ext>
            </a:extLst>
          </p:cNvPr>
          <p:cNvPicPr>
            <a:picLocks noChangeAspect="1"/>
          </p:cNvPicPr>
          <p:nvPr/>
        </p:nvPicPr>
        <p:blipFill>
          <a:blip r:embed="rId3"/>
          <a:stretch>
            <a:fillRect/>
          </a:stretch>
        </p:blipFill>
        <p:spPr>
          <a:xfrm>
            <a:off x="6775711" y="4386212"/>
            <a:ext cx="3676905" cy="2023078"/>
          </a:xfrm>
          <a:prstGeom prst="rect">
            <a:avLst/>
          </a:prstGeom>
        </p:spPr>
      </p:pic>
    </p:spTree>
    <p:extLst>
      <p:ext uri="{BB962C8B-B14F-4D97-AF65-F5344CB8AC3E}">
        <p14:creationId xmlns:p14="http://schemas.microsoft.com/office/powerpoint/2010/main" val="164207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958" y="767083"/>
            <a:ext cx="9613861" cy="1080938"/>
          </a:xfrm>
        </p:spPr>
        <p:txBody>
          <a:bodyPr/>
          <a:lstStyle/>
          <a:p>
            <a:pPr algn="ctr"/>
            <a:r>
              <a:rPr lang="en-US" b="1" dirty="0"/>
              <a:t>Benefits</a:t>
            </a:r>
            <a:endParaRPr lang="en-US" dirty="0"/>
          </a:p>
        </p:txBody>
      </p:sp>
      <p:sp>
        <p:nvSpPr>
          <p:cNvPr id="3" name="Content Placeholder 2"/>
          <p:cNvSpPr>
            <a:spLocks noGrp="1"/>
          </p:cNvSpPr>
          <p:nvPr>
            <p:ph idx="1"/>
          </p:nvPr>
        </p:nvSpPr>
        <p:spPr>
          <a:xfrm>
            <a:off x="597194" y="2713274"/>
            <a:ext cx="9613861" cy="3599316"/>
          </a:xfrm>
        </p:spPr>
        <p:txBody>
          <a:bodyPr>
            <a:normAutofit/>
          </a:bodyPr>
          <a:lstStyle/>
          <a:p>
            <a:pPr lvl="0"/>
            <a:r>
              <a:rPr lang="en-US" dirty="0">
                <a:effectLst>
                  <a:outerShdw blurRad="38100" dist="38100" dir="2700000" algn="tl">
                    <a:srgbClr val="000000">
                      <a:alpha val="43137"/>
                    </a:srgbClr>
                  </a:outerShdw>
                </a:effectLst>
              </a:rPr>
              <a:t>Improve Operational Efficiency </a:t>
            </a:r>
          </a:p>
          <a:p>
            <a:pPr lvl="0"/>
            <a:r>
              <a:rPr lang="en-US" dirty="0">
                <a:effectLst>
                  <a:outerShdw blurRad="38100" dist="38100" dir="2700000" algn="tl">
                    <a:srgbClr val="000000">
                      <a:alpha val="43137"/>
                    </a:srgbClr>
                  </a:outerShdw>
                </a:effectLst>
              </a:rPr>
              <a:t>Useful for Various Weather Operations </a:t>
            </a:r>
          </a:p>
          <a:p>
            <a:pPr lvl="0"/>
            <a:r>
              <a:rPr lang="en-US" dirty="0">
                <a:effectLst>
                  <a:outerShdw blurRad="38100" dist="38100" dir="2700000" algn="tl">
                    <a:srgbClr val="000000">
                      <a:alpha val="43137"/>
                    </a:srgbClr>
                  </a:outerShdw>
                </a:effectLst>
              </a:rPr>
              <a:t>Less Efforts in Managing Farming Operations </a:t>
            </a:r>
          </a:p>
          <a:p>
            <a:pPr lvl="0"/>
            <a:r>
              <a:rPr lang="en-US" dirty="0">
                <a:effectLst>
                  <a:outerShdw blurRad="38100" dist="38100" dir="2700000" algn="tl">
                    <a:srgbClr val="000000">
                      <a:alpha val="43137"/>
                    </a:srgbClr>
                  </a:outerShdw>
                </a:effectLst>
              </a:rPr>
              <a:t>Easy Availability of Information </a:t>
            </a:r>
          </a:p>
          <a:p>
            <a:pPr lvl="0"/>
            <a:r>
              <a:rPr lang="en-US" dirty="0">
                <a:effectLst>
                  <a:outerShdw blurRad="38100" dist="38100" dir="2700000" algn="tl">
                    <a:srgbClr val="000000">
                      <a:alpha val="43137"/>
                    </a:srgbClr>
                  </a:outerShdw>
                </a:effectLst>
              </a:rPr>
              <a:t>Time Saving Application </a:t>
            </a:r>
          </a:p>
          <a:p>
            <a:pPr lvl="0"/>
            <a:r>
              <a:rPr lang="en-US" dirty="0">
                <a:effectLst>
                  <a:outerShdw blurRad="38100" dist="38100" dir="2700000" algn="tl">
                    <a:srgbClr val="000000">
                      <a:alpha val="43137"/>
                    </a:srgbClr>
                  </a:outerShdw>
                </a:effectLst>
              </a:rPr>
              <a:t>Economically Feasible for Users</a:t>
            </a:r>
          </a:p>
          <a:p>
            <a:endParaRPr lang="en-US" dirty="0">
              <a:effectLst>
                <a:outerShdw blurRad="38100" dist="38100" dir="2700000" algn="tl">
                  <a:srgbClr val="000000">
                    <a:alpha val="43137"/>
                  </a:srgbClr>
                </a:outerShdw>
              </a:effectLst>
            </a:endParaRPr>
          </a:p>
          <a:p>
            <a:endParaRPr lang="en-US" dirty="0">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393D62FA-F063-4D72-A3C0-E7D5423D1DD6}"/>
              </a:ext>
            </a:extLst>
          </p:cNvPr>
          <p:cNvPicPr>
            <a:picLocks noChangeAspect="1"/>
          </p:cNvPicPr>
          <p:nvPr/>
        </p:nvPicPr>
        <p:blipFill rotWithShape="1">
          <a:blip r:embed="rId2"/>
          <a:srcRect t="8496" b="19038"/>
          <a:stretch/>
        </p:blipFill>
        <p:spPr>
          <a:xfrm>
            <a:off x="7304515" y="3290454"/>
            <a:ext cx="4511964" cy="1634837"/>
          </a:xfrm>
          <a:prstGeom prst="rect">
            <a:avLst/>
          </a:prstGeom>
        </p:spPr>
      </p:pic>
    </p:spTree>
    <p:extLst>
      <p:ext uri="{BB962C8B-B14F-4D97-AF65-F5344CB8AC3E}">
        <p14:creationId xmlns:p14="http://schemas.microsoft.com/office/powerpoint/2010/main" val="3639639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939" y="725519"/>
            <a:ext cx="9613861" cy="1080938"/>
          </a:xfrm>
        </p:spPr>
        <p:txBody>
          <a:bodyPr/>
          <a:lstStyle/>
          <a:p>
            <a:pPr algn="ctr"/>
            <a:r>
              <a:rPr lang="en-US" b="1" dirty="0"/>
              <a:t>Disadvantages</a:t>
            </a:r>
            <a:endParaRPr lang="en-US" dirty="0"/>
          </a:p>
        </p:txBody>
      </p:sp>
      <p:sp>
        <p:nvSpPr>
          <p:cNvPr id="3" name="Content Placeholder 2"/>
          <p:cNvSpPr>
            <a:spLocks noGrp="1"/>
          </p:cNvSpPr>
          <p:nvPr>
            <p:ph idx="1"/>
          </p:nvPr>
        </p:nvSpPr>
        <p:spPr>
          <a:xfrm>
            <a:off x="555631" y="2851820"/>
            <a:ext cx="6787278" cy="2177380"/>
          </a:xfrm>
        </p:spPr>
        <p:txBody>
          <a:bodyPr/>
          <a:lstStyle/>
          <a:p>
            <a:pPr lvl="0"/>
            <a:r>
              <a:rPr lang="en-US" sz="3600" dirty="0">
                <a:effectLst>
                  <a:outerShdw blurRad="38100" dist="38100" dir="2700000" algn="tl">
                    <a:srgbClr val="000000">
                      <a:alpha val="43137"/>
                    </a:srgbClr>
                  </a:outerShdw>
                </a:effectLst>
              </a:rPr>
              <a:t>Weather changes all the time</a:t>
            </a:r>
          </a:p>
          <a:p>
            <a:pPr lvl="0"/>
            <a:r>
              <a:rPr lang="en-US" sz="3600" dirty="0">
                <a:effectLst>
                  <a:outerShdw blurRad="38100" dist="38100" dir="2700000" algn="tl">
                    <a:srgbClr val="000000">
                      <a:alpha val="43137"/>
                    </a:srgbClr>
                  </a:outerShdw>
                </a:effectLst>
              </a:rPr>
              <a:t>Not entirely reliable</a:t>
            </a:r>
          </a:p>
          <a:p>
            <a:pPr lvl="0"/>
            <a:r>
              <a:rPr lang="en-US" sz="3600" dirty="0">
                <a:effectLst>
                  <a:outerShdw blurRad="38100" dist="38100" dir="2700000" algn="tl">
                    <a:srgbClr val="000000">
                      <a:alpha val="43137"/>
                    </a:srgbClr>
                  </a:outerShdw>
                </a:effectLst>
              </a:rPr>
              <a:t>The estimates can be wrong</a:t>
            </a:r>
          </a:p>
          <a:p>
            <a:endParaRPr lang="en-US" dirty="0">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5214665B-CC0A-49B6-8A1F-C0F13AE2DBB9}"/>
              </a:ext>
            </a:extLst>
          </p:cNvPr>
          <p:cNvPicPr>
            <a:picLocks noChangeAspect="1"/>
          </p:cNvPicPr>
          <p:nvPr/>
        </p:nvPicPr>
        <p:blipFill rotWithShape="1">
          <a:blip r:embed="rId2"/>
          <a:srcRect l="50878" t="28585" r="12858" b="12884"/>
          <a:stretch/>
        </p:blipFill>
        <p:spPr>
          <a:xfrm>
            <a:off x="7800108" y="2380765"/>
            <a:ext cx="3435928" cy="3119490"/>
          </a:xfrm>
          <a:prstGeom prst="rect">
            <a:avLst/>
          </a:prstGeom>
          <a:effectLst>
            <a:softEdge rad="635000"/>
          </a:effectLst>
        </p:spPr>
      </p:pic>
    </p:spTree>
    <p:extLst>
      <p:ext uri="{BB962C8B-B14F-4D97-AF65-F5344CB8AC3E}">
        <p14:creationId xmlns:p14="http://schemas.microsoft.com/office/powerpoint/2010/main" val="3735118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958" y="739374"/>
            <a:ext cx="9613861" cy="1080938"/>
          </a:xfrm>
        </p:spPr>
        <p:txBody>
          <a:bodyPr/>
          <a:lstStyle/>
          <a:p>
            <a:pPr algn="ctr"/>
            <a:r>
              <a:rPr lang="en-US" dirty="0"/>
              <a:t>Tools</a:t>
            </a:r>
          </a:p>
        </p:txBody>
      </p:sp>
      <p:sp>
        <p:nvSpPr>
          <p:cNvPr id="3" name="Content Placeholder 2"/>
          <p:cNvSpPr>
            <a:spLocks noGrp="1"/>
          </p:cNvSpPr>
          <p:nvPr>
            <p:ph idx="1"/>
          </p:nvPr>
        </p:nvSpPr>
        <p:spPr>
          <a:xfrm>
            <a:off x="878177" y="2734397"/>
            <a:ext cx="5106987" cy="2170112"/>
          </a:xfrm>
        </p:spPr>
        <p:txBody>
          <a:bodyPr>
            <a:noAutofit/>
          </a:bodyPr>
          <a:lstStyle/>
          <a:p>
            <a:pPr marL="0" indent="0">
              <a:buNone/>
            </a:pPr>
            <a:r>
              <a:rPr lang="en-US" sz="3200" dirty="0">
                <a:effectLst>
                  <a:outerShdw blurRad="38100" dist="38100" dir="2700000" algn="tl">
                    <a:srgbClr val="000000">
                      <a:alpha val="43137"/>
                    </a:srgbClr>
                  </a:outerShdw>
                </a:effectLst>
              </a:rPr>
              <a:t>1. Microsoft Visual Studio </a:t>
            </a:r>
          </a:p>
          <a:p>
            <a:pPr marL="0" indent="0">
              <a:buNone/>
            </a:pPr>
            <a:r>
              <a:rPr lang="en-US" sz="3200" dirty="0">
                <a:effectLst>
                  <a:outerShdw blurRad="38100" dist="38100" dir="2700000" algn="tl">
                    <a:srgbClr val="000000">
                      <a:alpha val="43137"/>
                    </a:srgbClr>
                  </a:outerShdw>
                </a:effectLst>
              </a:rPr>
              <a:t>2. Microsoft SQL Server</a:t>
            </a:r>
          </a:p>
          <a:p>
            <a:pPr marL="0" indent="0">
              <a:buNone/>
            </a:pPr>
            <a:r>
              <a:rPr lang="en-US" sz="3200" dirty="0">
                <a:effectLst>
                  <a:outerShdw blurRad="38100" dist="38100" dir="2700000" algn="tl">
                    <a:srgbClr val="000000">
                      <a:alpha val="43137"/>
                    </a:srgbClr>
                  </a:outerShdw>
                </a:effectLst>
              </a:rPr>
              <a:t>3. Photoshop</a:t>
            </a:r>
          </a:p>
          <a:p>
            <a:pPr marL="0" indent="0">
              <a:buNone/>
            </a:pPr>
            <a:r>
              <a:rPr lang="en-US" sz="3200" dirty="0">
                <a:effectLst>
                  <a:outerShdw blurRad="38100" dist="38100" dir="2700000" algn="tl">
                    <a:srgbClr val="000000">
                      <a:alpha val="43137"/>
                    </a:srgbClr>
                  </a:outerShdw>
                </a:effectLst>
              </a:rPr>
              <a:t>4. Paint</a:t>
            </a:r>
          </a:p>
        </p:txBody>
      </p:sp>
      <p:pic>
        <p:nvPicPr>
          <p:cNvPr id="5" name="Picture 4">
            <a:extLst>
              <a:ext uri="{FF2B5EF4-FFF2-40B4-BE49-F238E27FC236}">
                <a16:creationId xmlns:a16="http://schemas.microsoft.com/office/drawing/2014/main" id="{5FDA7200-182C-42A4-B095-38028A0CCFAC}"/>
              </a:ext>
            </a:extLst>
          </p:cNvPr>
          <p:cNvPicPr>
            <a:picLocks noChangeAspect="1"/>
          </p:cNvPicPr>
          <p:nvPr/>
        </p:nvPicPr>
        <p:blipFill>
          <a:blip r:embed="rId2"/>
          <a:stretch>
            <a:fillRect/>
          </a:stretch>
        </p:blipFill>
        <p:spPr>
          <a:xfrm rot="19998170">
            <a:off x="6859507" y="3300526"/>
            <a:ext cx="3399177" cy="1576430"/>
          </a:xfrm>
          <a:prstGeom prst="rect">
            <a:avLst/>
          </a:prstGeom>
          <a:effectLst>
            <a:softEdge rad="63500"/>
          </a:effectLst>
        </p:spPr>
      </p:pic>
    </p:spTree>
    <p:extLst>
      <p:ext uri="{BB962C8B-B14F-4D97-AF65-F5344CB8AC3E}">
        <p14:creationId xmlns:p14="http://schemas.microsoft.com/office/powerpoint/2010/main" val="4276592417"/>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371</TotalTime>
  <Words>412</Words>
  <Application>Microsoft Office PowerPoint</Application>
  <PresentationFormat>Widescreen</PresentationFormat>
  <Paragraphs>54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Arial Rounded MT Bold</vt:lpstr>
      <vt:lpstr>Trebuchet MS</vt:lpstr>
      <vt:lpstr>Berlin</vt:lpstr>
      <vt:lpstr>Weather Desktop    App</vt:lpstr>
      <vt:lpstr>Introduction</vt:lpstr>
      <vt:lpstr>Problem Statement</vt:lpstr>
      <vt:lpstr>Solutions</vt:lpstr>
      <vt:lpstr>Overall Description</vt:lpstr>
      <vt:lpstr>User Characteristics</vt:lpstr>
      <vt:lpstr>Benefits</vt:lpstr>
      <vt:lpstr>Disadvantages</vt:lpstr>
      <vt:lpstr>Tools</vt:lpstr>
      <vt:lpstr>Languages</vt:lpstr>
      <vt:lpstr>Mind Map</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Weather Desktop App</dc:title>
  <dc:creator>Microsoft account</dc:creator>
  <cp:lastModifiedBy>Musawar Bilal</cp:lastModifiedBy>
  <cp:revision>26</cp:revision>
  <dcterms:created xsi:type="dcterms:W3CDTF">2021-01-11T08:43:10Z</dcterms:created>
  <dcterms:modified xsi:type="dcterms:W3CDTF">2021-01-15T06:53:22Z</dcterms:modified>
</cp:coreProperties>
</file>