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260" r:id="rId2"/>
    <p:sldId id="273" r:id="rId3"/>
    <p:sldId id="266" r:id="rId4"/>
    <p:sldId id="299" r:id="rId5"/>
    <p:sldId id="300" r:id="rId6"/>
    <p:sldId id="311" r:id="rId7"/>
    <p:sldId id="301" r:id="rId8"/>
    <p:sldId id="302" r:id="rId9"/>
    <p:sldId id="312" r:id="rId10"/>
    <p:sldId id="303" r:id="rId11"/>
    <p:sldId id="313" r:id="rId12"/>
    <p:sldId id="326" r:id="rId13"/>
    <p:sldId id="327" r:id="rId14"/>
    <p:sldId id="314" r:id="rId15"/>
    <p:sldId id="315" r:id="rId16"/>
    <p:sldId id="316" r:id="rId17"/>
    <p:sldId id="330" r:id="rId18"/>
    <p:sldId id="324" r:id="rId19"/>
    <p:sldId id="331" r:id="rId20"/>
    <p:sldId id="328" r:id="rId21"/>
    <p:sldId id="325" r:id="rId22"/>
    <p:sldId id="317" r:id="rId23"/>
    <p:sldId id="318" r:id="rId24"/>
    <p:sldId id="332" r:id="rId25"/>
    <p:sldId id="321" r:id="rId26"/>
    <p:sldId id="333" r:id="rId27"/>
    <p:sldId id="334" r:id="rId28"/>
    <p:sldId id="335" r:id="rId29"/>
    <p:sldId id="329" r:id="rId30"/>
  </p:sldIdLst>
  <p:sldSz cx="12192000" cy="6858000"/>
  <p:notesSz cx="6858000" cy="9144000"/>
  <p:embeddedFontLst>
    <p:embeddedFont>
      <p:font typeface="G마켓 산스 TTF Bold" panose="02000000000000000000" pitchFamily="2" charset="-127"/>
      <p:bold r:id="rId32"/>
    </p:embeddedFont>
    <p:embeddedFont>
      <p:font typeface="G마켓 산스 TTF Light" panose="02000000000000000000" pitchFamily="2" charset="-127"/>
      <p:regular r:id="rId33"/>
    </p:embeddedFont>
    <p:embeddedFont>
      <p:font typeface="G마켓 산스 TTF Medium" panose="02000000000000000000" pitchFamily="2" charset="-127"/>
      <p:regular r:id="rId34"/>
    </p:embeddedFont>
    <p:embeddedFont>
      <p:font typeface="Pretendard" panose="02000503000000020004" pitchFamily="2" charset="-127"/>
      <p:regular r:id="rId35"/>
      <p:bold r:id="rId36"/>
    </p:embeddedFont>
    <p:embeddedFont>
      <p:font typeface="Pretendard Black" panose="02000A03000000020004" pitchFamily="2" charset="-127"/>
      <p:bold r:id="rId37"/>
    </p:embeddedFont>
    <p:embeddedFont>
      <p:font typeface="Pretendard ExtraBold" panose="02000903000000020004" pitchFamily="2" charset="-127"/>
      <p:bold r:id="rId38"/>
    </p:embeddedFont>
    <p:embeddedFont>
      <p:font typeface="Pretendard Medium" panose="02000603000000020004" pitchFamily="2" charset="-127"/>
      <p:regular r:id="rId39"/>
    </p:embeddedFont>
    <p:embeddedFont>
      <p:font typeface="Pretendard SemiBold" panose="02000703000000020004" pitchFamily="2" charset="-127"/>
      <p:bold r:id="rId40"/>
    </p:embeddedFon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65C"/>
    <a:srgbClr val="E75A0B"/>
    <a:srgbClr val="FDF9ED"/>
    <a:srgbClr val="FFF5EA"/>
    <a:srgbClr val="D3D3D3"/>
    <a:srgbClr val="1ABC9C"/>
    <a:srgbClr val="F5EEE6"/>
    <a:srgbClr val="F8F7F4"/>
    <a:srgbClr val="97E7E1"/>
    <a:srgbClr val="F9F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383808-E85D-4733-BFDF-09F1F6CA4990}" v="106" dt="2024-05-21T04:20:40.8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4375" autoAdjust="0"/>
  </p:normalViewPr>
  <p:slideViewPr>
    <p:cSldViewPr>
      <p:cViewPr>
        <p:scale>
          <a:sx n="150" d="100"/>
          <a:sy n="150" d="100"/>
        </p:scale>
        <p:origin x="-1488" y="-2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3D21F-AF29-4433-B5D7-A4492029F8A5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02832-D64D-4E9E-8863-AD04B9C30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42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7869C-F897-F36D-F450-39DDFE9BD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9E38CB-D00B-9133-EC85-17C4B2C94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1A2CC5-5EB0-311D-0761-53DF04E53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387E-41C4-4C3B-B297-0FA2C58C0306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FE38CE-2BE3-1246-09F2-B8835F74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F67F00-B6BD-8EA6-360B-3913704C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751D-B6AF-48F5-B27D-2800F61D5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46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E0EF4-023D-8A4C-7BB2-ABBCCC5E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19FEC0-4E0D-FCD5-4C22-09E90D316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F629B7-D4C4-EAC8-723A-56930142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387E-41C4-4C3B-B297-0FA2C58C0306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B86477-FAA7-FDFD-FBAF-545223AEC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86BA8-ADD9-F50D-2776-03E6DD6C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751D-B6AF-48F5-B27D-2800F61D5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57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99A6E4-676D-A582-0835-4B4CAA4C1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D23AE8-4E44-04AF-5522-641EB92F1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EC5B4-A5D7-9077-47C0-39CCFC72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387E-41C4-4C3B-B297-0FA2C58C0306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52A20F-22A7-BFD9-2BAF-F0765F5A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C5002-022F-140E-7218-7146637C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751D-B6AF-48F5-B27D-2800F61D5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70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284E2-7E57-B68C-CB67-54E195D3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81D25D-A54E-94E9-0938-305253070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CA6DC9-2ECF-BD2C-BCFF-CB784AFB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387E-41C4-4C3B-B297-0FA2C58C0306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D2C11A-87DD-8800-6CEE-2949A3778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378864-3241-AB98-3531-DDD39FCB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751D-B6AF-48F5-B27D-2800F61D5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3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4D78C-F2A9-85A3-D8CD-BA5AFE17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80A4EF-36BB-76D8-A050-D6F8D86EE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18F53B-6AFB-E28C-3069-820942A0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387E-41C4-4C3B-B297-0FA2C58C0306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2AE2C-DAC7-288D-04BD-2A64A184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BD4783-35E9-F6D1-F7A8-47978AA2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751D-B6AF-48F5-B27D-2800F61D5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73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424C3-6F19-691C-0B34-08C9F5C9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31EA5-EEB6-416E-4054-6DC10156B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1AF27-5B9A-E77E-9D7F-C6E51BB70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7A4486-4429-EAB7-9F1D-5C27B9FE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387E-41C4-4C3B-B297-0FA2C58C0306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36D867-CB34-C353-0D35-DB98E9944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E7A2E0-1E1B-AD7A-AF1D-26CB1CFEE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751D-B6AF-48F5-B27D-2800F61D5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19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D7100-C447-DB55-E73D-6AB26DEB8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80DBC5-2FDA-F6DC-B360-8A65860D9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3F6AFE-B60D-DA4E-640E-E34E4B6BE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398576-FACD-E745-21A8-C958AE806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923DF8-80E2-99CE-DD91-825E59C80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7A2D22-929C-22E0-4038-639A26D0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387E-41C4-4C3B-B297-0FA2C58C0306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D2163C-ED7D-7DFE-704A-DAE76726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D1580C-36EB-A190-2237-909C4775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751D-B6AF-48F5-B27D-2800F61D5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60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AE939-8788-9775-CCED-F35D9A77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9D8E21-5BFC-1138-6470-C1A3ABEC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387E-41C4-4C3B-B297-0FA2C58C0306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D01C87-6A6B-501C-68F2-E9BB0300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CB576F-F01B-3CB1-74F2-437F3381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751D-B6AF-48F5-B27D-2800F61D5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11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C48151-A4B8-2FB4-9760-430E9C4A4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387E-41C4-4C3B-B297-0FA2C58C0306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741A35-7A44-0325-FD79-D93FDD62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8DC500-55B7-8BD8-4064-42E4F08C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751D-B6AF-48F5-B27D-2800F61D5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79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8395C-0940-2B3A-F0DC-287AC1DE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875925-750C-922A-CFF7-D3F1CED4A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FFBCC2-6E81-25D6-2C90-CA686DE64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BD9555-D538-89DE-951D-DFBB566A7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387E-41C4-4C3B-B297-0FA2C58C0306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5BA84-185E-6D79-FCAA-6EFA230E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AE2BDA-4E4F-5784-4DD7-922BEFA9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751D-B6AF-48F5-B27D-2800F61D5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07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98787-0326-DDFA-98D8-F8E4439B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696E9C-8187-D49C-9087-F761BBEBC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2CC054-BFF0-87AF-2DEC-ED00AED99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508E97-CFA5-F182-4B09-595BA73F2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387E-41C4-4C3B-B297-0FA2C58C0306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801650-D7B6-6F85-AE1D-41ABB727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2C2262-9C69-513B-B14A-278602543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751D-B6AF-48F5-B27D-2800F61D5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4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ACF6A1-DF51-C90A-0904-6EB5192D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41B0B5-1564-29F3-F6D9-5C82C4799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76E9E-7C30-87A3-3557-10789EC87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F6387E-41C4-4C3B-B297-0FA2C58C0306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277BBA-3F9C-DC98-EEDF-9DB55F5C3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850619-D8FC-6FC9-AADA-B43511F1A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3C751D-B6AF-48F5-B27D-2800F61D5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kkms4001.iptime.org:33132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kkms4001.iptime.org:33132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kkms4001.iptime.org:33132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kkms4001.iptime.org:33132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kkms4001.iptime.org:33132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kkms4001.iptime.org:33132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kkms4001.iptime.org:33132/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kkms4001.iptime.org:33132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kkms4001.iptime.org:33132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kkms4001.iptime.org:33132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kkms4001.iptime.org:33132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kkms4001.iptime.org:33132/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kkms4001.iptime.org:33132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kkms4001.iptime.org:33132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kkms4001.iptime.org:33132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kkms4001.iptime.org:33132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kkms4001.iptime.org:33132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kkms4001.iptime.org:33132/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kkms4001.iptime.org:33132/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kkms4001.iptime.org:33132/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kkms4001.iptime.org:33132/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kkms4001.iptime.org:33132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kkms4001.iptime.org:33132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kkms4001.iptime.org:33132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kkms4001.iptime.org:33132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kkms4001.iptime.org:33132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kkms4001.iptime.org:3313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kkms4001.iptime.org:33132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kkms4001.iptime.org:33132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4A9C28-A638-4B83-4940-543ECD49DC44}"/>
              </a:ext>
            </a:extLst>
          </p:cNvPr>
          <p:cNvCxnSpPr>
            <a:cxnSpLocks/>
          </p:cNvCxnSpPr>
          <p:nvPr/>
        </p:nvCxnSpPr>
        <p:spPr>
          <a:xfrm>
            <a:off x="203200" y="1273313"/>
            <a:ext cx="11785600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DFCA7D8-4649-1E3D-035C-C90E5F8A9686}"/>
              </a:ext>
            </a:extLst>
          </p:cNvPr>
          <p:cNvSpPr/>
          <p:nvPr/>
        </p:nvSpPr>
        <p:spPr>
          <a:xfrm>
            <a:off x="5448300" y="5136864"/>
            <a:ext cx="5654816" cy="97181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19E390-3AC0-A40B-51EF-9175F60B6F86}"/>
              </a:ext>
            </a:extLst>
          </p:cNvPr>
          <p:cNvCxnSpPr>
            <a:cxnSpLocks/>
          </p:cNvCxnSpPr>
          <p:nvPr/>
        </p:nvCxnSpPr>
        <p:spPr>
          <a:xfrm>
            <a:off x="387627" y="248478"/>
            <a:ext cx="0" cy="536713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048C86-78F9-04C6-7919-995AE2D73FA0}"/>
              </a:ext>
            </a:extLst>
          </p:cNvPr>
          <p:cNvSpPr/>
          <p:nvPr/>
        </p:nvSpPr>
        <p:spPr>
          <a:xfrm>
            <a:off x="1020416" y="579880"/>
            <a:ext cx="6331224" cy="3588019"/>
          </a:xfrm>
          <a:prstGeom prst="rect">
            <a:avLst/>
          </a:prstGeom>
          <a:solidFill>
            <a:srgbClr val="F8F7F4"/>
          </a:solidFill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B5E7D1-EBBB-2216-C56A-EFA49E6A5320}"/>
              </a:ext>
            </a:extLst>
          </p:cNvPr>
          <p:cNvSpPr/>
          <p:nvPr/>
        </p:nvSpPr>
        <p:spPr>
          <a:xfrm>
            <a:off x="821633" y="797900"/>
            <a:ext cx="6331224" cy="3588019"/>
          </a:xfrm>
          <a:prstGeom prst="rect">
            <a:avLst/>
          </a:prstGeom>
          <a:solidFill>
            <a:srgbClr val="FFF5EA"/>
          </a:solidFill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0126A63-CB7F-8ACF-E89E-F23784294A50}"/>
              </a:ext>
            </a:extLst>
          </p:cNvPr>
          <p:cNvCxnSpPr/>
          <p:nvPr/>
        </p:nvCxnSpPr>
        <p:spPr>
          <a:xfrm>
            <a:off x="1320800" y="6370982"/>
            <a:ext cx="1031681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FCD56D-EF97-7FE9-473E-86AF5345CA79}"/>
              </a:ext>
            </a:extLst>
          </p:cNvPr>
          <p:cNvCxnSpPr>
            <a:cxnSpLocks/>
          </p:cNvCxnSpPr>
          <p:nvPr/>
        </p:nvCxnSpPr>
        <p:spPr>
          <a:xfrm>
            <a:off x="11370366" y="626164"/>
            <a:ext cx="0" cy="623183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4003757-0B80-978B-F49D-AF3FF641ADE9}"/>
              </a:ext>
            </a:extLst>
          </p:cNvPr>
          <p:cNvSpPr txBox="1"/>
          <p:nvPr/>
        </p:nvSpPr>
        <p:spPr>
          <a:xfrm>
            <a:off x="1099515" y="1343724"/>
            <a:ext cx="57754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p5.js</a:t>
            </a:r>
            <a:r>
              <a:rPr lang="ko-KR" altLang="en-US" sz="4000" i="1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를 활용한</a:t>
            </a:r>
            <a:endParaRPr lang="en-US" altLang="ko-KR" sz="4000" i="1" dirty="0"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  <a:p>
            <a:r>
              <a:rPr lang="ko-KR" altLang="en-US" sz="4000" i="1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자료 시각화 사이트 </a:t>
            </a:r>
            <a:r>
              <a:rPr lang="en-US" altLang="ko-KR" sz="4000" i="1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PPT</a:t>
            </a:r>
            <a:endParaRPr lang="ko-KR" altLang="en-US" sz="4000" i="1" dirty="0"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74939-3B4D-E578-47BC-6C5B09C8D808}"/>
              </a:ext>
            </a:extLst>
          </p:cNvPr>
          <p:cNvSpPr txBox="1"/>
          <p:nvPr/>
        </p:nvSpPr>
        <p:spPr>
          <a:xfrm>
            <a:off x="5887378" y="5207274"/>
            <a:ext cx="4980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박찬우</a:t>
            </a:r>
            <a:r>
              <a:rPr lang="en-US" altLang="ko-KR" sz="2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lang="ko-KR" altLang="en-US" sz="2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24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배석찬</a:t>
            </a:r>
            <a:r>
              <a:rPr lang="en-US" altLang="ko-KR" sz="2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2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안희원</a:t>
            </a:r>
            <a:endParaRPr lang="en-US" altLang="ko-KR" sz="24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r"/>
            <a:r>
              <a:rPr lang="ko-KR" altLang="en-US" sz="2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조장 유흥일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864679-99DD-AF23-B4FD-A634B5904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751D-B6AF-48F5-B27D-2800F61D5565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D03708-5BA9-50B3-EE8D-A7C94B539D69}"/>
              </a:ext>
            </a:extLst>
          </p:cNvPr>
          <p:cNvSpPr txBox="1"/>
          <p:nvPr/>
        </p:nvSpPr>
        <p:spPr>
          <a:xfrm>
            <a:off x="5716431" y="6418031"/>
            <a:ext cx="16352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사이트 바로가기</a:t>
            </a:r>
          </a:p>
        </p:txBody>
      </p:sp>
      <p:sp>
        <p:nvSpPr>
          <p:cNvPr id="15" name="직사각형 14">
            <a:hlinkClick r:id="rId2"/>
            <a:extLst>
              <a:ext uri="{FF2B5EF4-FFF2-40B4-BE49-F238E27FC236}">
                <a16:creationId xmlns:a16="http://schemas.microsoft.com/office/drawing/2014/main" id="{14B8E074-2C4C-5387-766C-62BE8121C503}"/>
              </a:ext>
            </a:extLst>
          </p:cNvPr>
          <p:cNvSpPr/>
          <p:nvPr/>
        </p:nvSpPr>
        <p:spPr>
          <a:xfrm>
            <a:off x="5716431" y="6427458"/>
            <a:ext cx="1635209" cy="350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9493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F6A13B-0B19-4FFB-511E-D18071B9A641}"/>
              </a:ext>
            </a:extLst>
          </p:cNvPr>
          <p:cNvGrpSpPr/>
          <p:nvPr/>
        </p:nvGrpSpPr>
        <p:grpSpPr>
          <a:xfrm>
            <a:off x="256877" y="265731"/>
            <a:ext cx="11935123" cy="6592269"/>
            <a:chOff x="0" y="265731"/>
            <a:chExt cx="11988800" cy="659226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F4A9C28-A638-4B83-4940-543ECD49DC44}"/>
                </a:ext>
              </a:extLst>
            </p:cNvPr>
            <p:cNvCxnSpPr>
              <a:cxnSpLocks/>
            </p:cNvCxnSpPr>
            <p:nvPr/>
          </p:nvCxnSpPr>
          <p:spPr>
            <a:xfrm>
              <a:off x="1414732" y="1273313"/>
              <a:ext cx="10574068" cy="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DD19E390-3AC0-A40B-51EF-9175F60B6F86}"/>
                </a:ext>
              </a:extLst>
            </p:cNvPr>
            <p:cNvCxnSpPr>
              <a:cxnSpLocks/>
            </p:cNvCxnSpPr>
            <p:nvPr/>
          </p:nvCxnSpPr>
          <p:spPr>
            <a:xfrm>
              <a:off x="335869" y="265731"/>
              <a:ext cx="0" cy="6592269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0126A63-CB7F-8ACF-E89E-F23784294A5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70982"/>
              <a:ext cx="119888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8FCD56D-EF97-7FE9-473E-86AF5345CA79}"/>
                </a:ext>
              </a:extLst>
            </p:cNvPr>
            <p:cNvCxnSpPr>
              <a:cxnSpLocks/>
            </p:cNvCxnSpPr>
            <p:nvPr/>
          </p:nvCxnSpPr>
          <p:spPr>
            <a:xfrm>
              <a:off x="11370366" y="626164"/>
              <a:ext cx="0" cy="623183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412F629-1D95-97E4-8E6F-9A8906E94970}"/>
                </a:ext>
              </a:extLst>
            </p:cNvPr>
            <p:cNvCxnSpPr>
              <a:cxnSpLocks/>
            </p:cNvCxnSpPr>
            <p:nvPr/>
          </p:nvCxnSpPr>
          <p:spPr>
            <a:xfrm>
              <a:off x="11573773" y="3742082"/>
              <a:ext cx="0" cy="2762235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2691D56-E696-1165-9C8E-7652DD0E7B29}"/>
              </a:ext>
            </a:extLst>
          </p:cNvPr>
          <p:cNvGrpSpPr/>
          <p:nvPr/>
        </p:nvGrpSpPr>
        <p:grpSpPr>
          <a:xfrm>
            <a:off x="289579" y="543838"/>
            <a:ext cx="6331226" cy="1281763"/>
            <a:chOff x="289579" y="543838"/>
            <a:chExt cx="6331226" cy="128176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DFCA7D8-4649-1E3D-035C-C90E5F8A9686}"/>
                </a:ext>
              </a:extLst>
            </p:cNvPr>
            <p:cNvSpPr/>
            <p:nvPr/>
          </p:nvSpPr>
          <p:spPr>
            <a:xfrm>
              <a:off x="289581" y="543838"/>
              <a:ext cx="6331224" cy="1013979"/>
            </a:xfrm>
            <a:prstGeom prst="rect">
              <a:avLst/>
            </a:prstGeom>
            <a:solidFill>
              <a:srgbClr val="FFF5EA"/>
            </a:solid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>
              <a:extLst>
                <a:ext uri="{FF2B5EF4-FFF2-40B4-BE49-F238E27FC236}">
                  <a16:creationId xmlns:a16="http://schemas.microsoft.com/office/drawing/2014/main" id="{671DB180-852A-7983-B698-A82F8FDF75D9}"/>
                </a:ext>
              </a:extLst>
            </p:cNvPr>
            <p:cNvSpPr/>
            <p:nvPr/>
          </p:nvSpPr>
          <p:spPr>
            <a:xfrm rot="10800000">
              <a:off x="289579" y="1562714"/>
              <a:ext cx="301659" cy="262887"/>
            </a:xfrm>
            <a:prstGeom prst="triangle">
              <a:avLst>
                <a:gd name="adj" fmla="val 0"/>
              </a:avLst>
            </a:prstGeom>
            <a:solidFill>
              <a:srgbClr val="FFEBD5"/>
            </a:solidFill>
            <a:ln w="28575" cap="sq">
              <a:bevel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28B0D64-9EE4-49D7-917E-E25D49A05534}"/>
              </a:ext>
            </a:extLst>
          </p:cNvPr>
          <p:cNvSpPr txBox="1"/>
          <p:nvPr/>
        </p:nvSpPr>
        <p:spPr>
          <a:xfrm>
            <a:off x="441872" y="635328"/>
            <a:ext cx="6178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5. Code Review</a:t>
            </a:r>
            <a:endParaRPr lang="ko-KR" altLang="en-US" sz="48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DA2296-093D-616E-514C-4E569F1F454E}"/>
              </a:ext>
            </a:extLst>
          </p:cNvPr>
          <p:cNvSpPr txBox="1"/>
          <p:nvPr/>
        </p:nvSpPr>
        <p:spPr>
          <a:xfrm>
            <a:off x="929799" y="1823100"/>
            <a:ext cx="5133559" cy="3909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Data_container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클래스 내부의 </a:t>
            </a:r>
            <a:r>
              <a:rPr lang="en-US" altLang="ko-KR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madeChart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()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메소드 입니다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차트 생성하기 버튼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클릭시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Form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내부에 있는 테이블을 순회하여 데이터를 배열에 삽입합니다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먼저 클래스 이름이 </a:t>
            </a:r>
            <a:r>
              <a:rPr lang="en-US" altLang="ko-KR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commonUl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 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DOM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가져와 순회합니다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순회하면서 </a:t>
            </a:r>
            <a:r>
              <a:rPr lang="en-US" altLang="ko-KR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chartDataObj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객체를 초기화 하면서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어떤 데이터가 들어와 있는지 명시를 합니다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chartDataObj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= {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id :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식별자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names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레이블 이름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values :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레이블의 값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}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8B12F6D-5C86-BC8D-D7D8-79C84FDB5992}"/>
              </a:ext>
            </a:extLst>
          </p:cNvPr>
          <p:cNvGrpSpPr>
            <a:grpSpLocks/>
          </p:cNvGrpSpPr>
          <p:nvPr/>
        </p:nvGrpSpPr>
        <p:grpSpPr>
          <a:xfrm>
            <a:off x="6316840" y="1825601"/>
            <a:ext cx="4768999" cy="4186101"/>
            <a:chOff x="3612634" y="305151"/>
            <a:chExt cx="8244750" cy="871651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A0ED9A5-F1AA-DA3C-DAA4-038B3CCF4362}"/>
                </a:ext>
              </a:extLst>
            </p:cNvPr>
            <p:cNvSpPr/>
            <p:nvPr/>
          </p:nvSpPr>
          <p:spPr>
            <a:xfrm>
              <a:off x="3888710" y="305151"/>
              <a:ext cx="7968674" cy="8283275"/>
            </a:xfrm>
            <a:prstGeom prst="rect">
              <a:avLst/>
            </a:prstGeom>
            <a:solidFill>
              <a:srgbClr val="FFF5EA"/>
            </a:solidFill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69C12C-846C-9AD6-55F0-54E137E17543}"/>
                </a:ext>
              </a:extLst>
            </p:cNvPr>
            <p:cNvSpPr/>
            <p:nvPr/>
          </p:nvSpPr>
          <p:spPr>
            <a:xfrm>
              <a:off x="3612634" y="738377"/>
              <a:ext cx="7809849" cy="8283291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9C5A77E4-7DF7-A8F1-A94C-CF3FEABA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751D-B6AF-48F5-B27D-2800F61D556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2B6FE7-EF73-05E5-C956-2031304BF85A}"/>
              </a:ext>
            </a:extLst>
          </p:cNvPr>
          <p:cNvSpPr txBox="1"/>
          <p:nvPr/>
        </p:nvSpPr>
        <p:spPr>
          <a:xfrm>
            <a:off x="5716431" y="6418031"/>
            <a:ext cx="16352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사이트 바로가기</a:t>
            </a:r>
          </a:p>
        </p:txBody>
      </p:sp>
      <p:sp>
        <p:nvSpPr>
          <p:cNvPr id="17" name="직사각형 16">
            <a:hlinkClick r:id="rId3"/>
            <a:extLst>
              <a:ext uri="{FF2B5EF4-FFF2-40B4-BE49-F238E27FC236}">
                <a16:creationId xmlns:a16="http://schemas.microsoft.com/office/drawing/2014/main" id="{BB95E246-2735-447A-CA14-42E706F5414C}"/>
              </a:ext>
            </a:extLst>
          </p:cNvPr>
          <p:cNvSpPr/>
          <p:nvPr/>
        </p:nvSpPr>
        <p:spPr>
          <a:xfrm>
            <a:off x="5716431" y="6427458"/>
            <a:ext cx="1635209" cy="350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3390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F6A13B-0B19-4FFB-511E-D18071B9A641}"/>
              </a:ext>
            </a:extLst>
          </p:cNvPr>
          <p:cNvGrpSpPr/>
          <p:nvPr/>
        </p:nvGrpSpPr>
        <p:grpSpPr>
          <a:xfrm>
            <a:off x="256877" y="265731"/>
            <a:ext cx="11935123" cy="6592269"/>
            <a:chOff x="0" y="265731"/>
            <a:chExt cx="11988800" cy="659226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F4A9C28-A638-4B83-4940-543ECD49DC44}"/>
                </a:ext>
              </a:extLst>
            </p:cNvPr>
            <p:cNvCxnSpPr>
              <a:cxnSpLocks/>
            </p:cNvCxnSpPr>
            <p:nvPr/>
          </p:nvCxnSpPr>
          <p:spPr>
            <a:xfrm>
              <a:off x="1414732" y="1273313"/>
              <a:ext cx="10574068" cy="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DD19E390-3AC0-A40B-51EF-9175F60B6F86}"/>
                </a:ext>
              </a:extLst>
            </p:cNvPr>
            <p:cNvCxnSpPr>
              <a:cxnSpLocks/>
            </p:cNvCxnSpPr>
            <p:nvPr/>
          </p:nvCxnSpPr>
          <p:spPr>
            <a:xfrm>
              <a:off x="335869" y="265731"/>
              <a:ext cx="0" cy="6592269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0126A63-CB7F-8ACF-E89E-F23784294A5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70982"/>
              <a:ext cx="119888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8FCD56D-EF97-7FE9-473E-86AF5345CA79}"/>
                </a:ext>
              </a:extLst>
            </p:cNvPr>
            <p:cNvCxnSpPr>
              <a:cxnSpLocks/>
            </p:cNvCxnSpPr>
            <p:nvPr/>
          </p:nvCxnSpPr>
          <p:spPr>
            <a:xfrm>
              <a:off x="11370366" y="626164"/>
              <a:ext cx="0" cy="623183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412F629-1D95-97E4-8E6F-9A8906E94970}"/>
                </a:ext>
              </a:extLst>
            </p:cNvPr>
            <p:cNvCxnSpPr>
              <a:cxnSpLocks/>
            </p:cNvCxnSpPr>
            <p:nvPr/>
          </p:nvCxnSpPr>
          <p:spPr>
            <a:xfrm>
              <a:off x="11573773" y="3742082"/>
              <a:ext cx="0" cy="2762235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2691D56-E696-1165-9C8E-7652DD0E7B29}"/>
              </a:ext>
            </a:extLst>
          </p:cNvPr>
          <p:cNvGrpSpPr/>
          <p:nvPr/>
        </p:nvGrpSpPr>
        <p:grpSpPr>
          <a:xfrm>
            <a:off x="289579" y="543838"/>
            <a:ext cx="6331226" cy="1281763"/>
            <a:chOff x="289579" y="543838"/>
            <a:chExt cx="6331226" cy="128176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DFCA7D8-4649-1E3D-035C-C90E5F8A9686}"/>
                </a:ext>
              </a:extLst>
            </p:cNvPr>
            <p:cNvSpPr/>
            <p:nvPr/>
          </p:nvSpPr>
          <p:spPr>
            <a:xfrm>
              <a:off x="289581" y="543838"/>
              <a:ext cx="6331224" cy="1013979"/>
            </a:xfrm>
            <a:prstGeom prst="rect">
              <a:avLst/>
            </a:prstGeom>
            <a:solidFill>
              <a:srgbClr val="FFF5EA"/>
            </a:solid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>
              <a:extLst>
                <a:ext uri="{FF2B5EF4-FFF2-40B4-BE49-F238E27FC236}">
                  <a16:creationId xmlns:a16="http://schemas.microsoft.com/office/drawing/2014/main" id="{671DB180-852A-7983-B698-A82F8FDF75D9}"/>
                </a:ext>
              </a:extLst>
            </p:cNvPr>
            <p:cNvSpPr/>
            <p:nvPr/>
          </p:nvSpPr>
          <p:spPr>
            <a:xfrm rot="10800000">
              <a:off x="289579" y="1562714"/>
              <a:ext cx="301659" cy="262887"/>
            </a:xfrm>
            <a:prstGeom prst="triangle">
              <a:avLst>
                <a:gd name="adj" fmla="val 0"/>
              </a:avLst>
            </a:prstGeom>
            <a:solidFill>
              <a:srgbClr val="FFEBD5"/>
            </a:solidFill>
            <a:ln w="28575" cap="sq">
              <a:bevel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28B0D64-9EE4-49D7-917E-E25D49A05534}"/>
              </a:ext>
            </a:extLst>
          </p:cNvPr>
          <p:cNvSpPr txBox="1"/>
          <p:nvPr/>
        </p:nvSpPr>
        <p:spPr>
          <a:xfrm>
            <a:off x="441872" y="635328"/>
            <a:ext cx="6178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5. Code Review</a:t>
            </a:r>
            <a:endParaRPr lang="ko-KR" altLang="en-US" sz="48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DAE6CE5-FBCE-5B6B-245A-9033825AC30F}"/>
              </a:ext>
            </a:extLst>
          </p:cNvPr>
          <p:cNvGrpSpPr>
            <a:grpSpLocks/>
          </p:cNvGrpSpPr>
          <p:nvPr/>
        </p:nvGrpSpPr>
        <p:grpSpPr>
          <a:xfrm>
            <a:off x="6316840" y="1825601"/>
            <a:ext cx="4768999" cy="4186101"/>
            <a:chOff x="3612634" y="305151"/>
            <a:chExt cx="8244750" cy="871651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CDC307-AE24-02BD-8F31-BA951EDB3F2A}"/>
                </a:ext>
              </a:extLst>
            </p:cNvPr>
            <p:cNvSpPr/>
            <p:nvPr/>
          </p:nvSpPr>
          <p:spPr>
            <a:xfrm>
              <a:off x="3888710" y="305151"/>
              <a:ext cx="7968674" cy="8283275"/>
            </a:xfrm>
            <a:prstGeom prst="rect">
              <a:avLst/>
            </a:prstGeom>
            <a:solidFill>
              <a:srgbClr val="FFF5EA"/>
            </a:solidFill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07F1EF1-ACAE-9EF6-79BA-49EBE63BEABF}"/>
                </a:ext>
              </a:extLst>
            </p:cNvPr>
            <p:cNvSpPr/>
            <p:nvPr/>
          </p:nvSpPr>
          <p:spPr>
            <a:xfrm>
              <a:off x="3612634" y="738377"/>
              <a:ext cx="7809849" cy="8283291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D5987DE-B50F-CE9C-49CE-C058F46192C4}"/>
              </a:ext>
            </a:extLst>
          </p:cNvPr>
          <p:cNvSpPr txBox="1"/>
          <p:nvPr/>
        </p:nvSpPr>
        <p:spPr>
          <a:xfrm>
            <a:off x="929799" y="1823100"/>
            <a:ext cx="5133559" cy="361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클래스 이름이 </a:t>
            </a:r>
            <a:r>
              <a:rPr lang="en-US" altLang="ko-KR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commonUl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자식인 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li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순회합니다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class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개별적으로 관리하기 위해 </a:t>
            </a:r>
            <a:r>
              <a:rPr lang="en-US" altLang="ko-KR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classList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사용하였고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contains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라는 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class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이름의 존재를 확인하는 메소드를 호출합니다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클래스 이름이 </a:t>
            </a:r>
            <a:r>
              <a:rPr lang="en-US" altLang="ko-KR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commonUl_id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라면 </a:t>
            </a:r>
            <a:r>
              <a:rPr lang="en-US" altLang="ko-KR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chartDataObj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id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할당합니다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아닐 경우에는 레이블과 해당 레이블의 값을 할당합니다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배열에 담은 후에는 </a:t>
            </a:r>
            <a:r>
              <a:rPr lang="en-US" altLang="ko-KR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madechart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메소드가 호출되어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값을 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return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하는 순서를 보장하기 위해 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Promise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객체를 사용하여 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resolve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메소드에 전달합니다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F83E16-B0D3-B24A-A0BA-A60B0B3E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751D-B6AF-48F5-B27D-2800F61D556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25915-B35C-2AAC-CA8C-C07494DC857C}"/>
              </a:ext>
            </a:extLst>
          </p:cNvPr>
          <p:cNvSpPr txBox="1"/>
          <p:nvPr/>
        </p:nvSpPr>
        <p:spPr>
          <a:xfrm>
            <a:off x="5716431" y="6418031"/>
            <a:ext cx="16352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사이트 바로가기</a:t>
            </a:r>
          </a:p>
        </p:txBody>
      </p:sp>
      <p:sp>
        <p:nvSpPr>
          <p:cNvPr id="16" name="직사각형 15">
            <a:hlinkClick r:id="rId3"/>
            <a:extLst>
              <a:ext uri="{FF2B5EF4-FFF2-40B4-BE49-F238E27FC236}">
                <a16:creationId xmlns:a16="http://schemas.microsoft.com/office/drawing/2014/main" id="{3F552C33-B6A8-2B02-7EDB-11DA40C67359}"/>
              </a:ext>
            </a:extLst>
          </p:cNvPr>
          <p:cNvSpPr/>
          <p:nvPr/>
        </p:nvSpPr>
        <p:spPr>
          <a:xfrm>
            <a:off x="5716431" y="6427458"/>
            <a:ext cx="1635209" cy="350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196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F6A13B-0B19-4FFB-511E-D18071B9A641}"/>
              </a:ext>
            </a:extLst>
          </p:cNvPr>
          <p:cNvGrpSpPr/>
          <p:nvPr/>
        </p:nvGrpSpPr>
        <p:grpSpPr>
          <a:xfrm>
            <a:off x="256877" y="265731"/>
            <a:ext cx="11935123" cy="6592269"/>
            <a:chOff x="0" y="265731"/>
            <a:chExt cx="11988800" cy="659226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F4A9C28-A638-4B83-4940-543ECD49DC44}"/>
                </a:ext>
              </a:extLst>
            </p:cNvPr>
            <p:cNvCxnSpPr>
              <a:cxnSpLocks/>
            </p:cNvCxnSpPr>
            <p:nvPr/>
          </p:nvCxnSpPr>
          <p:spPr>
            <a:xfrm>
              <a:off x="1414732" y="1273313"/>
              <a:ext cx="10574068" cy="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DD19E390-3AC0-A40B-51EF-9175F60B6F86}"/>
                </a:ext>
              </a:extLst>
            </p:cNvPr>
            <p:cNvCxnSpPr>
              <a:cxnSpLocks/>
            </p:cNvCxnSpPr>
            <p:nvPr/>
          </p:nvCxnSpPr>
          <p:spPr>
            <a:xfrm>
              <a:off x="335869" y="265731"/>
              <a:ext cx="0" cy="6592269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0126A63-CB7F-8ACF-E89E-F23784294A5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70982"/>
              <a:ext cx="119888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8FCD56D-EF97-7FE9-473E-86AF5345CA79}"/>
                </a:ext>
              </a:extLst>
            </p:cNvPr>
            <p:cNvCxnSpPr>
              <a:cxnSpLocks/>
            </p:cNvCxnSpPr>
            <p:nvPr/>
          </p:nvCxnSpPr>
          <p:spPr>
            <a:xfrm>
              <a:off x="11370366" y="626164"/>
              <a:ext cx="0" cy="623183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412F629-1D95-97E4-8E6F-9A8906E94970}"/>
                </a:ext>
              </a:extLst>
            </p:cNvPr>
            <p:cNvCxnSpPr>
              <a:cxnSpLocks/>
            </p:cNvCxnSpPr>
            <p:nvPr/>
          </p:nvCxnSpPr>
          <p:spPr>
            <a:xfrm>
              <a:off x="11573773" y="3742082"/>
              <a:ext cx="0" cy="2762235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2691D56-E696-1165-9C8E-7652DD0E7B29}"/>
              </a:ext>
            </a:extLst>
          </p:cNvPr>
          <p:cNvGrpSpPr/>
          <p:nvPr/>
        </p:nvGrpSpPr>
        <p:grpSpPr>
          <a:xfrm>
            <a:off x="289579" y="543838"/>
            <a:ext cx="6331226" cy="1281763"/>
            <a:chOff x="289579" y="543838"/>
            <a:chExt cx="6331226" cy="128176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DFCA7D8-4649-1E3D-035C-C90E5F8A9686}"/>
                </a:ext>
              </a:extLst>
            </p:cNvPr>
            <p:cNvSpPr/>
            <p:nvPr/>
          </p:nvSpPr>
          <p:spPr>
            <a:xfrm>
              <a:off x="289581" y="543838"/>
              <a:ext cx="6331224" cy="1013979"/>
            </a:xfrm>
            <a:prstGeom prst="rect">
              <a:avLst/>
            </a:prstGeom>
            <a:solidFill>
              <a:srgbClr val="FFF5EA"/>
            </a:solid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>
              <a:extLst>
                <a:ext uri="{FF2B5EF4-FFF2-40B4-BE49-F238E27FC236}">
                  <a16:creationId xmlns:a16="http://schemas.microsoft.com/office/drawing/2014/main" id="{671DB180-852A-7983-B698-A82F8FDF75D9}"/>
                </a:ext>
              </a:extLst>
            </p:cNvPr>
            <p:cNvSpPr/>
            <p:nvPr/>
          </p:nvSpPr>
          <p:spPr>
            <a:xfrm rot="10800000">
              <a:off x="289579" y="1562714"/>
              <a:ext cx="301659" cy="262887"/>
            </a:xfrm>
            <a:prstGeom prst="triangle">
              <a:avLst>
                <a:gd name="adj" fmla="val 0"/>
              </a:avLst>
            </a:prstGeom>
            <a:solidFill>
              <a:srgbClr val="FFEBD5"/>
            </a:solidFill>
            <a:ln w="28575" cap="sq">
              <a:bevel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28B0D64-9EE4-49D7-917E-E25D49A05534}"/>
              </a:ext>
            </a:extLst>
          </p:cNvPr>
          <p:cNvSpPr txBox="1"/>
          <p:nvPr/>
        </p:nvSpPr>
        <p:spPr>
          <a:xfrm>
            <a:off x="441872" y="635328"/>
            <a:ext cx="6178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5. Code Review</a:t>
            </a:r>
            <a:endParaRPr lang="ko-KR" altLang="en-US" sz="48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DAE6CE5-FBCE-5B6B-245A-9033825AC30F}"/>
              </a:ext>
            </a:extLst>
          </p:cNvPr>
          <p:cNvGrpSpPr>
            <a:grpSpLocks/>
          </p:cNvGrpSpPr>
          <p:nvPr/>
        </p:nvGrpSpPr>
        <p:grpSpPr>
          <a:xfrm>
            <a:off x="6316840" y="1825601"/>
            <a:ext cx="4768999" cy="4186101"/>
            <a:chOff x="3612634" y="305151"/>
            <a:chExt cx="8244750" cy="871651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CDC307-AE24-02BD-8F31-BA951EDB3F2A}"/>
                </a:ext>
              </a:extLst>
            </p:cNvPr>
            <p:cNvSpPr/>
            <p:nvPr/>
          </p:nvSpPr>
          <p:spPr>
            <a:xfrm>
              <a:off x="3888710" y="305151"/>
              <a:ext cx="7968674" cy="8283275"/>
            </a:xfrm>
            <a:prstGeom prst="rect">
              <a:avLst/>
            </a:prstGeom>
            <a:solidFill>
              <a:srgbClr val="FFF5EA"/>
            </a:solidFill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07F1EF1-ACAE-9EF6-79BA-49EBE63BEABF}"/>
                </a:ext>
              </a:extLst>
            </p:cNvPr>
            <p:cNvSpPr/>
            <p:nvPr/>
          </p:nvSpPr>
          <p:spPr>
            <a:xfrm>
              <a:off x="3612634" y="738377"/>
              <a:ext cx="7809849" cy="8283291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4E540CC-17AB-9BFE-BECE-16C97F48A664}"/>
              </a:ext>
            </a:extLst>
          </p:cNvPr>
          <p:cNvSpPr txBox="1"/>
          <p:nvPr/>
        </p:nvSpPr>
        <p:spPr>
          <a:xfrm>
            <a:off x="929799" y="1823100"/>
            <a:ext cx="5133559" cy="1545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메인 화면 렌더링하는 부분으로 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pug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템플릿으로 데이터를 조회하고 조회한 데이터를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메인화면에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전달해 줍니다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Promise.all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사용하여 병렬로 쿼리를 실행하여 결과를 효과적으로 처리합니다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BE6B9B-81DB-905E-DECE-A99051A8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751D-B6AF-48F5-B27D-2800F61D556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57708E-5FE1-F3E5-6CE2-6E9D223C8D6F}"/>
              </a:ext>
            </a:extLst>
          </p:cNvPr>
          <p:cNvSpPr txBox="1"/>
          <p:nvPr/>
        </p:nvSpPr>
        <p:spPr>
          <a:xfrm>
            <a:off x="5716431" y="6418031"/>
            <a:ext cx="16352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사이트 바로가기</a:t>
            </a:r>
          </a:p>
        </p:txBody>
      </p:sp>
      <p:sp>
        <p:nvSpPr>
          <p:cNvPr id="17" name="직사각형 16">
            <a:hlinkClick r:id="rId3"/>
            <a:extLst>
              <a:ext uri="{FF2B5EF4-FFF2-40B4-BE49-F238E27FC236}">
                <a16:creationId xmlns:a16="http://schemas.microsoft.com/office/drawing/2014/main" id="{CAC8ED63-22BB-E559-5C9F-CFEA1C622E45}"/>
              </a:ext>
            </a:extLst>
          </p:cNvPr>
          <p:cNvSpPr/>
          <p:nvPr/>
        </p:nvSpPr>
        <p:spPr>
          <a:xfrm>
            <a:off x="5716431" y="6427458"/>
            <a:ext cx="1635209" cy="350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7457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F6A13B-0B19-4FFB-511E-D18071B9A641}"/>
              </a:ext>
            </a:extLst>
          </p:cNvPr>
          <p:cNvGrpSpPr/>
          <p:nvPr/>
        </p:nvGrpSpPr>
        <p:grpSpPr>
          <a:xfrm>
            <a:off x="256877" y="265731"/>
            <a:ext cx="11935123" cy="6592269"/>
            <a:chOff x="0" y="265731"/>
            <a:chExt cx="11988800" cy="659226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F4A9C28-A638-4B83-4940-543ECD49DC44}"/>
                </a:ext>
              </a:extLst>
            </p:cNvPr>
            <p:cNvCxnSpPr>
              <a:cxnSpLocks/>
            </p:cNvCxnSpPr>
            <p:nvPr/>
          </p:nvCxnSpPr>
          <p:spPr>
            <a:xfrm>
              <a:off x="1414732" y="1273313"/>
              <a:ext cx="10574068" cy="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DD19E390-3AC0-A40B-51EF-9175F60B6F86}"/>
                </a:ext>
              </a:extLst>
            </p:cNvPr>
            <p:cNvCxnSpPr>
              <a:cxnSpLocks/>
            </p:cNvCxnSpPr>
            <p:nvPr/>
          </p:nvCxnSpPr>
          <p:spPr>
            <a:xfrm>
              <a:off x="335869" y="265731"/>
              <a:ext cx="0" cy="6592269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0126A63-CB7F-8ACF-E89E-F23784294A5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70982"/>
              <a:ext cx="119888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8FCD56D-EF97-7FE9-473E-86AF5345CA79}"/>
                </a:ext>
              </a:extLst>
            </p:cNvPr>
            <p:cNvCxnSpPr>
              <a:cxnSpLocks/>
            </p:cNvCxnSpPr>
            <p:nvPr/>
          </p:nvCxnSpPr>
          <p:spPr>
            <a:xfrm>
              <a:off x="11370366" y="626164"/>
              <a:ext cx="0" cy="623183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412F629-1D95-97E4-8E6F-9A8906E94970}"/>
                </a:ext>
              </a:extLst>
            </p:cNvPr>
            <p:cNvCxnSpPr>
              <a:cxnSpLocks/>
            </p:cNvCxnSpPr>
            <p:nvPr/>
          </p:nvCxnSpPr>
          <p:spPr>
            <a:xfrm>
              <a:off x="11573773" y="3742082"/>
              <a:ext cx="0" cy="2762235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2691D56-E696-1165-9C8E-7652DD0E7B29}"/>
              </a:ext>
            </a:extLst>
          </p:cNvPr>
          <p:cNvGrpSpPr/>
          <p:nvPr/>
        </p:nvGrpSpPr>
        <p:grpSpPr>
          <a:xfrm>
            <a:off x="289579" y="543838"/>
            <a:ext cx="6331226" cy="1281763"/>
            <a:chOff x="289579" y="543838"/>
            <a:chExt cx="6331226" cy="128176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DFCA7D8-4649-1E3D-035C-C90E5F8A9686}"/>
                </a:ext>
              </a:extLst>
            </p:cNvPr>
            <p:cNvSpPr/>
            <p:nvPr/>
          </p:nvSpPr>
          <p:spPr>
            <a:xfrm>
              <a:off x="289581" y="543838"/>
              <a:ext cx="6331224" cy="1013979"/>
            </a:xfrm>
            <a:prstGeom prst="rect">
              <a:avLst/>
            </a:prstGeom>
            <a:solidFill>
              <a:srgbClr val="FFF5EA"/>
            </a:solid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>
              <a:extLst>
                <a:ext uri="{FF2B5EF4-FFF2-40B4-BE49-F238E27FC236}">
                  <a16:creationId xmlns:a16="http://schemas.microsoft.com/office/drawing/2014/main" id="{671DB180-852A-7983-B698-A82F8FDF75D9}"/>
                </a:ext>
              </a:extLst>
            </p:cNvPr>
            <p:cNvSpPr/>
            <p:nvPr/>
          </p:nvSpPr>
          <p:spPr>
            <a:xfrm rot="10800000">
              <a:off x="289579" y="1562714"/>
              <a:ext cx="301659" cy="262887"/>
            </a:xfrm>
            <a:prstGeom prst="triangle">
              <a:avLst>
                <a:gd name="adj" fmla="val 0"/>
              </a:avLst>
            </a:prstGeom>
            <a:solidFill>
              <a:srgbClr val="FFEBD5"/>
            </a:solidFill>
            <a:ln w="28575" cap="sq">
              <a:bevel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28B0D64-9EE4-49D7-917E-E25D49A05534}"/>
              </a:ext>
            </a:extLst>
          </p:cNvPr>
          <p:cNvSpPr txBox="1"/>
          <p:nvPr/>
        </p:nvSpPr>
        <p:spPr>
          <a:xfrm>
            <a:off x="441872" y="635328"/>
            <a:ext cx="6178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5. Code Review</a:t>
            </a:r>
            <a:endParaRPr lang="ko-KR" altLang="en-US" sz="48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DAE6CE5-FBCE-5B6B-245A-9033825AC30F}"/>
              </a:ext>
            </a:extLst>
          </p:cNvPr>
          <p:cNvGrpSpPr>
            <a:grpSpLocks/>
          </p:cNvGrpSpPr>
          <p:nvPr/>
        </p:nvGrpSpPr>
        <p:grpSpPr>
          <a:xfrm>
            <a:off x="3863752" y="1720924"/>
            <a:ext cx="3588727" cy="3150089"/>
            <a:chOff x="3612634" y="305151"/>
            <a:chExt cx="8244750" cy="871651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CDC307-AE24-02BD-8F31-BA951EDB3F2A}"/>
                </a:ext>
              </a:extLst>
            </p:cNvPr>
            <p:cNvSpPr/>
            <p:nvPr/>
          </p:nvSpPr>
          <p:spPr>
            <a:xfrm>
              <a:off x="3888710" y="305151"/>
              <a:ext cx="7968674" cy="8283275"/>
            </a:xfrm>
            <a:prstGeom prst="rect">
              <a:avLst/>
            </a:prstGeom>
            <a:solidFill>
              <a:srgbClr val="FFF5EA"/>
            </a:solidFill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07F1EF1-ACAE-9EF6-79BA-49EBE63BEABF}"/>
                </a:ext>
              </a:extLst>
            </p:cNvPr>
            <p:cNvSpPr/>
            <p:nvPr/>
          </p:nvSpPr>
          <p:spPr>
            <a:xfrm>
              <a:off x="3612634" y="738377"/>
              <a:ext cx="7809849" cy="8283291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B5C5C8-B184-8BEE-0BC8-000E7FDF38D3}"/>
              </a:ext>
            </a:extLst>
          </p:cNvPr>
          <p:cNvSpPr txBox="1"/>
          <p:nvPr/>
        </p:nvSpPr>
        <p:spPr>
          <a:xfrm>
            <a:off x="929800" y="1823100"/>
            <a:ext cx="2501904" cy="302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데이터 삽입과정을 트랜잭션으로 묶어서 트랜잭션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처리중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오류가 발생했을 때 롤백을 통해 데이터 무결성을 유지하고 있습니다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쿼리의 변수를 바인딩할 때 </a:t>
            </a:r>
            <a:r>
              <a:rPr lang="en-US" altLang="ko-KR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mysql.format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사용하여 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SQL Injection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방지하고 있습니다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E1DE91A-F823-0CE6-C7FA-02BFA8ADD847}"/>
              </a:ext>
            </a:extLst>
          </p:cNvPr>
          <p:cNvGrpSpPr>
            <a:grpSpLocks/>
          </p:cNvGrpSpPr>
          <p:nvPr/>
        </p:nvGrpSpPr>
        <p:grpSpPr>
          <a:xfrm>
            <a:off x="7697002" y="1720924"/>
            <a:ext cx="3588730" cy="3150091"/>
            <a:chOff x="3612634" y="305151"/>
            <a:chExt cx="8244751" cy="871651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7EAFD43-D900-6A8B-387A-3443B16D52ED}"/>
                </a:ext>
              </a:extLst>
            </p:cNvPr>
            <p:cNvSpPr/>
            <p:nvPr/>
          </p:nvSpPr>
          <p:spPr>
            <a:xfrm>
              <a:off x="3888711" y="305151"/>
              <a:ext cx="7968674" cy="8283276"/>
            </a:xfrm>
            <a:prstGeom prst="rect">
              <a:avLst/>
            </a:prstGeom>
            <a:solidFill>
              <a:srgbClr val="FFF5EA"/>
            </a:solidFill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A46683F-C645-1B74-CF4D-29A1DCBBFACC}"/>
                </a:ext>
              </a:extLst>
            </p:cNvPr>
            <p:cNvSpPr/>
            <p:nvPr/>
          </p:nvSpPr>
          <p:spPr>
            <a:xfrm>
              <a:off x="3612634" y="738379"/>
              <a:ext cx="7809851" cy="8283289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3D276D-F7FC-B3F9-CB55-9328EEE8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751D-B6AF-48F5-B27D-2800F61D556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224A96-FD5E-EB99-82DC-3DEB0E944D42}"/>
              </a:ext>
            </a:extLst>
          </p:cNvPr>
          <p:cNvSpPr txBox="1"/>
          <p:nvPr/>
        </p:nvSpPr>
        <p:spPr>
          <a:xfrm>
            <a:off x="5716431" y="6418031"/>
            <a:ext cx="16352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사이트 바로가기</a:t>
            </a:r>
          </a:p>
        </p:txBody>
      </p:sp>
      <p:sp>
        <p:nvSpPr>
          <p:cNvPr id="17" name="직사각형 16">
            <a:hlinkClick r:id="rId4"/>
            <a:extLst>
              <a:ext uri="{FF2B5EF4-FFF2-40B4-BE49-F238E27FC236}">
                <a16:creationId xmlns:a16="http://schemas.microsoft.com/office/drawing/2014/main" id="{CEA8708F-F989-48F1-D22E-64DC04BDE0FC}"/>
              </a:ext>
            </a:extLst>
          </p:cNvPr>
          <p:cNvSpPr/>
          <p:nvPr/>
        </p:nvSpPr>
        <p:spPr>
          <a:xfrm>
            <a:off x="5716431" y="6427458"/>
            <a:ext cx="1635209" cy="350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3931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F6A13B-0B19-4FFB-511E-D18071B9A641}"/>
              </a:ext>
            </a:extLst>
          </p:cNvPr>
          <p:cNvGrpSpPr/>
          <p:nvPr/>
        </p:nvGrpSpPr>
        <p:grpSpPr>
          <a:xfrm>
            <a:off x="256877" y="265731"/>
            <a:ext cx="11935123" cy="6592269"/>
            <a:chOff x="0" y="265731"/>
            <a:chExt cx="11988800" cy="659226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F4A9C28-A638-4B83-4940-543ECD49DC44}"/>
                </a:ext>
              </a:extLst>
            </p:cNvPr>
            <p:cNvCxnSpPr>
              <a:cxnSpLocks/>
            </p:cNvCxnSpPr>
            <p:nvPr/>
          </p:nvCxnSpPr>
          <p:spPr>
            <a:xfrm>
              <a:off x="1414732" y="1273313"/>
              <a:ext cx="10574068" cy="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DD19E390-3AC0-A40B-51EF-9175F60B6F86}"/>
                </a:ext>
              </a:extLst>
            </p:cNvPr>
            <p:cNvCxnSpPr>
              <a:cxnSpLocks/>
            </p:cNvCxnSpPr>
            <p:nvPr/>
          </p:nvCxnSpPr>
          <p:spPr>
            <a:xfrm>
              <a:off x="335869" y="265731"/>
              <a:ext cx="0" cy="6592269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0126A63-CB7F-8ACF-E89E-F23784294A5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70982"/>
              <a:ext cx="119888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8FCD56D-EF97-7FE9-473E-86AF5345CA79}"/>
                </a:ext>
              </a:extLst>
            </p:cNvPr>
            <p:cNvCxnSpPr>
              <a:cxnSpLocks/>
            </p:cNvCxnSpPr>
            <p:nvPr/>
          </p:nvCxnSpPr>
          <p:spPr>
            <a:xfrm>
              <a:off x="11370366" y="626164"/>
              <a:ext cx="0" cy="623183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412F629-1D95-97E4-8E6F-9A8906E94970}"/>
                </a:ext>
              </a:extLst>
            </p:cNvPr>
            <p:cNvCxnSpPr>
              <a:cxnSpLocks/>
            </p:cNvCxnSpPr>
            <p:nvPr/>
          </p:nvCxnSpPr>
          <p:spPr>
            <a:xfrm>
              <a:off x="11573773" y="3742082"/>
              <a:ext cx="0" cy="2762235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2691D56-E696-1165-9C8E-7652DD0E7B29}"/>
              </a:ext>
            </a:extLst>
          </p:cNvPr>
          <p:cNvGrpSpPr/>
          <p:nvPr/>
        </p:nvGrpSpPr>
        <p:grpSpPr>
          <a:xfrm>
            <a:off x="289579" y="543838"/>
            <a:ext cx="6331226" cy="1281763"/>
            <a:chOff x="289579" y="543838"/>
            <a:chExt cx="6331226" cy="128176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DFCA7D8-4649-1E3D-035C-C90E5F8A9686}"/>
                </a:ext>
              </a:extLst>
            </p:cNvPr>
            <p:cNvSpPr/>
            <p:nvPr/>
          </p:nvSpPr>
          <p:spPr>
            <a:xfrm>
              <a:off x="289581" y="543838"/>
              <a:ext cx="6331224" cy="1013979"/>
            </a:xfrm>
            <a:prstGeom prst="rect">
              <a:avLst/>
            </a:prstGeom>
            <a:solidFill>
              <a:srgbClr val="FFF5EA"/>
            </a:solid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>
              <a:extLst>
                <a:ext uri="{FF2B5EF4-FFF2-40B4-BE49-F238E27FC236}">
                  <a16:creationId xmlns:a16="http://schemas.microsoft.com/office/drawing/2014/main" id="{671DB180-852A-7983-B698-A82F8FDF75D9}"/>
                </a:ext>
              </a:extLst>
            </p:cNvPr>
            <p:cNvSpPr/>
            <p:nvPr/>
          </p:nvSpPr>
          <p:spPr>
            <a:xfrm rot="10800000">
              <a:off x="289579" y="1562714"/>
              <a:ext cx="301659" cy="262887"/>
            </a:xfrm>
            <a:prstGeom prst="triangle">
              <a:avLst>
                <a:gd name="adj" fmla="val 0"/>
              </a:avLst>
            </a:prstGeom>
            <a:solidFill>
              <a:srgbClr val="FFEBD5"/>
            </a:solidFill>
            <a:ln w="28575" cap="sq">
              <a:bevel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28B0D64-9EE4-49D7-917E-E25D49A05534}"/>
              </a:ext>
            </a:extLst>
          </p:cNvPr>
          <p:cNvSpPr txBox="1"/>
          <p:nvPr/>
        </p:nvSpPr>
        <p:spPr>
          <a:xfrm>
            <a:off x="441872" y="635328"/>
            <a:ext cx="6178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5. Code Review</a:t>
            </a:r>
            <a:endParaRPr lang="ko-KR" altLang="en-US" sz="48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D9060E-3AD1-572C-735A-5BDDF14B804C}"/>
              </a:ext>
            </a:extLst>
          </p:cNvPr>
          <p:cNvSpPr txBox="1"/>
          <p:nvPr/>
        </p:nvSpPr>
        <p:spPr>
          <a:xfrm>
            <a:off x="6816080" y="1903412"/>
            <a:ext cx="382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</a:t>
            </a:r>
            <a:r>
              <a:rPr lang="en-US" altLang="ko-KR" sz="3200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SampleData.mjs</a:t>
            </a:r>
            <a:r>
              <a:rPr lang="en-US" altLang="ko-KR" sz="32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]</a:t>
            </a:r>
            <a:endParaRPr lang="ko-KR" altLang="en-US" sz="32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F8B404-40EF-9E61-3C21-1357D3135460}"/>
              </a:ext>
            </a:extLst>
          </p:cNvPr>
          <p:cNvSpPr txBox="1"/>
          <p:nvPr/>
        </p:nvSpPr>
        <p:spPr>
          <a:xfrm>
            <a:off x="6816080" y="3201242"/>
            <a:ext cx="3823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차트 작성에 초기값으로 사용하기 위해 값과 목록 이름을 담은 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data, 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차트 작성시 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canvas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영역을 설정하기 위해 </a:t>
            </a:r>
            <a:endParaRPr lang="en-US" altLang="ko-KR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각 차트 별로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사용하는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padding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값을 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JSON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형식으로 미리 저장하였다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3FCCEED-DF42-1D2F-77E6-AA348CF01DA9}"/>
              </a:ext>
            </a:extLst>
          </p:cNvPr>
          <p:cNvGrpSpPr/>
          <p:nvPr/>
        </p:nvGrpSpPr>
        <p:grpSpPr>
          <a:xfrm>
            <a:off x="1043249" y="1825601"/>
            <a:ext cx="5437705" cy="4186105"/>
            <a:chOff x="3654650" y="305151"/>
            <a:chExt cx="8202734" cy="633618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979C27F-9DDF-EB7A-6A95-E1FB90B107CE}"/>
                </a:ext>
              </a:extLst>
            </p:cNvPr>
            <p:cNvSpPr/>
            <p:nvPr/>
          </p:nvSpPr>
          <p:spPr>
            <a:xfrm>
              <a:off x="3888710" y="305151"/>
              <a:ext cx="7968674" cy="6073319"/>
            </a:xfrm>
            <a:prstGeom prst="rect">
              <a:avLst/>
            </a:prstGeom>
            <a:solidFill>
              <a:srgbClr val="FFF5EA"/>
            </a:solidFill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8C12B49-4E6D-873A-E2BC-3E8DA019D2D8}"/>
                </a:ext>
              </a:extLst>
            </p:cNvPr>
            <p:cNvSpPr/>
            <p:nvPr/>
          </p:nvSpPr>
          <p:spPr>
            <a:xfrm>
              <a:off x="3654650" y="568021"/>
              <a:ext cx="7968674" cy="6073319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5E58A889-3466-DCFE-CA2A-BE6107CD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751D-B6AF-48F5-B27D-2800F61D5565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C337A7-3582-B2E8-0605-6264DE580873}"/>
              </a:ext>
            </a:extLst>
          </p:cNvPr>
          <p:cNvSpPr txBox="1"/>
          <p:nvPr/>
        </p:nvSpPr>
        <p:spPr>
          <a:xfrm>
            <a:off x="5716431" y="6418031"/>
            <a:ext cx="16352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사이트 바로가기</a:t>
            </a:r>
          </a:p>
        </p:txBody>
      </p:sp>
      <p:sp>
        <p:nvSpPr>
          <p:cNvPr id="18" name="직사각형 17">
            <a:hlinkClick r:id="rId3"/>
            <a:extLst>
              <a:ext uri="{FF2B5EF4-FFF2-40B4-BE49-F238E27FC236}">
                <a16:creationId xmlns:a16="http://schemas.microsoft.com/office/drawing/2014/main" id="{7997A80B-9E1E-2714-7C8E-FE134409F552}"/>
              </a:ext>
            </a:extLst>
          </p:cNvPr>
          <p:cNvSpPr/>
          <p:nvPr/>
        </p:nvSpPr>
        <p:spPr>
          <a:xfrm>
            <a:off x="5716431" y="6427458"/>
            <a:ext cx="1635209" cy="350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238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F6A13B-0B19-4FFB-511E-D18071B9A641}"/>
              </a:ext>
            </a:extLst>
          </p:cNvPr>
          <p:cNvGrpSpPr/>
          <p:nvPr/>
        </p:nvGrpSpPr>
        <p:grpSpPr>
          <a:xfrm>
            <a:off x="256877" y="265731"/>
            <a:ext cx="11935123" cy="6592269"/>
            <a:chOff x="0" y="265731"/>
            <a:chExt cx="11988800" cy="659226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F4A9C28-A638-4B83-4940-543ECD49DC44}"/>
                </a:ext>
              </a:extLst>
            </p:cNvPr>
            <p:cNvCxnSpPr>
              <a:cxnSpLocks/>
            </p:cNvCxnSpPr>
            <p:nvPr/>
          </p:nvCxnSpPr>
          <p:spPr>
            <a:xfrm>
              <a:off x="1414732" y="1273313"/>
              <a:ext cx="10574068" cy="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DD19E390-3AC0-A40B-51EF-9175F60B6F86}"/>
                </a:ext>
              </a:extLst>
            </p:cNvPr>
            <p:cNvCxnSpPr>
              <a:cxnSpLocks/>
            </p:cNvCxnSpPr>
            <p:nvPr/>
          </p:nvCxnSpPr>
          <p:spPr>
            <a:xfrm>
              <a:off x="335869" y="265731"/>
              <a:ext cx="0" cy="6592269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0126A63-CB7F-8ACF-E89E-F23784294A5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70982"/>
              <a:ext cx="119888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8FCD56D-EF97-7FE9-473E-86AF5345CA79}"/>
                </a:ext>
              </a:extLst>
            </p:cNvPr>
            <p:cNvCxnSpPr>
              <a:cxnSpLocks/>
            </p:cNvCxnSpPr>
            <p:nvPr/>
          </p:nvCxnSpPr>
          <p:spPr>
            <a:xfrm>
              <a:off x="11370366" y="626164"/>
              <a:ext cx="0" cy="623183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412F629-1D95-97E4-8E6F-9A8906E94970}"/>
                </a:ext>
              </a:extLst>
            </p:cNvPr>
            <p:cNvCxnSpPr>
              <a:cxnSpLocks/>
            </p:cNvCxnSpPr>
            <p:nvPr/>
          </p:nvCxnSpPr>
          <p:spPr>
            <a:xfrm>
              <a:off x="11573773" y="3742082"/>
              <a:ext cx="0" cy="2762235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2691D56-E696-1165-9C8E-7652DD0E7B29}"/>
              </a:ext>
            </a:extLst>
          </p:cNvPr>
          <p:cNvGrpSpPr/>
          <p:nvPr/>
        </p:nvGrpSpPr>
        <p:grpSpPr>
          <a:xfrm>
            <a:off x="289579" y="543838"/>
            <a:ext cx="6331226" cy="1281763"/>
            <a:chOff x="289579" y="543838"/>
            <a:chExt cx="6331226" cy="128176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DFCA7D8-4649-1E3D-035C-C90E5F8A9686}"/>
                </a:ext>
              </a:extLst>
            </p:cNvPr>
            <p:cNvSpPr/>
            <p:nvPr/>
          </p:nvSpPr>
          <p:spPr>
            <a:xfrm>
              <a:off x="289581" y="543838"/>
              <a:ext cx="6331224" cy="1013979"/>
            </a:xfrm>
            <a:prstGeom prst="rect">
              <a:avLst/>
            </a:prstGeom>
            <a:solidFill>
              <a:srgbClr val="FFF5EA"/>
            </a:solid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>
              <a:extLst>
                <a:ext uri="{FF2B5EF4-FFF2-40B4-BE49-F238E27FC236}">
                  <a16:creationId xmlns:a16="http://schemas.microsoft.com/office/drawing/2014/main" id="{671DB180-852A-7983-B698-A82F8FDF75D9}"/>
                </a:ext>
              </a:extLst>
            </p:cNvPr>
            <p:cNvSpPr/>
            <p:nvPr/>
          </p:nvSpPr>
          <p:spPr>
            <a:xfrm rot="10800000">
              <a:off x="289579" y="1562714"/>
              <a:ext cx="301659" cy="262887"/>
            </a:xfrm>
            <a:prstGeom prst="triangle">
              <a:avLst>
                <a:gd name="adj" fmla="val 0"/>
              </a:avLst>
            </a:prstGeom>
            <a:solidFill>
              <a:srgbClr val="FFEBD5"/>
            </a:solidFill>
            <a:ln w="28575" cap="sq">
              <a:bevel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28B0D64-9EE4-49D7-917E-E25D49A05534}"/>
              </a:ext>
            </a:extLst>
          </p:cNvPr>
          <p:cNvSpPr txBox="1"/>
          <p:nvPr/>
        </p:nvSpPr>
        <p:spPr>
          <a:xfrm>
            <a:off x="441872" y="635328"/>
            <a:ext cx="6178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5. Code Review</a:t>
            </a:r>
            <a:endParaRPr lang="ko-KR" altLang="en-US" sz="48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2F5737-19C8-C42E-D363-EAF0B31D6B37}"/>
              </a:ext>
            </a:extLst>
          </p:cNvPr>
          <p:cNvSpPr txBox="1"/>
          <p:nvPr/>
        </p:nvSpPr>
        <p:spPr>
          <a:xfrm>
            <a:off x="6816080" y="1903412"/>
            <a:ext cx="382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areaValue</a:t>
            </a:r>
            <a:endParaRPr lang="en-US" altLang="ko-KR" sz="32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9455B5-C009-E804-6199-2517CB9F6574}"/>
              </a:ext>
            </a:extLst>
          </p:cNvPr>
          <p:cNvSpPr txBox="1"/>
          <p:nvPr/>
        </p:nvSpPr>
        <p:spPr>
          <a:xfrm>
            <a:off x="6816080" y="3201242"/>
            <a:ext cx="3823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canvas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영역을 설정하기 위한 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paddings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과 차트의 제목이나 값에 해당하는 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y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축의 눈금 간격 등의 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적기 위한 영역인 </a:t>
            </a:r>
            <a:r>
              <a:rPr lang="en-US" altLang="ko-KR" sz="18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texts</a:t>
            </a:r>
            <a:r>
              <a:rPr lang="en-US" altLang="ko-KR" sz="18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등을 기입하였다</a:t>
            </a:r>
            <a:r>
              <a:rPr lang="en-US" altLang="ko-KR" sz="1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9367A46-B02C-A9C5-7AE9-FB6BB6A09A94}"/>
              </a:ext>
            </a:extLst>
          </p:cNvPr>
          <p:cNvGrpSpPr/>
          <p:nvPr/>
        </p:nvGrpSpPr>
        <p:grpSpPr>
          <a:xfrm>
            <a:off x="1043249" y="1699968"/>
            <a:ext cx="2316447" cy="1882988"/>
            <a:chOff x="3654650" y="305151"/>
            <a:chExt cx="8202734" cy="633618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BA6A637-6A4C-466D-A099-8537A42ABBDB}"/>
                </a:ext>
              </a:extLst>
            </p:cNvPr>
            <p:cNvSpPr/>
            <p:nvPr/>
          </p:nvSpPr>
          <p:spPr>
            <a:xfrm>
              <a:off x="3888710" y="305151"/>
              <a:ext cx="7968674" cy="6073319"/>
            </a:xfrm>
            <a:prstGeom prst="rect">
              <a:avLst/>
            </a:prstGeom>
            <a:solidFill>
              <a:srgbClr val="FFF5EA"/>
            </a:solidFill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B1CE2AA-BB10-FF16-65FB-4630719EEDFA}"/>
                </a:ext>
              </a:extLst>
            </p:cNvPr>
            <p:cNvSpPr/>
            <p:nvPr/>
          </p:nvSpPr>
          <p:spPr>
            <a:xfrm>
              <a:off x="3654650" y="568021"/>
              <a:ext cx="7968674" cy="6073319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2F25E80-757B-615C-3880-3CAA9BDF55DF}"/>
              </a:ext>
            </a:extLst>
          </p:cNvPr>
          <p:cNvGrpSpPr/>
          <p:nvPr/>
        </p:nvGrpSpPr>
        <p:grpSpPr>
          <a:xfrm>
            <a:off x="1043249" y="3997549"/>
            <a:ext cx="2316447" cy="1882988"/>
            <a:chOff x="3654650" y="305151"/>
            <a:chExt cx="8202734" cy="633618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2FD9770-D59B-0B91-EF12-656EE9C87716}"/>
                </a:ext>
              </a:extLst>
            </p:cNvPr>
            <p:cNvSpPr/>
            <p:nvPr/>
          </p:nvSpPr>
          <p:spPr>
            <a:xfrm>
              <a:off x="3888710" y="305151"/>
              <a:ext cx="7968674" cy="6073319"/>
            </a:xfrm>
            <a:prstGeom prst="rect">
              <a:avLst/>
            </a:prstGeom>
            <a:solidFill>
              <a:srgbClr val="FFF5EA"/>
            </a:solidFill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721250F-36D7-62CC-62F4-A7430975FEDE}"/>
                </a:ext>
              </a:extLst>
            </p:cNvPr>
            <p:cNvSpPr/>
            <p:nvPr/>
          </p:nvSpPr>
          <p:spPr>
            <a:xfrm>
              <a:off x="3654650" y="568021"/>
              <a:ext cx="7968674" cy="6073319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4A8CEBB-A402-A186-8E06-E091406F52B6}"/>
              </a:ext>
            </a:extLst>
          </p:cNvPr>
          <p:cNvGrpSpPr/>
          <p:nvPr/>
        </p:nvGrpSpPr>
        <p:grpSpPr>
          <a:xfrm>
            <a:off x="3737063" y="1699878"/>
            <a:ext cx="2316447" cy="1882988"/>
            <a:chOff x="3654650" y="305151"/>
            <a:chExt cx="8202734" cy="63361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89CC2A6-DAF3-3395-AA2F-FAB4682BADB5}"/>
                </a:ext>
              </a:extLst>
            </p:cNvPr>
            <p:cNvSpPr/>
            <p:nvPr/>
          </p:nvSpPr>
          <p:spPr>
            <a:xfrm>
              <a:off x="3888710" y="305151"/>
              <a:ext cx="7968674" cy="6073319"/>
            </a:xfrm>
            <a:prstGeom prst="rect">
              <a:avLst/>
            </a:prstGeom>
            <a:solidFill>
              <a:srgbClr val="FFF5EA"/>
            </a:solidFill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76ED64D-B923-3C4A-957B-38A97D16879E}"/>
                </a:ext>
              </a:extLst>
            </p:cNvPr>
            <p:cNvSpPr/>
            <p:nvPr/>
          </p:nvSpPr>
          <p:spPr>
            <a:xfrm>
              <a:off x="3654650" y="568021"/>
              <a:ext cx="7968674" cy="6073319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A97D31E-1665-73A8-F861-D5F9F73E2DDE}"/>
              </a:ext>
            </a:extLst>
          </p:cNvPr>
          <p:cNvGrpSpPr/>
          <p:nvPr/>
        </p:nvGrpSpPr>
        <p:grpSpPr>
          <a:xfrm>
            <a:off x="3737063" y="3996415"/>
            <a:ext cx="2316447" cy="1882988"/>
            <a:chOff x="3654650" y="305151"/>
            <a:chExt cx="8202734" cy="6336189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A5121B6-4926-0CD6-0A21-318077E8F244}"/>
                </a:ext>
              </a:extLst>
            </p:cNvPr>
            <p:cNvSpPr/>
            <p:nvPr/>
          </p:nvSpPr>
          <p:spPr>
            <a:xfrm>
              <a:off x="3888710" y="305151"/>
              <a:ext cx="7968674" cy="6073319"/>
            </a:xfrm>
            <a:prstGeom prst="rect">
              <a:avLst/>
            </a:prstGeom>
            <a:solidFill>
              <a:srgbClr val="FFF5EA"/>
            </a:solidFill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2344367-72CB-3192-2365-E682F131B340}"/>
                </a:ext>
              </a:extLst>
            </p:cNvPr>
            <p:cNvSpPr/>
            <p:nvPr/>
          </p:nvSpPr>
          <p:spPr>
            <a:xfrm>
              <a:off x="3654650" y="568021"/>
              <a:ext cx="7968674" cy="6073319"/>
            </a:xfrm>
            <a:prstGeom prst="rect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5544C324-435A-C73A-D7CD-51A1838CB1B2}"/>
              </a:ext>
            </a:extLst>
          </p:cNvPr>
          <p:cNvSpPr/>
          <p:nvPr/>
        </p:nvSpPr>
        <p:spPr>
          <a:xfrm>
            <a:off x="2024407" y="3652914"/>
            <a:ext cx="288031" cy="3192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D53CA4EF-AC2C-10E5-64A0-733313DD583B}"/>
              </a:ext>
            </a:extLst>
          </p:cNvPr>
          <p:cNvSpPr/>
          <p:nvPr/>
        </p:nvSpPr>
        <p:spPr>
          <a:xfrm rot="16200000">
            <a:off x="3404364" y="2520802"/>
            <a:ext cx="288031" cy="3192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5FEAB4E2-5C41-4900-645B-48591FC77A1C}"/>
              </a:ext>
            </a:extLst>
          </p:cNvPr>
          <p:cNvSpPr/>
          <p:nvPr/>
        </p:nvSpPr>
        <p:spPr>
          <a:xfrm rot="18561600">
            <a:off x="3382324" y="3590916"/>
            <a:ext cx="288031" cy="3192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FFEB5627-F416-E403-6F36-3BE43820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751D-B6AF-48F5-B27D-2800F61D5565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7C4D7F-468D-0EAF-5522-175DC2F65BEC}"/>
              </a:ext>
            </a:extLst>
          </p:cNvPr>
          <p:cNvSpPr txBox="1"/>
          <p:nvPr/>
        </p:nvSpPr>
        <p:spPr>
          <a:xfrm>
            <a:off x="5716431" y="6418031"/>
            <a:ext cx="16352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사이트 바로가기</a:t>
            </a:r>
          </a:p>
        </p:txBody>
      </p:sp>
      <p:sp>
        <p:nvSpPr>
          <p:cNvPr id="18" name="직사각형 17">
            <a:hlinkClick r:id="rId6"/>
            <a:extLst>
              <a:ext uri="{FF2B5EF4-FFF2-40B4-BE49-F238E27FC236}">
                <a16:creationId xmlns:a16="http://schemas.microsoft.com/office/drawing/2014/main" id="{CD83C341-2EA0-901C-D6B5-07A187399D88}"/>
              </a:ext>
            </a:extLst>
          </p:cNvPr>
          <p:cNvSpPr/>
          <p:nvPr/>
        </p:nvSpPr>
        <p:spPr>
          <a:xfrm>
            <a:off x="5716431" y="6427458"/>
            <a:ext cx="1635209" cy="350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3682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F6A13B-0B19-4FFB-511E-D18071B9A641}"/>
              </a:ext>
            </a:extLst>
          </p:cNvPr>
          <p:cNvGrpSpPr/>
          <p:nvPr/>
        </p:nvGrpSpPr>
        <p:grpSpPr>
          <a:xfrm>
            <a:off x="256877" y="265731"/>
            <a:ext cx="11935123" cy="6592269"/>
            <a:chOff x="0" y="265731"/>
            <a:chExt cx="11988800" cy="659226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F4A9C28-A638-4B83-4940-543ECD49DC44}"/>
                </a:ext>
              </a:extLst>
            </p:cNvPr>
            <p:cNvCxnSpPr>
              <a:cxnSpLocks/>
            </p:cNvCxnSpPr>
            <p:nvPr/>
          </p:nvCxnSpPr>
          <p:spPr>
            <a:xfrm>
              <a:off x="1414732" y="1273313"/>
              <a:ext cx="10574068" cy="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DD19E390-3AC0-A40B-51EF-9175F60B6F86}"/>
                </a:ext>
              </a:extLst>
            </p:cNvPr>
            <p:cNvCxnSpPr>
              <a:cxnSpLocks/>
            </p:cNvCxnSpPr>
            <p:nvPr/>
          </p:nvCxnSpPr>
          <p:spPr>
            <a:xfrm>
              <a:off x="335869" y="265731"/>
              <a:ext cx="0" cy="6592269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0126A63-CB7F-8ACF-E89E-F23784294A5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70982"/>
              <a:ext cx="119888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8FCD56D-EF97-7FE9-473E-86AF5345CA79}"/>
                </a:ext>
              </a:extLst>
            </p:cNvPr>
            <p:cNvCxnSpPr>
              <a:cxnSpLocks/>
            </p:cNvCxnSpPr>
            <p:nvPr/>
          </p:nvCxnSpPr>
          <p:spPr>
            <a:xfrm>
              <a:off x="11370366" y="626164"/>
              <a:ext cx="0" cy="623183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412F629-1D95-97E4-8E6F-9A8906E94970}"/>
                </a:ext>
              </a:extLst>
            </p:cNvPr>
            <p:cNvCxnSpPr>
              <a:cxnSpLocks/>
            </p:cNvCxnSpPr>
            <p:nvPr/>
          </p:nvCxnSpPr>
          <p:spPr>
            <a:xfrm>
              <a:off x="11573773" y="3742082"/>
              <a:ext cx="0" cy="2762235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2691D56-E696-1165-9C8E-7652DD0E7B29}"/>
              </a:ext>
            </a:extLst>
          </p:cNvPr>
          <p:cNvGrpSpPr/>
          <p:nvPr/>
        </p:nvGrpSpPr>
        <p:grpSpPr>
          <a:xfrm>
            <a:off x="289579" y="543838"/>
            <a:ext cx="6331226" cy="1281763"/>
            <a:chOff x="289579" y="543838"/>
            <a:chExt cx="6331226" cy="128176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DFCA7D8-4649-1E3D-035C-C90E5F8A9686}"/>
                </a:ext>
              </a:extLst>
            </p:cNvPr>
            <p:cNvSpPr/>
            <p:nvPr/>
          </p:nvSpPr>
          <p:spPr>
            <a:xfrm>
              <a:off x="289581" y="543838"/>
              <a:ext cx="6331224" cy="1013979"/>
            </a:xfrm>
            <a:prstGeom prst="rect">
              <a:avLst/>
            </a:prstGeom>
            <a:solidFill>
              <a:srgbClr val="FFF5EA"/>
            </a:solid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>
              <a:extLst>
                <a:ext uri="{FF2B5EF4-FFF2-40B4-BE49-F238E27FC236}">
                  <a16:creationId xmlns:a16="http://schemas.microsoft.com/office/drawing/2014/main" id="{671DB180-852A-7983-B698-A82F8FDF75D9}"/>
                </a:ext>
              </a:extLst>
            </p:cNvPr>
            <p:cNvSpPr/>
            <p:nvPr/>
          </p:nvSpPr>
          <p:spPr>
            <a:xfrm rot="10800000">
              <a:off x="289579" y="1562714"/>
              <a:ext cx="301659" cy="262887"/>
            </a:xfrm>
            <a:prstGeom prst="triangle">
              <a:avLst>
                <a:gd name="adj" fmla="val 0"/>
              </a:avLst>
            </a:prstGeom>
            <a:solidFill>
              <a:srgbClr val="FFEBD5"/>
            </a:solidFill>
            <a:ln w="28575" cap="sq">
              <a:bevel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28B0D64-9EE4-49D7-917E-E25D49A05534}"/>
              </a:ext>
            </a:extLst>
          </p:cNvPr>
          <p:cNvSpPr txBox="1"/>
          <p:nvPr/>
        </p:nvSpPr>
        <p:spPr>
          <a:xfrm>
            <a:off x="441872" y="635328"/>
            <a:ext cx="6178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5. Code Review</a:t>
            </a:r>
            <a:endParaRPr lang="ko-KR" altLang="en-US" sz="48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08400A-B177-9826-D767-17B5338B97DB}"/>
              </a:ext>
            </a:extLst>
          </p:cNvPr>
          <p:cNvSpPr txBox="1"/>
          <p:nvPr/>
        </p:nvSpPr>
        <p:spPr>
          <a:xfrm>
            <a:off x="6816080" y="1903412"/>
            <a:ext cx="382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 </a:t>
            </a:r>
            <a:r>
              <a:rPr lang="en-US" altLang="ko-KR" sz="3200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AddEvents.mjs</a:t>
            </a:r>
            <a:r>
              <a:rPr lang="en-US" altLang="ko-KR" sz="32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5D49E2-5F73-9910-F18E-89F6630FE27F}"/>
              </a:ext>
            </a:extLst>
          </p:cNvPr>
          <p:cNvSpPr txBox="1"/>
          <p:nvPr/>
        </p:nvSpPr>
        <p:spPr>
          <a:xfrm>
            <a:off x="6816079" y="2581400"/>
            <a:ext cx="46050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코드 작성시 자주 필요한 </a:t>
            </a:r>
            <a:r>
              <a:rPr lang="en-US" altLang="ko-KR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addEventListener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method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작성할 때 더욱 더 편리하게 사용하기 위해 </a:t>
            </a:r>
            <a:r>
              <a:rPr lang="en-US" altLang="ko-KR" sz="18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eventListener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라는 커스텀 메소드로 만들어서 모듈로 작성하였다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endParaRPr lang="en-US" altLang="ko-KR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sz="18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eventListener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메소드에는 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DOM selector, </a:t>
            </a:r>
            <a:r>
              <a:rPr lang="en-US" altLang="ko-KR" sz="18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eventAction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callback 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파라미터가 들어간다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endParaRPr lang="en-US" altLang="ko-KR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selector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이벤트 대상</a:t>
            </a:r>
            <a:endParaRPr lang="en-US" altLang="ko-KR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lang="en-US" altLang="ko-KR" sz="18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eventAction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click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이나 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resize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같이 이벤트 행동</a:t>
            </a:r>
            <a:endParaRPr lang="en-US" altLang="ko-KR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- callback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실행 내용</a:t>
            </a:r>
            <a:endParaRPr lang="en-US" altLang="ko-KR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5580CD4-8546-EDB2-1D45-5709F2D61E5E}"/>
              </a:ext>
            </a:extLst>
          </p:cNvPr>
          <p:cNvGrpSpPr/>
          <p:nvPr/>
        </p:nvGrpSpPr>
        <p:grpSpPr>
          <a:xfrm>
            <a:off x="1043249" y="1825601"/>
            <a:ext cx="5437705" cy="3523519"/>
            <a:chOff x="3654650" y="305151"/>
            <a:chExt cx="8202734" cy="633618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F6B71CB-42A7-5DE8-E510-877438FB7D2F}"/>
                </a:ext>
              </a:extLst>
            </p:cNvPr>
            <p:cNvSpPr/>
            <p:nvPr/>
          </p:nvSpPr>
          <p:spPr>
            <a:xfrm>
              <a:off x="3888710" y="305151"/>
              <a:ext cx="7968674" cy="6073319"/>
            </a:xfrm>
            <a:prstGeom prst="rect">
              <a:avLst/>
            </a:prstGeom>
            <a:solidFill>
              <a:srgbClr val="FFF5EA"/>
            </a:solidFill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FD89217-A5C0-E966-8ED3-02AEE22947B4}"/>
                </a:ext>
              </a:extLst>
            </p:cNvPr>
            <p:cNvSpPr/>
            <p:nvPr/>
          </p:nvSpPr>
          <p:spPr>
            <a:xfrm>
              <a:off x="3654650" y="568021"/>
              <a:ext cx="7968674" cy="6073319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BFC0E04F-5DAF-599B-943B-4BF31A76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751D-B6AF-48F5-B27D-2800F61D5565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C82375-FF15-CBF0-4EE6-4D23DE6C94A3}"/>
              </a:ext>
            </a:extLst>
          </p:cNvPr>
          <p:cNvSpPr txBox="1"/>
          <p:nvPr/>
        </p:nvSpPr>
        <p:spPr>
          <a:xfrm>
            <a:off x="5716431" y="6418031"/>
            <a:ext cx="16352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사이트 바로가기</a:t>
            </a:r>
          </a:p>
        </p:txBody>
      </p:sp>
      <p:sp>
        <p:nvSpPr>
          <p:cNvPr id="18" name="직사각형 17">
            <a:hlinkClick r:id="rId3"/>
            <a:extLst>
              <a:ext uri="{FF2B5EF4-FFF2-40B4-BE49-F238E27FC236}">
                <a16:creationId xmlns:a16="http://schemas.microsoft.com/office/drawing/2014/main" id="{66C32CEC-432E-1683-B3B5-8B28FB3CE7A2}"/>
              </a:ext>
            </a:extLst>
          </p:cNvPr>
          <p:cNvSpPr/>
          <p:nvPr/>
        </p:nvSpPr>
        <p:spPr>
          <a:xfrm>
            <a:off x="5716431" y="6427458"/>
            <a:ext cx="1635209" cy="350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523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F6A13B-0B19-4FFB-511E-D18071B9A641}"/>
              </a:ext>
            </a:extLst>
          </p:cNvPr>
          <p:cNvGrpSpPr/>
          <p:nvPr/>
        </p:nvGrpSpPr>
        <p:grpSpPr>
          <a:xfrm>
            <a:off x="256877" y="265731"/>
            <a:ext cx="11935123" cy="6592269"/>
            <a:chOff x="0" y="265731"/>
            <a:chExt cx="11988800" cy="659226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F4A9C28-A638-4B83-4940-543ECD49DC44}"/>
                </a:ext>
              </a:extLst>
            </p:cNvPr>
            <p:cNvCxnSpPr>
              <a:cxnSpLocks/>
            </p:cNvCxnSpPr>
            <p:nvPr/>
          </p:nvCxnSpPr>
          <p:spPr>
            <a:xfrm>
              <a:off x="1414732" y="1273313"/>
              <a:ext cx="10574068" cy="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DD19E390-3AC0-A40B-51EF-9175F60B6F86}"/>
                </a:ext>
              </a:extLst>
            </p:cNvPr>
            <p:cNvCxnSpPr>
              <a:cxnSpLocks/>
            </p:cNvCxnSpPr>
            <p:nvPr/>
          </p:nvCxnSpPr>
          <p:spPr>
            <a:xfrm>
              <a:off x="335869" y="265731"/>
              <a:ext cx="0" cy="6592269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0126A63-CB7F-8ACF-E89E-F23784294A5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70982"/>
              <a:ext cx="119888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8FCD56D-EF97-7FE9-473E-86AF5345CA79}"/>
                </a:ext>
              </a:extLst>
            </p:cNvPr>
            <p:cNvCxnSpPr>
              <a:cxnSpLocks/>
            </p:cNvCxnSpPr>
            <p:nvPr/>
          </p:nvCxnSpPr>
          <p:spPr>
            <a:xfrm>
              <a:off x="11370366" y="626164"/>
              <a:ext cx="0" cy="623183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412F629-1D95-97E4-8E6F-9A8906E94970}"/>
                </a:ext>
              </a:extLst>
            </p:cNvPr>
            <p:cNvCxnSpPr>
              <a:cxnSpLocks/>
            </p:cNvCxnSpPr>
            <p:nvPr/>
          </p:nvCxnSpPr>
          <p:spPr>
            <a:xfrm>
              <a:off x="11573773" y="3742082"/>
              <a:ext cx="0" cy="2762235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2691D56-E696-1165-9C8E-7652DD0E7B29}"/>
              </a:ext>
            </a:extLst>
          </p:cNvPr>
          <p:cNvGrpSpPr/>
          <p:nvPr/>
        </p:nvGrpSpPr>
        <p:grpSpPr>
          <a:xfrm>
            <a:off x="289579" y="543838"/>
            <a:ext cx="6331226" cy="1281763"/>
            <a:chOff x="289579" y="543838"/>
            <a:chExt cx="6331226" cy="128176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DFCA7D8-4649-1E3D-035C-C90E5F8A9686}"/>
                </a:ext>
              </a:extLst>
            </p:cNvPr>
            <p:cNvSpPr/>
            <p:nvPr/>
          </p:nvSpPr>
          <p:spPr>
            <a:xfrm>
              <a:off x="289581" y="543838"/>
              <a:ext cx="6331224" cy="1013979"/>
            </a:xfrm>
            <a:prstGeom prst="rect">
              <a:avLst/>
            </a:prstGeom>
            <a:solidFill>
              <a:srgbClr val="FFF5EA"/>
            </a:solid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>
              <a:extLst>
                <a:ext uri="{FF2B5EF4-FFF2-40B4-BE49-F238E27FC236}">
                  <a16:creationId xmlns:a16="http://schemas.microsoft.com/office/drawing/2014/main" id="{671DB180-852A-7983-B698-A82F8FDF75D9}"/>
                </a:ext>
              </a:extLst>
            </p:cNvPr>
            <p:cNvSpPr/>
            <p:nvPr/>
          </p:nvSpPr>
          <p:spPr>
            <a:xfrm rot="10800000">
              <a:off x="289579" y="1562714"/>
              <a:ext cx="301659" cy="262887"/>
            </a:xfrm>
            <a:prstGeom prst="triangle">
              <a:avLst>
                <a:gd name="adj" fmla="val 0"/>
              </a:avLst>
            </a:prstGeom>
            <a:solidFill>
              <a:srgbClr val="FFEBD5"/>
            </a:solidFill>
            <a:ln w="28575" cap="sq">
              <a:bevel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28B0D64-9EE4-49D7-917E-E25D49A05534}"/>
              </a:ext>
            </a:extLst>
          </p:cNvPr>
          <p:cNvSpPr txBox="1"/>
          <p:nvPr/>
        </p:nvSpPr>
        <p:spPr>
          <a:xfrm>
            <a:off x="441872" y="635328"/>
            <a:ext cx="6178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5. Code Review</a:t>
            </a:r>
            <a:endParaRPr lang="ko-KR" altLang="en-US" sz="48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08400A-B177-9826-D767-17B5338B97DB}"/>
              </a:ext>
            </a:extLst>
          </p:cNvPr>
          <p:cNvSpPr txBox="1"/>
          <p:nvPr/>
        </p:nvSpPr>
        <p:spPr>
          <a:xfrm>
            <a:off x="6816080" y="1903412"/>
            <a:ext cx="382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n-ea"/>
              </a:rPr>
              <a:t>[ </a:t>
            </a:r>
            <a:r>
              <a:rPr lang="en-US" altLang="ko-KR" sz="3200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Queue</a:t>
            </a:r>
            <a:r>
              <a:rPr lang="en-US" altLang="ko-KR" sz="3200" b="1" dirty="0" err="1">
                <a:latin typeface="+mn-ea"/>
              </a:rPr>
              <a:t>.mjs</a:t>
            </a:r>
            <a:r>
              <a:rPr lang="en-US" altLang="ko-KR" sz="3200" b="1" dirty="0">
                <a:latin typeface="+mn-ea"/>
              </a:rPr>
              <a:t> 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5D49E2-5F73-9910-F18E-89F6630FE27F}"/>
              </a:ext>
            </a:extLst>
          </p:cNvPr>
          <p:cNvSpPr txBox="1"/>
          <p:nvPr/>
        </p:nvSpPr>
        <p:spPr>
          <a:xfrm>
            <a:off x="6816080" y="2581400"/>
            <a:ext cx="3823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Queue 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클래스에는 배열에 요소를 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push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하는 </a:t>
            </a:r>
            <a:r>
              <a:rPr lang="en-US" altLang="ko-KR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pushItem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배열의 요소를 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shift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하는 </a:t>
            </a:r>
            <a:r>
              <a:rPr lang="en-US" altLang="ko-KR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shiftItem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배열을 초기화 하는 </a:t>
            </a:r>
            <a:r>
              <a:rPr lang="en-US" altLang="ko-KR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initList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등의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method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작성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5580CD4-8546-EDB2-1D45-5709F2D61E5E}"/>
              </a:ext>
            </a:extLst>
          </p:cNvPr>
          <p:cNvGrpSpPr/>
          <p:nvPr/>
        </p:nvGrpSpPr>
        <p:grpSpPr>
          <a:xfrm>
            <a:off x="1043250" y="1825601"/>
            <a:ext cx="4605088" cy="4352370"/>
            <a:chOff x="3654650" y="305151"/>
            <a:chExt cx="8202734" cy="633618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F6B71CB-42A7-5DE8-E510-877438FB7D2F}"/>
                </a:ext>
              </a:extLst>
            </p:cNvPr>
            <p:cNvSpPr/>
            <p:nvPr/>
          </p:nvSpPr>
          <p:spPr>
            <a:xfrm>
              <a:off x="3888710" y="305151"/>
              <a:ext cx="7968674" cy="6073319"/>
            </a:xfrm>
            <a:prstGeom prst="rect">
              <a:avLst/>
            </a:prstGeom>
            <a:solidFill>
              <a:srgbClr val="FFF5EA"/>
            </a:solidFill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FD89217-A5C0-E966-8ED3-02AEE22947B4}"/>
                </a:ext>
              </a:extLst>
            </p:cNvPr>
            <p:cNvSpPr/>
            <p:nvPr/>
          </p:nvSpPr>
          <p:spPr>
            <a:xfrm>
              <a:off x="3654650" y="568021"/>
              <a:ext cx="7968674" cy="6073319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2F78C7EA-B23C-FBEE-B25C-DA3280B0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751D-B6AF-48F5-B27D-2800F61D5565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14B2E2-773F-EF9C-5EE0-7BF4ECE894B6}"/>
              </a:ext>
            </a:extLst>
          </p:cNvPr>
          <p:cNvSpPr txBox="1"/>
          <p:nvPr/>
        </p:nvSpPr>
        <p:spPr>
          <a:xfrm>
            <a:off x="5716431" y="6418031"/>
            <a:ext cx="16352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사이트 바로가기</a:t>
            </a:r>
          </a:p>
        </p:txBody>
      </p:sp>
      <p:sp>
        <p:nvSpPr>
          <p:cNvPr id="18" name="직사각형 17">
            <a:hlinkClick r:id="rId3"/>
            <a:extLst>
              <a:ext uri="{FF2B5EF4-FFF2-40B4-BE49-F238E27FC236}">
                <a16:creationId xmlns:a16="http://schemas.microsoft.com/office/drawing/2014/main" id="{A05E0A20-1B4E-D929-7220-13DE12C2A0EE}"/>
              </a:ext>
            </a:extLst>
          </p:cNvPr>
          <p:cNvSpPr/>
          <p:nvPr/>
        </p:nvSpPr>
        <p:spPr>
          <a:xfrm>
            <a:off x="5716431" y="6427458"/>
            <a:ext cx="1635209" cy="350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8455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F6A13B-0B19-4FFB-511E-D18071B9A641}"/>
              </a:ext>
            </a:extLst>
          </p:cNvPr>
          <p:cNvGrpSpPr/>
          <p:nvPr/>
        </p:nvGrpSpPr>
        <p:grpSpPr>
          <a:xfrm>
            <a:off x="256877" y="265731"/>
            <a:ext cx="11935123" cy="6592269"/>
            <a:chOff x="0" y="265731"/>
            <a:chExt cx="11988800" cy="659226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F4A9C28-A638-4B83-4940-543ECD49DC44}"/>
                </a:ext>
              </a:extLst>
            </p:cNvPr>
            <p:cNvCxnSpPr>
              <a:cxnSpLocks/>
            </p:cNvCxnSpPr>
            <p:nvPr/>
          </p:nvCxnSpPr>
          <p:spPr>
            <a:xfrm>
              <a:off x="1414732" y="1273313"/>
              <a:ext cx="10574068" cy="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DD19E390-3AC0-A40B-51EF-9175F60B6F86}"/>
                </a:ext>
              </a:extLst>
            </p:cNvPr>
            <p:cNvCxnSpPr>
              <a:cxnSpLocks/>
            </p:cNvCxnSpPr>
            <p:nvPr/>
          </p:nvCxnSpPr>
          <p:spPr>
            <a:xfrm>
              <a:off x="335869" y="265731"/>
              <a:ext cx="0" cy="6592269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0126A63-CB7F-8ACF-E89E-F23784294A5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70982"/>
              <a:ext cx="119888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8FCD56D-EF97-7FE9-473E-86AF5345CA79}"/>
                </a:ext>
              </a:extLst>
            </p:cNvPr>
            <p:cNvCxnSpPr>
              <a:cxnSpLocks/>
            </p:cNvCxnSpPr>
            <p:nvPr/>
          </p:nvCxnSpPr>
          <p:spPr>
            <a:xfrm>
              <a:off x="11370366" y="626164"/>
              <a:ext cx="0" cy="623183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412F629-1D95-97E4-8E6F-9A8906E94970}"/>
                </a:ext>
              </a:extLst>
            </p:cNvPr>
            <p:cNvCxnSpPr>
              <a:cxnSpLocks/>
            </p:cNvCxnSpPr>
            <p:nvPr/>
          </p:nvCxnSpPr>
          <p:spPr>
            <a:xfrm>
              <a:off x="11573773" y="3742082"/>
              <a:ext cx="0" cy="2762235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2691D56-E696-1165-9C8E-7652DD0E7B29}"/>
              </a:ext>
            </a:extLst>
          </p:cNvPr>
          <p:cNvGrpSpPr/>
          <p:nvPr/>
        </p:nvGrpSpPr>
        <p:grpSpPr>
          <a:xfrm>
            <a:off x="289579" y="543838"/>
            <a:ext cx="6331226" cy="1281763"/>
            <a:chOff x="289579" y="543838"/>
            <a:chExt cx="6331226" cy="128176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DFCA7D8-4649-1E3D-035C-C90E5F8A9686}"/>
                </a:ext>
              </a:extLst>
            </p:cNvPr>
            <p:cNvSpPr/>
            <p:nvPr/>
          </p:nvSpPr>
          <p:spPr>
            <a:xfrm>
              <a:off x="289581" y="543838"/>
              <a:ext cx="6331224" cy="1013979"/>
            </a:xfrm>
            <a:prstGeom prst="rect">
              <a:avLst/>
            </a:prstGeom>
            <a:solidFill>
              <a:srgbClr val="FFF5EA"/>
            </a:solid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>
              <a:extLst>
                <a:ext uri="{FF2B5EF4-FFF2-40B4-BE49-F238E27FC236}">
                  <a16:creationId xmlns:a16="http://schemas.microsoft.com/office/drawing/2014/main" id="{671DB180-852A-7983-B698-A82F8FDF75D9}"/>
                </a:ext>
              </a:extLst>
            </p:cNvPr>
            <p:cNvSpPr/>
            <p:nvPr/>
          </p:nvSpPr>
          <p:spPr>
            <a:xfrm rot="10800000">
              <a:off x="289579" y="1562714"/>
              <a:ext cx="301659" cy="262887"/>
            </a:xfrm>
            <a:prstGeom prst="triangle">
              <a:avLst>
                <a:gd name="adj" fmla="val 0"/>
              </a:avLst>
            </a:prstGeom>
            <a:solidFill>
              <a:srgbClr val="FFEBD5"/>
            </a:solidFill>
            <a:ln w="28575" cap="sq">
              <a:bevel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28B0D64-9EE4-49D7-917E-E25D49A05534}"/>
              </a:ext>
            </a:extLst>
          </p:cNvPr>
          <p:cNvSpPr txBox="1"/>
          <p:nvPr/>
        </p:nvSpPr>
        <p:spPr>
          <a:xfrm>
            <a:off x="441872" y="635328"/>
            <a:ext cx="6178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5. Code Review</a:t>
            </a:r>
            <a:endParaRPr lang="ko-KR" altLang="en-US" sz="48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D0D38-5DB6-B609-4E99-B49360096999}"/>
              </a:ext>
            </a:extLst>
          </p:cNvPr>
          <p:cNvSpPr txBox="1"/>
          <p:nvPr/>
        </p:nvSpPr>
        <p:spPr>
          <a:xfrm>
            <a:off x="1199455" y="1903412"/>
            <a:ext cx="4514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 </a:t>
            </a:r>
            <a:r>
              <a:rPr lang="en-US" altLang="ko-KR" sz="3200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Abstract_Chart.mjs</a:t>
            </a:r>
            <a:r>
              <a:rPr lang="en-US" altLang="ko-KR" sz="32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B75A8F-FF16-523A-D2CB-FA94697CFD48}"/>
              </a:ext>
            </a:extLst>
          </p:cNvPr>
          <p:cNvSpPr txBox="1"/>
          <p:nvPr/>
        </p:nvSpPr>
        <p:spPr>
          <a:xfrm>
            <a:off x="1199456" y="2635612"/>
            <a:ext cx="4514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막대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선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원 차트 등의 차트를 작성할 때 쓰이는 공통적인 속성과 메소드를 따로 추상클래스에 모아서 작성하였다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DAE6CE5-FBCE-5B6B-245A-9033825AC30F}"/>
              </a:ext>
            </a:extLst>
          </p:cNvPr>
          <p:cNvGrpSpPr>
            <a:grpSpLocks/>
          </p:cNvGrpSpPr>
          <p:nvPr/>
        </p:nvGrpSpPr>
        <p:grpSpPr>
          <a:xfrm>
            <a:off x="6201538" y="1679175"/>
            <a:ext cx="5159263" cy="4528664"/>
            <a:chOff x="3612634" y="305151"/>
            <a:chExt cx="8244750" cy="871651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CDC307-AE24-02BD-8F31-BA951EDB3F2A}"/>
                </a:ext>
              </a:extLst>
            </p:cNvPr>
            <p:cNvSpPr/>
            <p:nvPr/>
          </p:nvSpPr>
          <p:spPr>
            <a:xfrm>
              <a:off x="3888710" y="305151"/>
              <a:ext cx="7968674" cy="8283276"/>
            </a:xfrm>
            <a:prstGeom prst="rect">
              <a:avLst/>
            </a:prstGeom>
            <a:solidFill>
              <a:srgbClr val="FFF5EA"/>
            </a:solidFill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07F1EF1-ACAE-9EF6-79BA-49EBE63BEABF}"/>
                </a:ext>
              </a:extLst>
            </p:cNvPr>
            <p:cNvSpPr/>
            <p:nvPr/>
          </p:nvSpPr>
          <p:spPr>
            <a:xfrm>
              <a:off x="3612634" y="738377"/>
              <a:ext cx="7809849" cy="8283291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3F768505-E173-9BD2-CB5D-A911D7F1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751D-B6AF-48F5-B27D-2800F61D5565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0C5518-C472-ED59-0D24-2597195A8A79}"/>
              </a:ext>
            </a:extLst>
          </p:cNvPr>
          <p:cNvSpPr txBox="1"/>
          <p:nvPr/>
        </p:nvSpPr>
        <p:spPr>
          <a:xfrm>
            <a:off x="5716431" y="6418031"/>
            <a:ext cx="16352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사이트 바로가기</a:t>
            </a:r>
          </a:p>
        </p:txBody>
      </p:sp>
      <p:sp>
        <p:nvSpPr>
          <p:cNvPr id="18" name="직사각형 17">
            <a:hlinkClick r:id="rId3"/>
            <a:extLst>
              <a:ext uri="{FF2B5EF4-FFF2-40B4-BE49-F238E27FC236}">
                <a16:creationId xmlns:a16="http://schemas.microsoft.com/office/drawing/2014/main" id="{5EFD5CA2-9D77-0D0F-85C7-5F5C3F98A1A2}"/>
              </a:ext>
            </a:extLst>
          </p:cNvPr>
          <p:cNvSpPr/>
          <p:nvPr/>
        </p:nvSpPr>
        <p:spPr>
          <a:xfrm>
            <a:off x="5716431" y="6427458"/>
            <a:ext cx="1635209" cy="350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447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F6A13B-0B19-4FFB-511E-D18071B9A641}"/>
              </a:ext>
            </a:extLst>
          </p:cNvPr>
          <p:cNvGrpSpPr/>
          <p:nvPr/>
        </p:nvGrpSpPr>
        <p:grpSpPr>
          <a:xfrm>
            <a:off x="256877" y="265731"/>
            <a:ext cx="11935123" cy="6592269"/>
            <a:chOff x="0" y="265731"/>
            <a:chExt cx="11988800" cy="659226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F4A9C28-A638-4B83-4940-543ECD49DC44}"/>
                </a:ext>
              </a:extLst>
            </p:cNvPr>
            <p:cNvCxnSpPr>
              <a:cxnSpLocks/>
            </p:cNvCxnSpPr>
            <p:nvPr/>
          </p:nvCxnSpPr>
          <p:spPr>
            <a:xfrm>
              <a:off x="1414732" y="1273313"/>
              <a:ext cx="10574068" cy="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DD19E390-3AC0-A40B-51EF-9175F60B6F86}"/>
                </a:ext>
              </a:extLst>
            </p:cNvPr>
            <p:cNvCxnSpPr>
              <a:cxnSpLocks/>
            </p:cNvCxnSpPr>
            <p:nvPr/>
          </p:nvCxnSpPr>
          <p:spPr>
            <a:xfrm>
              <a:off x="335869" y="265731"/>
              <a:ext cx="0" cy="6592269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0126A63-CB7F-8ACF-E89E-F23784294A5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70982"/>
              <a:ext cx="119888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8FCD56D-EF97-7FE9-473E-86AF5345CA79}"/>
                </a:ext>
              </a:extLst>
            </p:cNvPr>
            <p:cNvCxnSpPr>
              <a:cxnSpLocks/>
            </p:cNvCxnSpPr>
            <p:nvPr/>
          </p:nvCxnSpPr>
          <p:spPr>
            <a:xfrm>
              <a:off x="11370366" y="626164"/>
              <a:ext cx="0" cy="623183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412F629-1D95-97E4-8E6F-9A8906E94970}"/>
                </a:ext>
              </a:extLst>
            </p:cNvPr>
            <p:cNvCxnSpPr>
              <a:cxnSpLocks/>
            </p:cNvCxnSpPr>
            <p:nvPr/>
          </p:nvCxnSpPr>
          <p:spPr>
            <a:xfrm>
              <a:off x="11573773" y="3742082"/>
              <a:ext cx="0" cy="2762235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2691D56-E696-1165-9C8E-7652DD0E7B29}"/>
              </a:ext>
            </a:extLst>
          </p:cNvPr>
          <p:cNvGrpSpPr/>
          <p:nvPr/>
        </p:nvGrpSpPr>
        <p:grpSpPr>
          <a:xfrm>
            <a:off x="289579" y="543838"/>
            <a:ext cx="6331226" cy="1281763"/>
            <a:chOff x="289579" y="543838"/>
            <a:chExt cx="6331226" cy="128176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DFCA7D8-4649-1E3D-035C-C90E5F8A9686}"/>
                </a:ext>
              </a:extLst>
            </p:cNvPr>
            <p:cNvSpPr/>
            <p:nvPr/>
          </p:nvSpPr>
          <p:spPr>
            <a:xfrm>
              <a:off x="289581" y="543838"/>
              <a:ext cx="6331224" cy="1013979"/>
            </a:xfrm>
            <a:prstGeom prst="rect">
              <a:avLst/>
            </a:prstGeom>
            <a:solidFill>
              <a:srgbClr val="FFF5EA"/>
            </a:solid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>
              <a:extLst>
                <a:ext uri="{FF2B5EF4-FFF2-40B4-BE49-F238E27FC236}">
                  <a16:creationId xmlns:a16="http://schemas.microsoft.com/office/drawing/2014/main" id="{671DB180-852A-7983-B698-A82F8FDF75D9}"/>
                </a:ext>
              </a:extLst>
            </p:cNvPr>
            <p:cNvSpPr/>
            <p:nvPr/>
          </p:nvSpPr>
          <p:spPr>
            <a:xfrm rot="10800000">
              <a:off x="289579" y="1562714"/>
              <a:ext cx="301659" cy="262887"/>
            </a:xfrm>
            <a:prstGeom prst="triangle">
              <a:avLst>
                <a:gd name="adj" fmla="val 0"/>
              </a:avLst>
            </a:prstGeom>
            <a:solidFill>
              <a:srgbClr val="FFEBD5"/>
            </a:solidFill>
            <a:ln w="28575" cap="sq">
              <a:bevel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28B0D64-9EE4-49D7-917E-E25D49A05534}"/>
              </a:ext>
            </a:extLst>
          </p:cNvPr>
          <p:cNvSpPr txBox="1"/>
          <p:nvPr/>
        </p:nvSpPr>
        <p:spPr>
          <a:xfrm>
            <a:off x="441872" y="635328"/>
            <a:ext cx="6178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5. Code Review</a:t>
            </a:r>
            <a:endParaRPr lang="ko-KR" altLang="en-US" sz="48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B75A8F-FF16-523A-D2CB-FA94697CFD48}"/>
              </a:ext>
            </a:extLst>
          </p:cNvPr>
          <p:cNvSpPr txBox="1"/>
          <p:nvPr/>
        </p:nvSpPr>
        <p:spPr>
          <a:xfrm>
            <a:off x="1199456" y="2585461"/>
            <a:ext cx="48965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아래와 같은 메소드를 작성하였다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endParaRPr lang="en-US" altLang="ko-KR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sz="18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setStrokeInit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– 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텍스트와 선의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색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굵기 등을 설정 </a:t>
            </a:r>
            <a:endParaRPr lang="en-US" altLang="ko-KR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sz="18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setFontInit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– 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텍스트의 크기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정렬 을 설정</a:t>
            </a:r>
            <a:endParaRPr lang="en-US" altLang="ko-KR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sz="18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makeQueue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– </a:t>
            </a:r>
            <a:r>
              <a:rPr lang="en-US" altLang="ko-KR" sz="18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SampleData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data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담을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queue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생성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</a:p>
          <a:p>
            <a:r>
              <a:rPr lang="en-US" altLang="ko-KR" sz="18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makeCanvas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– Canvas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생성</a:t>
            </a:r>
            <a:endParaRPr lang="en-US" altLang="ko-KR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sz="18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modifyPosX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– x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축과 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y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축의 교점인 원점을 기준으로 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x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좌표를 보정</a:t>
            </a:r>
            <a:endParaRPr lang="en-US" altLang="ko-KR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sz="18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modifyPosY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– x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축과 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y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축의 교점인 원점을 기준으로 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y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좌표를 보정</a:t>
            </a:r>
            <a:endParaRPr lang="en-US" altLang="ko-KR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sz="18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drawAxis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– X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축과 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y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축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차트 타이틀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작성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DAE6CE5-FBCE-5B6B-245A-9033825AC30F}"/>
              </a:ext>
            </a:extLst>
          </p:cNvPr>
          <p:cNvGrpSpPr>
            <a:grpSpLocks/>
          </p:cNvGrpSpPr>
          <p:nvPr/>
        </p:nvGrpSpPr>
        <p:grpSpPr>
          <a:xfrm>
            <a:off x="6201538" y="1679175"/>
            <a:ext cx="5159263" cy="4528664"/>
            <a:chOff x="3612634" y="305151"/>
            <a:chExt cx="8244750" cy="871651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CDC307-AE24-02BD-8F31-BA951EDB3F2A}"/>
                </a:ext>
              </a:extLst>
            </p:cNvPr>
            <p:cNvSpPr/>
            <p:nvPr/>
          </p:nvSpPr>
          <p:spPr>
            <a:xfrm>
              <a:off x="3888710" y="305151"/>
              <a:ext cx="7968674" cy="8283276"/>
            </a:xfrm>
            <a:prstGeom prst="rect">
              <a:avLst/>
            </a:prstGeom>
            <a:solidFill>
              <a:srgbClr val="FFF5EA"/>
            </a:solidFill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07F1EF1-ACAE-9EF6-79BA-49EBE63BEABF}"/>
                </a:ext>
              </a:extLst>
            </p:cNvPr>
            <p:cNvSpPr/>
            <p:nvPr/>
          </p:nvSpPr>
          <p:spPr>
            <a:xfrm>
              <a:off x="3612634" y="738377"/>
              <a:ext cx="7809849" cy="8283291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7CA474A-9F0D-96BC-4E8E-EBC145A716BC}"/>
              </a:ext>
            </a:extLst>
          </p:cNvPr>
          <p:cNvSpPr txBox="1"/>
          <p:nvPr/>
        </p:nvSpPr>
        <p:spPr>
          <a:xfrm>
            <a:off x="1199456" y="1903412"/>
            <a:ext cx="42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method</a:t>
            </a: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28F8B1E2-FA37-B5F2-8F98-B070EDBA8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751D-B6AF-48F5-B27D-2800F61D5565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3CC084-37A5-700F-CC48-79DE63A1321F}"/>
              </a:ext>
            </a:extLst>
          </p:cNvPr>
          <p:cNvSpPr txBox="1"/>
          <p:nvPr/>
        </p:nvSpPr>
        <p:spPr>
          <a:xfrm>
            <a:off x="5716431" y="6418031"/>
            <a:ext cx="16352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사이트 바로가기</a:t>
            </a:r>
          </a:p>
        </p:txBody>
      </p:sp>
      <p:sp>
        <p:nvSpPr>
          <p:cNvPr id="18" name="직사각형 17">
            <a:hlinkClick r:id="rId3"/>
            <a:extLst>
              <a:ext uri="{FF2B5EF4-FFF2-40B4-BE49-F238E27FC236}">
                <a16:creationId xmlns:a16="http://schemas.microsoft.com/office/drawing/2014/main" id="{1DF6EE7A-2DA9-DD26-170D-50B7D6DDCCB6}"/>
              </a:ext>
            </a:extLst>
          </p:cNvPr>
          <p:cNvSpPr/>
          <p:nvPr/>
        </p:nvSpPr>
        <p:spPr>
          <a:xfrm>
            <a:off x="5716431" y="6427458"/>
            <a:ext cx="1635209" cy="350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2670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8048C86-78F9-04C6-7919-995AE2D73FA0}"/>
              </a:ext>
            </a:extLst>
          </p:cNvPr>
          <p:cNvSpPr/>
          <p:nvPr/>
        </p:nvSpPr>
        <p:spPr>
          <a:xfrm>
            <a:off x="2509529" y="1109358"/>
            <a:ext cx="7755349" cy="410834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B5E7D1-EBBB-2216-C56A-EFA49E6A5320}"/>
              </a:ext>
            </a:extLst>
          </p:cNvPr>
          <p:cNvSpPr/>
          <p:nvPr/>
        </p:nvSpPr>
        <p:spPr>
          <a:xfrm>
            <a:off x="2218326" y="1374827"/>
            <a:ext cx="7755349" cy="4108345"/>
          </a:xfrm>
          <a:prstGeom prst="rect">
            <a:avLst/>
          </a:prstGeom>
          <a:solidFill>
            <a:srgbClr val="FFF5EA"/>
          </a:solidFill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82864D-A3FC-4770-0775-540B871C8F6D}"/>
              </a:ext>
            </a:extLst>
          </p:cNvPr>
          <p:cNvSpPr txBox="1"/>
          <p:nvPr/>
        </p:nvSpPr>
        <p:spPr>
          <a:xfrm>
            <a:off x="2215599" y="1753973"/>
            <a:ext cx="2143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i="1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Index</a:t>
            </a:r>
            <a:endParaRPr lang="ko-KR" altLang="en-US" sz="4800" i="1" dirty="0"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A7271C-06AC-CC39-AA81-2058FF9DA275}"/>
              </a:ext>
            </a:extLst>
          </p:cNvPr>
          <p:cNvSpPr txBox="1"/>
          <p:nvPr/>
        </p:nvSpPr>
        <p:spPr>
          <a:xfrm>
            <a:off x="4597202" y="1720839"/>
            <a:ext cx="51383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ko-KR" sz="3600" dirty="0">
                <a:latin typeface="Pretendard Medium" panose="02000603000000020004" pitchFamily="50" charset="-127"/>
                <a:ea typeface="Pretendard Medium" panose="02000603000000020004"/>
                <a:cs typeface="Pretendard Medium" panose="02000603000000020004" pitchFamily="50" charset="-127"/>
              </a:rPr>
              <a:t>Schedule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ko-KR" sz="3600" dirty="0">
                <a:latin typeface="Pretendard Medium" panose="02000603000000020004" pitchFamily="50" charset="-127"/>
                <a:ea typeface="Pretendard Medium" panose="02000603000000020004"/>
                <a:cs typeface="Pretendard Medium" panose="02000603000000020004" pitchFamily="50" charset="-127"/>
              </a:rPr>
              <a:t>Design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ko-KR" sz="3600" dirty="0">
                <a:latin typeface="Pretendard Medium" panose="02000603000000020004" pitchFamily="50" charset="-127"/>
                <a:ea typeface="Pretendard Medium" panose="02000603000000020004"/>
                <a:cs typeface="Pretendard Medium" panose="02000603000000020004" pitchFamily="50" charset="-127"/>
              </a:rPr>
              <a:t>File Tree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ko-KR" sz="3600" dirty="0">
                <a:latin typeface="Pretendard Medium" panose="02000603000000020004" pitchFamily="50" charset="-127"/>
                <a:ea typeface="Pretendard Medium" panose="02000603000000020004"/>
                <a:cs typeface="Pretendard Medium" panose="02000603000000020004" pitchFamily="50" charset="-127"/>
              </a:rPr>
              <a:t>Contextual Data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ko-KR" sz="3600" dirty="0">
                <a:latin typeface="Pretendard Medium" panose="02000603000000020004" pitchFamily="50" charset="-127"/>
                <a:ea typeface="Pretendard Medium" panose="02000603000000020004"/>
                <a:cs typeface="Pretendard Medium" panose="02000603000000020004" pitchFamily="50" charset="-127"/>
              </a:rPr>
              <a:t>Code Review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ko-KR" sz="3600" dirty="0">
                <a:latin typeface="Pretendard Medium" panose="02000603000000020004" pitchFamily="50" charset="-127"/>
                <a:ea typeface="Pretendard Medium" panose="02000603000000020004"/>
                <a:cs typeface="Pretendard Medium" panose="02000603000000020004" pitchFamily="50" charset="-127"/>
              </a:rPr>
              <a:t>Project Review</a:t>
            </a:r>
            <a:endParaRPr lang="ko-KR" altLang="en-US" sz="3600" dirty="0">
              <a:latin typeface="Pretendard Medium" panose="02000603000000020004" pitchFamily="50" charset="-127"/>
              <a:ea typeface="Pretendard Medium" panose="02000603000000020004"/>
              <a:cs typeface="Pretendard Medium" panose="0200060300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146A39-0E24-F604-1435-12E1C092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751D-B6AF-48F5-B27D-2800F61D556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3A45D4-79AE-0D06-E20A-61DA6CDB5EC2}"/>
              </a:ext>
            </a:extLst>
          </p:cNvPr>
          <p:cNvSpPr txBox="1"/>
          <p:nvPr/>
        </p:nvSpPr>
        <p:spPr>
          <a:xfrm>
            <a:off x="5716431" y="6418031"/>
            <a:ext cx="16352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사이트 바로가기</a:t>
            </a:r>
          </a:p>
        </p:txBody>
      </p:sp>
      <p:sp>
        <p:nvSpPr>
          <p:cNvPr id="21" name="직사각형 20">
            <a:hlinkClick r:id="rId2"/>
            <a:extLst>
              <a:ext uri="{FF2B5EF4-FFF2-40B4-BE49-F238E27FC236}">
                <a16:creationId xmlns:a16="http://schemas.microsoft.com/office/drawing/2014/main" id="{C1FCC5EA-6DA6-B308-87BF-ED3FE860B6A2}"/>
              </a:ext>
            </a:extLst>
          </p:cNvPr>
          <p:cNvSpPr/>
          <p:nvPr/>
        </p:nvSpPr>
        <p:spPr>
          <a:xfrm>
            <a:off x="5716431" y="6427458"/>
            <a:ext cx="1635209" cy="350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9987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F6A13B-0B19-4FFB-511E-D18071B9A641}"/>
              </a:ext>
            </a:extLst>
          </p:cNvPr>
          <p:cNvGrpSpPr/>
          <p:nvPr/>
        </p:nvGrpSpPr>
        <p:grpSpPr>
          <a:xfrm>
            <a:off x="256877" y="265731"/>
            <a:ext cx="11935123" cy="6592269"/>
            <a:chOff x="0" y="265731"/>
            <a:chExt cx="11988800" cy="659226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F4A9C28-A638-4B83-4940-543ECD49DC44}"/>
                </a:ext>
              </a:extLst>
            </p:cNvPr>
            <p:cNvCxnSpPr>
              <a:cxnSpLocks/>
            </p:cNvCxnSpPr>
            <p:nvPr/>
          </p:nvCxnSpPr>
          <p:spPr>
            <a:xfrm>
              <a:off x="1414732" y="1273313"/>
              <a:ext cx="10574068" cy="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DD19E390-3AC0-A40B-51EF-9175F60B6F86}"/>
                </a:ext>
              </a:extLst>
            </p:cNvPr>
            <p:cNvCxnSpPr>
              <a:cxnSpLocks/>
            </p:cNvCxnSpPr>
            <p:nvPr/>
          </p:nvCxnSpPr>
          <p:spPr>
            <a:xfrm>
              <a:off x="335869" y="265731"/>
              <a:ext cx="0" cy="6592269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0126A63-CB7F-8ACF-E89E-F23784294A5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70982"/>
              <a:ext cx="119888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8FCD56D-EF97-7FE9-473E-86AF5345CA79}"/>
                </a:ext>
              </a:extLst>
            </p:cNvPr>
            <p:cNvCxnSpPr>
              <a:cxnSpLocks/>
            </p:cNvCxnSpPr>
            <p:nvPr/>
          </p:nvCxnSpPr>
          <p:spPr>
            <a:xfrm>
              <a:off x="11370366" y="626164"/>
              <a:ext cx="0" cy="623183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412F629-1D95-97E4-8E6F-9A8906E94970}"/>
                </a:ext>
              </a:extLst>
            </p:cNvPr>
            <p:cNvCxnSpPr>
              <a:cxnSpLocks/>
            </p:cNvCxnSpPr>
            <p:nvPr/>
          </p:nvCxnSpPr>
          <p:spPr>
            <a:xfrm>
              <a:off x="11573773" y="3742082"/>
              <a:ext cx="0" cy="2762235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2691D56-E696-1165-9C8E-7652DD0E7B29}"/>
              </a:ext>
            </a:extLst>
          </p:cNvPr>
          <p:cNvGrpSpPr/>
          <p:nvPr/>
        </p:nvGrpSpPr>
        <p:grpSpPr>
          <a:xfrm>
            <a:off x="289579" y="543838"/>
            <a:ext cx="6331226" cy="1281763"/>
            <a:chOff x="289579" y="543838"/>
            <a:chExt cx="6331226" cy="128176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DFCA7D8-4649-1E3D-035C-C90E5F8A9686}"/>
                </a:ext>
              </a:extLst>
            </p:cNvPr>
            <p:cNvSpPr/>
            <p:nvPr/>
          </p:nvSpPr>
          <p:spPr>
            <a:xfrm>
              <a:off x="289581" y="543838"/>
              <a:ext cx="6331224" cy="1013979"/>
            </a:xfrm>
            <a:prstGeom prst="rect">
              <a:avLst/>
            </a:prstGeom>
            <a:solidFill>
              <a:srgbClr val="FFF5EA"/>
            </a:solid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>
              <a:extLst>
                <a:ext uri="{FF2B5EF4-FFF2-40B4-BE49-F238E27FC236}">
                  <a16:creationId xmlns:a16="http://schemas.microsoft.com/office/drawing/2014/main" id="{671DB180-852A-7983-B698-A82F8FDF75D9}"/>
                </a:ext>
              </a:extLst>
            </p:cNvPr>
            <p:cNvSpPr/>
            <p:nvPr/>
          </p:nvSpPr>
          <p:spPr>
            <a:xfrm rot="10800000">
              <a:off x="289579" y="1562714"/>
              <a:ext cx="301659" cy="262887"/>
            </a:xfrm>
            <a:prstGeom prst="triangle">
              <a:avLst>
                <a:gd name="adj" fmla="val 0"/>
              </a:avLst>
            </a:prstGeom>
            <a:solidFill>
              <a:srgbClr val="FFEBD5"/>
            </a:solidFill>
            <a:ln w="28575" cap="sq">
              <a:bevel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28B0D64-9EE4-49D7-917E-E25D49A05534}"/>
              </a:ext>
            </a:extLst>
          </p:cNvPr>
          <p:cNvSpPr txBox="1"/>
          <p:nvPr/>
        </p:nvSpPr>
        <p:spPr>
          <a:xfrm>
            <a:off x="441872" y="635328"/>
            <a:ext cx="6178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5. Code Review</a:t>
            </a:r>
            <a:endParaRPr lang="ko-KR" altLang="en-US" sz="48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D0D38-5DB6-B609-4E99-B49360096999}"/>
              </a:ext>
            </a:extLst>
          </p:cNvPr>
          <p:cNvSpPr txBox="1"/>
          <p:nvPr/>
        </p:nvSpPr>
        <p:spPr>
          <a:xfrm>
            <a:off x="1199456" y="1903412"/>
            <a:ext cx="382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constructor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B75A8F-FF16-523A-D2CB-FA94697CFD48}"/>
              </a:ext>
            </a:extLst>
          </p:cNvPr>
          <p:cNvSpPr txBox="1"/>
          <p:nvPr/>
        </p:nvSpPr>
        <p:spPr>
          <a:xfrm>
            <a:off x="1199456" y="2726419"/>
            <a:ext cx="38884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this.id – 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각 차트의 이름</a:t>
            </a:r>
            <a:endParaRPr lang="en-US" altLang="ko-KR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sz="18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this.parentNode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– canvas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들어갈 태그</a:t>
            </a:r>
            <a:endParaRPr lang="en-US" altLang="ko-KR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sz="18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this.chartKinds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– </a:t>
            </a:r>
            <a:r>
              <a:rPr lang="en-US" altLang="ko-KR" sz="18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SampleData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 각 차트 값</a:t>
            </a:r>
            <a:endParaRPr lang="en-US" altLang="ko-KR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sz="18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this.datas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– </a:t>
            </a:r>
            <a:r>
              <a:rPr lang="en-US" altLang="ko-KR" sz="18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SampleData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data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담을 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queue 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생성</a:t>
            </a:r>
            <a:endParaRPr lang="en-US" altLang="ko-KR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DAE6CE5-FBCE-5B6B-245A-9033825AC30F}"/>
              </a:ext>
            </a:extLst>
          </p:cNvPr>
          <p:cNvGrpSpPr>
            <a:grpSpLocks/>
          </p:cNvGrpSpPr>
          <p:nvPr/>
        </p:nvGrpSpPr>
        <p:grpSpPr>
          <a:xfrm>
            <a:off x="6316840" y="1825601"/>
            <a:ext cx="4768999" cy="4186101"/>
            <a:chOff x="3612634" y="305151"/>
            <a:chExt cx="8244750" cy="871651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CDC307-AE24-02BD-8F31-BA951EDB3F2A}"/>
                </a:ext>
              </a:extLst>
            </p:cNvPr>
            <p:cNvSpPr/>
            <p:nvPr/>
          </p:nvSpPr>
          <p:spPr>
            <a:xfrm>
              <a:off x="3888710" y="305151"/>
              <a:ext cx="7968674" cy="8283275"/>
            </a:xfrm>
            <a:prstGeom prst="rect">
              <a:avLst/>
            </a:prstGeom>
            <a:solidFill>
              <a:srgbClr val="FFF5EA"/>
            </a:solidFill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07F1EF1-ACAE-9EF6-79BA-49EBE63BEABF}"/>
                </a:ext>
              </a:extLst>
            </p:cNvPr>
            <p:cNvSpPr/>
            <p:nvPr/>
          </p:nvSpPr>
          <p:spPr>
            <a:xfrm>
              <a:off x="3612634" y="738377"/>
              <a:ext cx="7809849" cy="8283291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C42D6381-5BB8-45B0-72BB-67E35DA3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751D-B6AF-48F5-B27D-2800F61D5565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84D1B4-79AF-88D5-8613-666FE9E8026B}"/>
              </a:ext>
            </a:extLst>
          </p:cNvPr>
          <p:cNvSpPr txBox="1"/>
          <p:nvPr/>
        </p:nvSpPr>
        <p:spPr>
          <a:xfrm>
            <a:off x="5716431" y="6418031"/>
            <a:ext cx="16352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사이트 바로가기</a:t>
            </a:r>
          </a:p>
        </p:txBody>
      </p:sp>
      <p:sp>
        <p:nvSpPr>
          <p:cNvPr id="18" name="직사각형 17">
            <a:hlinkClick r:id="rId3"/>
            <a:extLst>
              <a:ext uri="{FF2B5EF4-FFF2-40B4-BE49-F238E27FC236}">
                <a16:creationId xmlns:a16="http://schemas.microsoft.com/office/drawing/2014/main" id="{0A144656-D940-923A-22DE-FF9FC507CA2C}"/>
              </a:ext>
            </a:extLst>
          </p:cNvPr>
          <p:cNvSpPr/>
          <p:nvPr/>
        </p:nvSpPr>
        <p:spPr>
          <a:xfrm>
            <a:off x="5716431" y="6427458"/>
            <a:ext cx="1635209" cy="350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460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F6A13B-0B19-4FFB-511E-D18071B9A641}"/>
              </a:ext>
            </a:extLst>
          </p:cNvPr>
          <p:cNvGrpSpPr/>
          <p:nvPr/>
        </p:nvGrpSpPr>
        <p:grpSpPr>
          <a:xfrm>
            <a:off x="256877" y="265731"/>
            <a:ext cx="11935123" cy="6592269"/>
            <a:chOff x="0" y="265731"/>
            <a:chExt cx="11988800" cy="659226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F4A9C28-A638-4B83-4940-543ECD49DC44}"/>
                </a:ext>
              </a:extLst>
            </p:cNvPr>
            <p:cNvCxnSpPr>
              <a:cxnSpLocks/>
            </p:cNvCxnSpPr>
            <p:nvPr/>
          </p:nvCxnSpPr>
          <p:spPr>
            <a:xfrm>
              <a:off x="1414732" y="1273313"/>
              <a:ext cx="10574068" cy="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DD19E390-3AC0-A40B-51EF-9175F60B6F86}"/>
                </a:ext>
              </a:extLst>
            </p:cNvPr>
            <p:cNvCxnSpPr>
              <a:cxnSpLocks/>
            </p:cNvCxnSpPr>
            <p:nvPr/>
          </p:nvCxnSpPr>
          <p:spPr>
            <a:xfrm>
              <a:off x="335869" y="265731"/>
              <a:ext cx="0" cy="6592269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0126A63-CB7F-8ACF-E89E-F23784294A5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70982"/>
              <a:ext cx="119888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8FCD56D-EF97-7FE9-473E-86AF5345CA79}"/>
                </a:ext>
              </a:extLst>
            </p:cNvPr>
            <p:cNvCxnSpPr>
              <a:cxnSpLocks/>
            </p:cNvCxnSpPr>
            <p:nvPr/>
          </p:nvCxnSpPr>
          <p:spPr>
            <a:xfrm>
              <a:off x="11370366" y="626164"/>
              <a:ext cx="0" cy="623183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412F629-1D95-97E4-8E6F-9A8906E94970}"/>
                </a:ext>
              </a:extLst>
            </p:cNvPr>
            <p:cNvCxnSpPr>
              <a:cxnSpLocks/>
            </p:cNvCxnSpPr>
            <p:nvPr/>
          </p:nvCxnSpPr>
          <p:spPr>
            <a:xfrm>
              <a:off x="11573773" y="3742082"/>
              <a:ext cx="0" cy="2762235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2691D56-E696-1165-9C8E-7652DD0E7B29}"/>
              </a:ext>
            </a:extLst>
          </p:cNvPr>
          <p:cNvGrpSpPr/>
          <p:nvPr/>
        </p:nvGrpSpPr>
        <p:grpSpPr>
          <a:xfrm>
            <a:off x="289579" y="543838"/>
            <a:ext cx="6331226" cy="1281763"/>
            <a:chOff x="289579" y="543838"/>
            <a:chExt cx="6331226" cy="128176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DFCA7D8-4649-1E3D-035C-C90E5F8A9686}"/>
                </a:ext>
              </a:extLst>
            </p:cNvPr>
            <p:cNvSpPr/>
            <p:nvPr/>
          </p:nvSpPr>
          <p:spPr>
            <a:xfrm>
              <a:off x="289581" y="543838"/>
              <a:ext cx="6331224" cy="1013979"/>
            </a:xfrm>
            <a:prstGeom prst="rect">
              <a:avLst/>
            </a:prstGeom>
            <a:solidFill>
              <a:srgbClr val="FFF5EA"/>
            </a:solid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>
              <a:extLst>
                <a:ext uri="{FF2B5EF4-FFF2-40B4-BE49-F238E27FC236}">
                  <a16:creationId xmlns:a16="http://schemas.microsoft.com/office/drawing/2014/main" id="{671DB180-852A-7983-B698-A82F8FDF75D9}"/>
                </a:ext>
              </a:extLst>
            </p:cNvPr>
            <p:cNvSpPr/>
            <p:nvPr/>
          </p:nvSpPr>
          <p:spPr>
            <a:xfrm rot="10800000">
              <a:off x="289579" y="1562714"/>
              <a:ext cx="301659" cy="262887"/>
            </a:xfrm>
            <a:prstGeom prst="triangle">
              <a:avLst>
                <a:gd name="adj" fmla="val 0"/>
              </a:avLst>
            </a:prstGeom>
            <a:solidFill>
              <a:srgbClr val="FFEBD5"/>
            </a:solidFill>
            <a:ln w="28575" cap="sq">
              <a:bevel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28B0D64-9EE4-49D7-917E-E25D49A05534}"/>
              </a:ext>
            </a:extLst>
          </p:cNvPr>
          <p:cNvSpPr txBox="1"/>
          <p:nvPr/>
        </p:nvSpPr>
        <p:spPr>
          <a:xfrm>
            <a:off x="441872" y="635328"/>
            <a:ext cx="6178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5. Code Review</a:t>
            </a:r>
            <a:endParaRPr lang="ko-KR" altLang="en-US" sz="48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D0D38-5DB6-B609-4E99-B49360096999}"/>
              </a:ext>
            </a:extLst>
          </p:cNvPr>
          <p:cNvSpPr txBox="1"/>
          <p:nvPr/>
        </p:nvSpPr>
        <p:spPr>
          <a:xfrm>
            <a:off x="1198800" y="1903412"/>
            <a:ext cx="4969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setStrokeInit</a:t>
            </a:r>
            <a:r>
              <a:rPr lang="en-US" altLang="ko-KR" sz="32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lang="ko-KR" altLang="en-US" sz="32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3200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setFontInit</a:t>
            </a:r>
            <a:endParaRPr lang="en-US" altLang="ko-KR" sz="32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B75A8F-FF16-523A-D2CB-FA94697CFD48}"/>
              </a:ext>
            </a:extLst>
          </p:cNvPr>
          <p:cNvSpPr txBox="1"/>
          <p:nvPr/>
        </p:nvSpPr>
        <p:spPr>
          <a:xfrm>
            <a:off x="1193268" y="2573593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앞서 선언된 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stroke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관련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text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관련 값들이 영향을 끼치는 것을 방지하기 위해 다시 설정</a:t>
            </a:r>
            <a:endParaRPr lang="en-US" altLang="ko-KR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DAE6CE5-FBCE-5B6B-245A-9033825AC30F}"/>
              </a:ext>
            </a:extLst>
          </p:cNvPr>
          <p:cNvGrpSpPr>
            <a:grpSpLocks/>
          </p:cNvGrpSpPr>
          <p:nvPr/>
        </p:nvGrpSpPr>
        <p:grpSpPr>
          <a:xfrm>
            <a:off x="6316840" y="1825601"/>
            <a:ext cx="4768999" cy="4186101"/>
            <a:chOff x="3612634" y="305151"/>
            <a:chExt cx="8244750" cy="871651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CDC307-AE24-02BD-8F31-BA951EDB3F2A}"/>
                </a:ext>
              </a:extLst>
            </p:cNvPr>
            <p:cNvSpPr/>
            <p:nvPr/>
          </p:nvSpPr>
          <p:spPr>
            <a:xfrm>
              <a:off x="3888710" y="305151"/>
              <a:ext cx="7968674" cy="8283275"/>
            </a:xfrm>
            <a:prstGeom prst="rect">
              <a:avLst/>
            </a:prstGeom>
            <a:solidFill>
              <a:srgbClr val="FFF5EA"/>
            </a:solidFill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07F1EF1-ACAE-9EF6-79BA-49EBE63BEABF}"/>
                </a:ext>
              </a:extLst>
            </p:cNvPr>
            <p:cNvSpPr/>
            <p:nvPr/>
          </p:nvSpPr>
          <p:spPr>
            <a:xfrm>
              <a:off x="3612634" y="738377"/>
              <a:ext cx="7809849" cy="8283291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6A136F2-6407-803B-D1A1-8B099A1983DB}"/>
              </a:ext>
            </a:extLst>
          </p:cNvPr>
          <p:cNvSpPr txBox="1"/>
          <p:nvPr/>
        </p:nvSpPr>
        <p:spPr>
          <a:xfrm>
            <a:off x="1193268" y="3722771"/>
            <a:ext cx="382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makeQueue</a:t>
            </a:r>
            <a:endParaRPr lang="en-US" altLang="ko-KR" sz="32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AD1F7-4AFE-B393-B7E6-6315A91E60DC}"/>
              </a:ext>
            </a:extLst>
          </p:cNvPr>
          <p:cNvSpPr txBox="1"/>
          <p:nvPr/>
        </p:nvSpPr>
        <p:spPr>
          <a:xfrm>
            <a:off x="1193268" y="4390849"/>
            <a:ext cx="416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this.datas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 각 데이터들을 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push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해서 저장</a:t>
            </a:r>
            <a:endParaRPr lang="en-US" altLang="ko-KR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C279CD72-5238-E90C-7E5A-C247A438F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751D-B6AF-48F5-B27D-2800F61D5565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DD88A0-2D55-73D7-11FA-A8B7774ACC15}"/>
              </a:ext>
            </a:extLst>
          </p:cNvPr>
          <p:cNvSpPr txBox="1"/>
          <p:nvPr/>
        </p:nvSpPr>
        <p:spPr>
          <a:xfrm>
            <a:off x="5716431" y="6418031"/>
            <a:ext cx="16352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사이트 바로가기</a:t>
            </a:r>
          </a:p>
        </p:txBody>
      </p:sp>
      <p:sp>
        <p:nvSpPr>
          <p:cNvPr id="20" name="직사각형 19">
            <a:hlinkClick r:id="rId3"/>
            <a:extLst>
              <a:ext uri="{FF2B5EF4-FFF2-40B4-BE49-F238E27FC236}">
                <a16:creationId xmlns:a16="http://schemas.microsoft.com/office/drawing/2014/main" id="{99878866-843C-B8F8-41DA-8EA39E639339}"/>
              </a:ext>
            </a:extLst>
          </p:cNvPr>
          <p:cNvSpPr/>
          <p:nvPr/>
        </p:nvSpPr>
        <p:spPr>
          <a:xfrm>
            <a:off x="5716431" y="6427458"/>
            <a:ext cx="1635209" cy="350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487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F6A13B-0B19-4FFB-511E-D18071B9A641}"/>
              </a:ext>
            </a:extLst>
          </p:cNvPr>
          <p:cNvGrpSpPr/>
          <p:nvPr/>
        </p:nvGrpSpPr>
        <p:grpSpPr>
          <a:xfrm>
            <a:off x="256877" y="265731"/>
            <a:ext cx="11935123" cy="6592269"/>
            <a:chOff x="0" y="265731"/>
            <a:chExt cx="11988800" cy="659226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F4A9C28-A638-4B83-4940-543ECD49DC44}"/>
                </a:ext>
              </a:extLst>
            </p:cNvPr>
            <p:cNvCxnSpPr>
              <a:cxnSpLocks/>
            </p:cNvCxnSpPr>
            <p:nvPr/>
          </p:nvCxnSpPr>
          <p:spPr>
            <a:xfrm>
              <a:off x="1414732" y="1273313"/>
              <a:ext cx="10574068" cy="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DD19E390-3AC0-A40B-51EF-9175F60B6F86}"/>
                </a:ext>
              </a:extLst>
            </p:cNvPr>
            <p:cNvCxnSpPr>
              <a:cxnSpLocks/>
            </p:cNvCxnSpPr>
            <p:nvPr/>
          </p:nvCxnSpPr>
          <p:spPr>
            <a:xfrm>
              <a:off x="335869" y="265731"/>
              <a:ext cx="0" cy="6592269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0126A63-CB7F-8ACF-E89E-F23784294A5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70982"/>
              <a:ext cx="119888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8FCD56D-EF97-7FE9-473E-86AF5345CA79}"/>
                </a:ext>
              </a:extLst>
            </p:cNvPr>
            <p:cNvCxnSpPr>
              <a:cxnSpLocks/>
            </p:cNvCxnSpPr>
            <p:nvPr/>
          </p:nvCxnSpPr>
          <p:spPr>
            <a:xfrm>
              <a:off x="11370366" y="626164"/>
              <a:ext cx="0" cy="623183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412F629-1D95-97E4-8E6F-9A8906E94970}"/>
                </a:ext>
              </a:extLst>
            </p:cNvPr>
            <p:cNvCxnSpPr>
              <a:cxnSpLocks/>
            </p:cNvCxnSpPr>
            <p:nvPr/>
          </p:nvCxnSpPr>
          <p:spPr>
            <a:xfrm>
              <a:off x="11573773" y="3742082"/>
              <a:ext cx="0" cy="2762235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2691D56-E696-1165-9C8E-7652DD0E7B29}"/>
              </a:ext>
            </a:extLst>
          </p:cNvPr>
          <p:cNvGrpSpPr/>
          <p:nvPr/>
        </p:nvGrpSpPr>
        <p:grpSpPr>
          <a:xfrm>
            <a:off x="289579" y="543838"/>
            <a:ext cx="6331226" cy="1281763"/>
            <a:chOff x="289579" y="543838"/>
            <a:chExt cx="6331226" cy="128176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DFCA7D8-4649-1E3D-035C-C90E5F8A9686}"/>
                </a:ext>
              </a:extLst>
            </p:cNvPr>
            <p:cNvSpPr/>
            <p:nvPr/>
          </p:nvSpPr>
          <p:spPr>
            <a:xfrm>
              <a:off x="289581" y="543838"/>
              <a:ext cx="6331224" cy="1013979"/>
            </a:xfrm>
            <a:prstGeom prst="rect">
              <a:avLst/>
            </a:prstGeom>
            <a:solidFill>
              <a:srgbClr val="FFF5EA"/>
            </a:solid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>
              <a:extLst>
                <a:ext uri="{FF2B5EF4-FFF2-40B4-BE49-F238E27FC236}">
                  <a16:creationId xmlns:a16="http://schemas.microsoft.com/office/drawing/2014/main" id="{671DB180-852A-7983-B698-A82F8FDF75D9}"/>
                </a:ext>
              </a:extLst>
            </p:cNvPr>
            <p:cNvSpPr/>
            <p:nvPr/>
          </p:nvSpPr>
          <p:spPr>
            <a:xfrm rot="10800000">
              <a:off x="289579" y="1562714"/>
              <a:ext cx="301659" cy="262887"/>
            </a:xfrm>
            <a:prstGeom prst="triangle">
              <a:avLst>
                <a:gd name="adj" fmla="val 0"/>
              </a:avLst>
            </a:prstGeom>
            <a:solidFill>
              <a:srgbClr val="FFEBD5"/>
            </a:solidFill>
            <a:ln w="28575" cap="sq">
              <a:bevel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28B0D64-9EE4-49D7-917E-E25D49A05534}"/>
              </a:ext>
            </a:extLst>
          </p:cNvPr>
          <p:cNvSpPr txBox="1"/>
          <p:nvPr/>
        </p:nvSpPr>
        <p:spPr>
          <a:xfrm>
            <a:off x="441872" y="635328"/>
            <a:ext cx="6178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5. Code Review</a:t>
            </a:r>
            <a:endParaRPr lang="ko-KR" altLang="en-US" sz="48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BE2920-E51B-7859-A45C-21208E56C89F}"/>
              </a:ext>
            </a:extLst>
          </p:cNvPr>
          <p:cNvSpPr txBox="1"/>
          <p:nvPr/>
        </p:nvSpPr>
        <p:spPr>
          <a:xfrm>
            <a:off x="6816080" y="1903412"/>
            <a:ext cx="382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 </a:t>
            </a:r>
            <a:r>
              <a:rPr lang="en-US" altLang="ko-KR" sz="3200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BarChart.mjs</a:t>
            </a:r>
            <a:r>
              <a:rPr lang="en-US" altLang="ko-KR" sz="32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BBD1A0-EB97-C78D-E055-32B9C2904B16}"/>
              </a:ext>
            </a:extLst>
          </p:cNvPr>
          <p:cNvSpPr txBox="1"/>
          <p:nvPr/>
        </p:nvSpPr>
        <p:spPr>
          <a:xfrm>
            <a:off x="6816080" y="3201242"/>
            <a:ext cx="38231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– </a:t>
            </a:r>
            <a:r>
              <a:rPr lang="en-US" altLang="ko-KR" sz="1800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drawChart</a:t>
            </a:r>
            <a:endParaRPr lang="en-US" altLang="ko-KR" sz="18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: </a:t>
            </a:r>
            <a:r>
              <a:rPr lang="en-US" altLang="ko-KR" sz="18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Abstract_Chart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클래스를 상속받아 </a:t>
            </a:r>
            <a:r>
              <a:rPr lang="en-US" altLang="ko-KR" sz="18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this.datas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parsing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하여 막대 모양으로 차트를 생성</a:t>
            </a:r>
            <a:endParaRPr lang="en-US" altLang="ko-KR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en-US" altLang="ko-KR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– </a:t>
            </a:r>
            <a:r>
              <a:rPr lang="en-US" altLang="ko-KR" sz="1800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makeChart</a:t>
            </a:r>
            <a:endParaRPr lang="en-US" altLang="ko-KR" sz="18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: </a:t>
            </a:r>
            <a:r>
              <a:rPr lang="en-US" altLang="ko-KR" sz="18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drawChart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내용대로 새로운 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p5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객체를 생성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C956508-C751-4E65-53F8-800B3FA4AC0D}"/>
              </a:ext>
            </a:extLst>
          </p:cNvPr>
          <p:cNvGrpSpPr/>
          <p:nvPr/>
        </p:nvGrpSpPr>
        <p:grpSpPr>
          <a:xfrm>
            <a:off x="1043249" y="1825601"/>
            <a:ext cx="5437705" cy="4186105"/>
            <a:chOff x="3654650" y="305151"/>
            <a:chExt cx="8202734" cy="633618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1C847B4-AE62-F74C-E328-34AC1A6AB078}"/>
                </a:ext>
              </a:extLst>
            </p:cNvPr>
            <p:cNvSpPr/>
            <p:nvPr/>
          </p:nvSpPr>
          <p:spPr>
            <a:xfrm>
              <a:off x="3888710" y="305151"/>
              <a:ext cx="7968674" cy="6073319"/>
            </a:xfrm>
            <a:prstGeom prst="rect">
              <a:avLst/>
            </a:prstGeom>
            <a:solidFill>
              <a:srgbClr val="FFF5EA"/>
            </a:solidFill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2BAC03-E41D-E0BF-4D32-0DACECCDEF61}"/>
                </a:ext>
              </a:extLst>
            </p:cNvPr>
            <p:cNvSpPr/>
            <p:nvPr/>
          </p:nvSpPr>
          <p:spPr>
            <a:xfrm>
              <a:off x="3654650" y="568021"/>
              <a:ext cx="7968674" cy="6073319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070F1670-7C8E-9FDD-F2A4-DAFF72A0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751D-B6AF-48F5-B27D-2800F61D5565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CEF93B-5AD9-A87D-6AB0-9DCAFCECD32E}"/>
              </a:ext>
            </a:extLst>
          </p:cNvPr>
          <p:cNvSpPr txBox="1"/>
          <p:nvPr/>
        </p:nvSpPr>
        <p:spPr>
          <a:xfrm>
            <a:off x="5716431" y="6418031"/>
            <a:ext cx="16352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사이트 바로가기</a:t>
            </a:r>
          </a:p>
        </p:txBody>
      </p:sp>
      <p:sp>
        <p:nvSpPr>
          <p:cNvPr id="18" name="직사각형 17">
            <a:hlinkClick r:id="rId3"/>
            <a:extLst>
              <a:ext uri="{FF2B5EF4-FFF2-40B4-BE49-F238E27FC236}">
                <a16:creationId xmlns:a16="http://schemas.microsoft.com/office/drawing/2014/main" id="{AFFE8154-038B-B695-F64A-3FA972130451}"/>
              </a:ext>
            </a:extLst>
          </p:cNvPr>
          <p:cNvSpPr/>
          <p:nvPr/>
        </p:nvSpPr>
        <p:spPr>
          <a:xfrm>
            <a:off x="5716431" y="6427458"/>
            <a:ext cx="1635209" cy="350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415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F6A13B-0B19-4FFB-511E-D18071B9A641}"/>
              </a:ext>
            </a:extLst>
          </p:cNvPr>
          <p:cNvGrpSpPr/>
          <p:nvPr/>
        </p:nvGrpSpPr>
        <p:grpSpPr>
          <a:xfrm>
            <a:off x="256877" y="265731"/>
            <a:ext cx="11935123" cy="6592269"/>
            <a:chOff x="0" y="265731"/>
            <a:chExt cx="11988800" cy="659226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F4A9C28-A638-4B83-4940-543ECD49DC44}"/>
                </a:ext>
              </a:extLst>
            </p:cNvPr>
            <p:cNvCxnSpPr>
              <a:cxnSpLocks/>
            </p:cNvCxnSpPr>
            <p:nvPr/>
          </p:nvCxnSpPr>
          <p:spPr>
            <a:xfrm>
              <a:off x="1414732" y="1273313"/>
              <a:ext cx="10574068" cy="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DD19E390-3AC0-A40B-51EF-9175F60B6F86}"/>
                </a:ext>
              </a:extLst>
            </p:cNvPr>
            <p:cNvCxnSpPr>
              <a:cxnSpLocks/>
            </p:cNvCxnSpPr>
            <p:nvPr/>
          </p:nvCxnSpPr>
          <p:spPr>
            <a:xfrm>
              <a:off x="335869" y="265731"/>
              <a:ext cx="0" cy="6592269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0126A63-CB7F-8ACF-E89E-F23784294A5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70982"/>
              <a:ext cx="119888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8FCD56D-EF97-7FE9-473E-86AF5345CA79}"/>
                </a:ext>
              </a:extLst>
            </p:cNvPr>
            <p:cNvCxnSpPr>
              <a:cxnSpLocks/>
            </p:cNvCxnSpPr>
            <p:nvPr/>
          </p:nvCxnSpPr>
          <p:spPr>
            <a:xfrm>
              <a:off x="11370366" y="626164"/>
              <a:ext cx="0" cy="623183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412F629-1D95-97E4-8E6F-9A8906E94970}"/>
                </a:ext>
              </a:extLst>
            </p:cNvPr>
            <p:cNvCxnSpPr>
              <a:cxnSpLocks/>
            </p:cNvCxnSpPr>
            <p:nvPr/>
          </p:nvCxnSpPr>
          <p:spPr>
            <a:xfrm>
              <a:off x="11573773" y="3742082"/>
              <a:ext cx="0" cy="2762235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2691D56-E696-1165-9C8E-7652DD0E7B29}"/>
              </a:ext>
            </a:extLst>
          </p:cNvPr>
          <p:cNvGrpSpPr/>
          <p:nvPr/>
        </p:nvGrpSpPr>
        <p:grpSpPr>
          <a:xfrm>
            <a:off x="289579" y="543838"/>
            <a:ext cx="6331226" cy="1281763"/>
            <a:chOff x="289579" y="543838"/>
            <a:chExt cx="6331226" cy="128176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DFCA7D8-4649-1E3D-035C-C90E5F8A9686}"/>
                </a:ext>
              </a:extLst>
            </p:cNvPr>
            <p:cNvSpPr/>
            <p:nvPr/>
          </p:nvSpPr>
          <p:spPr>
            <a:xfrm>
              <a:off x="289581" y="543838"/>
              <a:ext cx="6331224" cy="1013979"/>
            </a:xfrm>
            <a:prstGeom prst="rect">
              <a:avLst/>
            </a:prstGeom>
            <a:solidFill>
              <a:srgbClr val="FFF5EA"/>
            </a:solid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>
              <a:extLst>
                <a:ext uri="{FF2B5EF4-FFF2-40B4-BE49-F238E27FC236}">
                  <a16:creationId xmlns:a16="http://schemas.microsoft.com/office/drawing/2014/main" id="{671DB180-852A-7983-B698-A82F8FDF75D9}"/>
                </a:ext>
              </a:extLst>
            </p:cNvPr>
            <p:cNvSpPr/>
            <p:nvPr/>
          </p:nvSpPr>
          <p:spPr>
            <a:xfrm rot="10800000">
              <a:off x="289579" y="1562714"/>
              <a:ext cx="301659" cy="262887"/>
            </a:xfrm>
            <a:prstGeom prst="triangle">
              <a:avLst>
                <a:gd name="adj" fmla="val 0"/>
              </a:avLst>
            </a:prstGeom>
            <a:solidFill>
              <a:srgbClr val="FFEBD5"/>
            </a:solidFill>
            <a:ln w="28575" cap="sq">
              <a:bevel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28B0D64-9EE4-49D7-917E-E25D49A05534}"/>
              </a:ext>
            </a:extLst>
          </p:cNvPr>
          <p:cNvSpPr txBox="1"/>
          <p:nvPr/>
        </p:nvSpPr>
        <p:spPr>
          <a:xfrm>
            <a:off x="441872" y="635328"/>
            <a:ext cx="6178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5. Code Review</a:t>
            </a:r>
            <a:endParaRPr lang="ko-KR" altLang="en-US" sz="48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241ECB2-0BFE-6D9D-9EDB-6F4CE117B8AD}"/>
              </a:ext>
            </a:extLst>
          </p:cNvPr>
          <p:cNvGrpSpPr/>
          <p:nvPr/>
        </p:nvGrpSpPr>
        <p:grpSpPr>
          <a:xfrm>
            <a:off x="1043249" y="1825601"/>
            <a:ext cx="5437705" cy="4186105"/>
            <a:chOff x="3654650" y="305151"/>
            <a:chExt cx="8202734" cy="633618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1E0DB47-655E-58FE-03B1-72D01BE1DF31}"/>
                </a:ext>
              </a:extLst>
            </p:cNvPr>
            <p:cNvSpPr/>
            <p:nvPr/>
          </p:nvSpPr>
          <p:spPr>
            <a:xfrm>
              <a:off x="3888710" y="305151"/>
              <a:ext cx="7968674" cy="6073319"/>
            </a:xfrm>
            <a:prstGeom prst="rect">
              <a:avLst/>
            </a:prstGeom>
            <a:solidFill>
              <a:srgbClr val="FFF5EA"/>
            </a:solidFill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18468E5-DC51-22B2-74F4-17793590653B}"/>
                </a:ext>
              </a:extLst>
            </p:cNvPr>
            <p:cNvSpPr/>
            <p:nvPr/>
          </p:nvSpPr>
          <p:spPr>
            <a:xfrm>
              <a:off x="3654650" y="568021"/>
              <a:ext cx="7968674" cy="6073319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1CEA1F8-1F4A-199C-042D-1C7D319D670B}"/>
              </a:ext>
            </a:extLst>
          </p:cNvPr>
          <p:cNvSpPr txBox="1"/>
          <p:nvPr/>
        </p:nvSpPr>
        <p:spPr>
          <a:xfrm>
            <a:off x="6816080" y="1903412"/>
            <a:ext cx="382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 </a:t>
            </a:r>
            <a:r>
              <a:rPr lang="en-US" altLang="ko-KR" sz="3200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LineChart.mjs</a:t>
            </a:r>
            <a:r>
              <a:rPr lang="en-US" altLang="ko-KR" sz="32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52C548-F57D-0AEC-3A83-4B47F1DA9C09}"/>
              </a:ext>
            </a:extLst>
          </p:cNvPr>
          <p:cNvSpPr txBox="1"/>
          <p:nvPr/>
        </p:nvSpPr>
        <p:spPr>
          <a:xfrm>
            <a:off x="6816080" y="3201242"/>
            <a:ext cx="38231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– </a:t>
            </a:r>
            <a:r>
              <a:rPr lang="en-US" altLang="ko-KR" sz="1800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drawChart</a:t>
            </a:r>
            <a:endParaRPr lang="en-US" altLang="ko-KR" sz="18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: </a:t>
            </a:r>
            <a:r>
              <a:rPr lang="en-US" altLang="ko-KR" sz="18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Abstract_Chart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클래스를 상속받아 </a:t>
            </a:r>
            <a:r>
              <a:rPr lang="en-US" altLang="ko-KR" sz="18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this.datas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parsing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하여 막대 모양으로 차트를 생성</a:t>
            </a:r>
            <a:endParaRPr lang="en-US" altLang="ko-KR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en-US" altLang="ko-KR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– </a:t>
            </a:r>
            <a:r>
              <a:rPr lang="en-US" altLang="ko-KR" sz="1800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makeChart</a:t>
            </a:r>
            <a:endParaRPr lang="en-US" altLang="ko-KR" sz="18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: </a:t>
            </a:r>
            <a:r>
              <a:rPr lang="en-US" altLang="ko-KR" sz="18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drawChart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내용대로 새로운 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p5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객체를 생성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220003-41D8-78A9-0D66-CA46DAA4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751D-B6AF-48F5-B27D-2800F61D5565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ED40D2-CCD8-4D62-1789-0F266C542AF5}"/>
              </a:ext>
            </a:extLst>
          </p:cNvPr>
          <p:cNvSpPr txBox="1"/>
          <p:nvPr/>
        </p:nvSpPr>
        <p:spPr>
          <a:xfrm>
            <a:off x="5716431" y="6418031"/>
            <a:ext cx="16352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사이트 바로가기</a:t>
            </a:r>
          </a:p>
        </p:txBody>
      </p:sp>
      <p:sp>
        <p:nvSpPr>
          <p:cNvPr id="16" name="직사각형 15">
            <a:hlinkClick r:id="rId3"/>
            <a:extLst>
              <a:ext uri="{FF2B5EF4-FFF2-40B4-BE49-F238E27FC236}">
                <a16:creationId xmlns:a16="http://schemas.microsoft.com/office/drawing/2014/main" id="{C9CE00AB-A133-E1DA-3AE5-FF02BB349B02}"/>
              </a:ext>
            </a:extLst>
          </p:cNvPr>
          <p:cNvSpPr/>
          <p:nvPr/>
        </p:nvSpPr>
        <p:spPr>
          <a:xfrm>
            <a:off x="5716431" y="6427458"/>
            <a:ext cx="1635209" cy="350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3506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F6A13B-0B19-4FFB-511E-D18071B9A641}"/>
              </a:ext>
            </a:extLst>
          </p:cNvPr>
          <p:cNvGrpSpPr/>
          <p:nvPr/>
        </p:nvGrpSpPr>
        <p:grpSpPr>
          <a:xfrm>
            <a:off x="256877" y="265731"/>
            <a:ext cx="11935123" cy="6592269"/>
            <a:chOff x="0" y="265731"/>
            <a:chExt cx="11988800" cy="659226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F4A9C28-A638-4B83-4940-543ECD49DC44}"/>
                </a:ext>
              </a:extLst>
            </p:cNvPr>
            <p:cNvCxnSpPr>
              <a:cxnSpLocks/>
            </p:cNvCxnSpPr>
            <p:nvPr/>
          </p:nvCxnSpPr>
          <p:spPr>
            <a:xfrm>
              <a:off x="1414732" y="1273313"/>
              <a:ext cx="10574068" cy="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DD19E390-3AC0-A40B-51EF-9175F60B6F86}"/>
                </a:ext>
              </a:extLst>
            </p:cNvPr>
            <p:cNvCxnSpPr>
              <a:cxnSpLocks/>
            </p:cNvCxnSpPr>
            <p:nvPr/>
          </p:nvCxnSpPr>
          <p:spPr>
            <a:xfrm>
              <a:off x="335869" y="265731"/>
              <a:ext cx="0" cy="6592269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0126A63-CB7F-8ACF-E89E-F23784294A5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70982"/>
              <a:ext cx="119888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8FCD56D-EF97-7FE9-473E-86AF5345CA79}"/>
                </a:ext>
              </a:extLst>
            </p:cNvPr>
            <p:cNvCxnSpPr>
              <a:cxnSpLocks/>
            </p:cNvCxnSpPr>
            <p:nvPr/>
          </p:nvCxnSpPr>
          <p:spPr>
            <a:xfrm>
              <a:off x="11370366" y="626164"/>
              <a:ext cx="0" cy="623183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412F629-1D95-97E4-8E6F-9A8906E94970}"/>
                </a:ext>
              </a:extLst>
            </p:cNvPr>
            <p:cNvCxnSpPr>
              <a:cxnSpLocks/>
            </p:cNvCxnSpPr>
            <p:nvPr/>
          </p:nvCxnSpPr>
          <p:spPr>
            <a:xfrm>
              <a:off x="11573773" y="3742082"/>
              <a:ext cx="0" cy="2762235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2691D56-E696-1165-9C8E-7652DD0E7B29}"/>
              </a:ext>
            </a:extLst>
          </p:cNvPr>
          <p:cNvGrpSpPr/>
          <p:nvPr/>
        </p:nvGrpSpPr>
        <p:grpSpPr>
          <a:xfrm>
            <a:off x="289579" y="543838"/>
            <a:ext cx="6331226" cy="1281763"/>
            <a:chOff x="289579" y="543838"/>
            <a:chExt cx="6331226" cy="128176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DFCA7D8-4649-1E3D-035C-C90E5F8A9686}"/>
                </a:ext>
              </a:extLst>
            </p:cNvPr>
            <p:cNvSpPr/>
            <p:nvPr/>
          </p:nvSpPr>
          <p:spPr>
            <a:xfrm>
              <a:off x="289581" y="543838"/>
              <a:ext cx="6331224" cy="1013979"/>
            </a:xfrm>
            <a:prstGeom prst="rect">
              <a:avLst/>
            </a:prstGeom>
            <a:solidFill>
              <a:srgbClr val="FFF5EA"/>
            </a:solid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>
              <a:extLst>
                <a:ext uri="{FF2B5EF4-FFF2-40B4-BE49-F238E27FC236}">
                  <a16:creationId xmlns:a16="http://schemas.microsoft.com/office/drawing/2014/main" id="{671DB180-852A-7983-B698-A82F8FDF75D9}"/>
                </a:ext>
              </a:extLst>
            </p:cNvPr>
            <p:cNvSpPr/>
            <p:nvPr/>
          </p:nvSpPr>
          <p:spPr>
            <a:xfrm rot="10800000">
              <a:off x="289579" y="1562714"/>
              <a:ext cx="301659" cy="262887"/>
            </a:xfrm>
            <a:prstGeom prst="triangle">
              <a:avLst>
                <a:gd name="adj" fmla="val 0"/>
              </a:avLst>
            </a:prstGeom>
            <a:solidFill>
              <a:srgbClr val="FFEBD5"/>
            </a:solidFill>
            <a:ln w="28575" cap="sq">
              <a:bevel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28B0D64-9EE4-49D7-917E-E25D49A05534}"/>
              </a:ext>
            </a:extLst>
          </p:cNvPr>
          <p:cNvSpPr txBox="1"/>
          <p:nvPr/>
        </p:nvSpPr>
        <p:spPr>
          <a:xfrm>
            <a:off x="441872" y="635328"/>
            <a:ext cx="6178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5. Code Review</a:t>
            </a:r>
            <a:endParaRPr lang="ko-KR" altLang="en-US" sz="48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241ECB2-0BFE-6D9D-9EDB-6F4CE117B8AD}"/>
              </a:ext>
            </a:extLst>
          </p:cNvPr>
          <p:cNvGrpSpPr/>
          <p:nvPr/>
        </p:nvGrpSpPr>
        <p:grpSpPr>
          <a:xfrm>
            <a:off x="1043249" y="1825601"/>
            <a:ext cx="5437705" cy="4186105"/>
            <a:chOff x="3654650" y="305151"/>
            <a:chExt cx="8202734" cy="633618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1E0DB47-655E-58FE-03B1-72D01BE1DF31}"/>
                </a:ext>
              </a:extLst>
            </p:cNvPr>
            <p:cNvSpPr/>
            <p:nvPr/>
          </p:nvSpPr>
          <p:spPr>
            <a:xfrm>
              <a:off x="3888710" y="305151"/>
              <a:ext cx="7968674" cy="6073319"/>
            </a:xfrm>
            <a:prstGeom prst="rect">
              <a:avLst/>
            </a:prstGeom>
            <a:solidFill>
              <a:srgbClr val="FFF5EA"/>
            </a:solidFill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18468E5-DC51-22B2-74F4-17793590653B}"/>
                </a:ext>
              </a:extLst>
            </p:cNvPr>
            <p:cNvSpPr/>
            <p:nvPr/>
          </p:nvSpPr>
          <p:spPr>
            <a:xfrm>
              <a:off x="3654650" y="568021"/>
              <a:ext cx="7968674" cy="6073319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33BE050-81A7-EF6B-BFF2-AB1A2888B172}"/>
              </a:ext>
            </a:extLst>
          </p:cNvPr>
          <p:cNvSpPr txBox="1"/>
          <p:nvPr/>
        </p:nvSpPr>
        <p:spPr>
          <a:xfrm>
            <a:off x="6816080" y="1903412"/>
            <a:ext cx="382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 </a:t>
            </a:r>
            <a:r>
              <a:rPr lang="en-US" altLang="ko-KR" sz="3200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PieChart.mjs</a:t>
            </a:r>
            <a:r>
              <a:rPr lang="en-US" altLang="ko-KR" sz="32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4AA6F8-83C5-A973-7DF9-F8F5854712C5}"/>
              </a:ext>
            </a:extLst>
          </p:cNvPr>
          <p:cNvSpPr txBox="1"/>
          <p:nvPr/>
        </p:nvSpPr>
        <p:spPr>
          <a:xfrm>
            <a:off x="6816080" y="3201242"/>
            <a:ext cx="38231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– </a:t>
            </a:r>
            <a:r>
              <a:rPr lang="en-US" altLang="ko-KR" sz="1800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drawChart</a:t>
            </a:r>
            <a:endParaRPr lang="en-US" altLang="ko-KR" sz="18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: </a:t>
            </a:r>
            <a:r>
              <a:rPr lang="en-US" altLang="ko-KR" sz="18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Abstract_Chart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클래스를 상속받아 </a:t>
            </a:r>
            <a:r>
              <a:rPr lang="en-US" altLang="ko-KR" sz="18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this.datas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parsing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하여 막대 모양으로 차트를 생성</a:t>
            </a:r>
            <a:endParaRPr lang="en-US" altLang="ko-KR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en-US" altLang="ko-KR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– </a:t>
            </a:r>
            <a:r>
              <a:rPr lang="en-US" altLang="ko-KR" sz="1800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makeChart</a:t>
            </a:r>
            <a:endParaRPr lang="en-US" altLang="ko-KR" sz="18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: </a:t>
            </a:r>
            <a:r>
              <a:rPr lang="en-US" altLang="ko-KR" sz="18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drawChart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내용대로 새로운 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p5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객체를 생성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D2328E-9A62-23D8-E3E1-B825AE3C9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751D-B6AF-48F5-B27D-2800F61D5565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3086D1-3965-3DD1-A7C1-D3EF99638E1B}"/>
              </a:ext>
            </a:extLst>
          </p:cNvPr>
          <p:cNvSpPr txBox="1"/>
          <p:nvPr/>
        </p:nvSpPr>
        <p:spPr>
          <a:xfrm>
            <a:off x="5716431" y="6418031"/>
            <a:ext cx="16352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사이트 바로가기</a:t>
            </a:r>
          </a:p>
        </p:txBody>
      </p:sp>
      <p:sp>
        <p:nvSpPr>
          <p:cNvPr id="16" name="직사각형 15">
            <a:hlinkClick r:id="rId3"/>
            <a:extLst>
              <a:ext uri="{FF2B5EF4-FFF2-40B4-BE49-F238E27FC236}">
                <a16:creationId xmlns:a16="http://schemas.microsoft.com/office/drawing/2014/main" id="{B624587C-0040-2025-D1AE-66A31B91D459}"/>
              </a:ext>
            </a:extLst>
          </p:cNvPr>
          <p:cNvSpPr/>
          <p:nvPr/>
        </p:nvSpPr>
        <p:spPr>
          <a:xfrm>
            <a:off x="5716431" y="6427458"/>
            <a:ext cx="1635209" cy="350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7802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F6A13B-0B19-4FFB-511E-D18071B9A641}"/>
              </a:ext>
            </a:extLst>
          </p:cNvPr>
          <p:cNvGrpSpPr/>
          <p:nvPr/>
        </p:nvGrpSpPr>
        <p:grpSpPr>
          <a:xfrm>
            <a:off x="256877" y="265731"/>
            <a:ext cx="11935123" cy="6592269"/>
            <a:chOff x="0" y="265731"/>
            <a:chExt cx="11988800" cy="659226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F4A9C28-A638-4B83-4940-543ECD49DC44}"/>
                </a:ext>
              </a:extLst>
            </p:cNvPr>
            <p:cNvCxnSpPr>
              <a:cxnSpLocks/>
            </p:cNvCxnSpPr>
            <p:nvPr/>
          </p:nvCxnSpPr>
          <p:spPr>
            <a:xfrm>
              <a:off x="1414732" y="1273313"/>
              <a:ext cx="10574068" cy="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DD19E390-3AC0-A40B-51EF-9175F60B6F86}"/>
                </a:ext>
              </a:extLst>
            </p:cNvPr>
            <p:cNvCxnSpPr>
              <a:cxnSpLocks/>
            </p:cNvCxnSpPr>
            <p:nvPr/>
          </p:nvCxnSpPr>
          <p:spPr>
            <a:xfrm>
              <a:off x="335869" y="265731"/>
              <a:ext cx="0" cy="6592269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0126A63-CB7F-8ACF-E89E-F23784294A5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70982"/>
              <a:ext cx="119888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8FCD56D-EF97-7FE9-473E-86AF5345CA79}"/>
                </a:ext>
              </a:extLst>
            </p:cNvPr>
            <p:cNvCxnSpPr>
              <a:cxnSpLocks/>
            </p:cNvCxnSpPr>
            <p:nvPr/>
          </p:nvCxnSpPr>
          <p:spPr>
            <a:xfrm>
              <a:off x="11370366" y="626164"/>
              <a:ext cx="0" cy="623183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412F629-1D95-97E4-8E6F-9A8906E94970}"/>
                </a:ext>
              </a:extLst>
            </p:cNvPr>
            <p:cNvCxnSpPr>
              <a:cxnSpLocks/>
            </p:cNvCxnSpPr>
            <p:nvPr/>
          </p:nvCxnSpPr>
          <p:spPr>
            <a:xfrm>
              <a:off x="11573773" y="3742082"/>
              <a:ext cx="0" cy="2762235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2691D56-E696-1165-9C8E-7652DD0E7B29}"/>
              </a:ext>
            </a:extLst>
          </p:cNvPr>
          <p:cNvGrpSpPr/>
          <p:nvPr/>
        </p:nvGrpSpPr>
        <p:grpSpPr>
          <a:xfrm>
            <a:off x="289579" y="543838"/>
            <a:ext cx="6331226" cy="1281763"/>
            <a:chOff x="289579" y="543838"/>
            <a:chExt cx="6331226" cy="128176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DFCA7D8-4649-1E3D-035C-C90E5F8A9686}"/>
                </a:ext>
              </a:extLst>
            </p:cNvPr>
            <p:cNvSpPr/>
            <p:nvPr/>
          </p:nvSpPr>
          <p:spPr>
            <a:xfrm>
              <a:off x="289581" y="543838"/>
              <a:ext cx="6331224" cy="1013979"/>
            </a:xfrm>
            <a:prstGeom prst="rect">
              <a:avLst/>
            </a:prstGeom>
            <a:solidFill>
              <a:srgbClr val="FFF5EA"/>
            </a:solid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>
              <a:extLst>
                <a:ext uri="{FF2B5EF4-FFF2-40B4-BE49-F238E27FC236}">
                  <a16:creationId xmlns:a16="http://schemas.microsoft.com/office/drawing/2014/main" id="{671DB180-852A-7983-B698-A82F8FDF75D9}"/>
                </a:ext>
              </a:extLst>
            </p:cNvPr>
            <p:cNvSpPr/>
            <p:nvPr/>
          </p:nvSpPr>
          <p:spPr>
            <a:xfrm rot="10800000">
              <a:off x="289579" y="1562714"/>
              <a:ext cx="301659" cy="262887"/>
            </a:xfrm>
            <a:prstGeom prst="triangle">
              <a:avLst>
                <a:gd name="adj" fmla="val 0"/>
              </a:avLst>
            </a:prstGeom>
            <a:solidFill>
              <a:srgbClr val="FFEBD5"/>
            </a:solidFill>
            <a:ln w="28575" cap="sq">
              <a:bevel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28B0D64-9EE4-49D7-917E-E25D49A05534}"/>
              </a:ext>
            </a:extLst>
          </p:cNvPr>
          <p:cNvSpPr txBox="1"/>
          <p:nvPr/>
        </p:nvSpPr>
        <p:spPr>
          <a:xfrm>
            <a:off x="441872" y="635328"/>
            <a:ext cx="6178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6. Project Review</a:t>
            </a:r>
            <a:endParaRPr lang="ko-KR" altLang="en-US" sz="48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004FF3-A582-D339-7805-A71608E60CC4}"/>
              </a:ext>
            </a:extLst>
          </p:cNvPr>
          <p:cNvSpPr txBox="1"/>
          <p:nvPr/>
        </p:nvSpPr>
        <p:spPr>
          <a:xfrm>
            <a:off x="740608" y="1611025"/>
            <a:ext cx="382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조장 유흥일</a:t>
            </a:r>
            <a:endParaRPr lang="en-US" altLang="ko-KR" sz="32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D00370-2D80-7110-C7AA-543D08EA5D64}"/>
              </a:ext>
            </a:extLst>
          </p:cNvPr>
          <p:cNvSpPr txBox="1"/>
          <p:nvPr/>
        </p:nvSpPr>
        <p:spPr>
          <a:xfrm>
            <a:off x="740608" y="2908855"/>
            <a:ext cx="88837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이번 프로젝트는 팀으로써 진행하는 것은 두 번째입니다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</a:p>
          <a:p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처음으로 팀장을 맡게 되어 코드 작성에 더해서 신경 쓸 것이 여러 가지 더 있었지만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</a:p>
          <a:p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이런 기회를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통해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팀장 경험을 하게 되어 매우 유익했다고 생각됩니다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endParaRPr lang="en-US" altLang="ko-KR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앞서 진행했던 팀 프로젝트 때 다소 프로젝트의 기획 부진을 원인으로 고생을 했던 경험이 있습니다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</a:p>
          <a:p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그 경험을 발판 삼아 이번에는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기획에 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어느 정도 시간과 노력을 투자하고 </a:t>
            </a:r>
            <a:endParaRPr lang="en-US" altLang="ko-KR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코드 작성에 돌입했지만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진행 과정에 수정할 점이 몇 개 생기면서 고생한 경험이 있습니다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endParaRPr lang="en-US" altLang="ko-KR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이번 프로젝트의 경험이 앞으로의 발전에 도움이 될 거라 믿어 의심치 않으며 </a:t>
            </a:r>
            <a:endParaRPr lang="en-US" altLang="ko-KR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개발자로써 한걸음 더 나아갈 수 있도록 노력하겠습니다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97DC6B-C2B0-9526-ADC4-65DB190D2C7F}"/>
              </a:ext>
            </a:extLst>
          </p:cNvPr>
          <p:cNvSpPr/>
          <p:nvPr/>
        </p:nvSpPr>
        <p:spPr>
          <a:xfrm>
            <a:off x="3794915" y="1645830"/>
            <a:ext cx="4481958" cy="78401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18EBCA-EA5C-7589-35B8-2A0F6A6D370F}"/>
              </a:ext>
            </a:extLst>
          </p:cNvPr>
          <p:cNvSpPr/>
          <p:nvPr/>
        </p:nvSpPr>
        <p:spPr>
          <a:xfrm>
            <a:off x="3503712" y="1911299"/>
            <a:ext cx="4481958" cy="784018"/>
          </a:xfrm>
          <a:prstGeom prst="rect">
            <a:avLst/>
          </a:prstGeom>
          <a:solidFill>
            <a:srgbClr val="FFF5EA"/>
          </a:solidFill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맡은 역할</a:t>
            </a:r>
            <a:endParaRPr lang="en-US" altLang="ko-KR" b="1" dirty="0"/>
          </a:p>
          <a:p>
            <a:pPr algn="ctr"/>
            <a:r>
              <a:rPr lang="ko-KR" altLang="en-US" dirty="0"/>
              <a:t>조장</a:t>
            </a:r>
            <a:r>
              <a:rPr lang="en-US" altLang="ko-KR" dirty="0"/>
              <a:t>, </a:t>
            </a:r>
            <a:r>
              <a:rPr lang="ko-KR" altLang="en-US" dirty="0"/>
              <a:t>차트 제작</a:t>
            </a:r>
            <a:r>
              <a:rPr lang="en-US" altLang="ko-KR" dirty="0"/>
              <a:t>, PPT</a:t>
            </a:r>
            <a:r>
              <a:rPr lang="ko-KR" altLang="en-US" dirty="0"/>
              <a:t> 작성</a:t>
            </a: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53A17674-B529-25A6-C232-93E64701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751D-B6AF-48F5-B27D-2800F61D5565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51F0DB-7AB3-28C1-7F0F-3452A873F95F}"/>
              </a:ext>
            </a:extLst>
          </p:cNvPr>
          <p:cNvSpPr txBox="1"/>
          <p:nvPr/>
        </p:nvSpPr>
        <p:spPr>
          <a:xfrm>
            <a:off x="5716431" y="6418031"/>
            <a:ext cx="16352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사이트 바로가기</a:t>
            </a:r>
          </a:p>
        </p:txBody>
      </p:sp>
      <p:sp>
        <p:nvSpPr>
          <p:cNvPr id="17" name="직사각형 16">
            <a:hlinkClick r:id="rId2"/>
            <a:extLst>
              <a:ext uri="{FF2B5EF4-FFF2-40B4-BE49-F238E27FC236}">
                <a16:creationId xmlns:a16="http://schemas.microsoft.com/office/drawing/2014/main" id="{C7073809-97BC-8F73-86B2-C95C996068D3}"/>
              </a:ext>
            </a:extLst>
          </p:cNvPr>
          <p:cNvSpPr/>
          <p:nvPr/>
        </p:nvSpPr>
        <p:spPr>
          <a:xfrm>
            <a:off x="5716431" y="6427458"/>
            <a:ext cx="1635209" cy="350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0471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F6A13B-0B19-4FFB-511E-D18071B9A641}"/>
              </a:ext>
            </a:extLst>
          </p:cNvPr>
          <p:cNvGrpSpPr/>
          <p:nvPr/>
        </p:nvGrpSpPr>
        <p:grpSpPr>
          <a:xfrm>
            <a:off x="256877" y="265731"/>
            <a:ext cx="11935123" cy="6592269"/>
            <a:chOff x="0" y="265731"/>
            <a:chExt cx="11988800" cy="659226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F4A9C28-A638-4B83-4940-543ECD49DC44}"/>
                </a:ext>
              </a:extLst>
            </p:cNvPr>
            <p:cNvCxnSpPr>
              <a:cxnSpLocks/>
            </p:cNvCxnSpPr>
            <p:nvPr/>
          </p:nvCxnSpPr>
          <p:spPr>
            <a:xfrm>
              <a:off x="1414732" y="1273313"/>
              <a:ext cx="10574068" cy="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DD19E390-3AC0-A40B-51EF-9175F60B6F86}"/>
                </a:ext>
              </a:extLst>
            </p:cNvPr>
            <p:cNvCxnSpPr>
              <a:cxnSpLocks/>
            </p:cNvCxnSpPr>
            <p:nvPr/>
          </p:nvCxnSpPr>
          <p:spPr>
            <a:xfrm>
              <a:off x="335869" y="265731"/>
              <a:ext cx="0" cy="6592269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0126A63-CB7F-8ACF-E89E-F23784294A5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70982"/>
              <a:ext cx="119888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8FCD56D-EF97-7FE9-473E-86AF5345CA79}"/>
                </a:ext>
              </a:extLst>
            </p:cNvPr>
            <p:cNvCxnSpPr>
              <a:cxnSpLocks/>
            </p:cNvCxnSpPr>
            <p:nvPr/>
          </p:nvCxnSpPr>
          <p:spPr>
            <a:xfrm>
              <a:off x="11370366" y="626164"/>
              <a:ext cx="0" cy="623183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412F629-1D95-97E4-8E6F-9A8906E94970}"/>
                </a:ext>
              </a:extLst>
            </p:cNvPr>
            <p:cNvCxnSpPr>
              <a:cxnSpLocks/>
            </p:cNvCxnSpPr>
            <p:nvPr/>
          </p:nvCxnSpPr>
          <p:spPr>
            <a:xfrm>
              <a:off x="11573773" y="3742082"/>
              <a:ext cx="0" cy="2762235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2691D56-E696-1165-9C8E-7652DD0E7B29}"/>
              </a:ext>
            </a:extLst>
          </p:cNvPr>
          <p:cNvGrpSpPr/>
          <p:nvPr/>
        </p:nvGrpSpPr>
        <p:grpSpPr>
          <a:xfrm>
            <a:off x="289579" y="543838"/>
            <a:ext cx="6331226" cy="1281763"/>
            <a:chOff x="289579" y="543838"/>
            <a:chExt cx="6331226" cy="128176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DFCA7D8-4649-1E3D-035C-C90E5F8A9686}"/>
                </a:ext>
              </a:extLst>
            </p:cNvPr>
            <p:cNvSpPr/>
            <p:nvPr/>
          </p:nvSpPr>
          <p:spPr>
            <a:xfrm>
              <a:off x="289581" y="543838"/>
              <a:ext cx="6331224" cy="1013979"/>
            </a:xfrm>
            <a:prstGeom prst="rect">
              <a:avLst/>
            </a:prstGeom>
            <a:solidFill>
              <a:srgbClr val="FFF5EA"/>
            </a:solid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>
              <a:extLst>
                <a:ext uri="{FF2B5EF4-FFF2-40B4-BE49-F238E27FC236}">
                  <a16:creationId xmlns:a16="http://schemas.microsoft.com/office/drawing/2014/main" id="{671DB180-852A-7983-B698-A82F8FDF75D9}"/>
                </a:ext>
              </a:extLst>
            </p:cNvPr>
            <p:cNvSpPr/>
            <p:nvPr/>
          </p:nvSpPr>
          <p:spPr>
            <a:xfrm rot="10800000">
              <a:off x="289579" y="1562714"/>
              <a:ext cx="301659" cy="262887"/>
            </a:xfrm>
            <a:prstGeom prst="triangle">
              <a:avLst>
                <a:gd name="adj" fmla="val 0"/>
              </a:avLst>
            </a:prstGeom>
            <a:solidFill>
              <a:srgbClr val="FFEBD5"/>
            </a:solidFill>
            <a:ln w="28575" cap="sq">
              <a:bevel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28B0D64-9EE4-49D7-917E-E25D49A05534}"/>
              </a:ext>
            </a:extLst>
          </p:cNvPr>
          <p:cNvSpPr txBox="1"/>
          <p:nvPr/>
        </p:nvSpPr>
        <p:spPr>
          <a:xfrm>
            <a:off x="441872" y="635328"/>
            <a:ext cx="6178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6. Project Review</a:t>
            </a:r>
            <a:endParaRPr lang="ko-KR" altLang="en-US" sz="48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004FF3-A582-D339-7805-A71608E60CC4}"/>
              </a:ext>
            </a:extLst>
          </p:cNvPr>
          <p:cNvSpPr txBox="1"/>
          <p:nvPr/>
        </p:nvSpPr>
        <p:spPr>
          <a:xfrm>
            <a:off x="740608" y="1611025"/>
            <a:ext cx="382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안희원</a:t>
            </a:r>
            <a:endParaRPr lang="en-US" altLang="ko-KR" sz="32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B6D398-8E83-BBFB-98C8-03D01F1ECCDB}"/>
              </a:ext>
            </a:extLst>
          </p:cNvPr>
          <p:cNvSpPr txBox="1"/>
          <p:nvPr/>
        </p:nvSpPr>
        <p:spPr>
          <a:xfrm>
            <a:off x="740608" y="2908855"/>
            <a:ext cx="10323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p5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 차트를 그리는 것과 유지보수를 하기위해 정보를 찾아보고 많은 시도와 실제로 사용해 볼 수 있다는 점에서 흥미롭고 재밌었던 팀 프로젝트였습니다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새로운 기능 추가와 버그가 발생한 부분도 조원들과 함께 이야기 하면서 풀어나갈 수 있었고 이런 과정을 협업이라고 생각하게 된 프로젝트였습니다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endParaRPr lang="en-US" altLang="ko-KR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다양한 사람들과 협업을 해야 하는 실무에서는 중요성이 많이 언급되지만 이렇게 팀원으로써 협업에 대해 배웠다는 점에서 매우 만족스러운 프로젝트였습니다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314EB1-3068-525E-E90C-E95DE29E8BA4}"/>
              </a:ext>
            </a:extLst>
          </p:cNvPr>
          <p:cNvSpPr/>
          <p:nvPr/>
        </p:nvSpPr>
        <p:spPr>
          <a:xfrm>
            <a:off x="3794915" y="1645830"/>
            <a:ext cx="4481958" cy="78401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91DA76-BC2E-5150-4419-E62E8C2968C2}"/>
              </a:ext>
            </a:extLst>
          </p:cNvPr>
          <p:cNvSpPr/>
          <p:nvPr/>
        </p:nvSpPr>
        <p:spPr>
          <a:xfrm>
            <a:off x="3503712" y="1911299"/>
            <a:ext cx="4481958" cy="784018"/>
          </a:xfrm>
          <a:prstGeom prst="rect">
            <a:avLst/>
          </a:prstGeom>
          <a:solidFill>
            <a:srgbClr val="FFF5EA"/>
          </a:solidFill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맡은 역할</a:t>
            </a:r>
            <a:endParaRPr lang="en-US" altLang="ko-KR" b="1" dirty="0"/>
          </a:p>
          <a:p>
            <a:pPr algn="ctr"/>
            <a:r>
              <a:rPr lang="ko-KR" altLang="en-US" dirty="0"/>
              <a:t>퍼블리싱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4D25EDA-0A52-D77A-E299-B7355FF4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751D-B6AF-48F5-B27D-2800F61D5565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538757-6F9A-3BF2-31AF-2155E29F197B}"/>
              </a:ext>
            </a:extLst>
          </p:cNvPr>
          <p:cNvSpPr txBox="1"/>
          <p:nvPr/>
        </p:nvSpPr>
        <p:spPr>
          <a:xfrm>
            <a:off x="5716431" y="6418031"/>
            <a:ext cx="16352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사이트 바로가기</a:t>
            </a:r>
          </a:p>
        </p:txBody>
      </p:sp>
      <p:sp>
        <p:nvSpPr>
          <p:cNvPr id="13" name="직사각형 12">
            <a:hlinkClick r:id="rId2"/>
            <a:extLst>
              <a:ext uri="{FF2B5EF4-FFF2-40B4-BE49-F238E27FC236}">
                <a16:creationId xmlns:a16="http://schemas.microsoft.com/office/drawing/2014/main" id="{4FB9B91F-656A-DA15-1C7C-F1B2F10B7787}"/>
              </a:ext>
            </a:extLst>
          </p:cNvPr>
          <p:cNvSpPr/>
          <p:nvPr/>
        </p:nvSpPr>
        <p:spPr>
          <a:xfrm>
            <a:off x="5716431" y="6427458"/>
            <a:ext cx="1635209" cy="350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291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F6A13B-0B19-4FFB-511E-D18071B9A641}"/>
              </a:ext>
            </a:extLst>
          </p:cNvPr>
          <p:cNvGrpSpPr/>
          <p:nvPr/>
        </p:nvGrpSpPr>
        <p:grpSpPr>
          <a:xfrm>
            <a:off x="256877" y="265731"/>
            <a:ext cx="11935123" cy="6592269"/>
            <a:chOff x="0" y="265731"/>
            <a:chExt cx="11988800" cy="659226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F4A9C28-A638-4B83-4940-543ECD49DC44}"/>
                </a:ext>
              </a:extLst>
            </p:cNvPr>
            <p:cNvCxnSpPr>
              <a:cxnSpLocks/>
            </p:cNvCxnSpPr>
            <p:nvPr/>
          </p:nvCxnSpPr>
          <p:spPr>
            <a:xfrm>
              <a:off x="1414732" y="1273313"/>
              <a:ext cx="10574068" cy="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DD19E390-3AC0-A40B-51EF-9175F60B6F86}"/>
                </a:ext>
              </a:extLst>
            </p:cNvPr>
            <p:cNvCxnSpPr>
              <a:cxnSpLocks/>
            </p:cNvCxnSpPr>
            <p:nvPr/>
          </p:nvCxnSpPr>
          <p:spPr>
            <a:xfrm>
              <a:off x="335869" y="265731"/>
              <a:ext cx="0" cy="6592269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0126A63-CB7F-8ACF-E89E-F23784294A5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70982"/>
              <a:ext cx="119888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8FCD56D-EF97-7FE9-473E-86AF5345CA79}"/>
                </a:ext>
              </a:extLst>
            </p:cNvPr>
            <p:cNvCxnSpPr>
              <a:cxnSpLocks/>
            </p:cNvCxnSpPr>
            <p:nvPr/>
          </p:nvCxnSpPr>
          <p:spPr>
            <a:xfrm>
              <a:off x="11370366" y="626164"/>
              <a:ext cx="0" cy="623183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412F629-1D95-97E4-8E6F-9A8906E94970}"/>
                </a:ext>
              </a:extLst>
            </p:cNvPr>
            <p:cNvCxnSpPr>
              <a:cxnSpLocks/>
            </p:cNvCxnSpPr>
            <p:nvPr/>
          </p:nvCxnSpPr>
          <p:spPr>
            <a:xfrm>
              <a:off x="11573773" y="3742082"/>
              <a:ext cx="0" cy="2762235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2691D56-E696-1165-9C8E-7652DD0E7B29}"/>
              </a:ext>
            </a:extLst>
          </p:cNvPr>
          <p:cNvGrpSpPr/>
          <p:nvPr/>
        </p:nvGrpSpPr>
        <p:grpSpPr>
          <a:xfrm>
            <a:off x="289579" y="543838"/>
            <a:ext cx="6331226" cy="1281763"/>
            <a:chOff x="289579" y="543838"/>
            <a:chExt cx="6331226" cy="128176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DFCA7D8-4649-1E3D-035C-C90E5F8A9686}"/>
                </a:ext>
              </a:extLst>
            </p:cNvPr>
            <p:cNvSpPr/>
            <p:nvPr/>
          </p:nvSpPr>
          <p:spPr>
            <a:xfrm>
              <a:off x="289581" y="543838"/>
              <a:ext cx="6331224" cy="1013979"/>
            </a:xfrm>
            <a:prstGeom prst="rect">
              <a:avLst/>
            </a:prstGeom>
            <a:solidFill>
              <a:srgbClr val="FFF5EA"/>
            </a:solid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>
              <a:extLst>
                <a:ext uri="{FF2B5EF4-FFF2-40B4-BE49-F238E27FC236}">
                  <a16:creationId xmlns:a16="http://schemas.microsoft.com/office/drawing/2014/main" id="{671DB180-852A-7983-B698-A82F8FDF75D9}"/>
                </a:ext>
              </a:extLst>
            </p:cNvPr>
            <p:cNvSpPr/>
            <p:nvPr/>
          </p:nvSpPr>
          <p:spPr>
            <a:xfrm rot="10800000">
              <a:off x="289579" y="1562714"/>
              <a:ext cx="301659" cy="262887"/>
            </a:xfrm>
            <a:prstGeom prst="triangle">
              <a:avLst>
                <a:gd name="adj" fmla="val 0"/>
              </a:avLst>
            </a:prstGeom>
            <a:solidFill>
              <a:srgbClr val="FFEBD5"/>
            </a:solidFill>
            <a:ln w="28575" cap="sq">
              <a:bevel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28B0D64-9EE4-49D7-917E-E25D49A05534}"/>
              </a:ext>
            </a:extLst>
          </p:cNvPr>
          <p:cNvSpPr txBox="1"/>
          <p:nvPr/>
        </p:nvSpPr>
        <p:spPr>
          <a:xfrm>
            <a:off x="441872" y="635328"/>
            <a:ext cx="6178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6. Project Review</a:t>
            </a:r>
            <a:endParaRPr lang="ko-KR" altLang="en-US" sz="48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004FF3-A582-D339-7805-A71608E60CC4}"/>
              </a:ext>
            </a:extLst>
          </p:cNvPr>
          <p:cNvSpPr txBox="1"/>
          <p:nvPr/>
        </p:nvSpPr>
        <p:spPr>
          <a:xfrm>
            <a:off x="740608" y="1611025"/>
            <a:ext cx="382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박찬우</a:t>
            </a:r>
            <a:endParaRPr lang="en-US" altLang="ko-KR" sz="32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B6D398-8E83-BBFB-98C8-03D01F1ECCDB}"/>
              </a:ext>
            </a:extLst>
          </p:cNvPr>
          <p:cNvSpPr txBox="1"/>
          <p:nvPr/>
        </p:nvSpPr>
        <p:spPr>
          <a:xfrm>
            <a:off x="740608" y="2908855"/>
            <a:ext cx="10323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프로젝트를 정하고 팀원들과 프로젝트를 진행하면서 제가 부족했던 부분들이 어디였는지 더 잘 알게 되었습니다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특히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p5.js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같은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api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사용함에 있어 학습을 하는 시간과 노력이 많이 들었습니다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개인 프로젝트였다면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힘들었겠지만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팀 프로젝트였기 때문에 집에 돌아가서도 학습을 위해 시간을 할애할 수 있었습니다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endParaRPr lang="en-US" altLang="ko-KR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어려운 환경속에서도 저를 도와주고 코드에 대한 지적을 해주어 성공적으로 프로젝트를 마치게 해준 팀원들에게 깊은 감사를 드립니다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0731E6-5CAE-B26B-5837-3DF25516C25D}"/>
              </a:ext>
            </a:extLst>
          </p:cNvPr>
          <p:cNvSpPr/>
          <p:nvPr/>
        </p:nvSpPr>
        <p:spPr>
          <a:xfrm>
            <a:off x="3794915" y="1645830"/>
            <a:ext cx="4481958" cy="78401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DE366A-B01D-6331-76ED-0C3D05FF11FA}"/>
              </a:ext>
            </a:extLst>
          </p:cNvPr>
          <p:cNvSpPr/>
          <p:nvPr/>
        </p:nvSpPr>
        <p:spPr>
          <a:xfrm>
            <a:off x="3503712" y="1911299"/>
            <a:ext cx="4481958" cy="784018"/>
          </a:xfrm>
          <a:prstGeom prst="rect">
            <a:avLst/>
          </a:prstGeom>
          <a:solidFill>
            <a:srgbClr val="FFF5EA"/>
          </a:solidFill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맡은 역할</a:t>
            </a:r>
            <a:endParaRPr lang="en-US" altLang="ko-KR" b="1" dirty="0"/>
          </a:p>
          <a:p>
            <a:pPr algn="ctr"/>
            <a:r>
              <a:rPr lang="en-US" altLang="ko-KR" dirty="0"/>
              <a:t>PPT</a:t>
            </a:r>
            <a:r>
              <a:rPr lang="ko-KR" altLang="en-US" dirty="0"/>
              <a:t> 작성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D4AED3F1-0EFA-F466-8386-6E35F845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751D-B6AF-48F5-B27D-2800F61D5565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C13D4B-93C2-5777-1435-E36AF4213D32}"/>
              </a:ext>
            </a:extLst>
          </p:cNvPr>
          <p:cNvSpPr txBox="1"/>
          <p:nvPr/>
        </p:nvSpPr>
        <p:spPr>
          <a:xfrm>
            <a:off x="5716431" y="6418031"/>
            <a:ext cx="16352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사이트 바로가기</a:t>
            </a:r>
          </a:p>
        </p:txBody>
      </p:sp>
      <p:sp>
        <p:nvSpPr>
          <p:cNvPr id="16" name="직사각형 15">
            <a:hlinkClick r:id="rId2"/>
            <a:extLst>
              <a:ext uri="{FF2B5EF4-FFF2-40B4-BE49-F238E27FC236}">
                <a16:creationId xmlns:a16="http://schemas.microsoft.com/office/drawing/2014/main" id="{B4050636-AC4A-2560-9ABA-550D1C95D5E9}"/>
              </a:ext>
            </a:extLst>
          </p:cNvPr>
          <p:cNvSpPr/>
          <p:nvPr/>
        </p:nvSpPr>
        <p:spPr>
          <a:xfrm>
            <a:off x="5716431" y="6427458"/>
            <a:ext cx="1635209" cy="350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7110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F6A13B-0B19-4FFB-511E-D18071B9A641}"/>
              </a:ext>
            </a:extLst>
          </p:cNvPr>
          <p:cNvGrpSpPr/>
          <p:nvPr/>
        </p:nvGrpSpPr>
        <p:grpSpPr>
          <a:xfrm>
            <a:off x="256877" y="265731"/>
            <a:ext cx="11935123" cy="6592269"/>
            <a:chOff x="0" y="265731"/>
            <a:chExt cx="11988800" cy="659226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F4A9C28-A638-4B83-4940-543ECD49DC44}"/>
                </a:ext>
              </a:extLst>
            </p:cNvPr>
            <p:cNvCxnSpPr>
              <a:cxnSpLocks/>
            </p:cNvCxnSpPr>
            <p:nvPr/>
          </p:nvCxnSpPr>
          <p:spPr>
            <a:xfrm>
              <a:off x="1414732" y="1273313"/>
              <a:ext cx="10574068" cy="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DD19E390-3AC0-A40B-51EF-9175F60B6F86}"/>
                </a:ext>
              </a:extLst>
            </p:cNvPr>
            <p:cNvCxnSpPr>
              <a:cxnSpLocks/>
            </p:cNvCxnSpPr>
            <p:nvPr/>
          </p:nvCxnSpPr>
          <p:spPr>
            <a:xfrm>
              <a:off x="335869" y="265731"/>
              <a:ext cx="0" cy="6592269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0126A63-CB7F-8ACF-E89E-F23784294A5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70982"/>
              <a:ext cx="119888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8FCD56D-EF97-7FE9-473E-86AF5345CA79}"/>
                </a:ext>
              </a:extLst>
            </p:cNvPr>
            <p:cNvCxnSpPr>
              <a:cxnSpLocks/>
            </p:cNvCxnSpPr>
            <p:nvPr/>
          </p:nvCxnSpPr>
          <p:spPr>
            <a:xfrm>
              <a:off x="11370366" y="626164"/>
              <a:ext cx="0" cy="623183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412F629-1D95-97E4-8E6F-9A8906E94970}"/>
                </a:ext>
              </a:extLst>
            </p:cNvPr>
            <p:cNvCxnSpPr>
              <a:cxnSpLocks/>
            </p:cNvCxnSpPr>
            <p:nvPr/>
          </p:nvCxnSpPr>
          <p:spPr>
            <a:xfrm>
              <a:off x="11573773" y="3742082"/>
              <a:ext cx="0" cy="2762235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2691D56-E696-1165-9C8E-7652DD0E7B29}"/>
              </a:ext>
            </a:extLst>
          </p:cNvPr>
          <p:cNvGrpSpPr/>
          <p:nvPr/>
        </p:nvGrpSpPr>
        <p:grpSpPr>
          <a:xfrm>
            <a:off x="289579" y="543838"/>
            <a:ext cx="6331226" cy="1281763"/>
            <a:chOff x="289579" y="543838"/>
            <a:chExt cx="6331226" cy="128176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DFCA7D8-4649-1E3D-035C-C90E5F8A9686}"/>
                </a:ext>
              </a:extLst>
            </p:cNvPr>
            <p:cNvSpPr/>
            <p:nvPr/>
          </p:nvSpPr>
          <p:spPr>
            <a:xfrm>
              <a:off x="289581" y="543838"/>
              <a:ext cx="6331224" cy="1013979"/>
            </a:xfrm>
            <a:prstGeom prst="rect">
              <a:avLst/>
            </a:prstGeom>
            <a:solidFill>
              <a:srgbClr val="FFF5EA"/>
            </a:solid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>
              <a:extLst>
                <a:ext uri="{FF2B5EF4-FFF2-40B4-BE49-F238E27FC236}">
                  <a16:creationId xmlns:a16="http://schemas.microsoft.com/office/drawing/2014/main" id="{671DB180-852A-7983-B698-A82F8FDF75D9}"/>
                </a:ext>
              </a:extLst>
            </p:cNvPr>
            <p:cNvSpPr/>
            <p:nvPr/>
          </p:nvSpPr>
          <p:spPr>
            <a:xfrm rot="10800000">
              <a:off x="289579" y="1562714"/>
              <a:ext cx="301659" cy="262887"/>
            </a:xfrm>
            <a:prstGeom prst="triangle">
              <a:avLst>
                <a:gd name="adj" fmla="val 0"/>
              </a:avLst>
            </a:prstGeom>
            <a:solidFill>
              <a:srgbClr val="FFEBD5"/>
            </a:solidFill>
            <a:ln w="28575" cap="sq">
              <a:bevel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28B0D64-9EE4-49D7-917E-E25D49A05534}"/>
              </a:ext>
            </a:extLst>
          </p:cNvPr>
          <p:cNvSpPr txBox="1"/>
          <p:nvPr/>
        </p:nvSpPr>
        <p:spPr>
          <a:xfrm>
            <a:off x="441872" y="635328"/>
            <a:ext cx="6178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6. Project Review</a:t>
            </a:r>
            <a:endParaRPr lang="ko-KR" altLang="en-US" sz="48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004FF3-A582-D339-7805-A71608E60CC4}"/>
              </a:ext>
            </a:extLst>
          </p:cNvPr>
          <p:cNvSpPr txBox="1"/>
          <p:nvPr/>
        </p:nvSpPr>
        <p:spPr>
          <a:xfrm>
            <a:off x="740608" y="1611025"/>
            <a:ext cx="382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배석찬</a:t>
            </a:r>
            <a:endParaRPr lang="en-US" altLang="ko-KR" sz="32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B6D398-8E83-BBFB-98C8-03D01F1ECCDB}"/>
              </a:ext>
            </a:extLst>
          </p:cNvPr>
          <p:cNvSpPr txBox="1"/>
          <p:nvPr/>
        </p:nvSpPr>
        <p:spPr>
          <a:xfrm>
            <a:off x="740608" y="2908855"/>
            <a:ext cx="10323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이번 팀 프로젝트에서 </a:t>
            </a:r>
            <a:r>
              <a:rPr lang="ko-KR" altLang="en-US" sz="18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백엔드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파트를 담당하여 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Express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MySQL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활용해 차트 데이터를 관리하는 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API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구축했습니다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Express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설정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MySQL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연동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트랜잭션 처리 등을 통해 데이터 일관성과 신뢰성을 확보했습니다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특히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Promise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async / await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사용해 비동기 코드를 효율적으로 작성하고 트랜잭션을 활용해 여러 쿼리를 원자적으로 처리하는 방법을 익혔습니다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어려움도 있었지만 이를 통해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백엔드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개발에 대한 이해도를 높이고 실무적인 경험을 쌓을 수 있었습니다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이번 프로젝트는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백엔드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개발자로서의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성장에 큰 도움이 되었습니다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5F929E-6605-C1D0-C560-3A53DA990922}"/>
              </a:ext>
            </a:extLst>
          </p:cNvPr>
          <p:cNvSpPr/>
          <p:nvPr/>
        </p:nvSpPr>
        <p:spPr>
          <a:xfrm>
            <a:off x="3794915" y="1645830"/>
            <a:ext cx="4481958" cy="78401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2547FC-747F-F3EA-3DEA-42F8A284F953}"/>
              </a:ext>
            </a:extLst>
          </p:cNvPr>
          <p:cNvSpPr/>
          <p:nvPr/>
        </p:nvSpPr>
        <p:spPr>
          <a:xfrm>
            <a:off x="3503712" y="1911299"/>
            <a:ext cx="4481958" cy="784018"/>
          </a:xfrm>
          <a:prstGeom prst="rect">
            <a:avLst/>
          </a:prstGeom>
          <a:solidFill>
            <a:srgbClr val="FFF5EA"/>
          </a:solidFill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맡은 역할</a:t>
            </a:r>
            <a:endParaRPr lang="en-US" altLang="ko-KR" b="1" dirty="0"/>
          </a:p>
          <a:p>
            <a:pPr algn="ctr"/>
            <a:r>
              <a:rPr lang="ko-KR" altLang="en-US" dirty="0" err="1"/>
              <a:t>백엔드</a:t>
            </a:r>
            <a:endParaRPr lang="ko-KR" alt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3FCD20F-8558-0AFA-1B16-A0E3A74D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751D-B6AF-48F5-B27D-2800F61D5565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5B3965-861D-C265-7DA4-77CE44B2E108}"/>
              </a:ext>
            </a:extLst>
          </p:cNvPr>
          <p:cNvSpPr txBox="1"/>
          <p:nvPr/>
        </p:nvSpPr>
        <p:spPr>
          <a:xfrm>
            <a:off x="5716431" y="6418031"/>
            <a:ext cx="16352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사이트 바로가기</a:t>
            </a:r>
          </a:p>
        </p:txBody>
      </p:sp>
      <p:sp>
        <p:nvSpPr>
          <p:cNvPr id="16" name="직사각형 15">
            <a:hlinkClick r:id="rId2"/>
            <a:extLst>
              <a:ext uri="{FF2B5EF4-FFF2-40B4-BE49-F238E27FC236}">
                <a16:creationId xmlns:a16="http://schemas.microsoft.com/office/drawing/2014/main" id="{CEF9102B-4233-7DD1-21ED-7A8CCE21DB4F}"/>
              </a:ext>
            </a:extLst>
          </p:cNvPr>
          <p:cNvSpPr/>
          <p:nvPr/>
        </p:nvSpPr>
        <p:spPr>
          <a:xfrm>
            <a:off x="5716431" y="6427458"/>
            <a:ext cx="1635209" cy="350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57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33" y="2548467"/>
            <a:ext cx="5181600" cy="239606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467" y="4047067"/>
            <a:ext cx="1769533" cy="1100667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9F0465-1182-BA5E-B621-EB7C7AD8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751D-B6AF-48F5-B27D-2800F61D5565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3D8DB-6C6D-838C-4D11-06EB53262102}"/>
              </a:ext>
            </a:extLst>
          </p:cNvPr>
          <p:cNvSpPr txBox="1"/>
          <p:nvPr/>
        </p:nvSpPr>
        <p:spPr>
          <a:xfrm>
            <a:off x="5716431" y="6418031"/>
            <a:ext cx="16352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사이트 바로가기</a:t>
            </a:r>
          </a:p>
        </p:txBody>
      </p:sp>
      <p:sp>
        <p:nvSpPr>
          <p:cNvPr id="6" name="직사각형 5">
            <a:hlinkClick r:id="rId4"/>
            <a:extLst>
              <a:ext uri="{FF2B5EF4-FFF2-40B4-BE49-F238E27FC236}">
                <a16:creationId xmlns:a16="http://schemas.microsoft.com/office/drawing/2014/main" id="{A3264B7C-33AF-9335-F293-E669719EB555}"/>
              </a:ext>
            </a:extLst>
          </p:cNvPr>
          <p:cNvSpPr/>
          <p:nvPr/>
        </p:nvSpPr>
        <p:spPr>
          <a:xfrm>
            <a:off x="5716431" y="6427458"/>
            <a:ext cx="1635209" cy="350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F6A13B-0B19-4FFB-511E-D18071B9A641}"/>
              </a:ext>
            </a:extLst>
          </p:cNvPr>
          <p:cNvGrpSpPr/>
          <p:nvPr/>
        </p:nvGrpSpPr>
        <p:grpSpPr>
          <a:xfrm>
            <a:off x="256877" y="265731"/>
            <a:ext cx="11935123" cy="6592269"/>
            <a:chOff x="0" y="265731"/>
            <a:chExt cx="11988800" cy="659226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F4A9C28-A638-4B83-4940-543ECD49DC44}"/>
                </a:ext>
              </a:extLst>
            </p:cNvPr>
            <p:cNvCxnSpPr>
              <a:cxnSpLocks/>
            </p:cNvCxnSpPr>
            <p:nvPr/>
          </p:nvCxnSpPr>
          <p:spPr>
            <a:xfrm>
              <a:off x="1414732" y="1273313"/>
              <a:ext cx="10574068" cy="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DD19E390-3AC0-A40B-51EF-9175F60B6F86}"/>
                </a:ext>
              </a:extLst>
            </p:cNvPr>
            <p:cNvCxnSpPr>
              <a:cxnSpLocks/>
            </p:cNvCxnSpPr>
            <p:nvPr/>
          </p:nvCxnSpPr>
          <p:spPr>
            <a:xfrm>
              <a:off x="335869" y="265731"/>
              <a:ext cx="0" cy="6592269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0126A63-CB7F-8ACF-E89E-F23784294A5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70982"/>
              <a:ext cx="119888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8FCD56D-EF97-7FE9-473E-86AF5345CA79}"/>
                </a:ext>
              </a:extLst>
            </p:cNvPr>
            <p:cNvCxnSpPr>
              <a:cxnSpLocks/>
            </p:cNvCxnSpPr>
            <p:nvPr/>
          </p:nvCxnSpPr>
          <p:spPr>
            <a:xfrm>
              <a:off x="11370366" y="626164"/>
              <a:ext cx="0" cy="623183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412F629-1D95-97E4-8E6F-9A8906E94970}"/>
                </a:ext>
              </a:extLst>
            </p:cNvPr>
            <p:cNvCxnSpPr>
              <a:cxnSpLocks/>
            </p:cNvCxnSpPr>
            <p:nvPr/>
          </p:nvCxnSpPr>
          <p:spPr>
            <a:xfrm>
              <a:off x="11573773" y="3742082"/>
              <a:ext cx="0" cy="2762235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2691D56-E696-1165-9C8E-7652DD0E7B29}"/>
              </a:ext>
            </a:extLst>
          </p:cNvPr>
          <p:cNvGrpSpPr/>
          <p:nvPr/>
        </p:nvGrpSpPr>
        <p:grpSpPr>
          <a:xfrm>
            <a:off x="289579" y="543838"/>
            <a:ext cx="6331226" cy="1281763"/>
            <a:chOff x="289579" y="543838"/>
            <a:chExt cx="6331226" cy="128176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DFCA7D8-4649-1E3D-035C-C90E5F8A9686}"/>
                </a:ext>
              </a:extLst>
            </p:cNvPr>
            <p:cNvSpPr/>
            <p:nvPr/>
          </p:nvSpPr>
          <p:spPr>
            <a:xfrm>
              <a:off x="289581" y="543838"/>
              <a:ext cx="6331224" cy="1013979"/>
            </a:xfrm>
            <a:prstGeom prst="rect">
              <a:avLst/>
            </a:prstGeom>
            <a:solidFill>
              <a:srgbClr val="FFF5EA"/>
            </a:solid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>
              <a:extLst>
                <a:ext uri="{FF2B5EF4-FFF2-40B4-BE49-F238E27FC236}">
                  <a16:creationId xmlns:a16="http://schemas.microsoft.com/office/drawing/2014/main" id="{671DB180-852A-7983-B698-A82F8FDF75D9}"/>
                </a:ext>
              </a:extLst>
            </p:cNvPr>
            <p:cNvSpPr/>
            <p:nvPr/>
          </p:nvSpPr>
          <p:spPr>
            <a:xfrm rot="10800000">
              <a:off x="289579" y="1562714"/>
              <a:ext cx="301659" cy="262887"/>
            </a:xfrm>
            <a:prstGeom prst="triangle">
              <a:avLst>
                <a:gd name="adj" fmla="val 0"/>
              </a:avLst>
            </a:prstGeom>
            <a:solidFill>
              <a:srgbClr val="FFEBD5"/>
            </a:solidFill>
            <a:ln w="28575" cap="sq">
              <a:bevel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28B0D64-9EE4-49D7-917E-E25D49A05534}"/>
              </a:ext>
            </a:extLst>
          </p:cNvPr>
          <p:cNvSpPr txBox="1"/>
          <p:nvPr/>
        </p:nvSpPr>
        <p:spPr>
          <a:xfrm>
            <a:off x="441872" y="635328"/>
            <a:ext cx="6178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1. Schedule</a:t>
            </a:r>
            <a:endParaRPr lang="ko-KR" altLang="en-US" sz="4800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5B1A0063-CBD0-4C69-8319-9686592A9BB8}"/>
              </a:ext>
            </a:extLst>
          </p:cNvPr>
          <p:cNvSpPr/>
          <p:nvPr/>
        </p:nvSpPr>
        <p:spPr>
          <a:xfrm rot="10800000">
            <a:off x="2180525" y="4482238"/>
            <a:ext cx="333462" cy="56051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3E981398-0333-5E1C-0E46-E96AA1CA7183}"/>
              </a:ext>
            </a:extLst>
          </p:cNvPr>
          <p:cNvSpPr/>
          <p:nvPr/>
        </p:nvSpPr>
        <p:spPr>
          <a:xfrm rot="10800000">
            <a:off x="5197738" y="4482239"/>
            <a:ext cx="333462" cy="56051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A427ED0C-78C9-FC5A-012F-8E4679E88F51}"/>
              </a:ext>
            </a:extLst>
          </p:cNvPr>
          <p:cNvSpPr/>
          <p:nvPr/>
        </p:nvSpPr>
        <p:spPr>
          <a:xfrm rot="10800000">
            <a:off x="9618747" y="4482240"/>
            <a:ext cx="333462" cy="56051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4E0A5A-DFDC-3D7D-1E02-944BB20F9882}"/>
              </a:ext>
            </a:extLst>
          </p:cNvPr>
          <p:cNvSpPr txBox="1"/>
          <p:nvPr/>
        </p:nvSpPr>
        <p:spPr>
          <a:xfrm>
            <a:off x="1238409" y="3128820"/>
            <a:ext cx="67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5/17</a:t>
            </a:r>
            <a:endParaRPr lang="ko-KR" altLang="en-US" dirty="0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D8615764-A442-60F8-69B3-11C6F8DF1506}"/>
              </a:ext>
            </a:extLst>
          </p:cNvPr>
          <p:cNvSpPr/>
          <p:nvPr/>
        </p:nvSpPr>
        <p:spPr>
          <a:xfrm>
            <a:off x="3586190" y="3022403"/>
            <a:ext cx="333462" cy="560514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1C7E57-D21B-167A-E232-0698775737E6}"/>
              </a:ext>
            </a:extLst>
          </p:cNvPr>
          <p:cNvSpPr txBox="1"/>
          <p:nvPr/>
        </p:nvSpPr>
        <p:spPr>
          <a:xfrm>
            <a:off x="9998642" y="3088846"/>
            <a:ext cx="53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6/1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4D356D-4B5E-F1AC-3299-4A24111578A3}"/>
              </a:ext>
            </a:extLst>
          </p:cNvPr>
          <p:cNvSpPr txBox="1"/>
          <p:nvPr/>
        </p:nvSpPr>
        <p:spPr>
          <a:xfrm>
            <a:off x="2956757" y="3122744"/>
            <a:ext cx="44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BA4C52-04A8-0F5C-D812-920744008F38}"/>
              </a:ext>
            </a:extLst>
          </p:cNvPr>
          <p:cNvSpPr txBox="1"/>
          <p:nvPr/>
        </p:nvSpPr>
        <p:spPr>
          <a:xfrm>
            <a:off x="4040335" y="3117994"/>
            <a:ext cx="44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AB20C9-AF18-D965-E051-A3506650202C}"/>
              </a:ext>
            </a:extLst>
          </p:cNvPr>
          <p:cNvSpPr txBox="1"/>
          <p:nvPr/>
        </p:nvSpPr>
        <p:spPr>
          <a:xfrm>
            <a:off x="6221331" y="3144902"/>
            <a:ext cx="44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2AE5F3-3084-E9DF-B9E6-A6B60F3B8756}"/>
              </a:ext>
            </a:extLst>
          </p:cNvPr>
          <p:cNvSpPr txBox="1"/>
          <p:nvPr/>
        </p:nvSpPr>
        <p:spPr>
          <a:xfrm>
            <a:off x="8951526" y="3087347"/>
            <a:ext cx="44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FE84EA92-FE89-54A1-ABE8-B902E81568A4}"/>
              </a:ext>
            </a:extLst>
          </p:cNvPr>
          <p:cNvSpPr/>
          <p:nvPr/>
        </p:nvSpPr>
        <p:spPr>
          <a:xfrm>
            <a:off x="7726788" y="3022403"/>
            <a:ext cx="333462" cy="560514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40DBA8-6046-B114-8DB6-29DA2454B0B4}"/>
              </a:ext>
            </a:extLst>
          </p:cNvPr>
          <p:cNvSpPr txBox="1"/>
          <p:nvPr/>
        </p:nvSpPr>
        <p:spPr>
          <a:xfrm>
            <a:off x="1668123" y="5237634"/>
            <a:ext cx="131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자료 조사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F082E0-7CDD-29DC-0FE8-CDA375C332AA}"/>
              </a:ext>
            </a:extLst>
          </p:cNvPr>
          <p:cNvSpPr txBox="1"/>
          <p:nvPr/>
        </p:nvSpPr>
        <p:spPr>
          <a:xfrm>
            <a:off x="3097788" y="2284580"/>
            <a:ext cx="120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프로젝트 디자인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C45BA8-2135-AB91-C17E-A4D3ED55FDFA}"/>
              </a:ext>
            </a:extLst>
          </p:cNvPr>
          <p:cNvSpPr txBox="1"/>
          <p:nvPr/>
        </p:nvSpPr>
        <p:spPr>
          <a:xfrm>
            <a:off x="4661953" y="5237634"/>
            <a:ext cx="1357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프레임워크 제작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CB1B21-D37B-2598-D98A-F6D34ED6B858}"/>
              </a:ext>
            </a:extLst>
          </p:cNvPr>
          <p:cNvSpPr txBox="1"/>
          <p:nvPr/>
        </p:nvSpPr>
        <p:spPr>
          <a:xfrm>
            <a:off x="9001119" y="5237634"/>
            <a:ext cx="1520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코드</a:t>
            </a:r>
            <a: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리뷰</a:t>
            </a:r>
            <a:endParaRPr lang="en-US" altLang="ko-KR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algn="ctr"/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및 </a:t>
            </a:r>
            <a: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PPT </a:t>
            </a:r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작성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F502DC-F3E2-C64E-2156-2D45CF5E6317}"/>
              </a:ext>
            </a:extLst>
          </p:cNvPr>
          <p:cNvSpPr txBox="1"/>
          <p:nvPr/>
        </p:nvSpPr>
        <p:spPr>
          <a:xfrm>
            <a:off x="7238385" y="2284580"/>
            <a:ext cx="131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코딩</a:t>
            </a:r>
            <a: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및</a:t>
            </a:r>
            <a:endParaRPr lang="en-US" altLang="ko-KR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algn="ctr"/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수정 작업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804D5804-549E-B9C6-43E9-74CC470B8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106099"/>
              </p:ext>
            </p:extLst>
          </p:nvPr>
        </p:nvGraphicFramePr>
        <p:xfrm>
          <a:off x="1547495" y="3602643"/>
          <a:ext cx="8720352" cy="859871"/>
        </p:xfrm>
        <a:graphic>
          <a:graphicData uri="http://schemas.openxmlformats.org/drawingml/2006/table">
            <a:tbl>
              <a:tblPr/>
              <a:tblGrid>
                <a:gridCol w="1635066">
                  <a:extLst>
                    <a:ext uri="{9D8B030D-6E8A-4147-A177-3AD203B41FA5}">
                      <a16:colId xmlns:a16="http://schemas.microsoft.com/office/drawing/2014/main" val="3731692672"/>
                    </a:ext>
                  </a:extLst>
                </a:gridCol>
                <a:gridCol w="1090044">
                  <a:extLst>
                    <a:ext uri="{9D8B030D-6E8A-4147-A177-3AD203B41FA5}">
                      <a16:colId xmlns:a16="http://schemas.microsoft.com/office/drawing/2014/main" val="72199366"/>
                    </a:ext>
                  </a:extLst>
                </a:gridCol>
                <a:gridCol w="2180088">
                  <a:extLst>
                    <a:ext uri="{9D8B030D-6E8A-4147-A177-3AD203B41FA5}">
                      <a16:colId xmlns:a16="http://schemas.microsoft.com/office/drawing/2014/main" val="56246359"/>
                    </a:ext>
                  </a:extLst>
                </a:gridCol>
                <a:gridCol w="2725110">
                  <a:extLst>
                    <a:ext uri="{9D8B030D-6E8A-4147-A177-3AD203B41FA5}">
                      <a16:colId xmlns:a16="http://schemas.microsoft.com/office/drawing/2014/main" val="2154271690"/>
                    </a:ext>
                  </a:extLst>
                </a:gridCol>
                <a:gridCol w="1090044">
                  <a:extLst>
                    <a:ext uri="{9D8B030D-6E8A-4147-A177-3AD203B41FA5}">
                      <a16:colId xmlns:a16="http://schemas.microsoft.com/office/drawing/2014/main" val="3398613942"/>
                    </a:ext>
                  </a:extLst>
                </a:gridCol>
              </a:tblGrid>
              <a:tr h="85987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99882"/>
                  </a:ext>
                </a:extLst>
              </a:tr>
            </a:tbl>
          </a:graphicData>
        </a:graphic>
      </p:graphicFrame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EF56876D-694A-F641-397C-86FC0935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751D-B6AF-48F5-B27D-2800F61D556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C529B0-8551-2895-F8A7-CE3676D8E7C5}"/>
              </a:ext>
            </a:extLst>
          </p:cNvPr>
          <p:cNvSpPr txBox="1"/>
          <p:nvPr/>
        </p:nvSpPr>
        <p:spPr>
          <a:xfrm>
            <a:off x="5716431" y="6418031"/>
            <a:ext cx="16352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사이트 바로가기</a:t>
            </a:r>
          </a:p>
        </p:txBody>
      </p:sp>
      <p:sp>
        <p:nvSpPr>
          <p:cNvPr id="38" name="직사각형 37">
            <a:hlinkClick r:id="rId2"/>
            <a:extLst>
              <a:ext uri="{FF2B5EF4-FFF2-40B4-BE49-F238E27FC236}">
                <a16:creationId xmlns:a16="http://schemas.microsoft.com/office/drawing/2014/main" id="{8A5CB488-40D7-241B-060E-5E8513FF34CC}"/>
              </a:ext>
            </a:extLst>
          </p:cNvPr>
          <p:cNvSpPr/>
          <p:nvPr/>
        </p:nvSpPr>
        <p:spPr>
          <a:xfrm>
            <a:off x="5716431" y="6427458"/>
            <a:ext cx="1635209" cy="350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3244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F6A13B-0B19-4FFB-511E-D18071B9A641}"/>
              </a:ext>
            </a:extLst>
          </p:cNvPr>
          <p:cNvGrpSpPr/>
          <p:nvPr/>
        </p:nvGrpSpPr>
        <p:grpSpPr>
          <a:xfrm>
            <a:off x="256877" y="265731"/>
            <a:ext cx="11935123" cy="6403629"/>
            <a:chOff x="0" y="265731"/>
            <a:chExt cx="11988800" cy="659226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F4A9C28-A638-4B83-4940-543ECD49DC44}"/>
                </a:ext>
              </a:extLst>
            </p:cNvPr>
            <p:cNvCxnSpPr>
              <a:cxnSpLocks/>
            </p:cNvCxnSpPr>
            <p:nvPr/>
          </p:nvCxnSpPr>
          <p:spPr>
            <a:xfrm>
              <a:off x="1414732" y="1273313"/>
              <a:ext cx="10574068" cy="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DD19E390-3AC0-A40B-51EF-9175F60B6F86}"/>
                </a:ext>
              </a:extLst>
            </p:cNvPr>
            <p:cNvCxnSpPr>
              <a:cxnSpLocks/>
            </p:cNvCxnSpPr>
            <p:nvPr/>
          </p:nvCxnSpPr>
          <p:spPr>
            <a:xfrm>
              <a:off x="335869" y="265731"/>
              <a:ext cx="0" cy="6592269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0126A63-CB7F-8ACF-E89E-F23784294A5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70982"/>
              <a:ext cx="119888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8FCD56D-EF97-7FE9-473E-86AF5345CA79}"/>
                </a:ext>
              </a:extLst>
            </p:cNvPr>
            <p:cNvCxnSpPr>
              <a:cxnSpLocks/>
            </p:cNvCxnSpPr>
            <p:nvPr/>
          </p:nvCxnSpPr>
          <p:spPr>
            <a:xfrm>
              <a:off x="11370366" y="626164"/>
              <a:ext cx="0" cy="623183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412F629-1D95-97E4-8E6F-9A8906E94970}"/>
                </a:ext>
              </a:extLst>
            </p:cNvPr>
            <p:cNvCxnSpPr>
              <a:cxnSpLocks/>
            </p:cNvCxnSpPr>
            <p:nvPr/>
          </p:nvCxnSpPr>
          <p:spPr>
            <a:xfrm>
              <a:off x="11573773" y="3742082"/>
              <a:ext cx="0" cy="2762235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2691D56-E696-1165-9C8E-7652DD0E7B29}"/>
              </a:ext>
            </a:extLst>
          </p:cNvPr>
          <p:cNvGrpSpPr/>
          <p:nvPr/>
        </p:nvGrpSpPr>
        <p:grpSpPr>
          <a:xfrm>
            <a:off x="289579" y="543838"/>
            <a:ext cx="6331226" cy="1281763"/>
            <a:chOff x="289579" y="543838"/>
            <a:chExt cx="6331226" cy="128176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DFCA7D8-4649-1E3D-035C-C90E5F8A9686}"/>
                </a:ext>
              </a:extLst>
            </p:cNvPr>
            <p:cNvSpPr/>
            <p:nvPr/>
          </p:nvSpPr>
          <p:spPr>
            <a:xfrm>
              <a:off x="289581" y="543838"/>
              <a:ext cx="6331224" cy="1013979"/>
            </a:xfrm>
            <a:prstGeom prst="rect">
              <a:avLst/>
            </a:prstGeom>
            <a:solidFill>
              <a:srgbClr val="FFF5EA"/>
            </a:solid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>
              <a:extLst>
                <a:ext uri="{FF2B5EF4-FFF2-40B4-BE49-F238E27FC236}">
                  <a16:creationId xmlns:a16="http://schemas.microsoft.com/office/drawing/2014/main" id="{671DB180-852A-7983-B698-A82F8FDF75D9}"/>
                </a:ext>
              </a:extLst>
            </p:cNvPr>
            <p:cNvSpPr/>
            <p:nvPr/>
          </p:nvSpPr>
          <p:spPr>
            <a:xfrm rot="10800000">
              <a:off x="289579" y="1562714"/>
              <a:ext cx="301659" cy="262887"/>
            </a:xfrm>
            <a:prstGeom prst="triangle">
              <a:avLst>
                <a:gd name="adj" fmla="val 0"/>
              </a:avLst>
            </a:prstGeom>
            <a:solidFill>
              <a:srgbClr val="FFEBD5"/>
            </a:solidFill>
            <a:ln w="28575" cap="sq">
              <a:bevel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28B0D64-9EE4-49D7-917E-E25D49A05534}"/>
              </a:ext>
            </a:extLst>
          </p:cNvPr>
          <p:cNvSpPr txBox="1"/>
          <p:nvPr/>
        </p:nvSpPr>
        <p:spPr>
          <a:xfrm>
            <a:off x="441872" y="635328"/>
            <a:ext cx="6178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2. Design</a:t>
            </a:r>
            <a:endParaRPr lang="ko-KR" altLang="en-US" sz="4800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055CDBC-B370-6607-B767-A8CEFA51E25A}"/>
              </a:ext>
            </a:extLst>
          </p:cNvPr>
          <p:cNvGrpSpPr/>
          <p:nvPr/>
        </p:nvGrpSpPr>
        <p:grpSpPr>
          <a:xfrm>
            <a:off x="2182614" y="1694157"/>
            <a:ext cx="3235848" cy="4166016"/>
            <a:chOff x="2329906" y="1881391"/>
            <a:chExt cx="3235848" cy="416601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B49CAC8-AF66-021F-CC8B-8632C2C7E63C}"/>
                </a:ext>
              </a:extLst>
            </p:cNvPr>
            <p:cNvSpPr/>
            <p:nvPr/>
          </p:nvSpPr>
          <p:spPr>
            <a:xfrm>
              <a:off x="2329906" y="2174146"/>
              <a:ext cx="3235848" cy="3873261"/>
            </a:xfrm>
            <a:prstGeom prst="rect">
              <a:avLst/>
            </a:prstGeom>
            <a:solidFill>
              <a:srgbClr val="FFF5EA"/>
            </a:solidFill>
            <a:ln w="3175" cap="sq">
              <a:bevel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pPr algn="ctr"/>
              <a:r>
                <a:rPr lang="ko-KR" altLang="en-US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눈의 피로를 고려한 색상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E6709C9-9E5B-FEED-B576-203A47CFE603}"/>
                </a:ext>
              </a:extLst>
            </p:cNvPr>
            <p:cNvGrpSpPr/>
            <p:nvPr/>
          </p:nvGrpSpPr>
          <p:grpSpPr>
            <a:xfrm>
              <a:off x="2980648" y="1881391"/>
              <a:ext cx="1712161" cy="1031276"/>
              <a:chOff x="3802652" y="1498961"/>
              <a:chExt cx="1684585" cy="1135617"/>
            </a:xfrm>
          </p:grpSpPr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83AD78DD-E1D0-787B-C1A3-06F5017A3D33}"/>
                  </a:ext>
                </a:extLst>
              </p:cNvPr>
              <p:cNvSpPr/>
              <p:nvPr/>
            </p:nvSpPr>
            <p:spPr>
              <a:xfrm>
                <a:off x="4035158" y="1498961"/>
                <a:ext cx="1219575" cy="1135617"/>
              </a:xfrm>
              <a:prstGeom prst="ellipse">
                <a:avLst/>
              </a:prstGeom>
              <a:solidFill>
                <a:srgbClr val="F8F7F4"/>
              </a:solidFill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303B6D-9059-A1D2-0C24-F577D14E30E2}"/>
                  </a:ext>
                </a:extLst>
              </p:cNvPr>
              <p:cNvSpPr txBox="1"/>
              <p:nvPr/>
            </p:nvSpPr>
            <p:spPr>
              <a:xfrm>
                <a:off x="3802652" y="1757568"/>
                <a:ext cx="1684585" cy="643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b="1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색상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F2F90E0E-1F84-0EF2-A5DF-27A19696DD53}"/>
                </a:ext>
              </a:extLst>
            </p:cNvPr>
            <p:cNvGrpSpPr/>
            <p:nvPr/>
          </p:nvGrpSpPr>
          <p:grpSpPr>
            <a:xfrm>
              <a:off x="2520963" y="4044603"/>
              <a:ext cx="1306626" cy="1348739"/>
              <a:chOff x="1446557" y="1109357"/>
              <a:chExt cx="5886076" cy="4373815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0B2EBFEB-8FC1-2A5E-ECD5-A0B0F93537F3}"/>
                  </a:ext>
                </a:extLst>
              </p:cNvPr>
              <p:cNvSpPr/>
              <p:nvPr/>
            </p:nvSpPr>
            <p:spPr>
              <a:xfrm>
                <a:off x="1717993" y="1109357"/>
                <a:ext cx="5614640" cy="4108345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364C5A55-BE9B-F9C7-BC6C-01173BBD86C4}"/>
                  </a:ext>
                </a:extLst>
              </p:cNvPr>
              <p:cNvSpPr/>
              <p:nvPr/>
            </p:nvSpPr>
            <p:spPr>
              <a:xfrm>
                <a:off x="1446557" y="1374827"/>
                <a:ext cx="5614640" cy="4108345"/>
              </a:xfrm>
              <a:prstGeom prst="rect">
                <a:avLst/>
              </a:prstGeom>
              <a:solidFill>
                <a:srgbClr val="1ABC9C"/>
              </a:solidFill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rgbClr val="1ABC9C"/>
                  </a:solidFill>
                  <a:highlight>
                    <a:srgbClr val="1ABC9C"/>
                  </a:highlight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8A85649-4592-E888-236E-586D0482F67C}"/>
                  </a:ext>
                </a:extLst>
              </p:cNvPr>
              <p:cNvSpPr txBox="1"/>
              <p:nvPr/>
            </p:nvSpPr>
            <p:spPr>
              <a:xfrm>
                <a:off x="1491172" y="2962916"/>
                <a:ext cx="5507895" cy="89827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#1ABC9C</a:t>
                </a:r>
                <a:endParaRPr lang="ko-KR" altLang="en-US" sz="1200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9664EBC-243F-6957-1DB7-C5F484CB8213}"/>
                </a:ext>
              </a:extLst>
            </p:cNvPr>
            <p:cNvGrpSpPr/>
            <p:nvPr/>
          </p:nvGrpSpPr>
          <p:grpSpPr>
            <a:xfrm>
              <a:off x="4078158" y="4041205"/>
              <a:ext cx="1306629" cy="1348737"/>
              <a:chOff x="1086953" y="1098335"/>
              <a:chExt cx="5886109" cy="4373812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3AB23D88-EE2F-471C-EB4E-6A45938DC04B}"/>
                  </a:ext>
                </a:extLst>
              </p:cNvPr>
              <p:cNvSpPr/>
              <p:nvPr/>
            </p:nvSpPr>
            <p:spPr>
              <a:xfrm>
                <a:off x="1358395" y="1098335"/>
                <a:ext cx="5614667" cy="4108345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DA988A0C-DCB3-5C9C-FB65-E805943D4369}"/>
                  </a:ext>
                </a:extLst>
              </p:cNvPr>
              <p:cNvSpPr/>
              <p:nvPr/>
            </p:nvSpPr>
            <p:spPr>
              <a:xfrm>
                <a:off x="1086958" y="1363802"/>
                <a:ext cx="5614667" cy="4108345"/>
              </a:xfrm>
              <a:prstGeom prst="rect">
                <a:avLst/>
              </a:prstGeom>
              <a:solidFill>
                <a:srgbClr val="D3D3D3"/>
              </a:solidFill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7A9F3DA-4858-E32D-CBC3-112301B0655F}"/>
                  </a:ext>
                </a:extLst>
              </p:cNvPr>
              <p:cNvSpPr txBox="1"/>
              <p:nvPr/>
            </p:nvSpPr>
            <p:spPr>
              <a:xfrm>
                <a:off x="1086953" y="2962915"/>
                <a:ext cx="5614667" cy="89827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#D3D3D3</a:t>
                </a:r>
                <a:endParaRPr lang="ko-KR" altLang="en-US" sz="1200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F8A156F-3648-7609-879B-A22B48640070}"/>
              </a:ext>
            </a:extLst>
          </p:cNvPr>
          <p:cNvGrpSpPr/>
          <p:nvPr/>
        </p:nvGrpSpPr>
        <p:grpSpPr>
          <a:xfrm>
            <a:off x="6749336" y="1694157"/>
            <a:ext cx="3235849" cy="4166016"/>
            <a:chOff x="7896000" y="1920463"/>
            <a:chExt cx="3235849" cy="4166016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4D1D4E71-4DC1-8C31-E39C-B7B4F0DBF552}"/>
                </a:ext>
              </a:extLst>
            </p:cNvPr>
            <p:cNvGrpSpPr/>
            <p:nvPr/>
          </p:nvGrpSpPr>
          <p:grpSpPr>
            <a:xfrm>
              <a:off x="7896000" y="1920463"/>
              <a:ext cx="3235849" cy="4166016"/>
              <a:chOff x="6827219" y="1857985"/>
              <a:chExt cx="2349475" cy="3635705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47EF4978-39A5-F33E-13E5-13C3F33112DE}"/>
                  </a:ext>
                </a:extLst>
              </p:cNvPr>
              <p:cNvSpPr/>
              <p:nvPr/>
            </p:nvSpPr>
            <p:spPr>
              <a:xfrm>
                <a:off x="6827219" y="2113474"/>
                <a:ext cx="2349475" cy="3380216"/>
              </a:xfrm>
              <a:prstGeom prst="rect">
                <a:avLst/>
              </a:prstGeom>
              <a:solidFill>
                <a:srgbClr val="F8F7F4"/>
              </a:solidFill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endParaRPr lang="en-US" altLang="ko-KR" dirty="0"/>
              </a:p>
              <a:p>
                <a:pPr algn="ctr"/>
                <a:r>
                  <a:rPr lang="ko-KR" altLang="en-US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간결하고 보기 좋은 폰트</a:t>
                </a:r>
                <a:endPara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r>
                  <a:rPr lang="en-US" altLang="ko-KR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 : </a:t>
                </a:r>
                <a:r>
                  <a:rPr lang="ko-KR" altLang="en-US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데이터의 가독성 향상</a:t>
                </a:r>
                <a:endPara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D058B606-FADD-3935-5317-37EA8EFF90F5}"/>
                  </a:ext>
                </a:extLst>
              </p:cNvPr>
              <p:cNvGrpSpPr/>
              <p:nvPr/>
            </p:nvGrpSpPr>
            <p:grpSpPr>
              <a:xfrm>
                <a:off x="7380375" y="1857985"/>
                <a:ext cx="1243160" cy="900000"/>
                <a:chOff x="1387886" y="2171700"/>
                <a:chExt cx="1243160" cy="900000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D37C80B2-68B2-A6C1-9CD0-FE4469E5E14A}"/>
                    </a:ext>
                  </a:extLst>
                </p:cNvPr>
                <p:cNvSpPr/>
                <p:nvPr/>
              </p:nvSpPr>
              <p:spPr>
                <a:xfrm>
                  <a:off x="1559466" y="2171700"/>
                  <a:ext cx="900000" cy="900000"/>
                </a:xfrm>
                <a:prstGeom prst="ellipse">
                  <a:avLst/>
                </a:prstGeom>
                <a:solidFill>
                  <a:srgbClr val="F8F7F4"/>
                </a:solidFill>
                <a:ln w="952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A44742A-2B3F-A4A9-7A9B-197189709522}"/>
                    </a:ext>
                  </a:extLst>
                </p:cNvPr>
                <p:cNvSpPr txBox="1"/>
                <p:nvPr/>
              </p:nvSpPr>
              <p:spPr>
                <a:xfrm>
                  <a:off x="1387886" y="2376651"/>
                  <a:ext cx="1243160" cy="5103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3200" b="1" dirty="0"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폰트</a:t>
                  </a:r>
                </a:p>
              </p:txBody>
            </p: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DFF3C3-E6D6-97C6-D738-F50478C1DD08}"/>
                </a:ext>
              </a:extLst>
            </p:cNvPr>
            <p:cNvSpPr txBox="1"/>
            <p:nvPr/>
          </p:nvSpPr>
          <p:spPr>
            <a:xfrm>
              <a:off x="8587704" y="4100844"/>
              <a:ext cx="2004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G</a:t>
              </a:r>
              <a:r>
                <a:rPr lang="ko-KR" altLang="en-US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마켓 </a:t>
              </a:r>
              <a:r>
                <a:rPr lang="ko-KR" altLang="en-US" dirty="0" err="1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산스</a:t>
              </a:r>
              <a:r>
                <a:rPr lang="ko-KR" altLang="en-US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en-US" altLang="ko-KR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Bold</a:t>
              </a:r>
              <a:endPara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ECEE1C-261C-0515-F39D-E664ABBC8470}"/>
                </a:ext>
              </a:extLst>
            </p:cNvPr>
            <p:cNvSpPr txBox="1"/>
            <p:nvPr/>
          </p:nvSpPr>
          <p:spPr>
            <a:xfrm>
              <a:off x="8021364" y="4570013"/>
              <a:ext cx="2985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G</a:t>
              </a:r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마켓 </a:t>
              </a:r>
              <a:r>
                <a:rPr lang="ko-KR" altLang="en-US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산스</a:t>
              </a:r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TTF Medium</a:t>
              </a:r>
              <a:endPara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5C1AB3-A479-6243-4476-8BC95546556A}"/>
                </a:ext>
              </a:extLst>
            </p:cNvPr>
            <p:cNvSpPr txBox="1"/>
            <p:nvPr/>
          </p:nvSpPr>
          <p:spPr>
            <a:xfrm>
              <a:off x="8214040" y="5020346"/>
              <a:ext cx="2599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G</a:t>
              </a:r>
              <a:r>
                <a:rPr lang="ko-KR" altLang="en-US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마켓 </a:t>
              </a:r>
              <a:r>
                <a:rPr lang="ko-KR" altLang="en-US" dirty="0" err="1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산스</a:t>
              </a:r>
              <a:r>
                <a:rPr lang="ko-KR" altLang="en-US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 </a:t>
              </a:r>
              <a:r>
                <a:rPr lang="en-US" altLang="ko-KR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TTF Light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C11B36AE-C350-B4B3-FAB3-B0EA3FF5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751D-B6AF-48F5-B27D-2800F61D556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9D7F5B-3544-30AC-D1AC-0E9CA4F6F64A}"/>
              </a:ext>
            </a:extLst>
          </p:cNvPr>
          <p:cNvSpPr txBox="1"/>
          <p:nvPr/>
        </p:nvSpPr>
        <p:spPr>
          <a:xfrm>
            <a:off x="5716431" y="6418031"/>
            <a:ext cx="16352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사이트 바로가기</a:t>
            </a:r>
          </a:p>
        </p:txBody>
      </p:sp>
      <p:sp>
        <p:nvSpPr>
          <p:cNvPr id="23" name="직사각형 22">
            <a:hlinkClick r:id="rId2"/>
            <a:extLst>
              <a:ext uri="{FF2B5EF4-FFF2-40B4-BE49-F238E27FC236}">
                <a16:creationId xmlns:a16="http://schemas.microsoft.com/office/drawing/2014/main" id="{AD7D1236-2FBA-7A61-0CC5-BEE895A81126}"/>
              </a:ext>
            </a:extLst>
          </p:cNvPr>
          <p:cNvSpPr/>
          <p:nvPr/>
        </p:nvSpPr>
        <p:spPr>
          <a:xfrm>
            <a:off x="5716431" y="6427458"/>
            <a:ext cx="1635209" cy="350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80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F6A13B-0B19-4FFB-511E-D18071B9A641}"/>
              </a:ext>
            </a:extLst>
          </p:cNvPr>
          <p:cNvGrpSpPr/>
          <p:nvPr/>
        </p:nvGrpSpPr>
        <p:grpSpPr>
          <a:xfrm>
            <a:off x="256877" y="265731"/>
            <a:ext cx="11935123" cy="6592269"/>
            <a:chOff x="0" y="265731"/>
            <a:chExt cx="11988800" cy="659226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F4A9C28-A638-4B83-4940-543ECD49DC44}"/>
                </a:ext>
              </a:extLst>
            </p:cNvPr>
            <p:cNvCxnSpPr>
              <a:cxnSpLocks/>
            </p:cNvCxnSpPr>
            <p:nvPr/>
          </p:nvCxnSpPr>
          <p:spPr>
            <a:xfrm>
              <a:off x="1414732" y="1273313"/>
              <a:ext cx="10574068" cy="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DD19E390-3AC0-A40B-51EF-9175F60B6F86}"/>
                </a:ext>
              </a:extLst>
            </p:cNvPr>
            <p:cNvCxnSpPr>
              <a:cxnSpLocks/>
            </p:cNvCxnSpPr>
            <p:nvPr/>
          </p:nvCxnSpPr>
          <p:spPr>
            <a:xfrm>
              <a:off x="335869" y="265731"/>
              <a:ext cx="0" cy="6592269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0126A63-CB7F-8ACF-E89E-F23784294A5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70982"/>
              <a:ext cx="119888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8FCD56D-EF97-7FE9-473E-86AF5345CA79}"/>
                </a:ext>
              </a:extLst>
            </p:cNvPr>
            <p:cNvCxnSpPr>
              <a:cxnSpLocks/>
            </p:cNvCxnSpPr>
            <p:nvPr/>
          </p:nvCxnSpPr>
          <p:spPr>
            <a:xfrm>
              <a:off x="11370366" y="626164"/>
              <a:ext cx="0" cy="623183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412F629-1D95-97E4-8E6F-9A8906E94970}"/>
                </a:ext>
              </a:extLst>
            </p:cNvPr>
            <p:cNvCxnSpPr>
              <a:cxnSpLocks/>
            </p:cNvCxnSpPr>
            <p:nvPr/>
          </p:nvCxnSpPr>
          <p:spPr>
            <a:xfrm>
              <a:off x="11573773" y="3742082"/>
              <a:ext cx="0" cy="2762235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2691D56-E696-1165-9C8E-7652DD0E7B29}"/>
              </a:ext>
            </a:extLst>
          </p:cNvPr>
          <p:cNvGrpSpPr/>
          <p:nvPr/>
        </p:nvGrpSpPr>
        <p:grpSpPr>
          <a:xfrm>
            <a:off x="289579" y="543838"/>
            <a:ext cx="6331226" cy="1281763"/>
            <a:chOff x="289579" y="543838"/>
            <a:chExt cx="6331226" cy="128176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DFCA7D8-4649-1E3D-035C-C90E5F8A9686}"/>
                </a:ext>
              </a:extLst>
            </p:cNvPr>
            <p:cNvSpPr/>
            <p:nvPr/>
          </p:nvSpPr>
          <p:spPr>
            <a:xfrm>
              <a:off x="289581" y="543838"/>
              <a:ext cx="6331224" cy="1013979"/>
            </a:xfrm>
            <a:prstGeom prst="rect">
              <a:avLst/>
            </a:prstGeom>
            <a:solidFill>
              <a:srgbClr val="FFF5EA"/>
            </a:solid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>
              <a:extLst>
                <a:ext uri="{FF2B5EF4-FFF2-40B4-BE49-F238E27FC236}">
                  <a16:creationId xmlns:a16="http://schemas.microsoft.com/office/drawing/2014/main" id="{671DB180-852A-7983-B698-A82F8FDF75D9}"/>
                </a:ext>
              </a:extLst>
            </p:cNvPr>
            <p:cNvSpPr/>
            <p:nvPr/>
          </p:nvSpPr>
          <p:spPr>
            <a:xfrm rot="10800000">
              <a:off x="289579" y="1562714"/>
              <a:ext cx="301659" cy="262887"/>
            </a:xfrm>
            <a:prstGeom prst="triangle">
              <a:avLst>
                <a:gd name="adj" fmla="val 0"/>
              </a:avLst>
            </a:prstGeom>
            <a:solidFill>
              <a:srgbClr val="FFEBD5"/>
            </a:solidFill>
            <a:ln w="28575" cap="sq">
              <a:bevel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28B0D64-9EE4-49D7-917E-E25D49A05534}"/>
              </a:ext>
            </a:extLst>
          </p:cNvPr>
          <p:cNvSpPr txBox="1"/>
          <p:nvPr/>
        </p:nvSpPr>
        <p:spPr>
          <a:xfrm>
            <a:off x="441872" y="635328"/>
            <a:ext cx="6178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2. Design</a:t>
            </a:r>
            <a:endParaRPr lang="ko-KR" altLang="en-US" sz="48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5861B2-2C9C-695C-A53A-6308A02C6D98}"/>
              </a:ext>
            </a:extLst>
          </p:cNvPr>
          <p:cNvSpPr txBox="1"/>
          <p:nvPr/>
        </p:nvSpPr>
        <p:spPr>
          <a:xfrm>
            <a:off x="6816080" y="1903412"/>
            <a:ext cx="382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 이미지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D9F48F-9064-E6DC-C491-9662AB47E057}"/>
              </a:ext>
            </a:extLst>
          </p:cNvPr>
          <p:cNvSpPr txBox="1"/>
          <p:nvPr/>
        </p:nvSpPr>
        <p:spPr>
          <a:xfrm>
            <a:off x="6816080" y="3201242"/>
            <a:ext cx="3823136" cy="730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유저가 사용하기 쉽게 간단하고 깔끔하게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UI/UX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구성했습니다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8AC9211-13AD-670F-7CBC-D9343CE94AC3}"/>
              </a:ext>
            </a:extLst>
          </p:cNvPr>
          <p:cNvGrpSpPr/>
          <p:nvPr/>
        </p:nvGrpSpPr>
        <p:grpSpPr>
          <a:xfrm>
            <a:off x="1043249" y="1825601"/>
            <a:ext cx="5437705" cy="4186105"/>
            <a:chOff x="3654650" y="305151"/>
            <a:chExt cx="8202734" cy="6336189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52DADF0-A611-0FE6-D8E2-75490C5E6DD9}"/>
                </a:ext>
              </a:extLst>
            </p:cNvPr>
            <p:cNvSpPr/>
            <p:nvPr/>
          </p:nvSpPr>
          <p:spPr>
            <a:xfrm>
              <a:off x="3888710" y="305151"/>
              <a:ext cx="7968674" cy="6073319"/>
            </a:xfrm>
            <a:prstGeom prst="rect">
              <a:avLst/>
            </a:prstGeom>
            <a:solidFill>
              <a:srgbClr val="FFF5EA"/>
            </a:solidFill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74B90FF-64FA-2136-5BD0-942D9C28BA61}"/>
                </a:ext>
              </a:extLst>
            </p:cNvPr>
            <p:cNvSpPr/>
            <p:nvPr/>
          </p:nvSpPr>
          <p:spPr>
            <a:xfrm>
              <a:off x="3654650" y="568021"/>
              <a:ext cx="7968674" cy="6073319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14" t="113" r="-214" b="113"/>
              </a:stretch>
            </a:blip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1874D69-B939-BB49-1195-5BD1A65AA071}"/>
              </a:ext>
            </a:extLst>
          </p:cNvPr>
          <p:cNvSpPr txBox="1"/>
          <p:nvPr/>
        </p:nvSpPr>
        <p:spPr>
          <a:xfrm>
            <a:off x="6814117" y="4197911"/>
            <a:ext cx="3823136" cy="1062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테이블 데이터가 많아지는 것을 고려하여 차트 선택 부분과 데이터를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토글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버튼 식으로 구성 하였습니다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67586E-A200-BC81-C51B-C97AFE03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751D-B6AF-48F5-B27D-2800F61D556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E425B9-F160-C40C-5443-637667363E2D}"/>
              </a:ext>
            </a:extLst>
          </p:cNvPr>
          <p:cNvSpPr txBox="1"/>
          <p:nvPr/>
        </p:nvSpPr>
        <p:spPr>
          <a:xfrm>
            <a:off x="5716431" y="6418031"/>
            <a:ext cx="16352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사이트 바로가기</a:t>
            </a:r>
          </a:p>
        </p:txBody>
      </p:sp>
      <p:sp>
        <p:nvSpPr>
          <p:cNvPr id="16" name="직사각형 15">
            <a:hlinkClick r:id="rId3"/>
            <a:extLst>
              <a:ext uri="{FF2B5EF4-FFF2-40B4-BE49-F238E27FC236}">
                <a16:creationId xmlns:a16="http://schemas.microsoft.com/office/drawing/2014/main" id="{8ADD3ABD-C4BB-DB1A-E9C7-FD3D89D8115A}"/>
              </a:ext>
            </a:extLst>
          </p:cNvPr>
          <p:cNvSpPr/>
          <p:nvPr/>
        </p:nvSpPr>
        <p:spPr>
          <a:xfrm>
            <a:off x="5716431" y="6427458"/>
            <a:ext cx="1635209" cy="350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041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F6A13B-0B19-4FFB-511E-D18071B9A641}"/>
              </a:ext>
            </a:extLst>
          </p:cNvPr>
          <p:cNvGrpSpPr/>
          <p:nvPr/>
        </p:nvGrpSpPr>
        <p:grpSpPr>
          <a:xfrm>
            <a:off x="256877" y="265731"/>
            <a:ext cx="11935123" cy="6592269"/>
            <a:chOff x="0" y="265731"/>
            <a:chExt cx="11988800" cy="659226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F4A9C28-A638-4B83-4940-543ECD49DC44}"/>
                </a:ext>
              </a:extLst>
            </p:cNvPr>
            <p:cNvCxnSpPr>
              <a:cxnSpLocks/>
            </p:cNvCxnSpPr>
            <p:nvPr/>
          </p:nvCxnSpPr>
          <p:spPr>
            <a:xfrm>
              <a:off x="1414732" y="1273313"/>
              <a:ext cx="10574068" cy="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DD19E390-3AC0-A40B-51EF-9175F60B6F86}"/>
                </a:ext>
              </a:extLst>
            </p:cNvPr>
            <p:cNvCxnSpPr>
              <a:cxnSpLocks/>
            </p:cNvCxnSpPr>
            <p:nvPr/>
          </p:nvCxnSpPr>
          <p:spPr>
            <a:xfrm>
              <a:off x="335869" y="265731"/>
              <a:ext cx="0" cy="6592269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0126A63-CB7F-8ACF-E89E-F23784294A5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70982"/>
              <a:ext cx="119888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8FCD56D-EF97-7FE9-473E-86AF5345CA79}"/>
                </a:ext>
              </a:extLst>
            </p:cNvPr>
            <p:cNvCxnSpPr>
              <a:cxnSpLocks/>
            </p:cNvCxnSpPr>
            <p:nvPr/>
          </p:nvCxnSpPr>
          <p:spPr>
            <a:xfrm>
              <a:off x="11370366" y="626164"/>
              <a:ext cx="0" cy="623183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412F629-1D95-97E4-8E6F-9A8906E94970}"/>
                </a:ext>
              </a:extLst>
            </p:cNvPr>
            <p:cNvCxnSpPr>
              <a:cxnSpLocks/>
            </p:cNvCxnSpPr>
            <p:nvPr/>
          </p:nvCxnSpPr>
          <p:spPr>
            <a:xfrm>
              <a:off x="11573773" y="3742082"/>
              <a:ext cx="0" cy="2762235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2691D56-E696-1165-9C8E-7652DD0E7B29}"/>
              </a:ext>
            </a:extLst>
          </p:cNvPr>
          <p:cNvGrpSpPr/>
          <p:nvPr/>
        </p:nvGrpSpPr>
        <p:grpSpPr>
          <a:xfrm>
            <a:off x="289579" y="543838"/>
            <a:ext cx="6331226" cy="1281763"/>
            <a:chOff x="289579" y="543838"/>
            <a:chExt cx="6331226" cy="128176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DFCA7D8-4649-1E3D-035C-C90E5F8A9686}"/>
                </a:ext>
              </a:extLst>
            </p:cNvPr>
            <p:cNvSpPr/>
            <p:nvPr/>
          </p:nvSpPr>
          <p:spPr>
            <a:xfrm>
              <a:off x="289581" y="543838"/>
              <a:ext cx="6331224" cy="1013979"/>
            </a:xfrm>
            <a:prstGeom prst="rect">
              <a:avLst/>
            </a:prstGeom>
            <a:solidFill>
              <a:srgbClr val="FFF5EA"/>
            </a:solid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>
              <a:extLst>
                <a:ext uri="{FF2B5EF4-FFF2-40B4-BE49-F238E27FC236}">
                  <a16:creationId xmlns:a16="http://schemas.microsoft.com/office/drawing/2014/main" id="{671DB180-852A-7983-B698-A82F8FDF75D9}"/>
                </a:ext>
              </a:extLst>
            </p:cNvPr>
            <p:cNvSpPr/>
            <p:nvPr/>
          </p:nvSpPr>
          <p:spPr>
            <a:xfrm rot="10800000">
              <a:off x="289579" y="1562714"/>
              <a:ext cx="301659" cy="262887"/>
            </a:xfrm>
            <a:prstGeom prst="triangle">
              <a:avLst>
                <a:gd name="adj" fmla="val 0"/>
              </a:avLst>
            </a:prstGeom>
            <a:solidFill>
              <a:srgbClr val="FFEBD5"/>
            </a:solidFill>
            <a:ln w="28575" cap="sq">
              <a:bevel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28B0D64-9EE4-49D7-917E-E25D49A05534}"/>
              </a:ext>
            </a:extLst>
          </p:cNvPr>
          <p:cNvSpPr txBox="1"/>
          <p:nvPr/>
        </p:nvSpPr>
        <p:spPr>
          <a:xfrm>
            <a:off x="441872" y="635328"/>
            <a:ext cx="6178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2. Design</a:t>
            </a:r>
            <a:endParaRPr lang="ko-KR" altLang="en-US" sz="4800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A7ED362-FA97-8E18-2AB4-EF5AD2EE9303}"/>
              </a:ext>
            </a:extLst>
          </p:cNvPr>
          <p:cNvGrpSpPr>
            <a:grpSpLocks/>
          </p:cNvGrpSpPr>
          <p:nvPr/>
        </p:nvGrpSpPr>
        <p:grpSpPr>
          <a:xfrm>
            <a:off x="1044000" y="1825601"/>
            <a:ext cx="4768999" cy="4186101"/>
            <a:chOff x="3612634" y="305151"/>
            <a:chExt cx="8244750" cy="871651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CA69931-0987-E2FB-65D6-464444902F9D}"/>
                </a:ext>
              </a:extLst>
            </p:cNvPr>
            <p:cNvSpPr/>
            <p:nvPr/>
          </p:nvSpPr>
          <p:spPr>
            <a:xfrm>
              <a:off x="3888710" y="305151"/>
              <a:ext cx="7968674" cy="8283275"/>
            </a:xfrm>
            <a:prstGeom prst="rect">
              <a:avLst/>
            </a:prstGeom>
            <a:solidFill>
              <a:srgbClr val="FFF5EA"/>
            </a:solidFill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6F9632B-D292-924A-4701-6AED2464780F}"/>
                </a:ext>
              </a:extLst>
            </p:cNvPr>
            <p:cNvSpPr/>
            <p:nvPr/>
          </p:nvSpPr>
          <p:spPr>
            <a:xfrm>
              <a:off x="3612634" y="738377"/>
              <a:ext cx="7809849" cy="8283291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C5861B2-2C9C-695C-A53A-6308A02C6D98}"/>
              </a:ext>
            </a:extLst>
          </p:cNvPr>
          <p:cNvSpPr txBox="1"/>
          <p:nvPr/>
        </p:nvSpPr>
        <p:spPr>
          <a:xfrm>
            <a:off x="6477296" y="1904400"/>
            <a:ext cx="382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사용법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D9F48F-9064-E6DC-C491-9662AB47E057}"/>
              </a:ext>
            </a:extLst>
          </p:cNvPr>
          <p:cNvSpPr txBox="1"/>
          <p:nvPr/>
        </p:nvSpPr>
        <p:spPr>
          <a:xfrm>
            <a:off x="6477296" y="3200400"/>
            <a:ext cx="4896544" cy="172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사용자가 원하는 차트의 종류를 선택합니다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차트를 구성할 레이블과 데이터 값을 입력 합니다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차트 생성하기 버튼을 클릭해 차트를 생성합니다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3EFFA6-8234-3000-F45D-4029A336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751D-B6AF-48F5-B27D-2800F61D556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B3F9F8-FC81-4416-CDE3-9002546BBA07}"/>
              </a:ext>
            </a:extLst>
          </p:cNvPr>
          <p:cNvSpPr txBox="1"/>
          <p:nvPr/>
        </p:nvSpPr>
        <p:spPr>
          <a:xfrm>
            <a:off x="5716431" y="6418031"/>
            <a:ext cx="16352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사이트 바로가기</a:t>
            </a:r>
          </a:p>
        </p:txBody>
      </p:sp>
      <p:sp>
        <p:nvSpPr>
          <p:cNvPr id="16" name="직사각형 15">
            <a:hlinkClick r:id="rId3"/>
            <a:extLst>
              <a:ext uri="{FF2B5EF4-FFF2-40B4-BE49-F238E27FC236}">
                <a16:creationId xmlns:a16="http://schemas.microsoft.com/office/drawing/2014/main" id="{A43782FA-5573-7220-7F73-151C97054E5E}"/>
              </a:ext>
            </a:extLst>
          </p:cNvPr>
          <p:cNvSpPr/>
          <p:nvPr/>
        </p:nvSpPr>
        <p:spPr>
          <a:xfrm>
            <a:off x="5716431" y="6427458"/>
            <a:ext cx="1635209" cy="350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14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F6A13B-0B19-4FFB-511E-D18071B9A641}"/>
              </a:ext>
            </a:extLst>
          </p:cNvPr>
          <p:cNvGrpSpPr/>
          <p:nvPr/>
        </p:nvGrpSpPr>
        <p:grpSpPr>
          <a:xfrm>
            <a:off x="256877" y="265731"/>
            <a:ext cx="11935123" cy="6592269"/>
            <a:chOff x="0" y="265731"/>
            <a:chExt cx="11988800" cy="659226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F4A9C28-A638-4B83-4940-543ECD49DC44}"/>
                </a:ext>
              </a:extLst>
            </p:cNvPr>
            <p:cNvCxnSpPr>
              <a:cxnSpLocks/>
            </p:cNvCxnSpPr>
            <p:nvPr/>
          </p:nvCxnSpPr>
          <p:spPr>
            <a:xfrm>
              <a:off x="1414732" y="1273313"/>
              <a:ext cx="10574068" cy="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DD19E390-3AC0-A40B-51EF-9175F60B6F86}"/>
                </a:ext>
              </a:extLst>
            </p:cNvPr>
            <p:cNvCxnSpPr>
              <a:cxnSpLocks/>
            </p:cNvCxnSpPr>
            <p:nvPr/>
          </p:nvCxnSpPr>
          <p:spPr>
            <a:xfrm>
              <a:off x="335869" y="265731"/>
              <a:ext cx="0" cy="6592269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0126A63-CB7F-8ACF-E89E-F23784294A5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70982"/>
              <a:ext cx="119888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8FCD56D-EF97-7FE9-473E-86AF5345CA79}"/>
                </a:ext>
              </a:extLst>
            </p:cNvPr>
            <p:cNvCxnSpPr>
              <a:cxnSpLocks/>
            </p:cNvCxnSpPr>
            <p:nvPr/>
          </p:nvCxnSpPr>
          <p:spPr>
            <a:xfrm>
              <a:off x="11370366" y="626164"/>
              <a:ext cx="0" cy="623183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412F629-1D95-97E4-8E6F-9A8906E94970}"/>
                </a:ext>
              </a:extLst>
            </p:cNvPr>
            <p:cNvCxnSpPr>
              <a:cxnSpLocks/>
            </p:cNvCxnSpPr>
            <p:nvPr/>
          </p:nvCxnSpPr>
          <p:spPr>
            <a:xfrm>
              <a:off x="11573773" y="3742082"/>
              <a:ext cx="0" cy="2762235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2691D56-E696-1165-9C8E-7652DD0E7B29}"/>
              </a:ext>
            </a:extLst>
          </p:cNvPr>
          <p:cNvGrpSpPr/>
          <p:nvPr/>
        </p:nvGrpSpPr>
        <p:grpSpPr>
          <a:xfrm>
            <a:off x="289579" y="543838"/>
            <a:ext cx="6331226" cy="1281763"/>
            <a:chOff x="289579" y="543838"/>
            <a:chExt cx="6331226" cy="128176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DFCA7D8-4649-1E3D-035C-C90E5F8A9686}"/>
                </a:ext>
              </a:extLst>
            </p:cNvPr>
            <p:cNvSpPr/>
            <p:nvPr/>
          </p:nvSpPr>
          <p:spPr>
            <a:xfrm>
              <a:off x="289581" y="543838"/>
              <a:ext cx="6331224" cy="1013979"/>
            </a:xfrm>
            <a:prstGeom prst="rect">
              <a:avLst/>
            </a:prstGeom>
            <a:solidFill>
              <a:srgbClr val="FFF5EA"/>
            </a:solid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>
              <a:extLst>
                <a:ext uri="{FF2B5EF4-FFF2-40B4-BE49-F238E27FC236}">
                  <a16:creationId xmlns:a16="http://schemas.microsoft.com/office/drawing/2014/main" id="{671DB180-852A-7983-B698-A82F8FDF75D9}"/>
                </a:ext>
              </a:extLst>
            </p:cNvPr>
            <p:cNvSpPr/>
            <p:nvPr/>
          </p:nvSpPr>
          <p:spPr>
            <a:xfrm rot="10800000">
              <a:off x="289579" y="1562714"/>
              <a:ext cx="301659" cy="262887"/>
            </a:xfrm>
            <a:prstGeom prst="triangle">
              <a:avLst>
                <a:gd name="adj" fmla="val 0"/>
              </a:avLst>
            </a:prstGeom>
            <a:solidFill>
              <a:srgbClr val="FFEBD5"/>
            </a:solidFill>
            <a:ln w="28575" cap="sq">
              <a:bevel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28B0D64-9EE4-49D7-917E-E25D49A05534}"/>
              </a:ext>
            </a:extLst>
          </p:cNvPr>
          <p:cNvSpPr txBox="1"/>
          <p:nvPr/>
        </p:nvSpPr>
        <p:spPr>
          <a:xfrm>
            <a:off x="441872" y="635328"/>
            <a:ext cx="6178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3. File Tree</a:t>
            </a:r>
            <a:endParaRPr lang="ko-KR" altLang="en-US" sz="4800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88EA5-4F5F-09B2-5846-AD8694135D84}"/>
              </a:ext>
            </a:extLst>
          </p:cNvPr>
          <p:cNvSpPr txBox="1"/>
          <p:nvPr/>
        </p:nvSpPr>
        <p:spPr>
          <a:xfrm>
            <a:off x="1199456" y="1903412"/>
            <a:ext cx="382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File Tree</a:t>
            </a:r>
            <a:endParaRPr lang="ko-KR" altLang="en-US" sz="32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5A15D4-E67C-B184-5A5F-5F8EC2F76056}"/>
              </a:ext>
            </a:extLst>
          </p:cNvPr>
          <p:cNvSpPr txBox="1"/>
          <p:nvPr/>
        </p:nvSpPr>
        <p:spPr>
          <a:xfrm>
            <a:off x="1199456" y="3201242"/>
            <a:ext cx="4896544" cy="2059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Abstract_Class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사용해 필요한 속성과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method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만들어 설계도화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just">
              <a:lnSpc>
                <a:spcPct val="120000"/>
              </a:lnSpc>
            </a:pP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Abstract_Class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바탕으로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class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수정 및 필요한 속성과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method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구조화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사용의 편의성 증가 및 수정 용이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B591277-3876-AE95-35DD-927C6E93A6EB}"/>
              </a:ext>
            </a:extLst>
          </p:cNvPr>
          <p:cNvGrpSpPr>
            <a:grpSpLocks/>
          </p:cNvGrpSpPr>
          <p:nvPr/>
        </p:nvGrpSpPr>
        <p:grpSpPr>
          <a:xfrm>
            <a:off x="7752183" y="1825602"/>
            <a:ext cx="3410983" cy="4125108"/>
            <a:chOff x="3612634" y="305151"/>
            <a:chExt cx="8244747" cy="1542273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0DC0A95-A51D-CD19-ADFC-DD5B6CD4A596}"/>
                </a:ext>
              </a:extLst>
            </p:cNvPr>
            <p:cNvSpPr/>
            <p:nvPr/>
          </p:nvSpPr>
          <p:spPr>
            <a:xfrm>
              <a:off x="4070762" y="305151"/>
              <a:ext cx="7786619" cy="14989486"/>
            </a:xfrm>
            <a:prstGeom prst="rect">
              <a:avLst/>
            </a:prstGeom>
            <a:solidFill>
              <a:srgbClr val="FFF5EA"/>
            </a:solidFill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6D295EB-3C09-3F7F-DDCD-1464EFDE3F0F}"/>
                </a:ext>
              </a:extLst>
            </p:cNvPr>
            <p:cNvSpPr/>
            <p:nvPr/>
          </p:nvSpPr>
          <p:spPr>
            <a:xfrm>
              <a:off x="3612634" y="738374"/>
              <a:ext cx="7786617" cy="14989515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0BD63CAE-820E-52DF-61D5-3B06EE4C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751D-B6AF-48F5-B27D-2800F61D556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D185AF-529F-39E6-0AE2-3E807C22715A}"/>
              </a:ext>
            </a:extLst>
          </p:cNvPr>
          <p:cNvSpPr txBox="1"/>
          <p:nvPr/>
        </p:nvSpPr>
        <p:spPr>
          <a:xfrm>
            <a:off x="5716431" y="6418031"/>
            <a:ext cx="16352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사이트 바로가기</a:t>
            </a:r>
          </a:p>
        </p:txBody>
      </p:sp>
      <p:sp>
        <p:nvSpPr>
          <p:cNvPr id="18" name="직사각형 17">
            <a:hlinkClick r:id="rId3"/>
            <a:extLst>
              <a:ext uri="{FF2B5EF4-FFF2-40B4-BE49-F238E27FC236}">
                <a16:creationId xmlns:a16="http://schemas.microsoft.com/office/drawing/2014/main" id="{0511F4AE-439E-579E-03D9-5DA3E591C15E}"/>
              </a:ext>
            </a:extLst>
          </p:cNvPr>
          <p:cNvSpPr/>
          <p:nvPr/>
        </p:nvSpPr>
        <p:spPr>
          <a:xfrm>
            <a:off x="5716431" y="6427458"/>
            <a:ext cx="1635209" cy="350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1888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F6A13B-0B19-4FFB-511E-D18071B9A641}"/>
              </a:ext>
            </a:extLst>
          </p:cNvPr>
          <p:cNvGrpSpPr/>
          <p:nvPr/>
        </p:nvGrpSpPr>
        <p:grpSpPr>
          <a:xfrm>
            <a:off x="256877" y="265731"/>
            <a:ext cx="11935123" cy="6592269"/>
            <a:chOff x="0" y="265731"/>
            <a:chExt cx="11988800" cy="659226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F4A9C28-A638-4B83-4940-543ECD49DC44}"/>
                </a:ext>
              </a:extLst>
            </p:cNvPr>
            <p:cNvCxnSpPr>
              <a:cxnSpLocks/>
            </p:cNvCxnSpPr>
            <p:nvPr/>
          </p:nvCxnSpPr>
          <p:spPr>
            <a:xfrm>
              <a:off x="1414732" y="1273313"/>
              <a:ext cx="10574068" cy="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DD19E390-3AC0-A40B-51EF-9175F60B6F86}"/>
                </a:ext>
              </a:extLst>
            </p:cNvPr>
            <p:cNvCxnSpPr>
              <a:cxnSpLocks/>
            </p:cNvCxnSpPr>
            <p:nvPr/>
          </p:nvCxnSpPr>
          <p:spPr>
            <a:xfrm>
              <a:off x="335869" y="265731"/>
              <a:ext cx="0" cy="6592269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0126A63-CB7F-8ACF-E89E-F23784294A5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70982"/>
              <a:ext cx="119888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8FCD56D-EF97-7FE9-473E-86AF5345CA79}"/>
                </a:ext>
              </a:extLst>
            </p:cNvPr>
            <p:cNvCxnSpPr>
              <a:cxnSpLocks/>
            </p:cNvCxnSpPr>
            <p:nvPr/>
          </p:nvCxnSpPr>
          <p:spPr>
            <a:xfrm>
              <a:off x="11370366" y="626164"/>
              <a:ext cx="0" cy="623183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412F629-1D95-97E4-8E6F-9A8906E94970}"/>
                </a:ext>
              </a:extLst>
            </p:cNvPr>
            <p:cNvCxnSpPr>
              <a:cxnSpLocks/>
            </p:cNvCxnSpPr>
            <p:nvPr/>
          </p:nvCxnSpPr>
          <p:spPr>
            <a:xfrm>
              <a:off x="11573773" y="3742082"/>
              <a:ext cx="0" cy="2762235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2691D56-E696-1165-9C8E-7652DD0E7B29}"/>
              </a:ext>
            </a:extLst>
          </p:cNvPr>
          <p:cNvGrpSpPr/>
          <p:nvPr/>
        </p:nvGrpSpPr>
        <p:grpSpPr>
          <a:xfrm>
            <a:off x="289579" y="543838"/>
            <a:ext cx="6331226" cy="1281763"/>
            <a:chOff x="289579" y="543838"/>
            <a:chExt cx="6331226" cy="128176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DFCA7D8-4649-1E3D-035C-C90E5F8A9686}"/>
                </a:ext>
              </a:extLst>
            </p:cNvPr>
            <p:cNvSpPr/>
            <p:nvPr/>
          </p:nvSpPr>
          <p:spPr>
            <a:xfrm>
              <a:off x="289581" y="543838"/>
              <a:ext cx="6331224" cy="1013979"/>
            </a:xfrm>
            <a:prstGeom prst="rect">
              <a:avLst/>
            </a:prstGeom>
            <a:solidFill>
              <a:srgbClr val="FFF5EA"/>
            </a:solid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>
              <a:extLst>
                <a:ext uri="{FF2B5EF4-FFF2-40B4-BE49-F238E27FC236}">
                  <a16:creationId xmlns:a16="http://schemas.microsoft.com/office/drawing/2014/main" id="{671DB180-852A-7983-B698-A82F8FDF75D9}"/>
                </a:ext>
              </a:extLst>
            </p:cNvPr>
            <p:cNvSpPr/>
            <p:nvPr/>
          </p:nvSpPr>
          <p:spPr>
            <a:xfrm rot="10800000">
              <a:off x="289579" y="1562714"/>
              <a:ext cx="301659" cy="262887"/>
            </a:xfrm>
            <a:prstGeom prst="triangle">
              <a:avLst>
                <a:gd name="adj" fmla="val 0"/>
              </a:avLst>
            </a:prstGeom>
            <a:solidFill>
              <a:srgbClr val="FFEBD5"/>
            </a:solidFill>
            <a:ln w="28575" cap="sq">
              <a:bevel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28B0D64-9EE4-49D7-917E-E25D49A05534}"/>
              </a:ext>
            </a:extLst>
          </p:cNvPr>
          <p:cNvSpPr txBox="1"/>
          <p:nvPr/>
        </p:nvSpPr>
        <p:spPr>
          <a:xfrm>
            <a:off x="441872" y="635328"/>
            <a:ext cx="6178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4. Contextual Data</a:t>
            </a:r>
            <a:endParaRPr lang="ko-KR" altLang="en-US" sz="4800" b="1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17090C-495A-610D-AB9F-2933114FE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816882"/>
              </p:ext>
            </p:extLst>
          </p:nvPr>
        </p:nvGraphicFramePr>
        <p:xfrm>
          <a:off x="1139873" y="2545563"/>
          <a:ext cx="8813799" cy="3370400"/>
        </p:xfrm>
        <a:graphic>
          <a:graphicData uri="http://schemas.openxmlformats.org/drawingml/2006/table">
            <a:tbl>
              <a:tblPr/>
              <a:tblGrid>
                <a:gridCol w="2937933">
                  <a:extLst>
                    <a:ext uri="{9D8B030D-6E8A-4147-A177-3AD203B41FA5}">
                      <a16:colId xmlns:a16="http://schemas.microsoft.com/office/drawing/2014/main" val="2331459121"/>
                    </a:ext>
                  </a:extLst>
                </a:gridCol>
                <a:gridCol w="2937933">
                  <a:extLst>
                    <a:ext uri="{9D8B030D-6E8A-4147-A177-3AD203B41FA5}">
                      <a16:colId xmlns:a16="http://schemas.microsoft.com/office/drawing/2014/main" val="2246908440"/>
                    </a:ext>
                  </a:extLst>
                </a:gridCol>
                <a:gridCol w="2937933">
                  <a:extLst>
                    <a:ext uri="{9D8B030D-6E8A-4147-A177-3AD203B41FA5}">
                      <a16:colId xmlns:a16="http://schemas.microsoft.com/office/drawing/2014/main" val="3916854223"/>
                    </a:ext>
                  </a:extLst>
                </a:gridCol>
              </a:tblGrid>
              <a:tr h="1266825">
                <a:tc>
                  <a:txBody>
                    <a:bodyPr/>
                    <a:lstStyle/>
                    <a:p>
                      <a:pPr latinLnBrk="1">
                        <a:spcBef>
                          <a:spcPts val="500"/>
                        </a:spcBef>
                      </a:pP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01</a:t>
                      </a:r>
                    </a:p>
                    <a:p>
                      <a:pPr latinLnBrk="1">
                        <a:spcBef>
                          <a:spcPts val="500"/>
                        </a:spcBef>
                      </a:pPr>
                      <a:r>
                        <a:rPr lang="ko-KR" altLang="en-US" sz="1600" b="1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핵심 성과 보고</a:t>
                      </a:r>
                      <a:endParaRPr lang="en-US" altLang="ko-KR" sz="1600" b="1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spcBef>
                          <a:spcPts val="500"/>
                        </a:spcBef>
                      </a:pP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목표 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달성률을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시각화하여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팀의 성과를 한눈에 파악</a:t>
                      </a:r>
                      <a:endParaRPr lang="en-US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60000" marR="360000" marT="360000" marB="36000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500"/>
                        </a:spcBef>
                      </a:pP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02</a:t>
                      </a:r>
                    </a:p>
                    <a:p>
                      <a:pPr latinLnBrk="1">
                        <a:spcBef>
                          <a:spcPts val="500"/>
                        </a:spcBef>
                      </a:pPr>
                      <a:r>
                        <a:rPr lang="ko-KR" altLang="en-US" sz="1600" b="1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경쟁 우위 보고</a:t>
                      </a:r>
                      <a:endParaRPr lang="en-US" altLang="ko-KR" sz="1600" b="1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spcBef>
                          <a:spcPts val="500"/>
                        </a:spcBef>
                      </a:pP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비교 그래프를 통해 우리 회사의 경쟁 우위를 시각적으로 강조</a:t>
                      </a:r>
                    </a:p>
                  </a:txBody>
                  <a:tcPr marL="360000" marR="360000" marT="360000" marB="36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500"/>
                        </a:spcBef>
                      </a:pP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03</a:t>
                      </a:r>
                    </a:p>
                    <a:p>
                      <a:pPr latinLnBrk="1">
                        <a:spcBef>
                          <a:spcPts val="500"/>
                        </a:spcBef>
                      </a:pPr>
                      <a:r>
                        <a:rPr lang="ko-KR" altLang="en-US" sz="1600" b="1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사용자 데이터 보고</a:t>
                      </a:r>
                      <a:endParaRPr lang="en-US" altLang="ko-KR" sz="1600" b="1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spcBef>
                          <a:spcPts val="500"/>
                        </a:spcBef>
                      </a:pP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사용자 증가 추이를 그래프로 표현하여 성장 경향을 쉽게 이해</a:t>
                      </a:r>
                      <a:endParaRPr lang="en-US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60000" marR="360000" marT="360000" marB="36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91534"/>
                  </a:ext>
                </a:extLst>
              </a:tr>
              <a:tr h="1266825">
                <a:tc>
                  <a:txBody>
                    <a:bodyPr/>
                    <a:lstStyle/>
                    <a:p>
                      <a:pPr latinLnBrk="1">
                        <a:spcBef>
                          <a:spcPts val="500"/>
                        </a:spcBef>
                      </a:pP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04</a:t>
                      </a:r>
                    </a:p>
                    <a:p>
                      <a:pPr latinLnBrk="1">
                        <a:spcBef>
                          <a:spcPts val="500"/>
                        </a:spcBef>
                      </a:pPr>
                      <a:r>
                        <a:rPr lang="ko-KR" altLang="en-US" sz="1400" b="1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수치 집중 보고</a:t>
                      </a:r>
                      <a:endParaRPr lang="en-US" altLang="ko-KR" sz="1400" b="1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spcBef>
                          <a:spcPts val="500"/>
                        </a:spcBef>
                      </a:pPr>
                      <a:r>
                        <a:rPr lang="ko-KR" alt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주요 수치를 그래프와 </a:t>
                      </a:r>
                      <a:r>
                        <a:rPr lang="ko-KR" altLang="en-US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치트로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명확하게 시각화</a:t>
                      </a:r>
                    </a:p>
                  </a:txBody>
                  <a:tcPr marL="360000" marR="360000" marT="360000" marB="36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500"/>
                        </a:spcBef>
                      </a:pP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05</a:t>
                      </a:r>
                    </a:p>
                    <a:p>
                      <a:pPr latinLnBrk="1">
                        <a:spcBef>
                          <a:spcPts val="500"/>
                        </a:spcBef>
                      </a:pPr>
                      <a:r>
                        <a:rPr lang="ko-KR" altLang="en-US" sz="1400" b="1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간단 비율 보고</a:t>
                      </a:r>
                      <a:endParaRPr lang="en-US" altLang="ko-KR" sz="1400" b="1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spcBef>
                          <a:spcPts val="500"/>
                        </a:spcBef>
                      </a:pPr>
                      <a:r>
                        <a:rPr lang="ko-KR" alt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원형그래프를 사용하여 주요 비율을 직관화</a:t>
                      </a:r>
                      <a:endParaRPr lang="en-US" altLang="ko-KR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60000" marR="360000" marT="360000" marB="36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500"/>
                        </a:spcBef>
                      </a:pP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06</a:t>
                      </a:r>
                    </a:p>
                    <a:p>
                      <a:pPr latinLnBrk="1">
                        <a:spcBef>
                          <a:spcPts val="500"/>
                        </a:spcBef>
                      </a:pPr>
                      <a:r>
                        <a:rPr lang="ko-KR" altLang="en-US" sz="1600" b="1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강조 지표 보고</a:t>
                      </a:r>
                      <a:endParaRPr lang="en-US" altLang="ko-KR" sz="1600" b="1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atinLnBrk="1">
                        <a:spcBef>
                          <a:spcPts val="500"/>
                        </a:spcBef>
                      </a:pP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중요 지표를 강조한 차트를 통해 주요 성과를 부각</a:t>
                      </a:r>
                    </a:p>
                  </a:txBody>
                  <a:tcPr marL="360000" marR="360000" marT="360000" marB="36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6179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B50518D-BBAA-FD39-B980-ACE2126C841D}"/>
              </a:ext>
            </a:extLst>
          </p:cNvPr>
          <p:cNvSpPr txBox="1"/>
          <p:nvPr/>
        </p:nvSpPr>
        <p:spPr>
          <a:xfrm>
            <a:off x="1199455" y="1903412"/>
            <a:ext cx="7200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예시로 알아보는 </a:t>
            </a:r>
            <a:r>
              <a:rPr lang="ko-KR" altLang="en-US" sz="3200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상황별</a:t>
            </a:r>
            <a:r>
              <a:rPr lang="ko-KR" altLang="en-US" sz="32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데이터 시각화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DCBEFB45-DA13-6AE1-64B3-54BCFB6C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751D-B6AF-48F5-B27D-2800F61D556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6B0332-71DA-7071-AA10-383389EDFE7B}"/>
              </a:ext>
            </a:extLst>
          </p:cNvPr>
          <p:cNvSpPr txBox="1"/>
          <p:nvPr/>
        </p:nvSpPr>
        <p:spPr>
          <a:xfrm>
            <a:off x="5716431" y="6418031"/>
            <a:ext cx="16352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사이트 바로가기</a:t>
            </a:r>
          </a:p>
        </p:txBody>
      </p:sp>
      <p:sp>
        <p:nvSpPr>
          <p:cNvPr id="14" name="직사각형 13">
            <a:hlinkClick r:id="rId2"/>
            <a:extLst>
              <a:ext uri="{FF2B5EF4-FFF2-40B4-BE49-F238E27FC236}">
                <a16:creationId xmlns:a16="http://schemas.microsoft.com/office/drawing/2014/main" id="{30249B52-F0F8-BD33-ED05-53C478D499CC}"/>
              </a:ext>
            </a:extLst>
          </p:cNvPr>
          <p:cNvSpPr/>
          <p:nvPr/>
        </p:nvSpPr>
        <p:spPr>
          <a:xfrm>
            <a:off x="5716431" y="6427458"/>
            <a:ext cx="1635209" cy="350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826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타원 34">
            <a:extLst>
              <a:ext uri="{FF2B5EF4-FFF2-40B4-BE49-F238E27FC236}">
                <a16:creationId xmlns:a16="http://schemas.microsoft.com/office/drawing/2014/main" id="{79192783-9500-42DB-BEE0-DA7AD0F91532}"/>
              </a:ext>
            </a:extLst>
          </p:cNvPr>
          <p:cNvSpPr/>
          <p:nvPr/>
        </p:nvSpPr>
        <p:spPr>
          <a:xfrm>
            <a:off x="7611713" y="1641914"/>
            <a:ext cx="3308822" cy="33088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패턴 인식 용이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lang="en-US" altLang="ko-KR" sz="6600" b="1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42%</a:t>
            </a:r>
            <a:endParaRPr lang="ko-KR" altLang="en-US" sz="6600" b="1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F6A13B-0B19-4FFB-511E-D18071B9A641}"/>
              </a:ext>
            </a:extLst>
          </p:cNvPr>
          <p:cNvGrpSpPr/>
          <p:nvPr/>
        </p:nvGrpSpPr>
        <p:grpSpPr>
          <a:xfrm>
            <a:off x="256877" y="265731"/>
            <a:ext cx="11935123" cy="6592269"/>
            <a:chOff x="0" y="265731"/>
            <a:chExt cx="11988800" cy="659226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F4A9C28-A638-4B83-4940-543ECD49DC44}"/>
                </a:ext>
              </a:extLst>
            </p:cNvPr>
            <p:cNvCxnSpPr>
              <a:cxnSpLocks/>
            </p:cNvCxnSpPr>
            <p:nvPr/>
          </p:nvCxnSpPr>
          <p:spPr>
            <a:xfrm>
              <a:off x="1414732" y="1273313"/>
              <a:ext cx="10574068" cy="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DD19E390-3AC0-A40B-51EF-9175F60B6F86}"/>
                </a:ext>
              </a:extLst>
            </p:cNvPr>
            <p:cNvCxnSpPr>
              <a:cxnSpLocks/>
            </p:cNvCxnSpPr>
            <p:nvPr/>
          </p:nvCxnSpPr>
          <p:spPr>
            <a:xfrm>
              <a:off x="335869" y="265731"/>
              <a:ext cx="0" cy="6592269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0126A63-CB7F-8ACF-E89E-F23784294A5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70982"/>
              <a:ext cx="119888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8FCD56D-EF97-7FE9-473E-86AF5345CA79}"/>
                </a:ext>
              </a:extLst>
            </p:cNvPr>
            <p:cNvCxnSpPr>
              <a:cxnSpLocks/>
            </p:cNvCxnSpPr>
            <p:nvPr/>
          </p:nvCxnSpPr>
          <p:spPr>
            <a:xfrm>
              <a:off x="11370366" y="626164"/>
              <a:ext cx="0" cy="623183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412F629-1D95-97E4-8E6F-9A8906E94970}"/>
                </a:ext>
              </a:extLst>
            </p:cNvPr>
            <p:cNvCxnSpPr>
              <a:cxnSpLocks/>
            </p:cNvCxnSpPr>
            <p:nvPr/>
          </p:nvCxnSpPr>
          <p:spPr>
            <a:xfrm>
              <a:off x="11573773" y="3742082"/>
              <a:ext cx="0" cy="2762235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2691D56-E696-1165-9C8E-7652DD0E7B29}"/>
              </a:ext>
            </a:extLst>
          </p:cNvPr>
          <p:cNvGrpSpPr/>
          <p:nvPr/>
        </p:nvGrpSpPr>
        <p:grpSpPr>
          <a:xfrm>
            <a:off x="289579" y="543838"/>
            <a:ext cx="6331226" cy="1281763"/>
            <a:chOff x="289579" y="543838"/>
            <a:chExt cx="6331226" cy="128176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DFCA7D8-4649-1E3D-035C-C90E5F8A9686}"/>
                </a:ext>
              </a:extLst>
            </p:cNvPr>
            <p:cNvSpPr/>
            <p:nvPr/>
          </p:nvSpPr>
          <p:spPr>
            <a:xfrm>
              <a:off x="289581" y="543838"/>
              <a:ext cx="6331224" cy="1013979"/>
            </a:xfrm>
            <a:prstGeom prst="rect">
              <a:avLst/>
            </a:prstGeom>
            <a:solidFill>
              <a:srgbClr val="FFF5EA"/>
            </a:solidFill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>
              <a:extLst>
                <a:ext uri="{FF2B5EF4-FFF2-40B4-BE49-F238E27FC236}">
                  <a16:creationId xmlns:a16="http://schemas.microsoft.com/office/drawing/2014/main" id="{671DB180-852A-7983-B698-A82F8FDF75D9}"/>
                </a:ext>
              </a:extLst>
            </p:cNvPr>
            <p:cNvSpPr/>
            <p:nvPr/>
          </p:nvSpPr>
          <p:spPr>
            <a:xfrm rot="10800000">
              <a:off x="289579" y="1562714"/>
              <a:ext cx="301659" cy="262887"/>
            </a:xfrm>
            <a:prstGeom prst="triangle">
              <a:avLst>
                <a:gd name="adj" fmla="val 0"/>
              </a:avLst>
            </a:prstGeom>
            <a:solidFill>
              <a:srgbClr val="FFEBD5"/>
            </a:solidFill>
            <a:ln w="28575" cap="sq">
              <a:bevel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28B0D64-9EE4-49D7-917E-E25D49A05534}"/>
              </a:ext>
            </a:extLst>
          </p:cNvPr>
          <p:cNvSpPr txBox="1"/>
          <p:nvPr/>
        </p:nvSpPr>
        <p:spPr>
          <a:xfrm>
            <a:off x="441872" y="635328"/>
            <a:ext cx="6178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4. Contextual Data</a:t>
            </a:r>
            <a:endParaRPr lang="ko-KR" altLang="en-US" sz="48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952E40-02A9-B591-4436-49DC0721896A}"/>
              </a:ext>
            </a:extLst>
          </p:cNvPr>
          <p:cNvSpPr txBox="1"/>
          <p:nvPr/>
        </p:nvSpPr>
        <p:spPr>
          <a:xfrm>
            <a:off x="1199455" y="1903412"/>
            <a:ext cx="7200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데이터 시각화의 필요성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8383258-A2FF-F697-2BE1-B8EAB6B48995}"/>
              </a:ext>
            </a:extLst>
          </p:cNvPr>
          <p:cNvSpPr/>
          <p:nvPr/>
        </p:nvSpPr>
        <p:spPr>
          <a:xfrm>
            <a:off x="5761432" y="3627929"/>
            <a:ext cx="2685791" cy="26857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커뮤니케이션 능력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lang="en-US" altLang="ko-KR" sz="5400" b="1" dirty="0">
                <a:solidFill>
                  <a:sysClr val="windowText" lastClr="000000"/>
                </a:solidFill>
              </a:rPr>
              <a:t>23</a:t>
            </a:r>
            <a:r>
              <a:rPr lang="en-US" altLang="ko-KR" sz="5400" b="1" dirty="0">
                <a:solidFill>
                  <a:sysClr val="windowText" lastClr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%</a:t>
            </a:r>
            <a:endParaRPr lang="ko-KR" altLang="en-US" sz="5400" b="1" dirty="0">
              <a:solidFill>
                <a:sysClr val="windowText" lastClr="00000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F3BC583-2AF7-1E18-77C1-5111DC5088E4}"/>
              </a:ext>
            </a:extLst>
          </p:cNvPr>
          <p:cNvSpPr/>
          <p:nvPr/>
        </p:nvSpPr>
        <p:spPr>
          <a:xfrm>
            <a:off x="2135560" y="2425739"/>
            <a:ext cx="3888423" cy="388842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오류 및 이상치 식별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lang="en-US" altLang="ko-KR" sz="8800" b="1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65%</a:t>
            </a:r>
            <a:endParaRPr lang="ko-KR" altLang="en-US" sz="8800" b="1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8F35542-4AED-DC6F-CAD8-0A18AFF7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751D-B6AF-48F5-B27D-2800F61D556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ECD710-E7F4-8C59-7310-BFB2F60C523F}"/>
              </a:ext>
            </a:extLst>
          </p:cNvPr>
          <p:cNvSpPr txBox="1"/>
          <p:nvPr/>
        </p:nvSpPr>
        <p:spPr>
          <a:xfrm>
            <a:off x="5716431" y="6418031"/>
            <a:ext cx="16352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사이트 바로가기</a:t>
            </a:r>
          </a:p>
        </p:txBody>
      </p:sp>
      <p:sp>
        <p:nvSpPr>
          <p:cNvPr id="13" name="직사각형 12">
            <a:hlinkClick r:id="rId2"/>
            <a:extLst>
              <a:ext uri="{FF2B5EF4-FFF2-40B4-BE49-F238E27FC236}">
                <a16:creationId xmlns:a16="http://schemas.microsoft.com/office/drawing/2014/main" id="{70A87D4A-C869-F742-CB4B-5432FCBE3D8D}"/>
              </a:ext>
            </a:extLst>
          </p:cNvPr>
          <p:cNvSpPr/>
          <p:nvPr/>
        </p:nvSpPr>
        <p:spPr>
          <a:xfrm>
            <a:off x="5716431" y="6427458"/>
            <a:ext cx="1635209" cy="350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9292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1283</TotalTime>
  <Words>1372</Words>
  <Application>Microsoft Office PowerPoint</Application>
  <PresentationFormat>와이드스크린</PresentationFormat>
  <Paragraphs>277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Pretendard SemiBold</vt:lpstr>
      <vt:lpstr>G마켓 산스 TTF Bold</vt:lpstr>
      <vt:lpstr>Arial</vt:lpstr>
      <vt:lpstr>Pretendard Medium</vt:lpstr>
      <vt:lpstr>Pretendard ExtraBold</vt:lpstr>
      <vt:lpstr>Pretendard</vt:lpstr>
      <vt:lpstr>맑은 고딕</vt:lpstr>
      <vt:lpstr>Pretendard Black</vt:lpstr>
      <vt:lpstr>G마켓 산스 TTF Medium</vt:lpstr>
      <vt:lpstr>G마켓 산스 TTF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HI You</cp:lastModifiedBy>
  <cp:revision>27</cp:revision>
  <dcterms:created xsi:type="dcterms:W3CDTF">2024-05-20T00:16:27Z</dcterms:created>
  <dcterms:modified xsi:type="dcterms:W3CDTF">2024-06-03T01:30:03Z</dcterms:modified>
</cp:coreProperties>
</file>