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9" r:id="rId6"/>
    <p:sldId id="265" r:id="rId7"/>
    <p:sldId id="268" r:id="rId8"/>
    <p:sldId id="261" r:id="rId9"/>
    <p:sldId id="262" r:id="rId10"/>
    <p:sldId id="267" r:id="rId11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0"/>
  </p:normalViewPr>
  <p:slideViewPr>
    <p:cSldViewPr snapToGrid="0" snapToObjects="1">
      <p:cViewPr varScale="1">
        <p:scale>
          <a:sx n="80" d="100"/>
          <a:sy n="80" d="100"/>
        </p:scale>
        <p:origin x="5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3210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71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08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46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48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1E40AF"/>
          </a:solidFill>
          <a:ln/>
        </p:spPr>
        <p:txBody>
          <a:bodyPr anchor="ctr"/>
          <a:lstStyle/>
          <a:p>
            <a:endParaRPr lang="en-US"/>
          </a:p>
        </p:txBody>
      </p:sp>
      <p:sp>
        <p:nvSpPr>
          <p:cNvPr id="3" name="Text 1"/>
          <p:cNvSpPr txBox="1"/>
          <p:nvPr/>
        </p:nvSpPr>
        <p:spPr>
          <a:xfrm>
            <a:off x="2173529" y="1498702"/>
            <a:ext cx="8235086" cy="7525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ko-KR" altLang="en-US" sz="4000" dirty="0">
                <a:solidFill>
                  <a:schemeClr val="bg1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다이어트 식품 트렌드 분석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" name="Text 2"/>
          <p:cNvSpPr txBox="1"/>
          <p:nvPr/>
        </p:nvSpPr>
        <p:spPr>
          <a:xfrm>
            <a:off x="4070909" y="2453335"/>
            <a:ext cx="4315054" cy="4956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ko-KR" altLang="en-US" sz="2700" dirty="0">
                <a:solidFill>
                  <a:srgbClr val="FFFFFF">
                    <a:alpha val="90000"/>
                  </a:srgb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네이버 </a:t>
            </a:r>
            <a:r>
              <a:rPr lang="ko-KR" altLang="en-US" sz="2700" dirty="0" err="1">
                <a:solidFill>
                  <a:srgbClr val="FFFFFF">
                    <a:alpha val="90000"/>
                  </a:srgb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데이타랩</a:t>
            </a:r>
            <a:r>
              <a:rPr lang="ko-KR" altLang="en-US" sz="2700" dirty="0">
                <a:solidFill>
                  <a:srgbClr val="FFFFFF">
                    <a:alpha val="90000"/>
                  </a:srgb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활용</a:t>
            </a:r>
            <a:endParaRPr lang="en-US" sz="2700" dirty="0"/>
          </a:p>
        </p:txBody>
      </p:sp>
      <p:sp>
        <p:nvSpPr>
          <p:cNvPr id="5" name="Text 3"/>
          <p:cNvSpPr txBox="1"/>
          <p:nvPr/>
        </p:nvSpPr>
        <p:spPr>
          <a:xfrm>
            <a:off x="5779008" y="4491533"/>
            <a:ext cx="1233526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210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4조 </a:t>
            </a:r>
            <a:r>
              <a:rPr lang="ko-KR" altLang="en-US" sz="2100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한승만</a:t>
            </a:r>
            <a:endParaRPr lang="en-US" sz="2100" dirty="0"/>
          </a:p>
        </p:txBody>
      </p:sp>
      <p:sp>
        <p:nvSpPr>
          <p:cNvPr id="6" name="Text 4"/>
          <p:cNvSpPr txBox="1"/>
          <p:nvPr/>
        </p:nvSpPr>
        <p:spPr>
          <a:xfrm>
            <a:off x="5779008" y="5149901"/>
            <a:ext cx="1233526" cy="3054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dirty="0">
                <a:solidFill>
                  <a:srgbClr val="FFFFFF">
                    <a:alpha val="80000"/>
                  </a:srgb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2025-10-26</a:t>
            </a:r>
            <a:endParaRPr lang="en-US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/>
          <p:cNvSpPr/>
          <p:nvPr/>
        </p:nvSpPr>
        <p:spPr>
          <a:xfrm>
            <a:off x="761695" y="1314907"/>
            <a:ext cx="10668305" cy="28346"/>
          </a:xfrm>
          <a:prstGeom prst="rect">
            <a:avLst/>
          </a:prstGeom>
          <a:solidFill>
            <a:srgbClr val="1E40AF"/>
          </a:solidFill>
          <a:ln/>
        </p:spPr>
      </p:sp>
      <p:sp>
        <p:nvSpPr>
          <p:cNvPr id="4" name="Text 2"/>
          <p:cNvSpPr txBox="1"/>
          <p:nvPr/>
        </p:nvSpPr>
        <p:spPr>
          <a:xfrm>
            <a:off x="761695" y="580644"/>
            <a:ext cx="6478860" cy="5815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3100" b="1" dirty="0">
                <a:solidFill>
                  <a:srgbClr val="1E40A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AI </a:t>
            </a:r>
            <a:r>
              <a:rPr lang="ko-KR" altLang="en-US" sz="3100" b="1" dirty="0">
                <a:solidFill>
                  <a:srgbClr val="1E40A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기반 신제품 기획 아이디어 방향 제언</a:t>
            </a:r>
            <a:endParaRPr lang="en-US" sz="3100" dirty="0"/>
          </a:p>
        </p:txBody>
      </p:sp>
      <p:sp>
        <p:nvSpPr>
          <p:cNvPr id="5" name="Text 3"/>
          <p:cNvSpPr txBox="1"/>
          <p:nvPr/>
        </p:nvSpPr>
        <p:spPr>
          <a:xfrm>
            <a:off x="761695" y="2276666"/>
            <a:ext cx="1505102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 err="1">
                <a:solidFill>
                  <a:srgbClr val="1E40A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</a:t>
            </a:r>
            <a:r>
              <a:rPr lang="en-US" sz="2100" b="1" dirty="0">
                <a:solidFill>
                  <a:srgbClr val="1E40A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2100" b="1" dirty="0">
                <a:solidFill>
                  <a:srgbClr val="1E40A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개요</a:t>
            </a:r>
            <a:endParaRPr lang="en-US" sz="2100" dirty="0"/>
          </a:p>
        </p:txBody>
      </p:sp>
      <p:sp>
        <p:nvSpPr>
          <p:cNvPr id="6" name="Text 4"/>
          <p:cNvSpPr txBox="1"/>
          <p:nvPr/>
        </p:nvSpPr>
        <p:spPr>
          <a:xfrm>
            <a:off x="801081" y="3547067"/>
            <a:ext cx="1505102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2100" b="1" dirty="0">
                <a:solidFill>
                  <a:srgbClr val="1E40A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핵심 요약</a:t>
            </a:r>
            <a:endParaRPr lang="en-US" sz="2100" dirty="0"/>
          </a:p>
        </p:txBody>
      </p:sp>
      <p:sp>
        <p:nvSpPr>
          <p:cNvPr id="8" name="Text 6"/>
          <p:cNvSpPr txBox="1"/>
          <p:nvPr/>
        </p:nvSpPr>
        <p:spPr>
          <a:xfrm>
            <a:off x="1095451" y="3518889"/>
            <a:ext cx="4648810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/>
              <a:t> 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009B890-37E3-E050-C40A-37A6F1AF6741}"/>
              </a:ext>
            </a:extLst>
          </p:cNvPr>
          <p:cNvGrpSpPr/>
          <p:nvPr/>
        </p:nvGrpSpPr>
        <p:grpSpPr>
          <a:xfrm>
            <a:off x="753532" y="1435567"/>
            <a:ext cx="10668305" cy="695858"/>
            <a:chOff x="761695" y="5800954"/>
            <a:chExt cx="10668305" cy="895198"/>
          </a:xfrm>
        </p:grpSpPr>
        <p:sp>
          <p:nvSpPr>
            <p:cNvPr id="26" name="Shape 24"/>
            <p:cNvSpPr/>
            <p:nvPr/>
          </p:nvSpPr>
          <p:spPr>
            <a:xfrm>
              <a:off x="761695" y="5800954"/>
              <a:ext cx="10668305" cy="895198"/>
            </a:xfrm>
            <a:prstGeom prst="roundRect">
              <a:avLst>
                <a:gd name="adj" fmla="val 5433"/>
              </a:avLst>
            </a:prstGeom>
            <a:solidFill>
              <a:srgbClr val="F0F7FF"/>
            </a:solidFill>
            <a:ln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" name="Shape 25"/>
            <p:cNvSpPr/>
            <p:nvPr/>
          </p:nvSpPr>
          <p:spPr>
            <a:xfrm>
              <a:off x="761695" y="5800954"/>
              <a:ext cx="47549" cy="895198"/>
            </a:xfrm>
            <a:prstGeom prst="rect">
              <a:avLst/>
            </a:prstGeom>
            <a:solidFill>
              <a:srgbClr val="1E40AF"/>
            </a:solidFill>
            <a:ln/>
          </p:spPr>
        </p:sp>
        <p:sp>
          <p:nvSpPr>
            <p:cNvPr id="28" name="Text 26"/>
            <p:cNvSpPr txBox="1"/>
            <p:nvPr/>
          </p:nvSpPr>
          <p:spPr>
            <a:xfrm>
              <a:off x="1000354" y="5991149"/>
              <a:ext cx="10311689" cy="50566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/>
                <a:t>1</a:t>
              </a:r>
              <a:r>
                <a:rPr lang="ko-KR" altLang="en-US" sz="1600" b="1" dirty="0"/>
                <a:t>단계 트렌드 분석을 기반으로 다음과 같은 </a:t>
              </a:r>
              <a:r>
                <a:rPr lang="en-US" altLang="ko-KR" sz="1600" b="1" dirty="0"/>
                <a:t>2</a:t>
              </a:r>
              <a:r>
                <a:rPr lang="ko-KR" altLang="en-US" sz="1600" b="1" dirty="0"/>
                <a:t>가지 신제품 아이디어 방향을 제언합니다</a:t>
              </a:r>
              <a:r>
                <a:rPr lang="en-US" altLang="ko-KR" sz="1600" b="1" dirty="0"/>
                <a:t>.</a:t>
              </a:r>
              <a:endParaRPr lang="en-US" sz="1600" b="1" dirty="0"/>
            </a:p>
          </p:txBody>
        </p:sp>
      </p:grpSp>
      <p:sp>
        <p:nvSpPr>
          <p:cNvPr id="34" name="Rectangle 4">
            <a:extLst>
              <a:ext uri="{FF2B5EF4-FFF2-40B4-BE49-F238E27FC236}">
                <a16:creationId xmlns:a16="http://schemas.microsoft.com/office/drawing/2014/main" id="{B11EBC58-E2E5-00C1-83EE-E16A0A86E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354" y="2685702"/>
            <a:ext cx="10429646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식품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다이어트식품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카테고리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(1년)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쇼핑인사이트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인기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TOP 5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키워드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추출</a:t>
            </a:r>
            <a:endParaRPr kumimoji="0" lang="en-US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콜라겐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,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아르기닌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,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단백질보충제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,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단백질쉐이크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,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알파cd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)를 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검색어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트렌드'로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교차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분석하여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</a:rPr>
              <a:t>실제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</a:rPr>
              <a:t>관심도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</a:rPr>
              <a:t>변화를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</a:rPr>
              <a:t>추적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했습니다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4" name="표 44">
            <a:extLst>
              <a:ext uri="{FF2B5EF4-FFF2-40B4-BE49-F238E27FC236}">
                <a16:creationId xmlns:a16="http://schemas.microsoft.com/office/drawing/2014/main" id="{2D4A3D3E-FE28-A2AF-D61B-FB0ACE9EA6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793111"/>
              </p:ext>
            </p:extLst>
          </p:nvPr>
        </p:nvGraphicFramePr>
        <p:xfrm>
          <a:off x="1095450" y="4475842"/>
          <a:ext cx="10208430" cy="201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889">
                  <a:extLst>
                    <a:ext uri="{9D8B030D-6E8A-4147-A177-3AD203B41FA5}">
                      <a16:colId xmlns:a16="http://schemas.microsoft.com/office/drawing/2014/main" val="1916309685"/>
                    </a:ext>
                  </a:extLst>
                </a:gridCol>
                <a:gridCol w="4385388">
                  <a:extLst>
                    <a:ext uri="{9D8B030D-6E8A-4147-A177-3AD203B41FA5}">
                      <a16:colId xmlns:a16="http://schemas.microsoft.com/office/drawing/2014/main" val="610645354"/>
                    </a:ext>
                  </a:extLst>
                </a:gridCol>
                <a:gridCol w="4651153">
                  <a:extLst>
                    <a:ext uri="{9D8B030D-6E8A-4147-A177-3AD203B41FA5}">
                      <a16:colId xmlns:a16="http://schemas.microsoft.com/office/drawing/2014/main" val="901982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구분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“</a:t>
                      </a:r>
                      <a:r>
                        <a:rPr lang="ko-KR" altLang="en-US" sz="1400" dirty="0"/>
                        <a:t>알파</a:t>
                      </a:r>
                      <a:r>
                        <a:rPr lang="en-US" altLang="ko-KR" sz="1400" dirty="0"/>
                        <a:t>cd” </a:t>
                      </a:r>
                      <a:r>
                        <a:rPr lang="ko-KR" altLang="en-US" sz="1400" dirty="0"/>
                        <a:t>핵심 성분 제품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“</a:t>
                      </a:r>
                      <a:r>
                        <a:rPr lang="ko-KR" altLang="en-US" sz="1400" dirty="0"/>
                        <a:t>차세대 프리미엄 </a:t>
                      </a:r>
                      <a:r>
                        <a:rPr lang="ko-KR" altLang="en-US" sz="1400" dirty="0" err="1"/>
                        <a:t>단백질쉐이크</a:t>
                      </a:r>
                      <a:r>
                        <a:rPr lang="en-US" altLang="ko-KR" sz="1400" dirty="0"/>
                        <a:t>”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321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/>
                        <a:t>컨셉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/>
                        <a:t>“</a:t>
                      </a:r>
                      <a:r>
                        <a:rPr lang="ko-KR" altLang="en-US" sz="1400" dirty="0"/>
                        <a:t>먹은 것을 비워내는 새로운 다이어트 </a:t>
                      </a:r>
                      <a:r>
                        <a:rPr lang="ko-KR" altLang="en-US" sz="1400" dirty="0" err="1"/>
                        <a:t>매커니즘</a:t>
                      </a:r>
                      <a:r>
                        <a:rPr lang="en-US" altLang="ko-KR" sz="1400" dirty="0"/>
                        <a:t>”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/>
                        <a:t>“</a:t>
                      </a:r>
                      <a:r>
                        <a:rPr lang="ko-KR" altLang="en-US" sz="1400" dirty="0"/>
                        <a:t>채우고</a:t>
                      </a:r>
                      <a:r>
                        <a:rPr lang="en-US" altLang="ko-KR" sz="1400" dirty="0"/>
                        <a:t>(+), </a:t>
                      </a:r>
                      <a:r>
                        <a:rPr lang="ko-KR" altLang="en-US" sz="1400" dirty="0"/>
                        <a:t>비우는</a:t>
                      </a:r>
                      <a:r>
                        <a:rPr lang="en-US" altLang="ko-KR" sz="1400" dirty="0"/>
                        <a:t>(-) </a:t>
                      </a:r>
                      <a:r>
                        <a:rPr lang="ko-KR" altLang="en-US" sz="1400" dirty="0"/>
                        <a:t>듀얼 액션 </a:t>
                      </a:r>
                      <a:r>
                        <a:rPr lang="ko-KR" altLang="en-US" sz="1400" dirty="0" err="1"/>
                        <a:t>쉐이크</a:t>
                      </a:r>
                      <a:r>
                        <a:rPr lang="en-US" altLang="ko-KR" sz="1400" dirty="0"/>
                        <a:t>＂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58427"/>
                  </a:ext>
                </a:extLst>
              </a:tr>
              <a:tr h="212090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/>
                        <a:t>핵심 성분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err="1"/>
                        <a:t>알파사이클로덱스트린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알파</a:t>
                      </a:r>
                      <a:r>
                        <a:rPr lang="en-US" altLang="ko-KR" sz="1400" dirty="0"/>
                        <a:t>cd)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단백질 </a:t>
                      </a:r>
                      <a:r>
                        <a:rPr lang="en-US" altLang="ko-KR" sz="1400" dirty="0"/>
                        <a:t>( </a:t>
                      </a:r>
                      <a:r>
                        <a:rPr lang="ko-KR" altLang="en-US" sz="1400" dirty="0"/>
                        <a:t>주 </a:t>
                      </a:r>
                      <a:r>
                        <a:rPr lang="en-US" altLang="ko-KR" sz="1400" dirty="0"/>
                        <a:t>) + </a:t>
                      </a:r>
                      <a:r>
                        <a:rPr lang="ko-KR" altLang="en-US" sz="1400" dirty="0"/>
                        <a:t>알파</a:t>
                      </a:r>
                      <a:r>
                        <a:rPr lang="en-US" altLang="ko-KR" sz="1400" dirty="0"/>
                        <a:t>cd ( </a:t>
                      </a:r>
                      <a:r>
                        <a:rPr lang="ko-KR" altLang="en-US" sz="1400" dirty="0"/>
                        <a:t>부 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766036"/>
                  </a:ext>
                </a:extLst>
              </a:tr>
              <a:tr h="119380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/>
                        <a:t>타겟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탄수화물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기름진 음식 섭취가 많은 </a:t>
                      </a:r>
                      <a:r>
                        <a:rPr lang="en-US" altLang="ko-KR" sz="1400" dirty="0"/>
                        <a:t>2040</a:t>
                      </a:r>
                      <a:r>
                        <a:rPr lang="ko-KR" altLang="en-US" sz="1400" dirty="0"/>
                        <a:t>직장인</a:t>
                      </a:r>
                      <a:r>
                        <a:rPr lang="en-US" altLang="ko-KR" sz="1400" dirty="0"/>
                        <a:t>,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기존 다이어트에 정체기를 느낀 고객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기존 단백질 </a:t>
                      </a:r>
                      <a:r>
                        <a:rPr lang="ko-KR" altLang="en-US" sz="1400" dirty="0" err="1"/>
                        <a:t>쉐이크의</a:t>
                      </a:r>
                      <a:r>
                        <a:rPr lang="ko-KR" altLang="en-US" sz="1400" dirty="0"/>
                        <a:t> 효과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체중 감량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에 만족하지 못한 고객 </a:t>
                      </a:r>
                      <a:r>
                        <a:rPr lang="en-US" altLang="ko-KR" sz="1400" dirty="0"/>
                        <a:t>( Upselling ) </a:t>
                      </a:r>
                      <a:r>
                        <a:rPr lang="ko-KR" altLang="en-US" sz="1400" dirty="0"/>
                        <a:t>타겟</a:t>
                      </a:r>
                      <a:endParaRPr lang="en-US" altLang="ko-KR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010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dirty="0" err="1"/>
                        <a:t>차별점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( </a:t>
                      </a:r>
                      <a:r>
                        <a:rPr lang="ko-KR" altLang="en-US" sz="1400" dirty="0"/>
                        <a:t>전략 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시장 형성 초기에 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 err="1"/>
                        <a:t>오리지널리티</a:t>
                      </a:r>
                      <a:r>
                        <a:rPr lang="en-US" altLang="ko-KR" sz="1400" dirty="0"/>
                        <a:t>’</a:t>
                      </a:r>
                      <a:r>
                        <a:rPr lang="ko-KR" altLang="en-US" sz="1400" dirty="0"/>
                        <a:t>와 </a:t>
                      </a:r>
                      <a:r>
                        <a:rPr lang="en-US" altLang="ko-KR" sz="1400" dirty="0"/>
                        <a:t>‘</a:t>
                      </a:r>
                      <a:r>
                        <a:rPr lang="ko-KR" altLang="en-US" sz="1400" dirty="0" err="1"/>
                        <a:t>고함량</a:t>
                      </a:r>
                      <a:r>
                        <a:rPr lang="en-US" altLang="ko-KR" sz="1400" dirty="0"/>
                        <a:t>’</a:t>
                      </a:r>
                      <a:r>
                        <a:rPr lang="ko-KR" altLang="en-US" sz="1400" dirty="0"/>
                        <a:t>으로 진입하여 카테고리 </a:t>
                      </a:r>
                      <a:r>
                        <a:rPr lang="ko-KR" altLang="en-US" sz="1400" dirty="0" err="1"/>
                        <a:t>리더쉽</a:t>
                      </a:r>
                      <a:r>
                        <a:rPr lang="ko-KR" altLang="en-US" sz="1400" dirty="0"/>
                        <a:t> 확보</a:t>
                      </a:r>
                      <a:endParaRPr lang="en-US" altLang="ko-KR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근육은 채우고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지방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탄수화물은 비운다는 명확한 듀얼 기능으로 기존 시장 </a:t>
                      </a:r>
                      <a:r>
                        <a:rPr lang="en-US" altLang="ko-KR" sz="1400" dirty="0"/>
                        <a:t>( Red Ocean )</a:t>
                      </a:r>
                      <a:r>
                        <a:rPr lang="ko-KR" altLang="en-US" sz="1400" dirty="0"/>
                        <a:t>을 파괴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265314"/>
                  </a:ext>
                </a:extLst>
              </a:tr>
            </a:tbl>
          </a:graphicData>
        </a:graphic>
      </p:graphicFrame>
      <p:sp>
        <p:nvSpPr>
          <p:cNvPr id="46" name="Shape 16">
            <a:extLst>
              <a:ext uri="{FF2B5EF4-FFF2-40B4-BE49-F238E27FC236}">
                <a16:creationId xmlns:a16="http://schemas.microsoft.com/office/drawing/2014/main" id="{FACF45CD-3633-662C-3523-2495D6F4139E}"/>
              </a:ext>
            </a:extLst>
          </p:cNvPr>
          <p:cNvSpPr/>
          <p:nvPr/>
        </p:nvSpPr>
        <p:spPr>
          <a:xfrm>
            <a:off x="2787833" y="3952031"/>
            <a:ext cx="3429896" cy="466344"/>
          </a:xfrm>
          <a:prstGeom prst="roundRect">
            <a:avLst>
              <a:gd name="adj" fmla="val 20008"/>
            </a:avLst>
          </a:prstGeom>
          <a:solidFill>
            <a:srgbClr val="FEE2E2"/>
          </a:solidFill>
          <a:ln/>
        </p:spPr>
      </p:sp>
      <p:sp>
        <p:nvSpPr>
          <p:cNvPr id="47" name="Text 17">
            <a:extLst>
              <a:ext uri="{FF2B5EF4-FFF2-40B4-BE49-F238E27FC236}">
                <a16:creationId xmlns:a16="http://schemas.microsoft.com/office/drawing/2014/main" id="{3416BF72-4AF3-A6E1-DC54-B3DD96892E25}"/>
              </a:ext>
            </a:extLst>
          </p:cNvPr>
          <p:cNvSpPr txBox="1"/>
          <p:nvPr/>
        </p:nvSpPr>
        <p:spPr>
          <a:xfrm>
            <a:off x="3482932" y="4038233"/>
            <a:ext cx="1836609" cy="3054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ko-KR" altLang="en-US" sz="1600" b="1">
                <a:solidFill>
                  <a:srgbClr val="B91C1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신규 시장 선점 전략</a:t>
            </a:r>
            <a:endParaRPr lang="en-US" sz="1600" dirty="0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BFE9CA30-B6CA-01E9-B5A0-598DA91B1F66}"/>
              </a:ext>
            </a:extLst>
          </p:cNvPr>
          <p:cNvGrpSpPr/>
          <p:nvPr/>
        </p:nvGrpSpPr>
        <p:grpSpPr>
          <a:xfrm>
            <a:off x="7564929" y="3928372"/>
            <a:ext cx="3078191" cy="466344"/>
            <a:chOff x="4588464" y="3845742"/>
            <a:chExt cx="3340359" cy="466344"/>
          </a:xfrm>
        </p:grpSpPr>
        <p:sp>
          <p:nvSpPr>
            <p:cNvPr id="54" name="Shape 8">
              <a:extLst>
                <a:ext uri="{FF2B5EF4-FFF2-40B4-BE49-F238E27FC236}">
                  <a16:creationId xmlns:a16="http://schemas.microsoft.com/office/drawing/2014/main" id="{95FB01F7-4081-7D5B-C535-1DB3B2DAD00B}"/>
                </a:ext>
              </a:extLst>
            </p:cNvPr>
            <p:cNvSpPr/>
            <p:nvPr/>
          </p:nvSpPr>
          <p:spPr>
            <a:xfrm>
              <a:off x="4588464" y="3845742"/>
              <a:ext cx="3340359" cy="466344"/>
            </a:xfrm>
            <a:prstGeom prst="roundRect">
              <a:avLst>
                <a:gd name="adj" fmla="val 20008"/>
              </a:avLst>
            </a:prstGeom>
            <a:solidFill>
              <a:srgbClr val="E6F7EE"/>
            </a:solidFill>
            <a:ln/>
          </p:spPr>
        </p:sp>
        <p:sp>
          <p:nvSpPr>
            <p:cNvPr id="55" name="Text 9">
              <a:extLst>
                <a:ext uri="{FF2B5EF4-FFF2-40B4-BE49-F238E27FC236}">
                  <a16:creationId xmlns:a16="http://schemas.microsoft.com/office/drawing/2014/main" id="{F8863B8F-0F9E-4AD1-A8E8-2AAA700135B1}"/>
                </a:ext>
              </a:extLst>
            </p:cNvPr>
            <p:cNvSpPr txBox="1"/>
            <p:nvPr/>
          </p:nvSpPr>
          <p:spPr>
            <a:xfrm>
              <a:off x="5178636" y="3948376"/>
              <a:ext cx="2160014" cy="30541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ko-KR" altLang="en-US" sz="1600" b="1">
                  <a:solidFill>
                    <a:srgbClr val="047857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주류 시장 혁신 전략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68691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/>
          <p:cNvSpPr/>
          <p:nvPr/>
        </p:nvSpPr>
        <p:spPr>
          <a:xfrm>
            <a:off x="761695" y="1314907"/>
            <a:ext cx="10668305" cy="28346"/>
          </a:xfrm>
          <a:prstGeom prst="rect">
            <a:avLst/>
          </a:prstGeom>
          <a:solidFill>
            <a:srgbClr val="1E40AF"/>
          </a:solidFill>
          <a:ln/>
        </p:spPr>
      </p:sp>
      <p:sp>
        <p:nvSpPr>
          <p:cNvPr id="4" name="Text 2"/>
          <p:cNvSpPr txBox="1"/>
          <p:nvPr/>
        </p:nvSpPr>
        <p:spPr>
          <a:xfrm>
            <a:off x="761694" y="580644"/>
            <a:ext cx="8965966" cy="5815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3100" b="1" dirty="0">
                <a:solidFill>
                  <a:srgbClr val="1E40A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건강 다이어트 식품 키워드 변화 탐색 및 </a:t>
            </a:r>
            <a:r>
              <a:rPr lang="en-US" altLang="ko-KR" sz="3100" b="1" dirty="0">
                <a:solidFill>
                  <a:srgbClr val="1E40A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data </a:t>
            </a:r>
            <a:r>
              <a:rPr lang="ko-KR" altLang="en-US" sz="3100" b="1" dirty="0">
                <a:solidFill>
                  <a:srgbClr val="1E40A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추출 </a:t>
            </a:r>
            <a:endParaRPr lang="en-US" sz="3100" dirty="0"/>
          </a:p>
        </p:txBody>
      </p:sp>
      <p:sp>
        <p:nvSpPr>
          <p:cNvPr id="9" name="Text 7"/>
          <p:cNvSpPr txBox="1"/>
          <p:nvPr/>
        </p:nvSpPr>
        <p:spPr>
          <a:xfrm>
            <a:off x="761694" y="1537541"/>
            <a:ext cx="10668306" cy="1243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ko-KR" altLang="en-US" sz="15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네이버 </a:t>
            </a:r>
            <a:r>
              <a:rPr lang="ko-KR" altLang="en-US" sz="1500" dirty="0" err="1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데이타랩</a:t>
            </a:r>
            <a:r>
              <a:rPr lang="ko-KR" altLang="en-US" sz="15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(https://datalab.naver.com/shoppingInsight/sCategory.naver ) </a:t>
            </a:r>
            <a:r>
              <a:rPr lang="ko-KR" altLang="en-US" sz="1500" b="1" dirty="0" err="1">
                <a:solidFill>
                  <a:srgbClr val="FF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쇼핑인사이트</a:t>
            </a:r>
            <a:r>
              <a:rPr lang="ko-KR" altLang="en-US" sz="15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메뉴</a:t>
            </a:r>
            <a:br>
              <a:rPr lang="en-US" altLang="ko-KR" sz="15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endParaRPr lang="en-US" altLang="ko-KR" sz="1500" dirty="0">
              <a:solidFill>
                <a:srgbClr val="333333"/>
              </a:solidFill>
              <a:latin typeface="Noto Sans KR" pitchFamily="34" charset="0"/>
              <a:ea typeface="Noto Sans KR" pitchFamily="34" charset="-122"/>
              <a:cs typeface="Noto Sans KR" pitchFamily="34" charset="-12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ko-KR" altLang="en-US" sz="15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분야 </a:t>
            </a:r>
            <a:r>
              <a:rPr lang="en-US" altLang="ko-KR" sz="15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</a:t>
            </a:r>
            <a:r>
              <a:rPr lang="ko-KR" altLang="en-US" sz="15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분류</a:t>
            </a:r>
            <a:r>
              <a:rPr lang="en-US" altLang="ko-KR" sz="15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“</a:t>
            </a:r>
            <a:r>
              <a:rPr lang="ko-KR" altLang="en-US" sz="1500" b="1" dirty="0">
                <a:solidFill>
                  <a:srgbClr val="FF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식품</a:t>
            </a:r>
            <a:r>
              <a:rPr lang="en-US" altLang="ko-KR" sz="15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” </a:t>
            </a:r>
            <a:r>
              <a:rPr lang="ko-KR" altLang="en-US" sz="15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과 </a:t>
            </a:r>
            <a:r>
              <a:rPr lang="en-US" altLang="ko-KR" sz="15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5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분류</a:t>
            </a:r>
            <a:r>
              <a:rPr lang="en-US" altLang="ko-KR" sz="15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“</a:t>
            </a:r>
            <a:r>
              <a:rPr lang="ko-KR" altLang="en-US" sz="1500" b="1" dirty="0">
                <a:solidFill>
                  <a:srgbClr val="FF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다이어트식품</a:t>
            </a:r>
            <a:r>
              <a:rPr lang="en-US" altLang="ko-KR" sz="15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”</a:t>
            </a:r>
            <a:br>
              <a:rPr lang="en-US" altLang="ko-KR" sz="15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endParaRPr lang="en-US" altLang="ko-KR" sz="1500" dirty="0">
              <a:solidFill>
                <a:srgbClr val="333333"/>
              </a:solidFill>
              <a:latin typeface="Noto Sans KR" pitchFamily="34" charset="0"/>
              <a:ea typeface="Noto Sans KR" pitchFamily="34" charset="-122"/>
              <a:cs typeface="Noto Sans KR" pitchFamily="34" charset="-120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ko-KR" altLang="en-US" sz="15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기간 </a:t>
            </a:r>
            <a:r>
              <a:rPr lang="en-US" altLang="ko-KR" sz="15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2024. 10. 1 ~ 2025. 9. 30 ( </a:t>
            </a:r>
            <a:r>
              <a:rPr lang="ko-KR" altLang="en-US" sz="1500" b="1" dirty="0">
                <a:solidFill>
                  <a:srgbClr val="FF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최근 </a:t>
            </a:r>
            <a:r>
              <a:rPr lang="en-US" altLang="ko-KR" sz="1500" b="1" dirty="0">
                <a:solidFill>
                  <a:srgbClr val="FF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500" b="1" dirty="0">
                <a:solidFill>
                  <a:srgbClr val="FF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년간</a:t>
            </a:r>
            <a:r>
              <a:rPr lang="ko-KR" altLang="en-US" sz="15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 err="1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일단위</a:t>
            </a:r>
            <a:r>
              <a:rPr lang="ko-KR" altLang="en-US" sz="15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br>
              <a:rPr lang="en-US" altLang="ko-KR" sz="15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endParaRPr lang="en-US" sz="1500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010064C2-D153-2B69-9526-67640F01CD80}"/>
              </a:ext>
            </a:extLst>
          </p:cNvPr>
          <p:cNvGrpSpPr/>
          <p:nvPr/>
        </p:nvGrpSpPr>
        <p:grpSpPr>
          <a:xfrm>
            <a:off x="986075" y="2847423"/>
            <a:ext cx="2680202" cy="3553377"/>
            <a:chOff x="986074" y="3265714"/>
            <a:chExt cx="3082073" cy="4373909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0CDE477D-103B-82A0-ED70-482810B4C2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794" r="34234"/>
            <a:stretch/>
          </p:blipFill>
          <p:spPr>
            <a:xfrm>
              <a:off x="986074" y="3265714"/>
              <a:ext cx="3082073" cy="9602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A55D8F28-AF30-E2B1-CDA2-C5AA4E2C6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6074" y="4262540"/>
              <a:ext cx="3082073" cy="337708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EB09A861-479D-DF06-D7DB-79671D7EE2E2}"/>
              </a:ext>
            </a:extLst>
          </p:cNvPr>
          <p:cNvGrpSpPr/>
          <p:nvPr/>
        </p:nvGrpSpPr>
        <p:grpSpPr>
          <a:xfrm>
            <a:off x="5678304" y="2847423"/>
            <a:ext cx="5751696" cy="3180153"/>
            <a:chOff x="5958155" y="3164270"/>
            <a:chExt cx="5751696" cy="4344724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C7513DC8-7A76-E5A3-2AB8-44D51345A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7135" y="3164270"/>
              <a:ext cx="2820816" cy="9275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92A685EA-D348-8D23-10AE-B46A94B1C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58155" y="4131911"/>
              <a:ext cx="5751696" cy="337708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A3728D5F-1ABE-67C1-202C-A44A2B2E4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62741" y="4381043"/>
              <a:ext cx="1973922" cy="1273308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9269AFBD-35D5-FB09-267C-2801E44C7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42661" y="4418368"/>
              <a:ext cx="1066800" cy="221286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7A872F91-FCF9-FF47-6105-18ED7E281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101756" y="4664078"/>
              <a:ext cx="1066800" cy="221286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6011B126-0B17-3091-CC59-A4FF9B8A3A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375455" y="4909788"/>
              <a:ext cx="1066800" cy="221286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C551EC0E-948E-6220-37B9-ACDC7C4D0AB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294589" y="5146165"/>
              <a:ext cx="1066800" cy="221286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8C7D9E4C-6266-D87C-6041-013F3595554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24002" y="5388760"/>
              <a:ext cx="1066800" cy="221286"/>
            </a:xfrm>
            <a:prstGeom prst="rect">
              <a:avLst/>
            </a:prstGeom>
          </p:spPr>
        </p:pic>
      </p:grpSp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420D2702-BD59-AA9D-CB47-0F0C828CF7F5}"/>
              </a:ext>
            </a:extLst>
          </p:cNvPr>
          <p:cNvSpPr/>
          <p:nvPr/>
        </p:nvSpPr>
        <p:spPr>
          <a:xfrm>
            <a:off x="4447617" y="4618885"/>
            <a:ext cx="1028394" cy="701574"/>
          </a:xfrm>
          <a:prstGeom prst="rightArrow">
            <a:avLst>
              <a:gd name="adj1" fmla="val 50000"/>
              <a:gd name="adj2" fmla="val 46371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 2">
            <a:extLst>
              <a:ext uri="{FF2B5EF4-FFF2-40B4-BE49-F238E27FC236}">
                <a16:creationId xmlns:a16="http://schemas.microsoft.com/office/drawing/2014/main" id="{F5FB5F3D-9353-8D20-1909-8E70A8EABEA7}"/>
              </a:ext>
            </a:extLst>
          </p:cNvPr>
          <p:cNvSpPr txBox="1"/>
          <p:nvPr/>
        </p:nvSpPr>
        <p:spPr>
          <a:xfrm>
            <a:off x="5687284" y="6183624"/>
            <a:ext cx="5751696" cy="5815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400" b="1" dirty="0">
                <a:solidFill>
                  <a:schemeClr val="accent1"/>
                </a:solidFill>
              </a:rPr>
              <a:t>Data </a:t>
            </a:r>
            <a:r>
              <a:rPr lang="ko-KR" altLang="en-US" sz="2400" b="1" dirty="0">
                <a:solidFill>
                  <a:schemeClr val="accent1"/>
                </a:solidFill>
              </a:rPr>
              <a:t>추출 </a:t>
            </a:r>
            <a:r>
              <a:rPr lang="en-US" altLang="ko-KR" sz="2400" dirty="0">
                <a:solidFill>
                  <a:srgbClr val="0070C0"/>
                </a:solidFill>
              </a:rPr>
              <a:t>( </a:t>
            </a:r>
            <a:r>
              <a:rPr lang="ko-KR" altLang="en-US" sz="2400" dirty="0">
                <a:solidFill>
                  <a:srgbClr val="0070C0"/>
                </a:solidFill>
              </a:rPr>
              <a:t>별첨</a:t>
            </a:r>
            <a:r>
              <a:rPr lang="en-US" altLang="ko-KR" sz="2400" dirty="0">
                <a:solidFill>
                  <a:srgbClr val="0070C0"/>
                </a:solidFill>
              </a:rPr>
              <a:t>1 : </a:t>
            </a:r>
            <a:r>
              <a:rPr lang="en-US" sz="2400" dirty="0">
                <a:solidFill>
                  <a:srgbClr val="0070C0"/>
                </a:solidFill>
              </a:rPr>
              <a:t>Datalab.xlsx </a:t>
            </a:r>
            <a:r>
              <a:rPr lang="ko-KR" altLang="en-US" sz="2400" dirty="0">
                <a:solidFill>
                  <a:srgbClr val="0070C0"/>
                </a:solidFill>
              </a:rPr>
              <a:t>다운로드 </a:t>
            </a:r>
            <a:r>
              <a:rPr lang="en-US" sz="2400" dirty="0">
                <a:solidFill>
                  <a:srgbClr val="0070C0"/>
                </a:solidFill>
              </a:rPr>
              <a:t>)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/>
          <p:cNvSpPr/>
          <p:nvPr/>
        </p:nvSpPr>
        <p:spPr>
          <a:xfrm>
            <a:off x="761695" y="1314907"/>
            <a:ext cx="10668305" cy="28346"/>
          </a:xfrm>
          <a:prstGeom prst="rect">
            <a:avLst/>
          </a:prstGeom>
          <a:solidFill>
            <a:srgbClr val="1E40AF"/>
          </a:solidFill>
          <a:ln/>
        </p:spPr>
      </p:sp>
      <p:sp>
        <p:nvSpPr>
          <p:cNvPr id="4" name="Text 2"/>
          <p:cNvSpPr txBox="1"/>
          <p:nvPr/>
        </p:nvSpPr>
        <p:spPr>
          <a:xfrm>
            <a:off x="761695" y="580644"/>
            <a:ext cx="3586277" cy="5815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3100" dirty="0">
                <a:solidFill>
                  <a:schemeClr val="accent1"/>
                </a:solidFill>
              </a:rPr>
              <a:t>별첨</a:t>
            </a:r>
            <a:r>
              <a:rPr lang="en-US" altLang="ko-KR" sz="3100" dirty="0">
                <a:solidFill>
                  <a:schemeClr val="accent1"/>
                </a:solidFill>
              </a:rPr>
              <a:t>1 : </a:t>
            </a:r>
            <a:r>
              <a:rPr lang="en-US" sz="3100" dirty="0">
                <a:solidFill>
                  <a:schemeClr val="accent1"/>
                </a:solidFill>
              </a:rPr>
              <a:t>Datalab.xlsx</a:t>
            </a:r>
          </a:p>
        </p:txBody>
      </p:sp>
      <p:sp>
        <p:nvSpPr>
          <p:cNvPr id="5" name="Text 3"/>
          <p:cNvSpPr txBox="1"/>
          <p:nvPr/>
        </p:nvSpPr>
        <p:spPr>
          <a:xfrm>
            <a:off x="4841795" y="865001"/>
            <a:ext cx="6824624" cy="24871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ko-KR" altLang="en-US" b="1" dirty="0"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네이버 </a:t>
            </a:r>
            <a:r>
              <a:rPr lang="ko-KR" altLang="en-US" b="1" dirty="0" err="1"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데이타랩에서</a:t>
            </a:r>
            <a:r>
              <a:rPr lang="ko-KR" altLang="en-US" b="1" dirty="0"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다운로드 받은 검색어 키워드별 트렌드 </a:t>
            </a:r>
            <a:r>
              <a:rPr lang="ko-KR" altLang="en-US" b="1" dirty="0" err="1"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데이타</a:t>
            </a:r>
            <a:endParaRPr lang="en-US" b="1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F6DCAEED-6694-ED24-B24E-AB3B77980111}"/>
              </a:ext>
            </a:extLst>
          </p:cNvPr>
          <p:cNvGrpSpPr/>
          <p:nvPr/>
        </p:nvGrpSpPr>
        <p:grpSpPr>
          <a:xfrm>
            <a:off x="832952" y="1685925"/>
            <a:ext cx="10150345" cy="4419524"/>
            <a:chOff x="832952" y="1685925"/>
            <a:chExt cx="10150345" cy="4419524"/>
          </a:xfrm>
        </p:grpSpPr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0141F8EA-2BEB-F79D-73D7-C31EA8CA60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1871"/>
            <a:stretch/>
          </p:blipFill>
          <p:spPr>
            <a:xfrm>
              <a:off x="832952" y="1685925"/>
              <a:ext cx="10115550" cy="3072333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701A8877-3167-E4E8-1B74-DE0D20E725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43" t="85301"/>
            <a:stretch/>
          </p:blipFill>
          <p:spPr>
            <a:xfrm>
              <a:off x="873967" y="5423634"/>
              <a:ext cx="10109330" cy="681815"/>
            </a:xfrm>
            <a:prstGeom prst="rect">
              <a:avLst/>
            </a:prstGeom>
          </p:spPr>
        </p:pic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F55A8FAA-79EB-2718-D751-A213FEDEDE0F}"/>
                </a:ext>
              </a:extLst>
            </p:cNvPr>
            <p:cNvSpPr/>
            <p:nvPr/>
          </p:nvSpPr>
          <p:spPr>
            <a:xfrm>
              <a:off x="5421085" y="4904615"/>
              <a:ext cx="83976" cy="7464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1AC95FD9-18B9-6424-2B8A-013A5701CDA1}"/>
                </a:ext>
              </a:extLst>
            </p:cNvPr>
            <p:cNvSpPr/>
            <p:nvPr/>
          </p:nvSpPr>
          <p:spPr>
            <a:xfrm>
              <a:off x="5421085" y="5069632"/>
              <a:ext cx="83976" cy="7464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EF459768-B717-C7D7-719B-D77356CB8E48}"/>
                </a:ext>
              </a:extLst>
            </p:cNvPr>
            <p:cNvSpPr/>
            <p:nvPr/>
          </p:nvSpPr>
          <p:spPr>
            <a:xfrm>
              <a:off x="5421085" y="5237586"/>
              <a:ext cx="83976" cy="7464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DC5C907-6114-B1B0-CFF3-182BFB39401A}"/>
              </a:ext>
            </a:extLst>
          </p:cNvPr>
          <p:cNvSpPr/>
          <p:nvPr/>
        </p:nvSpPr>
        <p:spPr>
          <a:xfrm>
            <a:off x="1091682" y="3272484"/>
            <a:ext cx="1763485" cy="2923043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FC67246-4F9E-CAA9-7A6C-2DBE9B34295A}"/>
              </a:ext>
            </a:extLst>
          </p:cNvPr>
          <p:cNvSpPr/>
          <p:nvPr/>
        </p:nvSpPr>
        <p:spPr>
          <a:xfrm>
            <a:off x="2871884" y="3269716"/>
            <a:ext cx="1763485" cy="2923043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B8CB24C-D120-1A9B-118F-B78339BC7D8B}"/>
              </a:ext>
            </a:extLst>
          </p:cNvPr>
          <p:cNvSpPr/>
          <p:nvPr/>
        </p:nvSpPr>
        <p:spPr>
          <a:xfrm>
            <a:off x="4667830" y="3250666"/>
            <a:ext cx="1923470" cy="2923043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5F1541A-77FD-6C2F-AF45-2B72A2FAC407}"/>
              </a:ext>
            </a:extLst>
          </p:cNvPr>
          <p:cNvSpPr/>
          <p:nvPr/>
        </p:nvSpPr>
        <p:spPr>
          <a:xfrm>
            <a:off x="6591300" y="3280408"/>
            <a:ext cx="1982949" cy="2923043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CBCB96B-2AF6-FFE6-2400-CDCDA190D00C}"/>
              </a:ext>
            </a:extLst>
          </p:cNvPr>
          <p:cNvSpPr/>
          <p:nvPr/>
        </p:nvSpPr>
        <p:spPr>
          <a:xfrm>
            <a:off x="8602825" y="3296736"/>
            <a:ext cx="1763485" cy="2923043"/>
          </a:xfrm>
          <a:prstGeom prst="round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B9D458C-AC45-053E-39E7-9E794A09EB2B}"/>
              </a:ext>
            </a:extLst>
          </p:cNvPr>
          <p:cNvSpPr/>
          <p:nvPr/>
        </p:nvSpPr>
        <p:spPr>
          <a:xfrm>
            <a:off x="1770192" y="4906507"/>
            <a:ext cx="390721" cy="3671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D8E0002-2064-2B3C-0157-C0C80A52BFB4}"/>
              </a:ext>
            </a:extLst>
          </p:cNvPr>
          <p:cNvSpPr/>
          <p:nvPr/>
        </p:nvSpPr>
        <p:spPr>
          <a:xfrm>
            <a:off x="3558265" y="4906507"/>
            <a:ext cx="390721" cy="3671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C6702F2-9443-0491-9169-11D40B29C8E3}"/>
              </a:ext>
            </a:extLst>
          </p:cNvPr>
          <p:cNvSpPr/>
          <p:nvPr/>
        </p:nvSpPr>
        <p:spPr>
          <a:xfrm>
            <a:off x="5778952" y="4906507"/>
            <a:ext cx="390721" cy="3671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AEFF20C-DEC0-90F2-77E3-7FB15C1856D5}"/>
              </a:ext>
            </a:extLst>
          </p:cNvPr>
          <p:cNvSpPr/>
          <p:nvPr/>
        </p:nvSpPr>
        <p:spPr>
          <a:xfrm>
            <a:off x="7428531" y="4906507"/>
            <a:ext cx="390721" cy="3671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DFAA279-E8B9-903D-C564-B1462DE923AE}"/>
              </a:ext>
            </a:extLst>
          </p:cNvPr>
          <p:cNvSpPr/>
          <p:nvPr/>
        </p:nvSpPr>
        <p:spPr>
          <a:xfrm>
            <a:off x="9269767" y="4906507"/>
            <a:ext cx="390721" cy="367101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FF4911B-06CF-8D33-011F-69ABDE715DCB}"/>
              </a:ext>
            </a:extLst>
          </p:cNvPr>
          <p:cNvSpPr/>
          <p:nvPr/>
        </p:nvSpPr>
        <p:spPr>
          <a:xfrm>
            <a:off x="1973424" y="3278772"/>
            <a:ext cx="711457" cy="34181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4B435A6-E12C-B42B-679E-B23F377F3CD6}"/>
              </a:ext>
            </a:extLst>
          </p:cNvPr>
          <p:cNvSpPr/>
          <p:nvPr/>
        </p:nvSpPr>
        <p:spPr>
          <a:xfrm>
            <a:off x="3830599" y="3250666"/>
            <a:ext cx="777752" cy="34181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E7B4B41-F3FB-328F-4334-C03A4AF96136}"/>
              </a:ext>
            </a:extLst>
          </p:cNvPr>
          <p:cNvSpPr/>
          <p:nvPr/>
        </p:nvSpPr>
        <p:spPr>
          <a:xfrm>
            <a:off x="5505060" y="3258093"/>
            <a:ext cx="1086239" cy="34181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C399ED4-0DC4-9DB4-9E48-82B41014DC88}"/>
              </a:ext>
            </a:extLst>
          </p:cNvPr>
          <p:cNvSpPr/>
          <p:nvPr/>
        </p:nvSpPr>
        <p:spPr>
          <a:xfrm>
            <a:off x="7470124" y="3297279"/>
            <a:ext cx="1140476" cy="34181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E8E59D2-9085-F997-1CD1-7336446D5D48}"/>
              </a:ext>
            </a:extLst>
          </p:cNvPr>
          <p:cNvSpPr/>
          <p:nvPr/>
        </p:nvSpPr>
        <p:spPr>
          <a:xfrm>
            <a:off x="9453073" y="3299920"/>
            <a:ext cx="801848" cy="34181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/>
          <p:cNvSpPr/>
          <p:nvPr/>
        </p:nvSpPr>
        <p:spPr>
          <a:xfrm>
            <a:off x="761695" y="1314907"/>
            <a:ext cx="10668305" cy="28346"/>
          </a:xfrm>
          <a:prstGeom prst="rect">
            <a:avLst/>
          </a:prstGeom>
          <a:solidFill>
            <a:srgbClr val="1E40AF"/>
          </a:solidFill>
          <a:ln/>
        </p:spPr>
      </p:sp>
      <p:sp>
        <p:nvSpPr>
          <p:cNvPr id="4" name="Text 2"/>
          <p:cNvSpPr txBox="1"/>
          <p:nvPr/>
        </p:nvSpPr>
        <p:spPr>
          <a:xfrm>
            <a:off x="761695" y="580644"/>
            <a:ext cx="4258174" cy="5815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3100" b="1" dirty="0" err="1">
                <a:solidFill>
                  <a:srgbClr val="1E40A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</a:t>
            </a:r>
            <a:r>
              <a:rPr lang="en-US" sz="3100" b="1" dirty="0">
                <a:solidFill>
                  <a:srgbClr val="1E40A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3100" b="1" dirty="0">
                <a:solidFill>
                  <a:srgbClr val="1E40A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개요 및 핵심 요약</a:t>
            </a:r>
            <a:endParaRPr lang="en-US" sz="3100" dirty="0"/>
          </a:p>
        </p:txBody>
      </p:sp>
      <p:sp>
        <p:nvSpPr>
          <p:cNvPr id="5" name="Text 3"/>
          <p:cNvSpPr txBox="1"/>
          <p:nvPr/>
        </p:nvSpPr>
        <p:spPr>
          <a:xfrm>
            <a:off x="761695" y="2276666"/>
            <a:ext cx="1505102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 err="1">
                <a:solidFill>
                  <a:srgbClr val="1E40A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</a:t>
            </a:r>
            <a:r>
              <a:rPr lang="en-US" sz="2100" b="1" dirty="0">
                <a:solidFill>
                  <a:srgbClr val="1E40A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2100" b="1" dirty="0">
                <a:solidFill>
                  <a:srgbClr val="1E40A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개요</a:t>
            </a:r>
            <a:endParaRPr lang="en-US" sz="2100" dirty="0"/>
          </a:p>
        </p:txBody>
      </p:sp>
      <p:sp>
        <p:nvSpPr>
          <p:cNvPr id="6" name="Text 4"/>
          <p:cNvSpPr txBox="1"/>
          <p:nvPr/>
        </p:nvSpPr>
        <p:spPr>
          <a:xfrm>
            <a:off x="801081" y="3547067"/>
            <a:ext cx="1505102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2100" b="1" dirty="0">
                <a:solidFill>
                  <a:srgbClr val="1E40A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핵심 요약</a:t>
            </a:r>
            <a:endParaRPr lang="en-US" sz="2100" dirty="0"/>
          </a:p>
        </p:txBody>
      </p:sp>
      <p:sp>
        <p:nvSpPr>
          <p:cNvPr id="8" name="Text 6"/>
          <p:cNvSpPr txBox="1"/>
          <p:nvPr/>
        </p:nvSpPr>
        <p:spPr>
          <a:xfrm>
            <a:off x="1095451" y="3518889"/>
            <a:ext cx="4648810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/>
              <a:t> 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009B890-37E3-E050-C40A-37A6F1AF6741}"/>
              </a:ext>
            </a:extLst>
          </p:cNvPr>
          <p:cNvGrpSpPr/>
          <p:nvPr/>
        </p:nvGrpSpPr>
        <p:grpSpPr>
          <a:xfrm>
            <a:off x="753532" y="1435567"/>
            <a:ext cx="10668305" cy="695858"/>
            <a:chOff x="761695" y="5800954"/>
            <a:chExt cx="10668305" cy="895198"/>
          </a:xfrm>
        </p:grpSpPr>
        <p:sp>
          <p:nvSpPr>
            <p:cNvPr id="26" name="Shape 24"/>
            <p:cNvSpPr/>
            <p:nvPr/>
          </p:nvSpPr>
          <p:spPr>
            <a:xfrm>
              <a:off x="761695" y="5800954"/>
              <a:ext cx="10668305" cy="895198"/>
            </a:xfrm>
            <a:prstGeom prst="roundRect">
              <a:avLst>
                <a:gd name="adj" fmla="val 5433"/>
              </a:avLst>
            </a:prstGeom>
            <a:solidFill>
              <a:srgbClr val="F0F7FF"/>
            </a:solidFill>
            <a:ln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" name="Shape 25"/>
            <p:cNvSpPr/>
            <p:nvPr/>
          </p:nvSpPr>
          <p:spPr>
            <a:xfrm>
              <a:off x="761695" y="5800954"/>
              <a:ext cx="47549" cy="895198"/>
            </a:xfrm>
            <a:prstGeom prst="rect">
              <a:avLst/>
            </a:prstGeom>
            <a:solidFill>
              <a:srgbClr val="1E40AF"/>
            </a:solidFill>
            <a:ln/>
          </p:spPr>
        </p:sp>
        <p:sp>
          <p:nvSpPr>
            <p:cNvPr id="28" name="Text 26"/>
            <p:cNvSpPr txBox="1"/>
            <p:nvPr/>
          </p:nvSpPr>
          <p:spPr>
            <a:xfrm>
              <a:off x="1000354" y="5991149"/>
              <a:ext cx="10311689" cy="50566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altLang="ko-KR" b="1" dirty="0">
                  <a:solidFill>
                    <a:schemeClr val="accent1"/>
                  </a:solidFill>
                </a:rPr>
                <a:t>"</a:t>
              </a:r>
              <a:r>
                <a:rPr lang="ko-KR" altLang="en-US" b="1" dirty="0">
                  <a:solidFill>
                    <a:schemeClr val="accent1"/>
                  </a:solidFill>
                </a:rPr>
                <a:t>시장의 </a:t>
              </a:r>
              <a:r>
                <a:rPr lang="en-US" altLang="ko-KR" b="1" dirty="0">
                  <a:solidFill>
                    <a:schemeClr val="accent1"/>
                  </a:solidFill>
                </a:rPr>
                <a:t>'</a:t>
              </a:r>
              <a:r>
                <a:rPr lang="ko-KR" altLang="en-US" b="1" dirty="0">
                  <a:solidFill>
                    <a:schemeClr val="accent1"/>
                  </a:solidFill>
                </a:rPr>
                <a:t>거인</a:t>
              </a:r>
              <a:r>
                <a:rPr lang="en-US" altLang="ko-KR" b="1" dirty="0">
                  <a:solidFill>
                    <a:schemeClr val="accent1"/>
                  </a:solidFill>
                </a:rPr>
                <a:t>'</a:t>
              </a:r>
              <a:r>
                <a:rPr lang="ko-KR" altLang="en-US" b="1" dirty="0">
                  <a:solidFill>
                    <a:schemeClr val="accent1"/>
                  </a:solidFill>
                </a:rPr>
                <a:t>이 무너지고</a:t>
              </a:r>
              <a:r>
                <a:rPr lang="en-US" altLang="ko-KR" b="1" dirty="0">
                  <a:solidFill>
                    <a:schemeClr val="accent1"/>
                  </a:solidFill>
                </a:rPr>
                <a:t>, '</a:t>
              </a:r>
              <a:r>
                <a:rPr lang="ko-KR" altLang="en-US" b="1" dirty="0">
                  <a:solidFill>
                    <a:schemeClr val="accent1"/>
                  </a:solidFill>
                </a:rPr>
                <a:t>새로운 스타</a:t>
              </a:r>
              <a:r>
                <a:rPr lang="en-US" altLang="ko-KR" b="1" dirty="0">
                  <a:solidFill>
                    <a:schemeClr val="accent1"/>
                  </a:solidFill>
                </a:rPr>
                <a:t>'</a:t>
              </a:r>
              <a:r>
                <a:rPr lang="ko-KR" altLang="en-US" b="1" dirty="0">
                  <a:solidFill>
                    <a:schemeClr val="accent1"/>
                  </a:solidFill>
                </a:rPr>
                <a:t>가 탄생했습니다</a:t>
              </a:r>
              <a:r>
                <a:rPr lang="en-US" altLang="ko-KR" b="1" dirty="0">
                  <a:solidFill>
                    <a:schemeClr val="accent1"/>
                  </a:solidFill>
                </a:rPr>
                <a:t>."</a:t>
              </a:r>
              <a:endParaRPr lang="en-US" sz="16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4" name="Rectangle 4">
            <a:extLst>
              <a:ext uri="{FF2B5EF4-FFF2-40B4-BE49-F238E27FC236}">
                <a16:creationId xmlns:a16="http://schemas.microsoft.com/office/drawing/2014/main" id="{B11EBC58-E2E5-00C1-83EE-E16A0A86E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354" y="2685702"/>
            <a:ext cx="10429646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식품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&gt;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다이어트식품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카테고리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(1년)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쇼핑인사이트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인기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TOP 5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키워드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추출</a:t>
            </a:r>
            <a:endParaRPr kumimoji="0" lang="en-US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콜라겐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,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아르기닌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,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단백질보충제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,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단백질쉐이크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,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알파cd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)를 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검색어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트렌드'로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교차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분석하여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</a:rPr>
              <a:t>실제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</a:rPr>
              <a:t>관심도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</a:rPr>
              <a:t>변화를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</a:rPr>
              <a:t>추적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했습니다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4" name="표 44">
            <a:extLst>
              <a:ext uri="{FF2B5EF4-FFF2-40B4-BE49-F238E27FC236}">
                <a16:creationId xmlns:a16="http://schemas.microsoft.com/office/drawing/2014/main" id="{2D4A3D3E-FE28-A2AF-D61B-FB0ACE9EA6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736848"/>
              </p:ext>
            </p:extLst>
          </p:nvPr>
        </p:nvGraphicFramePr>
        <p:xfrm>
          <a:off x="1095451" y="4475842"/>
          <a:ext cx="10326387" cy="216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2129">
                  <a:extLst>
                    <a:ext uri="{9D8B030D-6E8A-4147-A177-3AD203B41FA5}">
                      <a16:colId xmlns:a16="http://schemas.microsoft.com/office/drawing/2014/main" val="1916309685"/>
                    </a:ext>
                  </a:extLst>
                </a:gridCol>
                <a:gridCol w="3141514">
                  <a:extLst>
                    <a:ext uri="{9D8B030D-6E8A-4147-A177-3AD203B41FA5}">
                      <a16:colId xmlns:a16="http://schemas.microsoft.com/office/drawing/2014/main" val="901982180"/>
                    </a:ext>
                  </a:extLst>
                </a:gridCol>
                <a:gridCol w="3742744">
                  <a:extLst>
                    <a:ext uri="{9D8B030D-6E8A-4147-A177-3AD203B41FA5}">
                      <a16:colId xmlns:a16="http://schemas.microsoft.com/office/drawing/2014/main" val="101581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“</a:t>
                      </a:r>
                      <a:r>
                        <a:rPr lang="ko-KR" altLang="en-US" sz="1400" dirty="0"/>
                        <a:t>콜라겐</a:t>
                      </a:r>
                      <a:r>
                        <a:rPr lang="en-US" altLang="ko-KR" sz="1400" dirty="0"/>
                        <a:t>”, “</a:t>
                      </a:r>
                      <a:r>
                        <a:rPr lang="ko-KR" altLang="en-US" sz="1400" dirty="0" err="1"/>
                        <a:t>아르기닌</a:t>
                      </a:r>
                      <a:r>
                        <a:rPr lang="en-US" altLang="ko-KR" sz="1400" dirty="0"/>
                        <a:t>”</a:t>
                      </a:r>
                      <a:r>
                        <a:rPr lang="ko-KR" altLang="en-US" sz="1400" dirty="0"/>
                        <a:t>의 몰락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“</a:t>
                      </a:r>
                      <a:r>
                        <a:rPr lang="ko-KR" altLang="en-US" sz="1400" dirty="0"/>
                        <a:t>단백질</a:t>
                      </a:r>
                      <a:r>
                        <a:rPr lang="en-US" altLang="ko-KR" sz="1400" dirty="0"/>
                        <a:t>”</a:t>
                      </a:r>
                      <a:r>
                        <a:rPr lang="ko-KR" altLang="en-US" sz="1400" dirty="0"/>
                        <a:t>의 시대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“</a:t>
                      </a:r>
                      <a:r>
                        <a:rPr lang="ko-KR" altLang="en-US" sz="1400" dirty="0"/>
                        <a:t>알파</a:t>
                      </a:r>
                      <a:r>
                        <a:rPr lang="en-US" altLang="ko-KR" sz="1400" dirty="0"/>
                        <a:t>cd”</a:t>
                      </a:r>
                      <a:r>
                        <a:rPr lang="ko-KR" altLang="en-US" sz="1400" dirty="0"/>
                        <a:t>의 폭발적 성장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321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인기 검색어 </a:t>
                      </a:r>
                      <a:r>
                        <a:rPr lang="en-US" altLang="ko-KR" sz="1400" dirty="0"/>
                        <a:t>1, 2</a:t>
                      </a:r>
                      <a:r>
                        <a:rPr lang="ko-KR" altLang="en-US" sz="1400" dirty="0"/>
                        <a:t>위임에도 불구</a:t>
                      </a:r>
                      <a:r>
                        <a:rPr lang="en-US" altLang="ko-KR" sz="1400" dirty="0"/>
                        <a:t>,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년간 트렌드 성장률은 각각 </a:t>
                      </a:r>
                      <a:br>
                        <a:rPr lang="en-US" altLang="ko-KR" sz="1400" dirty="0"/>
                      </a:br>
                      <a:r>
                        <a:rPr lang="en-US" altLang="ko-KR" sz="1400" b="1" dirty="0"/>
                        <a:t>-18.4%</a:t>
                      </a:r>
                      <a:r>
                        <a:rPr lang="en-US" altLang="ko-KR" sz="1400" dirty="0"/>
                        <a:t>,</a:t>
                      </a:r>
                      <a:r>
                        <a:rPr lang="en-US" altLang="ko-KR" sz="1400" b="1" dirty="0"/>
                        <a:t> -16.7%</a:t>
                      </a:r>
                      <a:r>
                        <a:rPr lang="ko-KR" altLang="en-US" sz="1400" dirty="0"/>
                        <a:t>로 </a:t>
                      </a:r>
                      <a:r>
                        <a:rPr lang="ko-KR" altLang="en-US" sz="1400" b="1" dirty="0"/>
                        <a:t>완전한 하락세</a:t>
                      </a:r>
                      <a:r>
                        <a:rPr lang="ko-KR" altLang="en-US" sz="1400" dirty="0"/>
                        <a:t>에 접어들었습니다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altLang="ko-KR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해석</a:t>
                      </a:r>
                      <a:r>
                        <a:rPr lang="en-US" altLang="ko-KR" sz="1400" b="1" dirty="0"/>
                        <a:t>)</a:t>
                      </a:r>
                      <a:r>
                        <a:rPr lang="ko-KR" altLang="en-US" sz="1400" dirty="0"/>
                        <a:t> 소비자들이 더 이상 이 두 성분을 </a:t>
                      </a:r>
                      <a:r>
                        <a:rPr lang="en-US" altLang="ko-KR" sz="1400" dirty="0"/>
                        <a:t>'</a:t>
                      </a:r>
                      <a:r>
                        <a:rPr lang="ko-KR" altLang="en-US" sz="1400" dirty="0"/>
                        <a:t>다이어트</a:t>
                      </a:r>
                      <a:r>
                        <a:rPr lang="en-US" altLang="ko-KR" sz="1400" dirty="0"/>
                        <a:t>' </a:t>
                      </a:r>
                      <a:r>
                        <a:rPr lang="ko-KR" altLang="en-US" sz="1400" dirty="0"/>
                        <a:t>목적으로 탐색하지 않음을 의미합니다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 err="1"/>
                        <a:t>단백질쉐이크</a:t>
                      </a:r>
                      <a:r>
                        <a:rPr lang="en-US" altLang="ko-KR" sz="1400" dirty="0"/>
                        <a:t>(+9.6%), </a:t>
                      </a:r>
                      <a:r>
                        <a:rPr lang="ko-KR" altLang="en-US" sz="1400" dirty="0" err="1"/>
                        <a:t>단백질보충제</a:t>
                      </a:r>
                      <a:r>
                        <a:rPr lang="en-US" altLang="ko-KR" sz="1400" dirty="0"/>
                        <a:t>(+14.2%)</a:t>
                      </a:r>
                      <a:r>
                        <a:rPr lang="ko-KR" altLang="en-US" sz="1400" dirty="0"/>
                        <a:t>는 </a:t>
                      </a:r>
                      <a:br>
                        <a:rPr lang="en-US" altLang="ko-KR" sz="1400" dirty="0"/>
                      </a:br>
                      <a:r>
                        <a:rPr lang="ko-KR" altLang="en-US" sz="1400" dirty="0"/>
                        <a:t>시장의 </a:t>
                      </a:r>
                      <a:r>
                        <a:rPr lang="en-US" altLang="ko-KR" sz="1400" dirty="0"/>
                        <a:t>'</a:t>
                      </a:r>
                      <a:r>
                        <a:rPr lang="ko-KR" altLang="en-US" sz="1400" dirty="0"/>
                        <a:t>주류</a:t>
                      </a:r>
                      <a:r>
                        <a:rPr lang="en-US" altLang="ko-KR" sz="1400" dirty="0"/>
                        <a:t>(Mainstream)'</a:t>
                      </a:r>
                      <a:r>
                        <a:rPr lang="ko-KR" altLang="en-US" sz="1400" dirty="0"/>
                        <a:t>로서 안정적이며 계절적 성장을 보이고 있습니다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endParaRPr lang="en-US" sz="1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알파</a:t>
                      </a:r>
                      <a:r>
                        <a:rPr lang="en-US" altLang="ko-KR" sz="1400" dirty="0"/>
                        <a:t>cd</a:t>
                      </a:r>
                      <a:r>
                        <a:rPr lang="ko-KR" altLang="en-US" sz="1400" dirty="0"/>
                        <a:t>는 </a:t>
                      </a:r>
                      <a:r>
                        <a:rPr lang="en-US" altLang="ko-KR" sz="1400" dirty="0"/>
                        <a:t>2024</a:t>
                      </a:r>
                      <a:r>
                        <a:rPr lang="ko-KR" altLang="en-US" sz="1400" dirty="0"/>
                        <a:t>년 하반기까지 </a:t>
                      </a:r>
                      <a:br>
                        <a:rPr lang="en-US" altLang="ko-KR" sz="1400" dirty="0"/>
                      </a:br>
                      <a:r>
                        <a:rPr lang="ko-KR" altLang="en-US" sz="1400" dirty="0" err="1"/>
                        <a:t>검색량이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Zero ( 0 ) </a:t>
                      </a:r>
                      <a:r>
                        <a:rPr lang="ko-KR" altLang="en-US" sz="1400" dirty="0"/>
                        <a:t>에 수렴하다가</a:t>
                      </a:r>
                      <a:r>
                        <a:rPr lang="en-US" altLang="ko-KR" sz="1400" dirty="0"/>
                        <a:t>, 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2025</a:t>
                      </a:r>
                      <a:r>
                        <a:rPr lang="ko-KR" altLang="en-US" sz="1400" dirty="0"/>
                        <a:t>년 </a:t>
                      </a: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분기부터 폭발하며 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+10,483%</a:t>
                      </a:r>
                      <a:r>
                        <a:rPr lang="ko-KR" altLang="en-US" sz="1400" dirty="0"/>
                        <a:t>라는 경이적인 성장률을 기록했습니다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altLang="ko-KR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/>
                        <a:t>해석</a:t>
                      </a:r>
                      <a:r>
                        <a:rPr lang="en-US" altLang="ko-KR" sz="1400" b="1" dirty="0"/>
                        <a:t>)</a:t>
                      </a:r>
                      <a:r>
                        <a:rPr lang="ko-KR" altLang="en-US" sz="1400" dirty="0"/>
                        <a:t> 이는 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'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지방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탄수화물 차단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'</a:t>
                      </a:r>
                      <a:r>
                        <a:rPr lang="ko-KR" altLang="en-US" sz="1400" dirty="0"/>
                        <a:t>이라는 </a:t>
                      </a:r>
                      <a:r>
                        <a:rPr lang="ko-KR" altLang="en-US" sz="1400" b="1" dirty="0"/>
                        <a:t>새로운 메커니즘</a:t>
                      </a:r>
                      <a:r>
                        <a:rPr lang="ko-KR" altLang="en-US" sz="1400" dirty="0"/>
                        <a:t>에 대한 소비자의 강력한 니즈</a:t>
                      </a:r>
                      <a:r>
                        <a:rPr lang="en-US" altLang="ko-KR" sz="1400" dirty="0"/>
                        <a:t>(Needs)</a:t>
                      </a:r>
                      <a:r>
                        <a:rPr lang="ko-KR" altLang="en-US" sz="1400" dirty="0"/>
                        <a:t>가 폭발한 </a:t>
                      </a:r>
                      <a:r>
                        <a:rPr lang="en-US" altLang="ko-KR" sz="1400" dirty="0"/>
                        <a:t>'</a:t>
                      </a:r>
                      <a:r>
                        <a:rPr lang="ko-KR" altLang="en-US" sz="1400" dirty="0"/>
                        <a:t>결정적 신호</a:t>
                      </a:r>
                      <a:r>
                        <a:rPr lang="en-US" altLang="ko-KR" sz="1400" dirty="0"/>
                        <a:t>'</a:t>
                      </a:r>
                      <a:r>
                        <a:rPr lang="ko-KR" altLang="en-US" sz="1400" dirty="0"/>
                        <a:t>입니다</a:t>
                      </a:r>
                      <a:r>
                        <a:rPr lang="en-US" altLang="ko-KR" sz="1400" dirty="0"/>
                        <a:t>.</a:t>
                      </a:r>
                      <a:endParaRPr lang="en-US" sz="1400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58427"/>
                  </a:ext>
                </a:extLst>
              </a:tr>
            </a:tbl>
          </a:graphicData>
        </a:graphic>
      </p:graphicFrame>
      <p:sp>
        <p:nvSpPr>
          <p:cNvPr id="46" name="Shape 16">
            <a:extLst>
              <a:ext uri="{FF2B5EF4-FFF2-40B4-BE49-F238E27FC236}">
                <a16:creationId xmlns:a16="http://schemas.microsoft.com/office/drawing/2014/main" id="{FACF45CD-3633-662C-3523-2495D6F4139E}"/>
              </a:ext>
            </a:extLst>
          </p:cNvPr>
          <p:cNvSpPr/>
          <p:nvPr/>
        </p:nvSpPr>
        <p:spPr>
          <a:xfrm>
            <a:off x="1095451" y="4005007"/>
            <a:ext cx="3429896" cy="466344"/>
          </a:xfrm>
          <a:prstGeom prst="roundRect">
            <a:avLst>
              <a:gd name="adj" fmla="val 20008"/>
            </a:avLst>
          </a:prstGeom>
          <a:solidFill>
            <a:srgbClr val="FEE2E2"/>
          </a:solidFill>
          <a:ln/>
        </p:spPr>
      </p:sp>
      <p:sp>
        <p:nvSpPr>
          <p:cNvPr id="47" name="Text 17">
            <a:extLst>
              <a:ext uri="{FF2B5EF4-FFF2-40B4-BE49-F238E27FC236}">
                <a16:creationId xmlns:a16="http://schemas.microsoft.com/office/drawing/2014/main" id="{3416BF72-4AF3-A6E1-DC54-B3DD96892E25}"/>
              </a:ext>
            </a:extLst>
          </p:cNvPr>
          <p:cNvSpPr txBox="1"/>
          <p:nvPr/>
        </p:nvSpPr>
        <p:spPr>
          <a:xfrm>
            <a:off x="2306183" y="4080903"/>
            <a:ext cx="1185977" cy="3054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ko-KR" altLang="en-US" sz="1600" b="1" dirty="0">
                <a:solidFill>
                  <a:srgbClr val="B91C1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시장의 붕괴</a:t>
            </a:r>
            <a:endParaRPr lang="en-US" sz="1600" dirty="0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68B69648-8F54-233F-EC6D-56CE8BFCE213}"/>
              </a:ext>
            </a:extLst>
          </p:cNvPr>
          <p:cNvGrpSpPr/>
          <p:nvPr/>
        </p:nvGrpSpPr>
        <p:grpSpPr>
          <a:xfrm>
            <a:off x="7660433" y="3980317"/>
            <a:ext cx="3721156" cy="466344"/>
            <a:chOff x="8041229" y="3849691"/>
            <a:chExt cx="3340359" cy="466344"/>
          </a:xfrm>
        </p:grpSpPr>
        <p:sp>
          <p:nvSpPr>
            <p:cNvPr id="48" name="Shape 8">
              <a:extLst>
                <a:ext uri="{FF2B5EF4-FFF2-40B4-BE49-F238E27FC236}">
                  <a16:creationId xmlns:a16="http://schemas.microsoft.com/office/drawing/2014/main" id="{FA249B06-BD14-FC74-EBE9-ECD050F4CC8F}"/>
                </a:ext>
              </a:extLst>
            </p:cNvPr>
            <p:cNvSpPr/>
            <p:nvPr/>
          </p:nvSpPr>
          <p:spPr>
            <a:xfrm>
              <a:off x="8041229" y="3849691"/>
              <a:ext cx="3340359" cy="466344"/>
            </a:xfrm>
            <a:prstGeom prst="roundRect">
              <a:avLst>
                <a:gd name="adj" fmla="val 20008"/>
              </a:avLst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" name="Text 9">
              <a:extLst>
                <a:ext uri="{FF2B5EF4-FFF2-40B4-BE49-F238E27FC236}">
                  <a16:creationId xmlns:a16="http://schemas.microsoft.com/office/drawing/2014/main" id="{0A594434-4342-C3F0-3471-D84C6FECDA25}"/>
                </a:ext>
              </a:extLst>
            </p:cNvPr>
            <p:cNvSpPr txBox="1"/>
            <p:nvPr/>
          </p:nvSpPr>
          <p:spPr>
            <a:xfrm>
              <a:off x="9093319" y="3952325"/>
              <a:ext cx="1236178" cy="30541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ko-KR" altLang="en-US" sz="1600" b="1" dirty="0"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시장의 신호</a:t>
              </a:r>
              <a:endParaRPr lang="en-US" sz="1600" dirty="0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BFE9CA30-B6CA-01E9-B5A0-598DA91B1F66}"/>
              </a:ext>
            </a:extLst>
          </p:cNvPr>
          <p:cNvGrpSpPr/>
          <p:nvPr/>
        </p:nvGrpSpPr>
        <p:grpSpPr>
          <a:xfrm>
            <a:off x="4588464" y="3976368"/>
            <a:ext cx="3078191" cy="466344"/>
            <a:chOff x="4588464" y="3845742"/>
            <a:chExt cx="3340359" cy="466344"/>
          </a:xfrm>
        </p:grpSpPr>
        <p:sp>
          <p:nvSpPr>
            <p:cNvPr id="54" name="Shape 8">
              <a:extLst>
                <a:ext uri="{FF2B5EF4-FFF2-40B4-BE49-F238E27FC236}">
                  <a16:creationId xmlns:a16="http://schemas.microsoft.com/office/drawing/2014/main" id="{95FB01F7-4081-7D5B-C535-1DB3B2DAD00B}"/>
                </a:ext>
              </a:extLst>
            </p:cNvPr>
            <p:cNvSpPr/>
            <p:nvPr/>
          </p:nvSpPr>
          <p:spPr>
            <a:xfrm>
              <a:off x="4588464" y="3845742"/>
              <a:ext cx="3340359" cy="466344"/>
            </a:xfrm>
            <a:prstGeom prst="roundRect">
              <a:avLst>
                <a:gd name="adj" fmla="val 20008"/>
              </a:avLst>
            </a:prstGeom>
            <a:solidFill>
              <a:srgbClr val="E6F7EE"/>
            </a:solidFill>
            <a:ln/>
          </p:spPr>
        </p:sp>
        <p:sp>
          <p:nvSpPr>
            <p:cNvPr id="55" name="Text 9">
              <a:extLst>
                <a:ext uri="{FF2B5EF4-FFF2-40B4-BE49-F238E27FC236}">
                  <a16:creationId xmlns:a16="http://schemas.microsoft.com/office/drawing/2014/main" id="{F8863B8F-0F9E-4AD1-A8E8-2AAA700135B1}"/>
                </a:ext>
              </a:extLst>
            </p:cNvPr>
            <p:cNvSpPr txBox="1"/>
            <p:nvPr/>
          </p:nvSpPr>
          <p:spPr>
            <a:xfrm>
              <a:off x="5640554" y="3948376"/>
              <a:ext cx="1236178" cy="30541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ko-KR" altLang="en-US" sz="1600" b="1" dirty="0">
                  <a:solidFill>
                    <a:srgbClr val="047857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시장의 주류</a:t>
              </a:r>
              <a:endParaRPr lang="en-US" sz="1600" dirty="0"/>
            </a:p>
          </p:txBody>
        </p:sp>
      </p:grpSp>
      <p:pic>
        <p:nvPicPr>
          <p:cNvPr id="58" name="그래픽 57" descr="전구">
            <a:extLst>
              <a:ext uri="{FF2B5EF4-FFF2-40B4-BE49-F238E27FC236}">
                <a16:creationId xmlns:a16="http://schemas.microsoft.com/office/drawing/2014/main" id="{23640ABE-57BB-94A1-470A-3E022D87CF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2667" y="3035251"/>
            <a:ext cx="1565373" cy="156537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/>
          <p:cNvSpPr/>
          <p:nvPr/>
        </p:nvSpPr>
        <p:spPr>
          <a:xfrm>
            <a:off x="761695" y="1314907"/>
            <a:ext cx="10668305" cy="28346"/>
          </a:xfrm>
          <a:prstGeom prst="rect">
            <a:avLst/>
          </a:prstGeom>
          <a:solidFill>
            <a:srgbClr val="1E40AF"/>
          </a:solidFill>
          <a:ln/>
        </p:spPr>
      </p:sp>
      <p:sp>
        <p:nvSpPr>
          <p:cNvPr id="4" name="Text 2"/>
          <p:cNvSpPr txBox="1"/>
          <p:nvPr/>
        </p:nvSpPr>
        <p:spPr>
          <a:xfrm>
            <a:off x="761695" y="580644"/>
            <a:ext cx="9287180" cy="5815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3100" b="1" dirty="0">
                <a:solidFill>
                  <a:srgbClr val="1E40A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데이터 시각화 </a:t>
            </a:r>
            <a:r>
              <a:rPr lang="en-US" altLang="ko-KR" sz="3100" b="1" dirty="0">
                <a:solidFill>
                  <a:srgbClr val="1E40A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 </a:t>
            </a:r>
            <a:r>
              <a:rPr lang="ko-KR" altLang="en-US" sz="3100" b="1" dirty="0">
                <a:solidFill>
                  <a:srgbClr val="1E40A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자동화 코드 수행 결과 </a:t>
            </a:r>
            <a:r>
              <a:rPr lang="en-US" altLang="ko-KR" sz="3100" b="1" dirty="0">
                <a:solidFill>
                  <a:srgbClr val="1E40A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3100" dirty="0"/>
          </a:p>
        </p:txBody>
      </p:sp>
      <p:sp>
        <p:nvSpPr>
          <p:cNvPr id="6" name="Text 4"/>
          <p:cNvSpPr txBox="1"/>
          <p:nvPr/>
        </p:nvSpPr>
        <p:spPr>
          <a:xfrm>
            <a:off x="785469" y="1547875"/>
            <a:ext cx="4426126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2100" b="1" dirty="0">
                <a:solidFill>
                  <a:srgbClr val="1E40AF"/>
                </a:solidFill>
                <a:latin typeface="Noto Sans KR" pitchFamily="34" charset="0"/>
                <a:ea typeface="Noto Sans KR" pitchFamily="34" charset="-122"/>
              </a:rPr>
              <a:t>다이어트식품 </a:t>
            </a:r>
            <a:r>
              <a:rPr lang="en-US" altLang="ko-KR" sz="2100" b="1" dirty="0">
                <a:solidFill>
                  <a:srgbClr val="1E40AF"/>
                </a:solidFill>
                <a:latin typeface="Noto Sans KR" pitchFamily="34" charset="0"/>
                <a:ea typeface="Noto Sans KR" pitchFamily="34" charset="-122"/>
              </a:rPr>
              <a:t>TOP 5 </a:t>
            </a:r>
            <a:r>
              <a:rPr lang="ko-KR" altLang="en-US" sz="2100" b="1" dirty="0">
                <a:solidFill>
                  <a:srgbClr val="1E40AF"/>
                </a:solidFill>
                <a:latin typeface="Noto Sans KR" pitchFamily="34" charset="0"/>
                <a:ea typeface="Noto Sans KR" pitchFamily="34" charset="-122"/>
              </a:rPr>
              <a:t>키워드 트렌드 </a:t>
            </a:r>
            <a:r>
              <a:rPr lang="en-US" altLang="ko-KR" sz="2100" b="1" dirty="0">
                <a:solidFill>
                  <a:srgbClr val="1E40AF"/>
                </a:solidFill>
                <a:latin typeface="Noto Sans KR" pitchFamily="34" charset="0"/>
                <a:ea typeface="Noto Sans KR" pitchFamily="34" charset="-122"/>
              </a:rPr>
              <a:t>1</a:t>
            </a:r>
            <a:r>
              <a:rPr lang="ko-KR" altLang="en-US" sz="2100" b="1" dirty="0">
                <a:solidFill>
                  <a:srgbClr val="1E40AF"/>
                </a:solidFill>
                <a:latin typeface="Noto Sans KR" pitchFamily="34" charset="0"/>
                <a:ea typeface="Noto Sans KR" pitchFamily="34" charset="-122"/>
              </a:rPr>
              <a:t>년</a:t>
            </a:r>
            <a:endParaRPr lang="en-US" sz="2100" dirty="0"/>
          </a:p>
        </p:txBody>
      </p:sp>
      <p:sp>
        <p:nvSpPr>
          <p:cNvPr id="26" name="Shape 24"/>
          <p:cNvSpPr/>
          <p:nvPr/>
        </p:nvSpPr>
        <p:spPr>
          <a:xfrm>
            <a:off x="7311785" y="2544745"/>
            <a:ext cx="4210625" cy="1575546"/>
          </a:xfrm>
          <a:prstGeom prst="roundRect">
            <a:avLst>
              <a:gd name="adj" fmla="val 5433"/>
            </a:avLst>
          </a:prstGeom>
          <a:solidFill>
            <a:srgbClr val="F0F7FF"/>
          </a:solidFill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콜라겐과 </a:t>
            </a:r>
            <a:r>
              <a:rPr lang="ko-KR" altLang="en-US" sz="1200" dirty="0" err="1"/>
              <a:t>아르기닌은</a:t>
            </a:r>
            <a:r>
              <a:rPr lang="ko-KR" altLang="en-US" sz="1200" dirty="0"/>
              <a:t> </a:t>
            </a:r>
            <a:r>
              <a:rPr lang="en-US" altLang="ko-KR" sz="1200" dirty="0"/>
              <a:t>1</a:t>
            </a:r>
            <a:r>
              <a:rPr lang="ko-KR" altLang="en-US" sz="1200" dirty="0"/>
              <a:t>년 내내 하락 추세입니다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단백질 제품군은 여름철</a:t>
            </a:r>
            <a:r>
              <a:rPr lang="en-US" altLang="ko-KR" sz="1200" dirty="0"/>
              <a:t>(6~8</a:t>
            </a:r>
            <a:r>
              <a:rPr lang="ko-KR" altLang="en-US" sz="1200" dirty="0"/>
              <a:t>월</a:t>
            </a:r>
            <a:r>
              <a:rPr lang="en-US" altLang="ko-KR" sz="1200" dirty="0"/>
              <a:t>)</a:t>
            </a:r>
            <a:r>
              <a:rPr lang="ko-KR" altLang="en-US" sz="1200" dirty="0"/>
              <a:t>에 계절적 성수기를 보입니다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알파</a:t>
            </a:r>
            <a:r>
              <a:rPr lang="en-US" altLang="ko-KR" sz="1200" dirty="0"/>
              <a:t>cd</a:t>
            </a:r>
            <a:r>
              <a:rPr lang="ko-KR" altLang="en-US" sz="1200" dirty="0"/>
              <a:t>는 </a:t>
            </a:r>
            <a:r>
              <a:rPr lang="en-US" altLang="ko-KR" sz="1200" dirty="0"/>
              <a:t>2025</a:t>
            </a:r>
            <a:r>
              <a:rPr lang="ko-KR" altLang="en-US" sz="1200" dirty="0"/>
              <a:t>년 </a:t>
            </a:r>
            <a:r>
              <a:rPr lang="en-US" altLang="ko-KR" sz="1200" dirty="0"/>
              <a:t>6</a:t>
            </a:r>
            <a:r>
              <a:rPr lang="ko-KR" altLang="en-US" sz="1200" dirty="0"/>
              <a:t>월을 기점으로 수직 상승하며</a:t>
            </a:r>
            <a:r>
              <a:rPr lang="en-US" altLang="ko-KR" sz="1200" dirty="0"/>
              <a:t>, </a:t>
            </a:r>
            <a:br>
              <a:rPr lang="en-US" altLang="ko-KR" sz="1200" dirty="0"/>
            </a:br>
            <a:r>
              <a:rPr lang="ko-KR" altLang="en-US" sz="1200" dirty="0"/>
              <a:t>모든 기존 성분의 트렌드를 압도하고 있습니다</a:t>
            </a:r>
            <a:r>
              <a:rPr lang="en-US" altLang="ko-KR" sz="1200" dirty="0"/>
              <a:t>.</a:t>
            </a:r>
            <a:endParaRPr lang="en-US" sz="1200" dirty="0"/>
          </a:p>
        </p:txBody>
      </p:sp>
      <p:sp>
        <p:nvSpPr>
          <p:cNvPr id="27" name="Shape 25"/>
          <p:cNvSpPr/>
          <p:nvPr/>
        </p:nvSpPr>
        <p:spPr>
          <a:xfrm>
            <a:off x="7311784" y="2544744"/>
            <a:ext cx="47549" cy="1575547"/>
          </a:xfrm>
          <a:prstGeom prst="rect">
            <a:avLst/>
          </a:prstGeom>
          <a:solidFill>
            <a:srgbClr val="1E40AF"/>
          </a:solidFill>
          <a:ln/>
        </p:spPr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4D0392C-14E6-4E42-85D9-D695B1BFB360}"/>
              </a:ext>
            </a:extLst>
          </p:cNvPr>
          <p:cNvSpPr txBox="1"/>
          <p:nvPr/>
        </p:nvSpPr>
        <p:spPr>
          <a:xfrm>
            <a:off x="8126963" y="3060441"/>
            <a:ext cx="1567543" cy="1716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16156-AC76-7A02-9D25-3E4181E33583}"/>
              </a:ext>
            </a:extLst>
          </p:cNvPr>
          <p:cNvSpPr txBox="1"/>
          <p:nvPr/>
        </p:nvSpPr>
        <p:spPr>
          <a:xfrm>
            <a:off x="7018538" y="4925598"/>
            <a:ext cx="985837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ko-KR" altLang="en-US" sz="1400" dirty="0"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네이버 트렌드로 </a:t>
            </a:r>
            <a:r>
              <a:rPr lang="ko-KR" altLang="en-US" sz="1400" dirty="0" err="1"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부터</a:t>
            </a:r>
            <a:r>
              <a:rPr lang="ko-KR" altLang="en-US" sz="1400" dirty="0"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다운로드 받은 </a:t>
            </a:r>
            <a:r>
              <a:rPr lang="en-US" altLang="ko-KR" sz="1400" dirty="0"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datalab.xlsx </a:t>
            </a:r>
            <a:r>
              <a:rPr lang="ko-KR" altLang="en-US" sz="1400" dirty="0"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를 </a:t>
            </a:r>
            <a:br>
              <a:rPr lang="en-US" altLang="ko-KR" sz="1400" dirty="0"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br>
              <a:rPr lang="en-US" altLang="ko-KR" sz="1400" dirty="0"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ko-KR" altLang="en-US" sz="1400" dirty="0" err="1"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분석데이타</a:t>
            </a:r>
            <a:r>
              <a:rPr lang="ko-KR" altLang="en-US" sz="1400" dirty="0"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시각화 소스 </a:t>
            </a:r>
            <a:r>
              <a:rPr lang="en-US" altLang="ko-KR" sz="1400" dirty="0"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 Naver_trend.py ) </a:t>
            </a:r>
            <a:r>
              <a:rPr lang="ko-KR" altLang="en-US" sz="1400" dirty="0"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경로에 </a:t>
            </a:r>
            <a:r>
              <a:rPr lang="en-US" altLang="ko-KR" sz="1400" dirty="0"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Copy </a:t>
            </a:r>
            <a:r>
              <a:rPr lang="ko-KR" altLang="en-US" sz="1400" dirty="0"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하고 실행</a:t>
            </a:r>
            <a:endParaRPr lang="en-US" sz="1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1D0419C-B1AD-99C4-8E1C-6565730DD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69" y="2050482"/>
            <a:ext cx="6278666" cy="38753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382FFB-9034-6509-5DEE-4461EEFFBFF6}"/>
              </a:ext>
            </a:extLst>
          </p:cNvPr>
          <p:cNvSpPr txBox="1"/>
          <p:nvPr/>
        </p:nvSpPr>
        <p:spPr>
          <a:xfrm>
            <a:off x="4524375" y="5968549"/>
            <a:ext cx="2652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05_Interactive_Chart.html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497CA3-3049-E149-D932-987AFB35E00F}"/>
              </a:ext>
            </a:extLst>
          </p:cNvPr>
          <p:cNvSpPr txBox="1"/>
          <p:nvPr/>
        </p:nvSpPr>
        <p:spPr>
          <a:xfrm>
            <a:off x="761695" y="5968549"/>
            <a:ext cx="3339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01_Naver_trends_Timeseries.png</a:t>
            </a:r>
          </a:p>
        </p:txBody>
      </p:sp>
    </p:spTree>
    <p:extLst>
      <p:ext uri="{BB962C8B-B14F-4D97-AF65-F5344CB8AC3E}">
        <p14:creationId xmlns:p14="http://schemas.microsoft.com/office/powerpoint/2010/main" val="3724737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/>
          <p:cNvSpPr/>
          <p:nvPr/>
        </p:nvSpPr>
        <p:spPr>
          <a:xfrm>
            <a:off x="761695" y="1314907"/>
            <a:ext cx="10668305" cy="28346"/>
          </a:xfrm>
          <a:prstGeom prst="rect">
            <a:avLst/>
          </a:prstGeom>
          <a:solidFill>
            <a:srgbClr val="1E40AF"/>
          </a:solidFill>
          <a:ln/>
        </p:spPr>
      </p:sp>
      <p:sp>
        <p:nvSpPr>
          <p:cNvPr id="4" name="Text 2"/>
          <p:cNvSpPr txBox="1"/>
          <p:nvPr/>
        </p:nvSpPr>
        <p:spPr>
          <a:xfrm>
            <a:off x="761694" y="580644"/>
            <a:ext cx="10760715" cy="5815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3100" b="1" dirty="0">
                <a:solidFill>
                  <a:srgbClr val="1E40A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데이터 시각화 </a:t>
            </a:r>
            <a:r>
              <a:rPr lang="en-US" altLang="ko-KR" sz="3100" b="1" dirty="0">
                <a:solidFill>
                  <a:srgbClr val="1E40A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 </a:t>
            </a:r>
            <a:r>
              <a:rPr lang="ko-KR" altLang="en-US" sz="3100" b="1" dirty="0">
                <a:solidFill>
                  <a:srgbClr val="1E40A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네이버 </a:t>
            </a:r>
            <a:r>
              <a:rPr lang="ko-KR" altLang="en-US" sz="3100" b="1" dirty="0" err="1">
                <a:solidFill>
                  <a:srgbClr val="1E40A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데이타랩에서</a:t>
            </a:r>
            <a:r>
              <a:rPr lang="ko-KR" altLang="en-US" sz="3100" b="1" dirty="0">
                <a:solidFill>
                  <a:srgbClr val="1E40A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3100" b="1" dirty="0">
                <a:solidFill>
                  <a:srgbClr val="FF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수동 확인</a:t>
            </a:r>
            <a:r>
              <a:rPr lang="ko-KR" altLang="en-US" sz="3100" b="1" dirty="0">
                <a:solidFill>
                  <a:srgbClr val="1E40A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3100" b="1" dirty="0">
                <a:solidFill>
                  <a:srgbClr val="1E40A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 * </a:t>
            </a:r>
            <a:r>
              <a:rPr lang="ko-KR" altLang="en-US" sz="1600" b="1" dirty="0" err="1">
                <a:solidFill>
                  <a:srgbClr val="1E40A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크로스체킹용</a:t>
            </a:r>
            <a:endParaRPr lang="en-US" sz="3100" dirty="0"/>
          </a:p>
        </p:txBody>
      </p:sp>
      <p:sp>
        <p:nvSpPr>
          <p:cNvPr id="6" name="Text 4"/>
          <p:cNvSpPr txBox="1"/>
          <p:nvPr/>
        </p:nvSpPr>
        <p:spPr>
          <a:xfrm>
            <a:off x="785469" y="1547875"/>
            <a:ext cx="4426126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2100" b="1" dirty="0">
                <a:solidFill>
                  <a:srgbClr val="1E40AF"/>
                </a:solidFill>
                <a:latin typeface="Noto Sans KR" pitchFamily="34" charset="0"/>
                <a:ea typeface="Noto Sans KR" pitchFamily="34" charset="-122"/>
              </a:rPr>
              <a:t>다이어트식품 </a:t>
            </a:r>
            <a:r>
              <a:rPr lang="en-US" altLang="ko-KR" sz="2100" b="1" dirty="0">
                <a:solidFill>
                  <a:srgbClr val="1E40AF"/>
                </a:solidFill>
                <a:latin typeface="Noto Sans KR" pitchFamily="34" charset="0"/>
                <a:ea typeface="Noto Sans KR" pitchFamily="34" charset="-122"/>
              </a:rPr>
              <a:t>TOP 5 </a:t>
            </a:r>
            <a:r>
              <a:rPr lang="ko-KR" altLang="en-US" sz="2100" b="1" dirty="0">
                <a:solidFill>
                  <a:srgbClr val="1E40AF"/>
                </a:solidFill>
                <a:latin typeface="Noto Sans KR" pitchFamily="34" charset="0"/>
                <a:ea typeface="Noto Sans KR" pitchFamily="34" charset="-122"/>
              </a:rPr>
              <a:t>키워드 트렌드 </a:t>
            </a:r>
            <a:r>
              <a:rPr lang="en-US" altLang="ko-KR" sz="2100" b="1" dirty="0">
                <a:solidFill>
                  <a:srgbClr val="1E40AF"/>
                </a:solidFill>
                <a:latin typeface="Noto Sans KR" pitchFamily="34" charset="0"/>
                <a:ea typeface="Noto Sans KR" pitchFamily="34" charset="-122"/>
              </a:rPr>
              <a:t>1</a:t>
            </a:r>
            <a:r>
              <a:rPr lang="ko-KR" altLang="en-US" sz="2100" b="1" dirty="0">
                <a:solidFill>
                  <a:srgbClr val="1E40AF"/>
                </a:solidFill>
                <a:latin typeface="Noto Sans KR" pitchFamily="34" charset="0"/>
                <a:ea typeface="Noto Sans KR" pitchFamily="34" charset="-122"/>
              </a:rPr>
              <a:t>년</a:t>
            </a:r>
            <a:endParaRPr lang="en-US" sz="2100" dirty="0"/>
          </a:p>
        </p:txBody>
      </p:sp>
      <p:sp>
        <p:nvSpPr>
          <p:cNvPr id="26" name="Shape 24"/>
          <p:cNvSpPr/>
          <p:nvPr/>
        </p:nvSpPr>
        <p:spPr>
          <a:xfrm>
            <a:off x="7311785" y="2119375"/>
            <a:ext cx="4210625" cy="1575546"/>
          </a:xfrm>
          <a:prstGeom prst="roundRect">
            <a:avLst>
              <a:gd name="adj" fmla="val 5433"/>
            </a:avLst>
          </a:prstGeom>
          <a:solidFill>
            <a:srgbClr val="F0F7FF"/>
          </a:solidFill>
          <a:ln/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콜라겐과 </a:t>
            </a:r>
            <a:r>
              <a:rPr lang="ko-KR" altLang="en-US" sz="1200" dirty="0" err="1"/>
              <a:t>아르기닌은</a:t>
            </a:r>
            <a:r>
              <a:rPr lang="ko-KR" altLang="en-US" sz="1200" dirty="0"/>
              <a:t> </a:t>
            </a:r>
            <a:r>
              <a:rPr lang="en-US" altLang="ko-KR" sz="1200" dirty="0"/>
              <a:t>1</a:t>
            </a:r>
            <a:r>
              <a:rPr lang="ko-KR" altLang="en-US" sz="1200" dirty="0"/>
              <a:t>년 내내 하락 추세입니다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단백질 제품군은 여름철</a:t>
            </a:r>
            <a:r>
              <a:rPr lang="en-US" altLang="ko-KR" sz="1200" dirty="0"/>
              <a:t>(6~8</a:t>
            </a:r>
            <a:r>
              <a:rPr lang="ko-KR" altLang="en-US" sz="1200" dirty="0"/>
              <a:t>월</a:t>
            </a:r>
            <a:r>
              <a:rPr lang="en-US" altLang="ko-KR" sz="1200" dirty="0"/>
              <a:t>)</a:t>
            </a:r>
            <a:r>
              <a:rPr lang="ko-KR" altLang="en-US" sz="1200" dirty="0"/>
              <a:t>에 계절적 성수기를 보입니다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알파</a:t>
            </a:r>
            <a:r>
              <a:rPr lang="en-US" altLang="ko-KR" sz="1200" dirty="0"/>
              <a:t>cd</a:t>
            </a:r>
            <a:r>
              <a:rPr lang="ko-KR" altLang="en-US" sz="1200" dirty="0"/>
              <a:t>는 </a:t>
            </a:r>
            <a:r>
              <a:rPr lang="en-US" altLang="ko-KR" sz="1200" dirty="0"/>
              <a:t>2025</a:t>
            </a:r>
            <a:r>
              <a:rPr lang="ko-KR" altLang="en-US" sz="1200" dirty="0"/>
              <a:t>년 </a:t>
            </a:r>
            <a:r>
              <a:rPr lang="en-US" altLang="ko-KR" sz="1200" dirty="0"/>
              <a:t>6</a:t>
            </a:r>
            <a:r>
              <a:rPr lang="ko-KR" altLang="en-US" sz="1200" dirty="0"/>
              <a:t>월을 기점으로 수직 상승하며</a:t>
            </a:r>
            <a:r>
              <a:rPr lang="en-US" altLang="ko-KR" sz="1200" dirty="0"/>
              <a:t>, </a:t>
            </a:r>
            <a:br>
              <a:rPr lang="en-US" altLang="ko-KR" sz="1200" dirty="0"/>
            </a:br>
            <a:r>
              <a:rPr lang="ko-KR" altLang="en-US" sz="1200" dirty="0"/>
              <a:t>모든 기존 성분의 트렌드를 압도하고 있습니다</a:t>
            </a:r>
            <a:r>
              <a:rPr lang="en-US" altLang="ko-KR" sz="1200" dirty="0"/>
              <a:t>.</a:t>
            </a:r>
            <a:endParaRPr lang="en-US" sz="1200" dirty="0"/>
          </a:p>
        </p:txBody>
      </p:sp>
      <p:sp>
        <p:nvSpPr>
          <p:cNvPr id="27" name="Shape 25"/>
          <p:cNvSpPr/>
          <p:nvPr/>
        </p:nvSpPr>
        <p:spPr>
          <a:xfrm>
            <a:off x="7311784" y="2119374"/>
            <a:ext cx="47549" cy="1575547"/>
          </a:xfrm>
          <a:prstGeom prst="rect">
            <a:avLst/>
          </a:prstGeom>
          <a:solidFill>
            <a:srgbClr val="1E40AF"/>
          </a:solidFill>
          <a:ln/>
        </p:spPr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C76A69C-5C3D-1809-5F59-37F0645BA886}"/>
              </a:ext>
            </a:extLst>
          </p:cNvPr>
          <p:cNvGrpSpPr/>
          <p:nvPr/>
        </p:nvGrpSpPr>
        <p:grpSpPr>
          <a:xfrm>
            <a:off x="785469" y="2119375"/>
            <a:ext cx="6478766" cy="4505360"/>
            <a:chOff x="5678304" y="3843057"/>
            <a:chExt cx="5751696" cy="3377083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D726E225-015E-D889-2DB1-4DF13D8EC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78304" y="3843057"/>
              <a:ext cx="5751696" cy="337708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C15F9935-E6AE-AFC3-6766-23961CF0E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2890" y="4064196"/>
              <a:ext cx="1973922" cy="1273308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94D0392C-14E6-4E42-85D9-D695B1BFB360}"/>
              </a:ext>
            </a:extLst>
          </p:cNvPr>
          <p:cNvSpPr txBox="1"/>
          <p:nvPr/>
        </p:nvSpPr>
        <p:spPr>
          <a:xfrm>
            <a:off x="8126963" y="3060441"/>
            <a:ext cx="1567543" cy="1716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394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/>
          <p:cNvSpPr/>
          <p:nvPr/>
        </p:nvSpPr>
        <p:spPr>
          <a:xfrm>
            <a:off x="761695" y="1314907"/>
            <a:ext cx="10668305" cy="28346"/>
          </a:xfrm>
          <a:prstGeom prst="rect">
            <a:avLst/>
          </a:prstGeom>
          <a:solidFill>
            <a:srgbClr val="1E40AF"/>
          </a:solidFill>
          <a:ln/>
        </p:spPr>
      </p:sp>
      <p:sp>
        <p:nvSpPr>
          <p:cNvPr id="4" name="Text 2"/>
          <p:cNvSpPr txBox="1"/>
          <p:nvPr/>
        </p:nvSpPr>
        <p:spPr>
          <a:xfrm>
            <a:off x="761695" y="580644"/>
            <a:ext cx="9287180" cy="5815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3100" b="1" dirty="0">
                <a:solidFill>
                  <a:srgbClr val="1E40A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데이터 시각화 </a:t>
            </a:r>
            <a:r>
              <a:rPr lang="en-US" altLang="ko-KR" sz="3100" b="1" dirty="0">
                <a:solidFill>
                  <a:srgbClr val="1E40A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 </a:t>
            </a:r>
            <a:r>
              <a:rPr lang="ko-KR" altLang="en-US" sz="3100" b="1" dirty="0">
                <a:solidFill>
                  <a:srgbClr val="1E40A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자동화 코드 수행 결과 </a:t>
            </a:r>
            <a:r>
              <a:rPr lang="en-US" altLang="ko-KR" sz="3100" b="1" dirty="0">
                <a:solidFill>
                  <a:srgbClr val="1E40A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31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DB02579-AB0D-4809-5429-C8AD8856D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658" y="1481251"/>
            <a:ext cx="6659342" cy="24762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2E98071-314E-24EB-0F78-B2D799F6A3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b="1189"/>
          <a:stretch/>
        </p:blipFill>
        <p:spPr>
          <a:xfrm>
            <a:off x="761695" y="1495958"/>
            <a:ext cx="3819830" cy="52763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776DA74-FD67-D73D-2981-4A65631E0E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0658" y="4095521"/>
            <a:ext cx="6659342" cy="26767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00490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/>
          <p:cNvSpPr/>
          <p:nvPr/>
        </p:nvSpPr>
        <p:spPr>
          <a:xfrm>
            <a:off x="761695" y="1314907"/>
            <a:ext cx="10668305" cy="28346"/>
          </a:xfrm>
          <a:prstGeom prst="rect">
            <a:avLst/>
          </a:prstGeom>
          <a:solidFill>
            <a:srgbClr val="1E40AF"/>
          </a:solidFill>
          <a:ln/>
        </p:spPr>
      </p:sp>
      <p:sp>
        <p:nvSpPr>
          <p:cNvPr id="4" name="Text 2"/>
          <p:cNvSpPr txBox="1"/>
          <p:nvPr/>
        </p:nvSpPr>
        <p:spPr>
          <a:xfrm>
            <a:off x="761695" y="580644"/>
            <a:ext cx="7393260" cy="5815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3100" b="1" dirty="0">
                <a:solidFill>
                  <a:srgbClr val="1E40AF"/>
                </a:solidFill>
                <a:latin typeface="Noto Sans KR" pitchFamily="34" charset="0"/>
                <a:ea typeface="Noto Sans KR" pitchFamily="34" charset="-122"/>
              </a:rPr>
              <a:t>데이터 정량 분석 </a:t>
            </a:r>
            <a:r>
              <a:rPr lang="en-US" altLang="ko-KR" sz="3100" b="1" dirty="0">
                <a:solidFill>
                  <a:srgbClr val="1E40AF"/>
                </a:solidFill>
                <a:latin typeface="Noto Sans KR" pitchFamily="34" charset="0"/>
                <a:ea typeface="Noto Sans KR" pitchFamily="34" charset="-122"/>
              </a:rPr>
              <a:t>: </a:t>
            </a:r>
            <a:r>
              <a:rPr lang="ko-KR" altLang="en-US" sz="3100" b="1" dirty="0">
                <a:solidFill>
                  <a:srgbClr val="1E40AF"/>
                </a:solidFill>
                <a:latin typeface="Noto Sans KR" pitchFamily="34" charset="0"/>
                <a:ea typeface="Noto Sans KR" pitchFamily="34" charset="-122"/>
              </a:rPr>
              <a:t>성장률로 본 시장의 재편</a:t>
            </a:r>
            <a:endParaRPr lang="en-US" sz="3100" dirty="0"/>
          </a:p>
        </p:txBody>
      </p:sp>
      <p:sp>
        <p:nvSpPr>
          <p:cNvPr id="44" name="Shape 42"/>
          <p:cNvSpPr/>
          <p:nvPr/>
        </p:nvSpPr>
        <p:spPr>
          <a:xfrm>
            <a:off x="768063" y="1679063"/>
            <a:ext cx="10668305" cy="952805"/>
          </a:xfrm>
          <a:prstGeom prst="rect">
            <a:avLst/>
          </a:prstGeom>
          <a:solidFill>
            <a:srgbClr val="F0F7FF"/>
          </a:solidFill>
          <a:ln/>
        </p:spPr>
      </p:sp>
      <p:sp>
        <p:nvSpPr>
          <p:cNvPr id="45" name="Shape 43"/>
          <p:cNvSpPr/>
          <p:nvPr/>
        </p:nvSpPr>
        <p:spPr>
          <a:xfrm>
            <a:off x="768063" y="1679063"/>
            <a:ext cx="38405" cy="952805"/>
          </a:xfrm>
          <a:prstGeom prst="rect">
            <a:avLst/>
          </a:prstGeom>
          <a:solidFill>
            <a:srgbClr val="1E40AF"/>
          </a:solidFill>
          <a:ln/>
        </p:spPr>
      </p:sp>
      <p:sp>
        <p:nvSpPr>
          <p:cNvPr id="47" name="Rectangle 1">
            <a:extLst>
              <a:ext uri="{FF2B5EF4-FFF2-40B4-BE49-F238E27FC236}">
                <a16:creationId xmlns:a16="http://schemas.microsoft.com/office/drawing/2014/main" id="{10D93119-0F5D-29CD-9DF4-B4CB2FE59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46" y="1739966"/>
            <a:ext cx="987962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datalab.xlsx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파일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분석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결과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TOP 5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키워드의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운명은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극명하게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엇갈렸습니다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1년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데이터를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전/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후반기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6개월로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나누어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평균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검색량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search_index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)과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성장률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growth_rate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)을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계산했습니다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007D2143-674B-3921-5540-F07D60209E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346470"/>
              </p:ext>
            </p:extLst>
          </p:nvPr>
        </p:nvGraphicFramePr>
        <p:xfrm>
          <a:off x="844415" y="3051656"/>
          <a:ext cx="10515600" cy="31345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5102547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18685619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02458793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89575748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09868232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039654623"/>
                    </a:ext>
                  </a:extLst>
                </a:gridCol>
              </a:tblGrid>
              <a:tr h="783635"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effectLst/>
                        </a:rPr>
                        <a:t>키워드 </a:t>
                      </a:r>
                      <a:endParaRPr lang="en-US" altLang="ko-KR" sz="16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rtl="0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effectLst/>
                        </a:rPr>
                        <a:t>쇼핑 인기 순</a:t>
                      </a: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ko-KR" altLang="en-US" sz="1600" dirty="0">
                        <a:solidFill>
                          <a:schemeClr val="bg1"/>
                        </a:solidFill>
                        <a:effectLst/>
                        <a:latin typeface="Google Sans Text"/>
                      </a:endParaRPr>
                    </a:p>
                  </a:txBody>
                  <a:tcPr marT="60960" marB="6096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effectLst/>
                        </a:rPr>
                        <a:t>년 평균</a:t>
                      </a:r>
                      <a:br>
                        <a:rPr lang="en-US" altLang="ko-KR" sz="1600" b="1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effectLst/>
                        </a:rPr>
                        <a:t>( </a:t>
                      </a: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effectLst/>
                        </a:rPr>
                        <a:t>전체기간 </a:t>
                      </a: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ko-KR" altLang="en-US" sz="1600" dirty="0">
                        <a:solidFill>
                          <a:schemeClr val="bg1"/>
                        </a:solidFill>
                        <a:effectLst/>
                        <a:latin typeface="Google Sans Text"/>
                      </a:endParaRPr>
                    </a:p>
                  </a:txBody>
                  <a:tcPr marT="60960" marB="6096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H1 </a:t>
                      </a: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effectLst/>
                        </a:rPr>
                        <a:t>평균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rtl="0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(24.10~25.03) </a:t>
                      </a:r>
                      <a:endParaRPr lang="ko-KR" altLang="en-US" sz="1600" dirty="0">
                        <a:solidFill>
                          <a:schemeClr val="bg1"/>
                        </a:solidFill>
                        <a:effectLst/>
                        <a:latin typeface="Google Sans Text"/>
                      </a:endParaRPr>
                    </a:p>
                  </a:txBody>
                  <a:tcPr marT="60960" marB="6096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H2 </a:t>
                      </a: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effectLst/>
                        </a:rPr>
                        <a:t>평균</a:t>
                      </a:r>
                      <a:endParaRPr lang="en-US" altLang="ko-KR" sz="16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rtl="0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(25.04~25.09)</a:t>
                      </a:r>
                      <a:endParaRPr lang="ko-KR" altLang="en-US" sz="1600" dirty="0">
                        <a:solidFill>
                          <a:schemeClr val="bg1"/>
                        </a:solidFill>
                        <a:effectLst/>
                        <a:latin typeface="Google Sans Text"/>
                      </a:endParaRPr>
                    </a:p>
                  </a:txBody>
                  <a:tcPr marT="60960" marB="6096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effectLst/>
                        </a:rPr>
                        <a:t>성장률 </a:t>
                      </a:r>
                      <a:endParaRPr lang="en-US" altLang="ko-KR" sz="16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rtl="0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Growth Rate)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Google Sans Text"/>
                      </a:endParaRPr>
                    </a:p>
                  </a:txBody>
                  <a:tcPr marT="60960" marB="6096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AI </a:t>
                      </a:r>
                      <a:r>
                        <a:rPr lang="ko-KR" altLang="en-US" sz="1600" b="1" dirty="0">
                          <a:solidFill>
                            <a:schemeClr val="bg1"/>
                          </a:solidFill>
                          <a:effectLst/>
                        </a:rPr>
                        <a:t>분석</a:t>
                      </a:r>
                      <a:endParaRPr lang="ko-KR" altLang="en-US" sz="1600" dirty="0">
                        <a:solidFill>
                          <a:schemeClr val="bg1"/>
                        </a:solidFill>
                        <a:effectLst/>
                        <a:latin typeface="Google Sans Text"/>
                      </a:endParaRPr>
                    </a:p>
                  </a:txBody>
                  <a:tcPr marT="60960" marB="6096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17704"/>
                  </a:ext>
                </a:extLst>
              </a:tr>
              <a:tr h="470181">
                <a:tc>
                  <a:txBody>
                    <a:bodyPr/>
                    <a:lstStyle/>
                    <a:p>
                      <a:pPr rtl="0"/>
                      <a:r>
                        <a:rPr lang="en-US" altLang="ko-KR" sz="1600" dirty="0">
                          <a:solidFill>
                            <a:srgbClr val="1B1C1D"/>
                          </a:solidFill>
                          <a:effectLst/>
                        </a:rPr>
                        <a:t>5. </a:t>
                      </a:r>
                      <a:r>
                        <a:rPr lang="ko-KR" altLang="en-US" sz="1600" b="1" dirty="0">
                          <a:solidFill>
                            <a:srgbClr val="1B1C1D"/>
                          </a:solidFill>
                          <a:effectLst/>
                        </a:rPr>
                        <a:t>알파</a:t>
                      </a:r>
                      <a:r>
                        <a:rPr lang="en-US" sz="1600" b="1" dirty="0">
                          <a:solidFill>
                            <a:srgbClr val="1B1C1D"/>
                          </a:solidFill>
                          <a:effectLst/>
                        </a:rPr>
                        <a:t>cd</a:t>
                      </a:r>
                      <a:endParaRPr lang="en-US" sz="1600" dirty="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>
                          <a:solidFill>
                            <a:srgbClr val="1B1C1D"/>
                          </a:solidFill>
                          <a:effectLst/>
                        </a:rPr>
                        <a:t>3.32</a:t>
                      </a:r>
                      <a:endParaRPr lang="en-US" sz="1600" dirty="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>
                          <a:solidFill>
                            <a:srgbClr val="1B1C1D"/>
                          </a:solidFill>
                          <a:effectLst/>
                        </a:rPr>
                        <a:t>0.06</a:t>
                      </a:r>
                      <a:endParaRPr lang="en-US" sz="1600" dirty="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>
                          <a:solidFill>
                            <a:srgbClr val="1B1C1D"/>
                          </a:solidFill>
                          <a:effectLst/>
                        </a:rPr>
                        <a:t>6.57</a:t>
                      </a:r>
                      <a:endParaRPr lang="en-US" sz="1600" dirty="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b="1" dirty="0">
                          <a:solidFill>
                            <a:srgbClr val="1B1C1D"/>
                          </a:solidFill>
                          <a:effectLst/>
                        </a:rPr>
                        <a:t>+10483.3%</a:t>
                      </a:r>
                      <a:endParaRPr lang="en-US" sz="1600" dirty="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1600" b="1" dirty="0">
                          <a:solidFill>
                            <a:srgbClr val="1B1C1D"/>
                          </a:solidFill>
                          <a:effectLst/>
                        </a:rPr>
                        <a:t>(</a:t>
                      </a:r>
                      <a:r>
                        <a:rPr lang="ko-KR" altLang="en-US" sz="1600" b="1" dirty="0">
                          <a:solidFill>
                            <a:srgbClr val="1B1C1D"/>
                          </a:solidFill>
                          <a:effectLst/>
                        </a:rPr>
                        <a:t>폭발</a:t>
                      </a:r>
                      <a:r>
                        <a:rPr lang="en-US" altLang="ko-KR" sz="1600" b="1" dirty="0">
                          <a:solidFill>
                            <a:srgbClr val="1B1C1D"/>
                          </a:solidFill>
                          <a:effectLst/>
                        </a:rPr>
                        <a:t>) </a:t>
                      </a:r>
                      <a:r>
                        <a:rPr lang="ko-KR" altLang="en-US" sz="1600" b="1" dirty="0">
                          <a:solidFill>
                            <a:srgbClr val="1B1C1D"/>
                          </a:solidFill>
                          <a:effectLst/>
                        </a:rPr>
                        <a:t>신규 시장</a:t>
                      </a:r>
                      <a:endParaRPr lang="ko-KR" altLang="en-US" sz="1600" dirty="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777686"/>
                  </a:ext>
                </a:extLst>
              </a:tr>
              <a:tr h="470181">
                <a:tc>
                  <a:txBody>
                    <a:bodyPr/>
                    <a:lstStyle/>
                    <a:p>
                      <a:pPr rtl="0"/>
                      <a:r>
                        <a:rPr lang="en-US" altLang="ko-KR" sz="1600" dirty="0">
                          <a:solidFill>
                            <a:srgbClr val="1B1C1D"/>
                          </a:solidFill>
                          <a:effectLst/>
                        </a:rPr>
                        <a:t>3. </a:t>
                      </a:r>
                      <a:r>
                        <a:rPr lang="ko-KR" altLang="en-US" sz="1600" dirty="0" err="1">
                          <a:solidFill>
                            <a:srgbClr val="1B1C1D"/>
                          </a:solidFill>
                          <a:effectLst/>
                        </a:rPr>
                        <a:t>단백질보충제</a:t>
                      </a:r>
                      <a:endParaRPr lang="ko-KR" altLang="en-US" sz="1600" dirty="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>
                          <a:solidFill>
                            <a:srgbClr val="1B1C1D"/>
                          </a:solidFill>
                          <a:effectLst/>
                        </a:rPr>
                        <a:t>7.62</a:t>
                      </a:r>
                      <a:endParaRPr lang="en-US" sz="1600" dirty="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>
                          <a:solidFill>
                            <a:srgbClr val="1B1C1D"/>
                          </a:solidFill>
                          <a:effectLst/>
                        </a:rPr>
                        <a:t>7.04</a:t>
                      </a:r>
                      <a:endParaRPr lang="en-US" sz="16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>
                          <a:solidFill>
                            <a:srgbClr val="1B1C1D"/>
                          </a:solidFill>
                          <a:effectLst/>
                        </a:rPr>
                        <a:t>8.21</a:t>
                      </a:r>
                      <a:endParaRPr lang="en-US" sz="16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b="1">
                          <a:solidFill>
                            <a:srgbClr val="1B1C1D"/>
                          </a:solidFill>
                          <a:effectLst/>
                        </a:rPr>
                        <a:t>+16.5%</a:t>
                      </a:r>
                      <a:endParaRPr lang="en-US" sz="16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1600" b="1">
                          <a:solidFill>
                            <a:srgbClr val="1B1C1D"/>
                          </a:solidFill>
                          <a:effectLst/>
                        </a:rPr>
                        <a:t>(</a:t>
                      </a:r>
                      <a:r>
                        <a:rPr lang="ko-KR" altLang="en-US" sz="1600" b="1">
                          <a:solidFill>
                            <a:srgbClr val="1B1C1D"/>
                          </a:solidFill>
                          <a:effectLst/>
                        </a:rPr>
                        <a:t>성장</a:t>
                      </a:r>
                      <a:r>
                        <a:rPr lang="en-US" altLang="ko-KR" sz="1600" b="1">
                          <a:solidFill>
                            <a:srgbClr val="1B1C1D"/>
                          </a:solidFill>
                          <a:effectLst/>
                        </a:rPr>
                        <a:t>) </a:t>
                      </a:r>
                      <a:r>
                        <a:rPr lang="ko-KR" altLang="en-US" sz="1600" b="1">
                          <a:solidFill>
                            <a:srgbClr val="1B1C1D"/>
                          </a:solidFill>
                          <a:effectLst/>
                        </a:rPr>
                        <a:t>주류 시장</a:t>
                      </a:r>
                      <a:endParaRPr lang="ko-KR" altLang="en-US" sz="16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693491"/>
                  </a:ext>
                </a:extLst>
              </a:tr>
              <a:tr h="470181">
                <a:tc>
                  <a:txBody>
                    <a:bodyPr/>
                    <a:lstStyle/>
                    <a:p>
                      <a:pPr rtl="0"/>
                      <a:r>
                        <a:rPr lang="en-US" altLang="ko-KR" sz="1600" dirty="0">
                          <a:solidFill>
                            <a:srgbClr val="1B1C1D"/>
                          </a:solidFill>
                          <a:effectLst/>
                        </a:rPr>
                        <a:t>4. </a:t>
                      </a:r>
                      <a:r>
                        <a:rPr lang="ko-KR" altLang="en-US" sz="1600" dirty="0" err="1">
                          <a:solidFill>
                            <a:srgbClr val="1B1C1D"/>
                          </a:solidFill>
                          <a:effectLst/>
                        </a:rPr>
                        <a:t>단백질쉐이크</a:t>
                      </a:r>
                      <a:endParaRPr lang="ko-KR" altLang="en-US" sz="1600" dirty="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>
                          <a:solidFill>
                            <a:srgbClr val="1B1C1D"/>
                          </a:solidFill>
                          <a:effectLst/>
                        </a:rPr>
                        <a:t>22.18</a:t>
                      </a:r>
                      <a:endParaRPr lang="en-US" sz="1600" dirty="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>
                          <a:solidFill>
                            <a:srgbClr val="1B1C1D"/>
                          </a:solidFill>
                          <a:effectLst/>
                        </a:rPr>
                        <a:t>21.21</a:t>
                      </a:r>
                      <a:endParaRPr lang="en-US" sz="16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>
                          <a:solidFill>
                            <a:srgbClr val="1B1C1D"/>
                          </a:solidFill>
                          <a:effectLst/>
                        </a:rPr>
                        <a:t>23.15</a:t>
                      </a:r>
                      <a:endParaRPr lang="en-US" sz="16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b="1">
                          <a:solidFill>
                            <a:srgbClr val="1B1C1D"/>
                          </a:solidFill>
                          <a:effectLst/>
                        </a:rPr>
                        <a:t>+9.1%</a:t>
                      </a:r>
                      <a:endParaRPr lang="en-US" sz="16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1600" b="1">
                          <a:solidFill>
                            <a:srgbClr val="1B1C1D"/>
                          </a:solidFill>
                          <a:effectLst/>
                        </a:rPr>
                        <a:t>(</a:t>
                      </a:r>
                      <a:r>
                        <a:rPr lang="ko-KR" altLang="en-US" sz="1600" b="1">
                          <a:solidFill>
                            <a:srgbClr val="1B1C1D"/>
                          </a:solidFill>
                          <a:effectLst/>
                        </a:rPr>
                        <a:t>성장</a:t>
                      </a:r>
                      <a:r>
                        <a:rPr lang="en-US" altLang="ko-KR" sz="1600" b="1">
                          <a:solidFill>
                            <a:srgbClr val="1B1C1D"/>
                          </a:solidFill>
                          <a:effectLst/>
                        </a:rPr>
                        <a:t>) </a:t>
                      </a:r>
                      <a:r>
                        <a:rPr lang="ko-KR" altLang="en-US" sz="1600" b="1">
                          <a:solidFill>
                            <a:srgbClr val="1B1C1D"/>
                          </a:solidFill>
                          <a:effectLst/>
                        </a:rPr>
                        <a:t>주류 시장</a:t>
                      </a:r>
                      <a:endParaRPr lang="ko-KR" altLang="en-US" sz="16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79197"/>
                  </a:ext>
                </a:extLst>
              </a:tr>
              <a:tr h="470181">
                <a:tc>
                  <a:txBody>
                    <a:bodyPr/>
                    <a:lstStyle/>
                    <a:p>
                      <a:pPr rtl="0"/>
                      <a:r>
                        <a:rPr lang="en-US" altLang="ko-KR" sz="1600">
                          <a:solidFill>
                            <a:srgbClr val="1B1C1D"/>
                          </a:solidFill>
                          <a:effectLst/>
                        </a:rPr>
                        <a:t>2. </a:t>
                      </a:r>
                      <a:r>
                        <a:rPr lang="ko-KR" altLang="en-US" sz="1600">
                          <a:solidFill>
                            <a:srgbClr val="1B1C1D"/>
                          </a:solidFill>
                          <a:effectLst/>
                        </a:rPr>
                        <a:t>아르기닌</a:t>
                      </a:r>
                      <a:endParaRPr lang="ko-KR" altLang="en-US" sz="16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>
                          <a:solidFill>
                            <a:srgbClr val="1B1C1D"/>
                          </a:solidFill>
                          <a:effectLst/>
                        </a:rPr>
                        <a:t>16.56</a:t>
                      </a:r>
                      <a:endParaRPr lang="en-US" sz="16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>
                          <a:solidFill>
                            <a:srgbClr val="1B1C1D"/>
                          </a:solidFill>
                          <a:effectLst/>
                        </a:rPr>
                        <a:t>18.06</a:t>
                      </a:r>
                      <a:endParaRPr lang="en-US" sz="1600" dirty="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>
                          <a:solidFill>
                            <a:srgbClr val="1B1C1D"/>
                          </a:solidFill>
                          <a:effectLst/>
                        </a:rPr>
                        <a:t>15.06</a:t>
                      </a:r>
                      <a:endParaRPr lang="en-US" sz="1600" dirty="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b="1">
                          <a:solidFill>
                            <a:srgbClr val="1B1C1D"/>
                          </a:solidFill>
                          <a:effectLst/>
                        </a:rPr>
                        <a:t>-16.6%</a:t>
                      </a:r>
                      <a:endParaRPr lang="en-US" sz="16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1600" b="1">
                          <a:solidFill>
                            <a:srgbClr val="1B1C1D"/>
                          </a:solidFill>
                          <a:effectLst/>
                        </a:rPr>
                        <a:t>(</a:t>
                      </a:r>
                      <a:r>
                        <a:rPr lang="ko-KR" altLang="en-US" sz="1600" b="1">
                          <a:solidFill>
                            <a:srgbClr val="1B1C1D"/>
                          </a:solidFill>
                          <a:effectLst/>
                        </a:rPr>
                        <a:t>쇠퇴</a:t>
                      </a:r>
                      <a:r>
                        <a:rPr lang="en-US" altLang="ko-KR" sz="1600" b="1">
                          <a:solidFill>
                            <a:srgbClr val="1B1C1D"/>
                          </a:solidFill>
                          <a:effectLst/>
                        </a:rPr>
                        <a:t>) </a:t>
                      </a:r>
                      <a:r>
                        <a:rPr lang="ko-KR" altLang="en-US" sz="1600" b="1">
                          <a:solidFill>
                            <a:srgbClr val="1B1C1D"/>
                          </a:solidFill>
                          <a:effectLst/>
                        </a:rPr>
                        <a:t>시장 이탈</a:t>
                      </a:r>
                      <a:endParaRPr lang="ko-KR" altLang="en-US" sz="16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859308"/>
                  </a:ext>
                </a:extLst>
              </a:tr>
              <a:tr h="470181">
                <a:tc>
                  <a:txBody>
                    <a:bodyPr/>
                    <a:lstStyle/>
                    <a:p>
                      <a:pPr rtl="0"/>
                      <a:r>
                        <a:rPr lang="en-US" altLang="ko-KR" sz="1600" dirty="0">
                          <a:solidFill>
                            <a:srgbClr val="1B1C1D"/>
                          </a:solidFill>
                          <a:effectLst/>
                        </a:rPr>
                        <a:t>1. </a:t>
                      </a:r>
                      <a:r>
                        <a:rPr lang="ko-KR" altLang="en-US" sz="1600" dirty="0">
                          <a:solidFill>
                            <a:srgbClr val="1B1C1D"/>
                          </a:solidFill>
                          <a:effectLst/>
                        </a:rPr>
                        <a:t>콜라겐</a:t>
                      </a:r>
                      <a:endParaRPr lang="ko-KR" altLang="en-US" sz="1600" dirty="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>
                          <a:solidFill>
                            <a:srgbClr val="1B1C1D"/>
                          </a:solidFill>
                          <a:effectLst/>
                        </a:rPr>
                        <a:t>14.73</a:t>
                      </a:r>
                      <a:endParaRPr lang="en-US" sz="16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>
                          <a:solidFill>
                            <a:srgbClr val="1B1C1D"/>
                          </a:solidFill>
                          <a:effectLst/>
                        </a:rPr>
                        <a:t>16.27</a:t>
                      </a:r>
                      <a:endParaRPr lang="en-US" sz="16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dirty="0">
                          <a:solidFill>
                            <a:srgbClr val="1B1C1D"/>
                          </a:solidFill>
                          <a:effectLst/>
                        </a:rPr>
                        <a:t>13.19</a:t>
                      </a:r>
                      <a:endParaRPr lang="en-US" sz="1600" dirty="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600" b="1" dirty="0">
                          <a:solidFill>
                            <a:srgbClr val="1B1C1D"/>
                          </a:solidFill>
                          <a:effectLst/>
                        </a:rPr>
                        <a:t>-18.9%</a:t>
                      </a:r>
                      <a:endParaRPr lang="en-US" sz="1600" dirty="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1600" b="1" dirty="0">
                          <a:solidFill>
                            <a:srgbClr val="1B1C1D"/>
                          </a:solidFill>
                          <a:effectLst/>
                        </a:rPr>
                        <a:t>(</a:t>
                      </a:r>
                      <a:r>
                        <a:rPr lang="ko-KR" altLang="en-US" sz="1600" b="1" dirty="0">
                          <a:solidFill>
                            <a:srgbClr val="1B1C1D"/>
                          </a:solidFill>
                          <a:effectLst/>
                        </a:rPr>
                        <a:t>쇠퇴</a:t>
                      </a:r>
                      <a:r>
                        <a:rPr lang="en-US" altLang="ko-KR" sz="1600" b="1" dirty="0">
                          <a:solidFill>
                            <a:srgbClr val="1B1C1D"/>
                          </a:solidFill>
                          <a:effectLst/>
                        </a:rPr>
                        <a:t>) </a:t>
                      </a:r>
                      <a:r>
                        <a:rPr lang="ko-KR" altLang="en-US" sz="1600" b="1" dirty="0">
                          <a:solidFill>
                            <a:srgbClr val="1B1C1D"/>
                          </a:solidFill>
                          <a:effectLst/>
                        </a:rPr>
                        <a:t>시장 이탈</a:t>
                      </a:r>
                      <a:endParaRPr lang="ko-KR" altLang="en-US" sz="1600" dirty="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1676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/>
          <p:cNvSpPr/>
          <p:nvPr/>
        </p:nvSpPr>
        <p:spPr>
          <a:xfrm>
            <a:off x="761695" y="1314907"/>
            <a:ext cx="10668305" cy="28346"/>
          </a:xfrm>
          <a:prstGeom prst="rect">
            <a:avLst/>
          </a:prstGeom>
          <a:solidFill>
            <a:srgbClr val="1E40AF"/>
          </a:solidFill>
          <a:ln/>
        </p:spPr>
      </p:sp>
      <p:sp>
        <p:nvSpPr>
          <p:cNvPr id="4" name="Text 2"/>
          <p:cNvSpPr txBox="1"/>
          <p:nvPr/>
        </p:nvSpPr>
        <p:spPr>
          <a:xfrm>
            <a:off x="761695" y="580644"/>
            <a:ext cx="5334305" cy="5815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3100" b="1" dirty="0">
                <a:solidFill>
                  <a:srgbClr val="1E40A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종합 분석 </a:t>
            </a:r>
            <a:r>
              <a:rPr lang="en-US" altLang="ko-KR" sz="3100" b="1" dirty="0">
                <a:solidFill>
                  <a:srgbClr val="1E40A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3</a:t>
            </a:r>
            <a:r>
              <a:rPr lang="ko-KR" altLang="en-US" sz="3100" b="1" dirty="0">
                <a:solidFill>
                  <a:srgbClr val="1E40A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가지 시장 기회 포착</a:t>
            </a:r>
            <a:endParaRPr lang="en-US" sz="3100" dirty="0"/>
          </a:p>
        </p:txBody>
      </p:sp>
      <p:sp>
        <p:nvSpPr>
          <p:cNvPr id="35" name="Shape 42">
            <a:extLst>
              <a:ext uri="{FF2B5EF4-FFF2-40B4-BE49-F238E27FC236}">
                <a16:creationId xmlns:a16="http://schemas.microsoft.com/office/drawing/2014/main" id="{776D7B7B-4D6C-1EBC-1F04-6DE39C433FAB}"/>
              </a:ext>
            </a:extLst>
          </p:cNvPr>
          <p:cNvSpPr/>
          <p:nvPr/>
        </p:nvSpPr>
        <p:spPr>
          <a:xfrm>
            <a:off x="768063" y="1679063"/>
            <a:ext cx="10668305" cy="952805"/>
          </a:xfrm>
          <a:prstGeom prst="rect">
            <a:avLst/>
          </a:prstGeom>
          <a:solidFill>
            <a:srgbClr val="F0F7FF"/>
          </a:solidFill>
          <a:ln/>
        </p:spPr>
      </p:sp>
      <p:sp>
        <p:nvSpPr>
          <p:cNvPr id="36" name="Shape 43">
            <a:extLst>
              <a:ext uri="{FF2B5EF4-FFF2-40B4-BE49-F238E27FC236}">
                <a16:creationId xmlns:a16="http://schemas.microsoft.com/office/drawing/2014/main" id="{8F5E7D6D-5065-CE8F-38B2-B72AD4A5A6AF}"/>
              </a:ext>
            </a:extLst>
          </p:cNvPr>
          <p:cNvSpPr/>
          <p:nvPr/>
        </p:nvSpPr>
        <p:spPr>
          <a:xfrm>
            <a:off x="768063" y="1679063"/>
            <a:ext cx="38405" cy="952805"/>
          </a:xfrm>
          <a:prstGeom prst="rect">
            <a:avLst/>
          </a:prstGeom>
          <a:solidFill>
            <a:srgbClr val="1E40AF"/>
          </a:solidFill>
          <a:ln/>
        </p:spPr>
      </p:sp>
      <p:sp>
        <p:nvSpPr>
          <p:cNvPr id="37" name="Rectangle 1">
            <a:extLst>
              <a:ext uri="{FF2B5EF4-FFF2-40B4-BE49-F238E27FC236}">
                <a16:creationId xmlns:a16="http://schemas.microsoft.com/office/drawing/2014/main" id="{C0CEBA4F-A2C3-C35D-DE09-3AF2BB923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46" y="1986187"/>
            <a:ext cx="60949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데이터 분석을 통해 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가지 명확한 시장 포지션이 확인 되었습니다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3F864866-973D-FE68-9C61-EAE096F4DE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849293"/>
              </p:ext>
            </p:extLst>
          </p:nvPr>
        </p:nvGraphicFramePr>
        <p:xfrm>
          <a:off x="761695" y="3127019"/>
          <a:ext cx="10515600" cy="29260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238844121"/>
                    </a:ext>
                  </a:extLst>
                </a:gridCol>
                <a:gridCol w="1713250">
                  <a:extLst>
                    <a:ext uri="{9D8B030D-6E8A-4147-A177-3AD203B41FA5}">
                      <a16:colId xmlns:a16="http://schemas.microsoft.com/office/drawing/2014/main" val="2552450354"/>
                    </a:ext>
                  </a:extLst>
                </a:gridCol>
                <a:gridCol w="2967135">
                  <a:extLst>
                    <a:ext uri="{9D8B030D-6E8A-4147-A177-3AD203B41FA5}">
                      <a16:colId xmlns:a16="http://schemas.microsoft.com/office/drawing/2014/main" val="2935471327"/>
                    </a:ext>
                  </a:extLst>
                </a:gridCol>
                <a:gridCol w="3206315">
                  <a:extLst>
                    <a:ext uri="{9D8B030D-6E8A-4147-A177-3AD203B41FA5}">
                      <a16:colId xmlns:a16="http://schemas.microsoft.com/office/drawing/2014/main" val="41261295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6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시장 구분</a:t>
                      </a:r>
                      <a:endParaRPr lang="ko-KR" altLang="en-US" sz="16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Google Sans Text"/>
                      </a:endParaRPr>
                    </a:p>
                  </a:txBody>
                  <a:tcPr marT="60960" marB="6096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6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키워드</a:t>
                      </a:r>
                      <a:endParaRPr lang="ko-KR" altLang="en-US" sz="16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Google Sans Text"/>
                      </a:endParaRPr>
                    </a:p>
                  </a:txBody>
                  <a:tcPr marT="60960" marB="6096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6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데이터 신호</a:t>
                      </a:r>
                      <a:endParaRPr lang="ko-KR" altLang="en-US" sz="16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Google Sans Text"/>
                      </a:endParaRPr>
                    </a:p>
                  </a:txBody>
                  <a:tcPr marT="60960" marB="6096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6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AI </a:t>
                      </a:r>
                      <a:r>
                        <a:rPr lang="ko-KR" altLang="en-US" sz="16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해석</a:t>
                      </a:r>
                      <a:endParaRPr lang="ko-KR" altLang="en-US" sz="16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Google Sans Text"/>
                      </a:endParaRPr>
                    </a:p>
                  </a:txBody>
                  <a:tcPr marT="60960" marB="6096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365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/>
                      <a:r>
                        <a:rPr lang="en-US" altLang="ko-KR" sz="1600" b="1" dirty="0">
                          <a:solidFill>
                            <a:srgbClr val="1B1C1D"/>
                          </a:solidFill>
                          <a:effectLst/>
                        </a:rPr>
                        <a:t>(Declining)</a:t>
                      </a:r>
                      <a:br>
                        <a:rPr lang="en-US" altLang="ko-KR" sz="1600" b="1" dirty="0">
                          <a:solidFill>
                            <a:srgbClr val="1B1C1D"/>
                          </a:solidFill>
                          <a:effectLst/>
                        </a:rPr>
                      </a:br>
                      <a:r>
                        <a:rPr lang="en-US" altLang="ko-KR" sz="1600" b="1" dirty="0">
                          <a:solidFill>
                            <a:srgbClr val="1B1C1D"/>
                          </a:solidFill>
                          <a:effectLst/>
                        </a:rPr>
                        <a:t>1. </a:t>
                      </a:r>
                      <a:r>
                        <a:rPr lang="ko-KR" altLang="en-US" sz="1600" b="1" dirty="0">
                          <a:solidFill>
                            <a:srgbClr val="1B1C1D"/>
                          </a:solidFill>
                          <a:effectLst/>
                        </a:rPr>
                        <a:t>쇠퇴하는 시장</a:t>
                      </a:r>
                      <a:endParaRPr lang="ko-KR" altLang="en-US" sz="1600" dirty="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600" dirty="0">
                          <a:solidFill>
                            <a:srgbClr val="1B1C1D"/>
                          </a:solidFill>
                          <a:effectLst/>
                        </a:rPr>
                        <a:t>콜라겐 </a:t>
                      </a:r>
                      <a:r>
                        <a:rPr lang="ko-KR" altLang="en-US" sz="1600" dirty="0" err="1">
                          <a:solidFill>
                            <a:srgbClr val="1B1C1D"/>
                          </a:solidFill>
                          <a:effectLst/>
                        </a:rPr>
                        <a:t>아르기닌</a:t>
                      </a:r>
                      <a:endParaRPr lang="ko-KR" altLang="en-US" sz="1600" dirty="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1600" b="1" dirty="0">
                          <a:solidFill>
                            <a:srgbClr val="1B1C1D"/>
                          </a:solidFill>
                          <a:effectLst/>
                        </a:rPr>
                        <a:t>-16% ~ -19%</a:t>
                      </a:r>
                      <a:r>
                        <a:rPr lang="ko-KR" altLang="en-US" sz="1600" dirty="0">
                          <a:solidFill>
                            <a:srgbClr val="1B1C1D"/>
                          </a:solidFill>
                          <a:effectLst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rgbClr val="1B1C1D"/>
                          </a:solidFill>
                          <a:effectLst/>
                        </a:rPr>
                        <a:t>역성장</a:t>
                      </a:r>
                      <a:r>
                        <a:rPr lang="en-US" altLang="ko-KR" sz="1600" dirty="0">
                          <a:solidFill>
                            <a:srgbClr val="1B1C1D"/>
                          </a:solidFill>
                          <a:effectLst/>
                        </a:rPr>
                        <a:t>. </a:t>
                      </a:r>
                      <a:r>
                        <a:rPr lang="ko-KR" altLang="en-US" sz="1600" dirty="0">
                          <a:solidFill>
                            <a:srgbClr val="1B1C1D"/>
                          </a:solidFill>
                          <a:effectLst/>
                        </a:rPr>
                        <a:t>인기</a:t>
                      </a:r>
                      <a:r>
                        <a:rPr lang="en-US" altLang="ko-KR" sz="1600" dirty="0">
                          <a:solidFill>
                            <a:srgbClr val="1B1C1D"/>
                          </a:solidFill>
                          <a:effectLst/>
                        </a:rPr>
                        <a:t>(Volume)</a:t>
                      </a:r>
                      <a:r>
                        <a:rPr lang="ko-KR" altLang="en-US" sz="1600" dirty="0">
                          <a:solidFill>
                            <a:srgbClr val="1B1C1D"/>
                          </a:solidFill>
                          <a:effectLst/>
                        </a:rPr>
                        <a:t>는 높으나</a:t>
                      </a:r>
                      <a:r>
                        <a:rPr lang="en-US" altLang="ko-KR" sz="1600" dirty="0">
                          <a:solidFill>
                            <a:srgbClr val="1B1C1D"/>
                          </a:solidFill>
                          <a:effectLst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rgbClr val="1B1C1D"/>
                          </a:solidFill>
                          <a:effectLst/>
                        </a:rPr>
                        <a:t>트렌드</a:t>
                      </a:r>
                      <a:r>
                        <a:rPr lang="en-US" altLang="ko-KR" sz="1600" dirty="0">
                          <a:solidFill>
                            <a:srgbClr val="1B1C1D"/>
                          </a:solidFill>
                          <a:effectLst/>
                        </a:rPr>
                        <a:t>(Growth)</a:t>
                      </a:r>
                      <a:r>
                        <a:rPr lang="ko-KR" altLang="en-US" sz="1600" dirty="0">
                          <a:solidFill>
                            <a:srgbClr val="1B1C1D"/>
                          </a:solidFill>
                          <a:effectLst/>
                        </a:rPr>
                        <a:t>는 사망</a:t>
                      </a:r>
                      <a:r>
                        <a:rPr lang="en-US" altLang="ko-KR" sz="1600" dirty="0">
                          <a:solidFill>
                            <a:srgbClr val="1B1C1D"/>
                          </a:solidFill>
                          <a:effectLst/>
                        </a:rPr>
                        <a:t>.</a:t>
                      </a:r>
                      <a:endParaRPr lang="en-US" altLang="ko-KR" sz="1600" dirty="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1600" b="1" dirty="0">
                          <a:solidFill>
                            <a:srgbClr val="1B1C1D"/>
                          </a:solidFill>
                          <a:effectLst/>
                        </a:rPr>
                        <a:t>(</a:t>
                      </a:r>
                      <a:r>
                        <a:rPr lang="ko-KR" altLang="en-US" sz="1600" b="1" dirty="0">
                          <a:solidFill>
                            <a:srgbClr val="1B1C1D"/>
                          </a:solidFill>
                          <a:effectLst/>
                        </a:rPr>
                        <a:t>기회 상실</a:t>
                      </a:r>
                      <a:r>
                        <a:rPr lang="en-US" altLang="ko-KR" sz="1600" b="1" dirty="0">
                          <a:solidFill>
                            <a:srgbClr val="1B1C1D"/>
                          </a:solidFill>
                          <a:effectLst/>
                        </a:rPr>
                        <a:t>)</a:t>
                      </a:r>
                      <a:r>
                        <a:rPr lang="ko-KR" altLang="en-US" sz="1600" dirty="0">
                          <a:solidFill>
                            <a:srgbClr val="1B1C1D"/>
                          </a:solidFill>
                          <a:effectLst/>
                        </a:rPr>
                        <a:t> 다이어트 기능으로 더 이상 </a:t>
                      </a:r>
                      <a:r>
                        <a:rPr lang="ko-KR" altLang="en-US" sz="1600" dirty="0" err="1">
                          <a:solidFill>
                            <a:srgbClr val="1B1C1D"/>
                          </a:solidFill>
                          <a:effectLst/>
                        </a:rPr>
                        <a:t>소구</a:t>
                      </a:r>
                      <a:r>
                        <a:rPr lang="ko-KR" altLang="en-US" sz="1600" dirty="0">
                          <a:solidFill>
                            <a:srgbClr val="1B1C1D"/>
                          </a:solidFill>
                          <a:effectLst/>
                        </a:rPr>
                        <a:t> 불가</a:t>
                      </a:r>
                      <a:r>
                        <a:rPr lang="en-US" altLang="ko-KR" sz="1600" dirty="0">
                          <a:solidFill>
                            <a:srgbClr val="1B1C1D"/>
                          </a:solidFill>
                          <a:effectLst/>
                        </a:rPr>
                        <a:t>. </a:t>
                      </a:r>
                      <a:r>
                        <a:rPr lang="ko-KR" altLang="en-US" sz="1600" dirty="0">
                          <a:solidFill>
                            <a:srgbClr val="1B1C1D"/>
                          </a:solidFill>
                          <a:effectLst/>
                        </a:rPr>
                        <a:t>투입 자원 회수 필요</a:t>
                      </a:r>
                      <a:r>
                        <a:rPr lang="en-US" altLang="ko-KR" sz="1600" dirty="0">
                          <a:solidFill>
                            <a:srgbClr val="1B1C1D"/>
                          </a:solidFill>
                          <a:effectLst/>
                        </a:rPr>
                        <a:t>.</a:t>
                      </a:r>
                      <a:endParaRPr lang="en-US" altLang="ko-KR" sz="1600" dirty="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3050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1B1C1D"/>
                          </a:solidFill>
                          <a:effectLst/>
                        </a:rPr>
                        <a:t>(Mature)</a:t>
                      </a:r>
                      <a:endParaRPr lang="ko-KR" altLang="en-US" sz="1600" dirty="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  <a:p>
                      <a:pPr algn="l" rtl="0"/>
                      <a:r>
                        <a:rPr lang="en-US" altLang="ko-KR" sz="1600" b="1" dirty="0">
                          <a:solidFill>
                            <a:srgbClr val="1B1C1D"/>
                          </a:solidFill>
                          <a:effectLst/>
                        </a:rPr>
                        <a:t>2. </a:t>
                      </a:r>
                      <a:r>
                        <a:rPr lang="ko-KR" altLang="en-US" sz="1600" b="1" dirty="0">
                          <a:solidFill>
                            <a:srgbClr val="1B1C1D"/>
                          </a:solidFill>
                          <a:effectLst/>
                        </a:rPr>
                        <a:t>성숙한 주류 시장</a:t>
                      </a:r>
                      <a:endParaRPr lang="ko-KR" altLang="en-US" sz="1600" dirty="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600" dirty="0" err="1">
                          <a:solidFill>
                            <a:srgbClr val="1B1C1D"/>
                          </a:solidFill>
                          <a:effectLst/>
                        </a:rPr>
                        <a:t>단백질쉐이크</a:t>
                      </a:r>
                      <a:r>
                        <a:rPr lang="ko-KR" altLang="en-US" sz="1600" dirty="0">
                          <a:solidFill>
                            <a:srgbClr val="1B1C1D"/>
                          </a:solidFill>
                          <a:effectLst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rgbClr val="1B1C1D"/>
                          </a:solidFill>
                          <a:effectLst/>
                        </a:rPr>
                        <a:t>단백질보충제</a:t>
                      </a:r>
                      <a:endParaRPr lang="ko-KR" altLang="en-US" sz="1600" dirty="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1600" b="1" dirty="0">
                          <a:solidFill>
                            <a:srgbClr val="1B1C1D"/>
                          </a:solidFill>
                          <a:effectLst/>
                        </a:rPr>
                        <a:t>+9% ~ +17%</a:t>
                      </a:r>
                      <a:r>
                        <a:rPr lang="ko-KR" altLang="en-US" sz="1600" dirty="0">
                          <a:solidFill>
                            <a:srgbClr val="1B1C1D"/>
                          </a:solidFill>
                          <a:effectLst/>
                        </a:rPr>
                        <a:t> 안정적 성장</a:t>
                      </a:r>
                      <a:r>
                        <a:rPr lang="en-US" altLang="ko-KR" sz="1600" dirty="0">
                          <a:solidFill>
                            <a:srgbClr val="1B1C1D"/>
                          </a:solidFill>
                          <a:effectLst/>
                        </a:rPr>
                        <a:t>. </a:t>
                      </a:r>
                    </a:p>
                    <a:p>
                      <a:pPr rtl="0"/>
                      <a:endParaRPr lang="en-US" altLang="ko-KR" sz="1600" dirty="0">
                        <a:solidFill>
                          <a:srgbClr val="1B1C1D"/>
                        </a:solidFill>
                        <a:effectLst/>
                      </a:endParaRPr>
                    </a:p>
                    <a:p>
                      <a:pPr rtl="0"/>
                      <a:r>
                        <a:rPr lang="ko-KR" altLang="en-US" sz="1600" dirty="0">
                          <a:solidFill>
                            <a:srgbClr val="1B1C1D"/>
                          </a:solidFill>
                          <a:effectLst/>
                        </a:rPr>
                        <a:t>시장의 </a:t>
                      </a:r>
                      <a:r>
                        <a:rPr lang="en-US" altLang="ko-KR" sz="1600" dirty="0">
                          <a:solidFill>
                            <a:srgbClr val="1B1C1D"/>
                          </a:solidFill>
                          <a:effectLst/>
                        </a:rPr>
                        <a:t>'</a:t>
                      </a:r>
                      <a:r>
                        <a:rPr lang="ko-KR" altLang="en-US" sz="1600" dirty="0">
                          <a:solidFill>
                            <a:srgbClr val="1B1C1D"/>
                          </a:solidFill>
                          <a:effectLst/>
                        </a:rPr>
                        <a:t>표준</a:t>
                      </a:r>
                      <a:r>
                        <a:rPr lang="en-US" altLang="ko-KR" sz="1600" dirty="0">
                          <a:solidFill>
                            <a:srgbClr val="1B1C1D"/>
                          </a:solidFill>
                          <a:effectLst/>
                        </a:rPr>
                        <a:t>'</a:t>
                      </a:r>
                      <a:r>
                        <a:rPr lang="ko-KR" altLang="en-US" sz="1600" dirty="0">
                          <a:solidFill>
                            <a:srgbClr val="1B1C1D"/>
                          </a:solidFill>
                          <a:effectLst/>
                        </a:rPr>
                        <a:t>이자 </a:t>
                      </a:r>
                      <a:r>
                        <a:rPr lang="en-US" altLang="ko-KR" sz="1600" dirty="0">
                          <a:solidFill>
                            <a:srgbClr val="1B1C1D"/>
                          </a:solidFill>
                          <a:effectLst/>
                        </a:rPr>
                        <a:t>'</a:t>
                      </a:r>
                      <a:r>
                        <a:rPr lang="ko-KR" altLang="en-US" sz="1600" dirty="0">
                          <a:solidFill>
                            <a:srgbClr val="1B1C1D"/>
                          </a:solidFill>
                          <a:effectLst/>
                        </a:rPr>
                        <a:t>주류</a:t>
                      </a:r>
                      <a:r>
                        <a:rPr lang="en-US" altLang="ko-KR" sz="1600" dirty="0">
                          <a:solidFill>
                            <a:srgbClr val="1B1C1D"/>
                          </a:solidFill>
                          <a:effectLst/>
                        </a:rPr>
                        <a:t>'.</a:t>
                      </a:r>
                      <a:endParaRPr lang="en-US" altLang="ko-KR" sz="1600" dirty="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1600" b="1" dirty="0">
                          <a:solidFill>
                            <a:srgbClr val="1B1C1D"/>
                          </a:solidFill>
                          <a:effectLst/>
                        </a:rPr>
                        <a:t>(</a:t>
                      </a:r>
                      <a:r>
                        <a:rPr lang="ko-KR" altLang="en-US" sz="1600" b="1" dirty="0">
                          <a:solidFill>
                            <a:srgbClr val="1B1C1D"/>
                          </a:solidFill>
                          <a:effectLst/>
                        </a:rPr>
                        <a:t>차별화 필요</a:t>
                      </a:r>
                      <a:r>
                        <a:rPr lang="en-US" altLang="ko-KR" sz="1600" b="1" dirty="0">
                          <a:solidFill>
                            <a:srgbClr val="1B1C1D"/>
                          </a:solidFill>
                          <a:effectLst/>
                        </a:rPr>
                        <a:t>)</a:t>
                      </a:r>
                      <a:r>
                        <a:rPr lang="ko-KR" altLang="en-US" sz="1600" dirty="0">
                          <a:solidFill>
                            <a:srgbClr val="1B1C1D"/>
                          </a:solidFill>
                          <a:effectLst/>
                        </a:rPr>
                        <a:t> 시장은 가장 크나</a:t>
                      </a:r>
                      <a:r>
                        <a:rPr lang="en-US" altLang="ko-KR" sz="1600" dirty="0">
                          <a:solidFill>
                            <a:srgbClr val="1B1C1D"/>
                          </a:solidFill>
                          <a:effectLst/>
                        </a:rPr>
                        <a:t>, </a:t>
                      </a:r>
                      <a:r>
                        <a:rPr lang="ko-KR" altLang="en-US" sz="1600" dirty="0">
                          <a:solidFill>
                            <a:srgbClr val="1B1C1D"/>
                          </a:solidFill>
                          <a:effectLst/>
                        </a:rPr>
                        <a:t>기존과 동일한 제품으로는 성공 불가</a:t>
                      </a:r>
                      <a:r>
                        <a:rPr lang="en-US" altLang="ko-KR" sz="1600" dirty="0">
                          <a:solidFill>
                            <a:srgbClr val="1B1C1D"/>
                          </a:solidFill>
                          <a:effectLst/>
                        </a:rPr>
                        <a:t>. (Red Ocean)</a:t>
                      </a:r>
                      <a:endParaRPr lang="en-US" altLang="ko-KR" sz="1600" dirty="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3734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rgbClr val="1B1C1D"/>
                          </a:solidFill>
                          <a:effectLst/>
                        </a:rPr>
                        <a:t>(Exploding)</a:t>
                      </a:r>
                      <a:endParaRPr lang="ko-KR" altLang="en-US" sz="1600" dirty="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  <a:p>
                      <a:pPr algn="l" rtl="0"/>
                      <a:r>
                        <a:rPr lang="en-US" altLang="ko-KR" sz="1600" b="1" dirty="0">
                          <a:solidFill>
                            <a:srgbClr val="1B1C1D"/>
                          </a:solidFill>
                          <a:effectLst/>
                        </a:rPr>
                        <a:t>3. </a:t>
                      </a:r>
                      <a:r>
                        <a:rPr lang="ko-KR" altLang="en-US" sz="1600" b="1" dirty="0">
                          <a:solidFill>
                            <a:srgbClr val="1B1C1D"/>
                          </a:solidFill>
                          <a:effectLst/>
                        </a:rPr>
                        <a:t>폭발하는 신규 시장</a:t>
                      </a:r>
                      <a:endParaRPr lang="ko-KR" altLang="en-US" sz="1600" dirty="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알파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cd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Google Sans Text"/>
                      </a:endParaRPr>
                    </a:p>
                  </a:txBody>
                  <a:tcPr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1600" b="1" dirty="0">
                          <a:solidFill>
                            <a:srgbClr val="1B1C1D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+10,483%</a:t>
                      </a:r>
                      <a:r>
                        <a:rPr lang="ko-KR" altLang="en-US" sz="1600" dirty="0">
                          <a:solidFill>
                            <a:srgbClr val="1B1C1D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 폭증</a:t>
                      </a:r>
                      <a:r>
                        <a:rPr lang="en-US" altLang="ko-KR" sz="1600" dirty="0">
                          <a:solidFill>
                            <a:srgbClr val="1B1C1D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. </a:t>
                      </a:r>
                    </a:p>
                    <a:p>
                      <a:pPr rtl="0"/>
                      <a:endParaRPr lang="en-US" altLang="ko-KR" sz="1600" dirty="0">
                        <a:solidFill>
                          <a:srgbClr val="1B1C1D"/>
                        </a:solidFill>
                        <a:effectLst/>
                      </a:endParaRPr>
                    </a:p>
                    <a:p>
                      <a:pPr rtl="0"/>
                      <a:r>
                        <a:rPr lang="ko-KR" altLang="en-US" sz="1600" dirty="0">
                          <a:solidFill>
                            <a:srgbClr val="1B1C1D"/>
                          </a:solidFill>
                          <a:effectLst/>
                        </a:rPr>
                        <a:t>시장 진입과 동시에 주류 위협</a:t>
                      </a:r>
                      <a:r>
                        <a:rPr lang="en-US" altLang="ko-KR" sz="1600" dirty="0">
                          <a:solidFill>
                            <a:srgbClr val="1B1C1D"/>
                          </a:solidFill>
                          <a:effectLst/>
                        </a:rPr>
                        <a:t>.</a:t>
                      </a:r>
                      <a:endParaRPr lang="en-US" altLang="ko-KR" sz="1600" dirty="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1600" b="1" dirty="0">
                          <a:solidFill>
                            <a:srgbClr val="1B1C1D"/>
                          </a:solidFill>
                          <a:effectLst/>
                        </a:rPr>
                        <a:t>(</a:t>
                      </a:r>
                      <a:r>
                        <a:rPr lang="ko-KR" altLang="en-US" sz="1600" b="1" dirty="0">
                          <a:solidFill>
                            <a:srgbClr val="1B1C1D"/>
                          </a:solidFill>
                          <a:effectLst/>
                        </a:rPr>
                        <a:t>최대 기회</a:t>
                      </a:r>
                      <a:r>
                        <a:rPr lang="en-US" altLang="ko-KR" sz="1600" b="1" dirty="0">
                          <a:solidFill>
                            <a:srgbClr val="1B1C1D"/>
                          </a:solidFill>
                          <a:effectLst/>
                        </a:rPr>
                        <a:t>)</a:t>
                      </a:r>
                      <a:r>
                        <a:rPr lang="ko-KR" altLang="en-US" sz="1600" dirty="0">
                          <a:solidFill>
                            <a:srgbClr val="1B1C1D"/>
                          </a:solidFill>
                          <a:effectLst/>
                        </a:rPr>
                        <a:t> 소비자들이 </a:t>
                      </a:r>
                      <a:r>
                        <a:rPr lang="en-US" altLang="ko-KR" sz="1600" dirty="0">
                          <a:solidFill>
                            <a:srgbClr val="1B1C1D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'</a:t>
                      </a:r>
                      <a:r>
                        <a:rPr lang="ko-KR" altLang="en-US" sz="1600" dirty="0">
                          <a:solidFill>
                            <a:srgbClr val="1B1C1D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지방</a:t>
                      </a:r>
                      <a:r>
                        <a:rPr lang="en-US" altLang="ko-KR" sz="1600" dirty="0">
                          <a:solidFill>
                            <a:srgbClr val="1B1C1D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/</a:t>
                      </a:r>
                      <a:r>
                        <a:rPr lang="ko-KR" altLang="en-US" sz="1600" dirty="0">
                          <a:solidFill>
                            <a:srgbClr val="1B1C1D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탄수화물 차단</a:t>
                      </a:r>
                      <a:r>
                        <a:rPr lang="en-US" altLang="ko-KR" sz="1600" dirty="0">
                          <a:solidFill>
                            <a:srgbClr val="1B1C1D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'</a:t>
                      </a:r>
                      <a:r>
                        <a:rPr lang="ko-KR" altLang="en-US" sz="1600" dirty="0">
                          <a:solidFill>
                            <a:srgbClr val="1B1C1D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이라는 새로운 기능에 열광</a:t>
                      </a:r>
                      <a:r>
                        <a:rPr lang="en-US" altLang="ko-KR" sz="1600" dirty="0">
                          <a:solidFill>
                            <a:srgbClr val="1B1C1D"/>
                          </a:solidFill>
                          <a:effectLst/>
                        </a:rPr>
                        <a:t>. (</a:t>
                      </a:r>
                      <a:r>
                        <a:rPr lang="en-US" altLang="ko-KR" sz="1600" dirty="0">
                          <a:solidFill>
                            <a:schemeClr val="accent1"/>
                          </a:solidFill>
                          <a:effectLst/>
                        </a:rPr>
                        <a:t>Blue Ocean</a:t>
                      </a:r>
                      <a:r>
                        <a:rPr lang="en-US" altLang="ko-KR" sz="1600" dirty="0">
                          <a:solidFill>
                            <a:srgbClr val="1B1C1D"/>
                          </a:solidFill>
                          <a:effectLst/>
                        </a:rPr>
                        <a:t>)</a:t>
                      </a:r>
                      <a:endParaRPr lang="en-US" altLang="ko-KR" sz="1600" dirty="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61903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3215</TotalTime>
  <Words>996</Words>
  <Application>Microsoft Office PowerPoint</Application>
  <PresentationFormat>와이드스크린</PresentationFormat>
  <Paragraphs>157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Arial Unicode MS</vt:lpstr>
      <vt:lpstr>Google Sans Text</vt:lpstr>
      <vt:lpstr>Noto Sans KR</vt:lpstr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한승만</cp:lastModifiedBy>
  <cp:revision>32</cp:revision>
  <dcterms:created xsi:type="dcterms:W3CDTF">2025-10-24T03:26:36Z</dcterms:created>
  <dcterms:modified xsi:type="dcterms:W3CDTF">2025-10-26T12:36:27Z</dcterms:modified>
</cp:coreProperties>
</file>