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ppt/theme/theme2.xml" ContentType="application/vnd.openxmlformats-officedocument.theme+xml"/>
  <Override PartName="/ppt/theme/theme1.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Types>
</file>

<file path=_rels/.rels><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p="http://schemas.openxmlformats.org/presentationml/2006/main" xmlns:a="http://schemas.openxmlformats.org/drawingml/2006/main" xmlns:r="http://schemas.openxmlformats.org/officeDocument/2006/relationships" strictFirstAndLastChars="0" saveSubsetFonts="1">
  <p:sldMasterIdLst>
    <p:sldMasterId id="2147483648" r:id="rId1"/>
  </p:sldMasterIdLst>
  <p:notesMasterIdLst>
    <p:notesMasterId r:id="rId12"/>
  </p:notesMasterIdLst>
  <p:sldIdLst>
    <p:sldId id="265" r:id="rId2"/>
    <p:sldId id="266" r:id="rId3"/>
    <p:sldId id="267" r:id="rId4"/>
    <p:sldId id="268" r:id="rId5"/>
    <p:sldId id="269" r:id="rId6"/>
    <p:sldId id="270" r:id="rId7"/>
    <p:sldId id="271" r:id="rId8"/>
    <p:sldId id="272" r:id="rId9"/>
    <p:sldId id="273" r:id="rId10"/>
    <p:sldId id="263" r:id="rId11"/>
  </p:sldIdLst>
  <p:sldSz cx="10080625" cy="7559675"/>
  <p:notesSz cx="7772400" cy="10058400"/>
  <p:defaultTextStyle>
    <a:defPPr>
      <a:defRPr lang="en-GB"/>
    </a:defPPr>
    <a:lvl1pPr algn="l" rtl="0" eaLnBrk="0" fontAlgn="base" hangingPunct="0">
      <a:spcBef>
        <a:spcPct val="0"/>
      </a:spcBef>
      <a:spcAft>
        <a:spcPct val="0"/>
      </a:spcAft>
      <a:defRPr sz="2400" kern="1200">
        <a:solidFill>
          <a:schemeClr val="tx1"/>
        </a:solidFill>
        <a:latin typeface="Times New Roman" pitchFamily="16"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6"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6"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6"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6" charset="0"/>
        <a:ea typeface="+mn-ea"/>
        <a:cs typeface="+mn-cs"/>
      </a:defRPr>
    </a:lvl5pPr>
    <a:lvl6pPr marL="2286000" algn="l" defTabSz="914400" rtl="0" eaLnBrk="1" latinLnBrk="0" hangingPunct="1">
      <a:defRPr sz="2400" kern="1200">
        <a:solidFill>
          <a:schemeClr val="tx1"/>
        </a:solidFill>
        <a:latin typeface="Times New Roman" pitchFamily="16" charset="0"/>
        <a:ea typeface="+mn-ea"/>
        <a:cs typeface="+mn-cs"/>
      </a:defRPr>
    </a:lvl6pPr>
    <a:lvl7pPr marL="2743200" algn="l" defTabSz="914400" rtl="0" eaLnBrk="1" latinLnBrk="0" hangingPunct="1">
      <a:defRPr sz="2400" kern="1200">
        <a:solidFill>
          <a:schemeClr val="tx1"/>
        </a:solidFill>
        <a:latin typeface="Times New Roman" pitchFamily="16" charset="0"/>
        <a:ea typeface="+mn-ea"/>
        <a:cs typeface="+mn-cs"/>
      </a:defRPr>
    </a:lvl7pPr>
    <a:lvl8pPr marL="3200400" algn="l" defTabSz="914400" rtl="0" eaLnBrk="1" latinLnBrk="0" hangingPunct="1">
      <a:defRPr sz="2400" kern="1200">
        <a:solidFill>
          <a:schemeClr val="tx1"/>
        </a:solidFill>
        <a:latin typeface="Times New Roman" pitchFamily="16" charset="0"/>
        <a:ea typeface="+mn-ea"/>
        <a:cs typeface="+mn-cs"/>
      </a:defRPr>
    </a:lvl8pPr>
    <a:lvl9pPr marL="3657600" algn="l" defTabSz="914400" rtl="0" eaLnBrk="1" latinLnBrk="0" hangingPunct="1">
      <a:defRPr sz="2400" kern="1200">
        <a:solidFill>
          <a:schemeClr val="tx1"/>
        </a:solidFill>
        <a:latin typeface="Times New Roman" pitchFamily="1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32" autoAdjust="0"/>
  </p:normalViewPr>
  <p:slideViewPr>
    <p:cSldViewPr>
      <p:cViewPr varScale="1">
        <p:scale>
          <a:sx n="55" d="100"/>
          <a:sy n="55" d="100"/>
        </p:scale>
        <p:origin x="-1044" y="-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Relationships xmlns="http://schemas.openxmlformats.org/package/2006/relationships"><Relationship Id="rId12" Type="http://schemas.openxmlformats.org/officeDocument/2006/relationships/notesMaster" Target="notesMasters/notesMaster1.xml"/><Relationship Id="rId16" Type="http://schemas.openxmlformats.org/officeDocument/2006/relationships/tableStyles" Target="tableStyles.xml"/><Relationship Id="rId1" Type="http://schemas.openxmlformats.org/officeDocument/2006/relationships/slideMaster" Target="slideMasters/slideMaster1.xml"/><Relationship Id="rId15" Type="http://schemas.openxmlformats.org/officeDocument/2006/relationships/theme" Target="theme/theme1.xml"/><Relationship Id="rId14" Type="http://schemas.openxmlformats.org/officeDocument/2006/relationships/viewProps" Target="viewProps.xml"/><Relationship Id="rId13" Type="http://schemas.openxmlformats.org/officeDocument/2006/relationships/presProps" Target="presProp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s>

</file>

<file path=ppt/notesMasters/_rels/notesMaster1.xml.rel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w="9525">
            <a:solidFill>
              <a:srgbClr val="000000"/>
            </a:solidFill>
            <a:miter lim="800000"/>
            <a:headEnd/>
            <a:tailEnd/>
          </a:ln>
          <a:effectLst/>
        </p:spPr>
      </p:sp>
      <p:sp>
        <p:nvSpPr>
          <p:cNvPr id="2050" name="Rectangle 2"/>
          <p:cNvSpPr txBox="1">
            <a:spLocks noGrp="1" noChangeArrowheads="1"/>
          </p:cNvSpPr>
          <p:nvPr>
            <p:ph type="body" idx="1"/>
          </p:nvPr>
        </p:nvSpPr>
        <p:spPr bwMode="auto">
          <a:xfrm>
            <a:off x="1185863" y="4787900"/>
            <a:ext cx="5407025" cy="38258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Relationships xmlns="http://schemas.openxmlformats.org/package/2006/relationships"><Relationship Id="rId1" Type="http://schemas.openxmlformats.org/officeDocument/2006/relationships/notesMaster" Target="../notesMasters/notesMaster1.xml"/><Relationship Id="rId11" Type="http://schemas.openxmlformats.org/officeDocument/2006/relationships/slide" Target="../slides/slide10.xml"/></Relationships>

</file>

<file path=ppt/notesSlides/_rels/notesSlide2.xml.rels><Relationships xmlns="http://schemas.openxmlformats.org/package/2006/relationships"><Relationship Id="rId1" Type="http://schemas.openxmlformats.org/officeDocument/2006/relationships/notesMaster" Target="../notesMasters/notesMaster1.xml"/><Relationship Id="rId3" Type="http://schemas.openxmlformats.org/officeDocument/2006/relationships/slide" Target="../slides/slide2.xml"/></Relationships>

</file>

<file path=ppt/notesSlides/_rels/notesSlide3.xml.rels><Relationships xmlns="http://schemas.openxmlformats.org/package/2006/relationships"><Relationship Id="rId1" Type="http://schemas.openxmlformats.org/officeDocument/2006/relationships/notesMaster" Target="../notesMasters/notesMaster1.xml"/><Relationship Id="rId4" Type="http://schemas.openxmlformats.org/officeDocument/2006/relationships/slide" Target="../slides/slide3.xml"/></Relationships>

</file>

<file path=ppt/notesSlides/_rels/notesSlide4.xml.rels><Relationships xmlns="http://schemas.openxmlformats.org/package/2006/relationships"><Relationship Id="rId1" Type="http://schemas.openxmlformats.org/officeDocument/2006/relationships/notesMaster" Target="../notesMasters/notesMaster1.xml"/><Relationship Id="rId5" Type="http://schemas.openxmlformats.org/officeDocument/2006/relationships/slide" Target="../slides/slide4.xml"/></Relationships>

</file>

<file path=ppt/notesSlides/_rels/notesSlide5.xml.rels><Relationships xmlns="http://schemas.openxmlformats.org/package/2006/relationships"><Relationship Id="rId1" Type="http://schemas.openxmlformats.org/officeDocument/2006/relationships/notesMaster" Target="../notesMasters/notesMaster1.xml"/><Relationship Id="rId6" Type="http://schemas.openxmlformats.org/officeDocument/2006/relationships/slide" Target="../slides/slide5.xml"/></Relationships>

</file>

<file path=ppt/notesSlides/_rels/notesSlide6.xml.rels><Relationships xmlns="http://schemas.openxmlformats.org/package/2006/relationships"><Relationship Id="rId1" Type="http://schemas.openxmlformats.org/officeDocument/2006/relationships/notesMaster" Target="../notesMasters/notesMaster1.xml"/><Relationship Id="rId7" Type="http://schemas.openxmlformats.org/officeDocument/2006/relationships/slide" Target="../slides/slide6.xml"/></Relationships>

</file>

<file path=ppt/notesSlides/_rels/notesSlide7.xml.rels><Relationships xmlns="http://schemas.openxmlformats.org/package/2006/relationships"><Relationship Id="rId1" Type="http://schemas.openxmlformats.org/officeDocument/2006/relationships/notesMaster" Target="../notesMasters/notesMaster1.xml"/><Relationship Id="rId8" Type="http://schemas.openxmlformats.org/officeDocument/2006/relationships/slide" Target="../slides/slide7.xml"/></Relationships>

</file>

<file path=ppt/notesSlides/_rels/notesSlide8.xml.rels><Relationships xmlns="http://schemas.openxmlformats.org/package/2006/relationships"><Relationship Id="rId1" Type="http://schemas.openxmlformats.org/officeDocument/2006/relationships/notesMaster" Target="../notesMasters/notesMaster1.xml"/><Relationship Id="rId9" Type="http://schemas.openxmlformats.org/officeDocument/2006/relationships/slide" Target="../slides/slide8.xml"/></Relationships>

</file>

<file path=ppt/notesSlides/_rels/notesSlide9.xml.rels><Relationships xmlns="http://schemas.openxmlformats.org/package/2006/relationships"><Relationship Id="rId1" Type="http://schemas.openxmlformats.org/officeDocument/2006/relationships/notesMaster" Target="../notesMasters/notesMaster1.xml"/><Relationship Id="rId10"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1266" name="Rectangle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wrap="none" anchor="ct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wrap="none" anchor="ct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2290" name="Rectangle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wrap="none" anchor="ctr"/>
          <a:lstStyle/>
          <a:p>
            <a:endParaRPr lang="en-US" dirty="0"/>
          </a:p>
        </p:txBody>
      </p:sp>
    </p:spTree>
  </p:cSld>
  <p:clrMapOvr>
    <a:masterClrMapping/>
  </p:clrMapOvr>
</p:notes>
</file>

<file path=ppt/notesSlides/notesSlide3.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Figure 1 Enrollment and Randomization. The diagram represents all enrolled participants through November 14, 2020. The safety subset (those with a median of 2 months of follow-up, in accordance with application requirements for Emergency Use Authorization) is based on an October 9, 2020, data cut-off date. The further procedures that one participant in the placebo group declined after dose 2 (lower right corner of the diagram) were those involving collection of blood and nasal swab samples.</a:t>
            </a:r>
            <a:endParaRPr lang="en-GB" dirty="0">
              <a:latin typeface="Arial" charset="0"/>
              <a:ea typeface="Gothic" charset="0"/>
              <a:cs typeface="Gothic" charset="0"/>
            </a:endParaRPr>
          </a:p>
        </p:txBody>
      </p:sp>
    </p:spTree>
  </p:cSld>
  <p:clrMapOvr>
    <a:masterClrMapping/>
  </p:clrMapOvr>
</p:notes>
</file>

<file path=ppt/notesSlides/notesSlide4.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Figure 2 Local and Systemic Reactions Reported within 7 Days after Injection of BNT162b2 or Placebo, According to Age Group. Data on local and systemic reactions and use of medication were collected with electronic diaries from participants in the reactogenicity subset (8,183 participants) for 7 days after each vaccination. Solicited injection-site (local) reactions are shown in Panel A. Pain at the injection site was assessed according to the following scale: mild, does not interfere with activity; moderate, interferes with activity; severe, prevents daily activity; and grade 4, emergency department visit or hospitalization. Redness and swelling were measured according to the following scale: mild, 2.0 to 5.0 cm in diameter; moderate, &gt;5.0 to 10.0 cm in diameter; severe, &gt;10.0 cm in diameter; and grade 4, necrosis or exfoliative dermatitis (for redness) and necrosis (for swelling). Systemic events and medication use are shown in Panel B. Fever categories are designated in the key; medication use was not graded. Additional scales were as follows: fatigue, headache, chills, new or worsened muscle pain, new or worsened joint pain (mild: does not interfere with activity; moderate: some interference with activity; or severe: prevents daily activity), vomiting (mild: 1 to 2 times in 24 hours; moderate: &gt;2 times in 24 hours; or severe: requires intravenous hydration), and diarrhea (mild: 2 to 3 loose stools in 24 hours; moderate: 4 to 5 loose stools in 24 hours; or severe: 6 or more loose stools in 24 hours); grade 4 for all events indicated an emergency department visit or hospitalization. 𝙸 bars represent 95% confidence intervals, and numbers above the 𝙸 bars are the percentage of participants who reported the specified reaction.</a:t>
            </a:r>
            <a:endParaRPr lang="en-GB" dirty="0">
              <a:latin typeface="Arial" charset="0"/>
              <a:ea typeface="Gothic" charset="0"/>
              <a:cs typeface="Gothic" charset="0"/>
            </a:endParaRPr>
          </a:p>
        </p:txBody>
      </p:sp>
    </p:spTree>
  </p:cSld>
  <p:clrMapOvr>
    <a:masterClrMapping/>
  </p:clrMapOvr>
</p:notes>
</file>

<file path=ppt/notesSlides/notesSlide5.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Figure 3 Efficacy of BNT162b2 against Covid-19 after the First Dose. Shown is the cumulative incidence of Covid-19 after the first dose (modified intention-to-treat population). Each symbol represents Covid-19 cases starting on a given day; filled symbols represent severe Covid-19 cases. Some symbols represent more than one case, owing to overlapping dates. The inset shows the same data on an enlarged y axis, through 21 days. Surveillance time is the total time in 1000 person-years for the given end point across all participants within each group at risk for the end point. The time period for Covid-19 case accrual is from the first dose to the end of the surveillance period. The confidence interval (CI) for vaccine efficacy (VE) is derived according to the Clopper–Pearson method.</a:t>
            </a:r>
            <a:endParaRPr lang="en-GB" dirty="0">
              <a:latin typeface="Arial" charset="0"/>
              <a:ea typeface="Gothic" charset="0"/>
              <a:cs typeface="Gothic" charset="0"/>
            </a:endParaRPr>
          </a:p>
        </p:txBody>
      </p:sp>
    </p:spTree>
  </p:cSld>
  <p:clrMapOvr>
    <a:masterClrMapping/>
  </p:clrMapOvr>
</p:notes>
</file>

<file path=ppt/notesSlides/notesSlide6.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   Download a PDF of the Research Summary.</a:t>
            </a:r>
            <a:endParaRPr lang="en-GB" dirty="0">
              <a:latin typeface="Arial" charset="0"/>
              <a:ea typeface="Gothic" charset="0"/>
              <a:cs typeface="Gothic" charset="0"/>
            </a:endParaRPr>
          </a:p>
        </p:txBody>
      </p:sp>
    </p:spTree>
  </p:cSld>
  <p:clrMapOvr>
    <a:masterClrMapping/>
  </p:clrMapOvr>
</p:notes>
</file>

<file path=ppt/notesSlides/notesSlide7.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Table 1 Demographic Characteristics of the Participants in the Main Safety Population.</a:t>
            </a:r>
            <a:endParaRPr lang="en-GB" dirty="0">
              <a:latin typeface="Arial" charset="0"/>
              <a:ea typeface="Gothic" charset="0"/>
              <a:cs typeface="Gothic" charset="0"/>
            </a:endParaRPr>
          </a:p>
        </p:txBody>
      </p:sp>
    </p:spTree>
  </p:cSld>
  <p:clrMapOvr>
    <a:masterClrMapping/>
  </p:clrMapOvr>
</p:notes>
</file>

<file path=ppt/notesSlides/notesSlide8.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Table 2 Vaccine Efficacy against Covid-19 at Least 7 days after the Second Dose.</a:t>
            </a:r>
            <a:endParaRPr lang="en-GB" dirty="0">
              <a:latin typeface="Arial" charset="0"/>
              <a:ea typeface="Gothic" charset="0"/>
              <a:cs typeface="Gothic" charset="0"/>
            </a:endParaRPr>
          </a:p>
        </p:txBody>
      </p:sp>
    </p:spTree>
  </p:cSld>
  <p:clrMapOvr>
    <a:masterClrMapping/>
  </p:clrMapOvr>
</p:notes>
</file>

<file path=ppt/notesSlides/notesSlide9.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Table 3 Vaccine Efficacy Overall and by Subgroup in Participants without Evidence of Infection before 7 Days after Dose 2.</a:t>
            </a:r>
            <a:endParaRPr lang="en-GB" dirty="0">
              <a:latin typeface="Arial" charset="0"/>
              <a:ea typeface="Gothic" charset="0"/>
              <a:cs typeface="Gothic" charset="0"/>
            </a:endParaRPr>
          </a:p>
        </p:txBody>
      </p:sp>
    </p:spTree>
  </p:cSld>
  <p:clrMapOvr>
    <a:masterClrMapping/>
  </p:clrMapOvr>
</p:notes>
</file>

<file path=ppt/slideLayouts/_rels/slideLayout1.xml.rels><Relationships xmlns="http://schemas.openxmlformats.org/package/2006/relationships"><Relationship Id="rId1" Type="http://schemas.openxmlformats.org/officeDocument/2006/relationships/slideMaster" Target="../slideMasters/slideMaster1.xml"/></Relationships>
</file>

<file path=ppt/slideLayouts/_rels/slideLayout10.xml.rels><Relationships xmlns="http://schemas.openxmlformats.org/package/2006/relationships"><Relationship Id="rId1" Type="http://schemas.openxmlformats.org/officeDocument/2006/relationships/slideMaster" Target="../slideMasters/slideMaster1.xml"/></Relationships>
</file>

<file path=ppt/slideLayouts/_rels/slideLayout11.xml.rels><Relationships xmlns="http://schemas.openxmlformats.org/package/2006/relationships"><Relationship Id="rId1" Type="http://schemas.openxmlformats.org/officeDocument/2006/relationships/slideMaster" Target="../slideMasters/slideMaster1.xml"/></Relationships>
</file>

<file path=ppt/slideLayouts/_rels/slideLayout2.xml.rels><Relationships xmlns="http://schemas.openxmlformats.org/package/2006/relationships"><Relationship Id="rId1" Type="http://schemas.openxmlformats.org/officeDocument/2006/relationships/slideMaster" Target="../slideMasters/slideMaster1.xml"/></Relationships>
</file>

<file path=ppt/slideLayouts/_rels/slideLayout3.xml.rels><Relationships xmlns="http://schemas.openxmlformats.org/package/2006/relationships"><Relationship Id="rId1" Type="http://schemas.openxmlformats.org/officeDocument/2006/relationships/slideMaster" Target="../slideMasters/slideMaster1.xml"/></Relationships>
</file>

<file path=ppt/slideLayouts/_rels/slideLayout4.xml.rels><Relationships xmlns="http://schemas.openxmlformats.org/package/2006/relationships"><Relationship Id="rId1" Type="http://schemas.openxmlformats.org/officeDocument/2006/relationships/slideMaster" Target="../slideMasters/slideMaster1.xml"/></Relationships>
</file>

<file path=ppt/slideLayouts/_rels/slideLayout5.xml.rels><Relationships xmlns="http://schemas.openxmlformats.org/package/2006/relationships"><Relationship Id="rId1" Type="http://schemas.openxmlformats.org/officeDocument/2006/relationships/slideMaster" Target="../slideMasters/slideMaster1.xml"/></Relationships>
</file>

<file path=ppt/slideLayouts/_rels/slideLayout6.xml.rels><Relationships xmlns="http://schemas.openxmlformats.org/package/2006/relationships"><Relationship Id="rId1" Type="http://schemas.openxmlformats.org/officeDocument/2006/relationships/slideMaster" Target="../slideMasters/slideMaster1.xml"/></Relationships>
</file>

<file path=ppt/slideLayouts/_rels/slideLayout7.xml.rels><Relationships xmlns="http://schemas.openxmlformats.org/package/2006/relationships"><Relationship Id="rId1" Type="http://schemas.openxmlformats.org/officeDocument/2006/relationships/slideMaster" Target="../slideMasters/slideMaster1.xml"/></Relationships>
</file>

<file path=ppt/slideLayouts/_rels/slideLayout8.xml.rels><Relationships xmlns="http://schemas.openxmlformats.org/package/2006/relationships"><Relationship Id="rId1" Type="http://schemas.openxmlformats.org/officeDocument/2006/relationships/slideMaster" Target="../slideMasters/slideMaster1.xml"/></Relationships>
</file>

<file path=ppt/slideLayouts/_rels/slideLayout9.xml.rel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4550" y="627063"/>
            <a:ext cx="2151063" cy="6235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9775" y="627063"/>
            <a:ext cx="6302375" cy="6235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9775" y="2101850"/>
            <a:ext cx="4225925"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8100" y="2101850"/>
            <a:ext cx="4227513"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739775" y="627063"/>
            <a:ext cx="8605838" cy="126047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739775" y="2101850"/>
            <a:ext cx="8605838" cy="47609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fontAlgn="base" hangingPunct="0">
        <a:lnSpc>
          <a:spcPct val="97000"/>
        </a:lnSpc>
        <a:spcBef>
          <a:spcPct val="0"/>
        </a:spcBef>
        <a:spcAft>
          <a:spcPct val="0"/>
        </a:spcAft>
        <a:buClr>
          <a:srgbClr val="FFFFFF"/>
        </a:buClr>
        <a:buSzPct val="45000"/>
        <a:buFont typeface="StarSymbol" charset="0"/>
        <a:defRPr sz="2800" b="1">
          <a:solidFill>
            <a:srgbClr val="FFFFFF"/>
          </a:solidFill>
          <a:latin typeface="+mj-lt"/>
          <a:ea typeface="+mj-ea"/>
          <a:cs typeface="+mj-cs"/>
        </a:defRPr>
      </a:lvl1pPr>
      <a:lvl2pPr marL="4318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2pPr>
      <a:lvl3pPr marL="6477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3pPr>
      <a:lvl4pPr marL="8636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4pPr>
      <a:lvl5pPr marL="10795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5pPr>
      <a:lvl6pPr marL="15367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6pPr>
      <a:lvl7pPr marL="19939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7pPr>
      <a:lvl8pPr marL="24511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8pPr>
      <a:lvl9pPr marL="29083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9pPr>
    </p:titleStyle>
    <p:bodyStyle>
      <a:lvl1pPr marL="431800" indent="-323850" algn="l" defTabSz="457200" rtl="0" fontAlgn="base" hangingPunct="0">
        <a:lnSpc>
          <a:spcPct val="97000"/>
        </a:lnSpc>
        <a:spcBef>
          <a:spcPct val="0"/>
        </a:spcBef>
        <a:spcAft>
          <a:spcPts val="888"/>
        </a:spcAft>
        <a:buClr>
          <a:srgbClr val="FFFFFF"/>
        </a:buClr>
        <a:buSzPct val="100000"/>
        <a:buFont typeface="Arial" charset="0"/>
        <a:buChar char="•"/>
        <a:defRPr sz="2000">
          <a:solidFill>
            <a:srgbClr val="FFFFFF"/>
          </a:solidFill>
          <a:latin typeface="+mn-lt"/>
          <a:ea typeface="+mn-ea"/>
          <a:cs typeface="+mn-cs"/>
        </a:defRPr>
      </a:lvl1pPr>
      <a:lvl2pPr marL="863600" indent="-287338" algn="l" defTabSz="457200" rtl="0" fontAlgn="base" hangingPunct="0">
        <a:lnSpc>
          <a:spcPct val="97000"/>
        </a:lnSpc>
        <a:spcBef>
          <a:spcPct val="0"/>
        </a:spcBef>
        <a:spcAft>
          <a:spcPts val="1138"/>
        </a:spcAft>
        <a:buClr>
          <a:srgbClr val="FFFFFF"/>
        </a:buClr>
        <a:buSzPct val="75000"/>
        <a:buFont typeface="StarSymbol" charset="0"/>
        <a:buChar char="–"/>
        <a:defRPr sz="2600">
          <a:solidFill>
            <a:srgbClr val="FFFFFF"/>
          </a:solidFill>
          <a:latin typeface="+mn-lt"/>
          <a:ea typeface="+mn-ea"/>
          <a:cs typeface="+mn-cs"/>
        </a:defRPr>
      </a:lvl2pPr>
      <a:lvl3pPr marL="1295400" indent="-215900" algn="l" defTabSz="457200" rtl="0" fontAlgn="base" hangingPunct="0">
        <a:lnSpc>
          <a:spcPct val="97000"/>
        </a:lnSpc>
        <a:spcBef>
          <a:spcPct val="0"/>
        </a:spcBef>
        <a:spcAft>
          <a:spcPts val="850"/>
        </a:spcAft>
        <a:buClr>
          <a:srgbClr val="FFFFFF"/>
        </a:buClr>
        <a:buSzPct val="45000"/>
        <a:buFont typeface="StarSymbol" charset="0"/>
        <a:buChar char="●"/>
        <a:defRPr sz="2400">
          <a:solidFill>
            <a:srgbClr val="FFFFFF"/>
          </a:solidFill>
          <a:latin typeface="+mn-lt"/>
          <a:ea typeface="+mn-ea"/>
          <a:cs typeface="+mn-cs"/>
        </a:defRPr>
      </a:lvl3pPr>
      <a:lvl4pPr marL="1727200" indent="-215900" algn="l" defTabSz="457200" rtl="0" fontAlgn="base" hangingPunct="0">
        <a:lnSpc>
          <a:spcPct val="97000"/>
        </a:lnSpc>
        <a:spcBef>
          <a:spcPct val="0"/>
        </a:spcBef>
        <a:spcAft>
          <a:spcPts val="575"/>
        </a:spcAft>
        <a:buClr>
          <a:srgbClr val="FFFFFF"/>
        </a:buClr>
        <a:buSzPct val="75000"/>
        <a:buFont typeface="StarSymbol" charset="0"/>
        <a:buChar char="–"/>
        <a:defRPr sz="2000">
          <a:solidFill>
            <a:srgbClr val="FFFFFF"/>
          </a:solidFill>
          <a:latin typeface="+mn-lt"/>
          <a:ea typeface="+mn-ea"/>
          <a:cs typeface="+mn-cs"/>
        </a:defRPr>
      </a:lvl4pPr>
      <a:lvl5pPr marL="21590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5pPr>
      <a:lvl6pPr marL="26162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6pPr>
      <a:lvl7pPr marL="30734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7pPr>
      <a:lvl8pPr marL="35306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8pPr>
      <a:lvl9pPr marL="39878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Relationships xmlns="http://schemas.openxmlformats.org/package/2006/relationships"><Relationship Id="rId3" Type="http://schemas.openxmlformats.org/officeDocument/2006/relationships/image" Target="../media/image17.png"/><Relationship Id="rId1" Type="http://schemas.openxmlformats.org/officeDocument/2006/relationships/slideLayout" Target="../slideLayouts/slideLayout2.xml"/><Relationship Id="rId14" Type="http://schemas.openxmlformats.org/officeDocument/2006/relationships/notesSlide" Target="../notesSlides/notesSlide10.xml"/></Relationships>

</file>

<file path=ppt/slides/_rels/slide2.xml.rels><Relationships xmlns="http://schemas.openxmlformats.org/package/2006/relationships"><Relationship Id="rId3"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notesSlide" Target="../notesSlides/notesSlide2.xml"/></Relationships>

</file>

<file path=ppt/slides/_rels/slide3.xml.rels><Relationships xmlns="http://schemas.openxmlformats.org/package/2006/relationships"><Relationship Id="rId3"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tiff"/><Relationship Id="rId7" Type="http://schemas.openxmlformats.org/officeDocument/2006/relationships/notesSlide" Target="../notesSlides/notesSlide3.xml"/></Relationships>

</file>

<file path=ppt/slides/_rels/slide4.xml.rels><Relationships xmlns="http://schemas.openxmlformats.org/package/2006/relationships"><Relationship Id="rId3"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tiff"/><Relationship Id="rId8" Type="http://schemas.openxmlformats.org/officeDocument/2006/relationships/notesSlide" Target="../notesSlides/notesSlide4.xml"/></Relationships>

</file>

<file path=ppt/slides/_rels/slide5.xml.rels><Relationships xmlns="http://schemas.openxmlformats.org/package/2006/relationships"><Relationship Id="rId3"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tiff"/><Relationship Id="rId9" Type="http://schemas.openxmlformats.org/officeDocument/2006/relationships/notesSlide" Target="../notesSlides/notesSlide5.xml"/></Relationships>

</file>

<file path=ppt/slides/_rels/slide6.xml.rels><Relationships xmlns="http://schemas.openxmlformats.org/package/2006/relationships"><Relationship Id="rId3"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0.tiff"/><Relationship Id="rId10" Type="http://schemas.openxmlformats.org/officeDocument/2006/relationships/notesSlide" Target="../notesSlides/notesSlide6.xml"/></Relationships>

</file>

<file path=ppt/slides/_rels/slide7.xml.rels><Relationships xmlns="http://schemas.openxmlformats.org/package/2006/relationships"><Relationship Id="rId3"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tiff"/><Relationship Id="rId11" Type="http://schemas.openxmlformats.org/officeDocument/2006/relationships/notesSlide" Target="../notesSlides/notesSlide7.xml"/></Relationships>

</file>

<file path=ppt/slides/_rels/slide8.xml.rels><Relationships xmlns="http://schemas.openxmlformats.org/package/2006/relationships"><Relationship Id="rId3"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4.tiff"/><Relationship Id="rId12" Type="http://schemas.openxmlformats.org/officeDocument/2006/relationships/notesSlide" Target="../notesSlides/notesSlide8.xml"/></Relationships>

</file>

<file path=ppt/slides/_rels/slide9.xml.rels><Relationships xmlns="http://schemas.openxmlformats.org/package/2006/relationships"><Relationship Id="rId3"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6.tiff"/><Relationship Id="rId13" Type="http://schemas.openxmlformats.org/officeDocument/2006/relationships/notesSlide" Target="../notesSlides/notesSlide9.xml"/></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739775" y="631825"/>
            <a:ext cx="8604250" cy="1262063"/>
          </a:xfrm>
          <a:prstGeom prst="rect">
            <a:avLst/>
          </a:prstGeom>
          <a:noFill/>
          <a:ln w="9525">
            <a:noFill/>
            <a:miter lim="800000"/>
            <a:headEnd/>
            <a:tailEnd/>
          </a:ln>
        </p:spPr>
        <p:txBody>
          <a:bodyPr lIns="0" tIns="0" rIns="0" bIns="0"/>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b="1" dirty="0" smtClean="0">
                <a:solidFill>
                  <a:srgbClr val="FF0000"/>
                </a:solidFill>
                <a:latin typeface="Arial" charset="0"/>
              </a:rPr>
              <a:t>Original Article</a:t>
            </a:r>
            <a:r>
              <a:rPr lang="en-GB" sz="2800" b="1" dirty="0" smtClean="0">
                <a:solidFill>
                  <a:srgbClr val="FFFFFF"/>
                </a:solidFill>
                <a:latin typeface="Arial" charset="0"/>
              </a:rPr>
              <a:t> </a:t>
            </a:r>
            <a:br>
              <a:rPr lang="en-GB" sz="2800" b="1" dirty="0">
                <a:solidFill>
                  <a:srgbClr val="FFFFFF"/>
                </a:solidFill>
                <a:latin typeface="Arial" charset="0"/>
              </a:rPr>
            </a:br>
            <a:r>
              <a:rPr lang="en-GB" sz="2800" b="1" dirty="0" smtClean="0">
                <a:solidFill>
                  <a:srgbClr val="FFFFFF"/>
                </a:solidFill>
                <a:latin typeface="Arial" charset="0"/>
              </a:rPr>
              <a:t>Safety and Efficacy of the BNT162b2 mRNA Covid-19 Vaccine</a:t>
            </a:r>
            <a:endParaRPr lang="en-GB" sz="2800" b="1" dirty="0">
              <a:solidFill>
                <a:srgbClr val="FFFFFF"/>
              </a:solidFill>
              <a:latin typeface="Arial" charset="0"/>
            </a:endParaRPr>
          </a:p>
        </p:txBody>
      </p:sp>
      <p:sp>
        <p:nvSpPr>
          <p:cNvPr id="3074" name="Text Box 2"/>
          <p:cNvSpPr txBox="1">
            <a:spLocks noChangeArrowheads="1"/>
          </p:cNvSpPr>
          <p:nvPr/>
        </p:nvSpPr>
        <p:spPr bwMode="auto">
          <a:xfrm>
            <a:off x="739775" y="2259013"/>
            <a:ext cx="8604250" cy="3021012"/>
          </a:xfrm>
          <a:prstGeom prst="rect">
            <a:avLst/>
          </a:prstGeom>
          <a:noFill/>
          <a:ln w="9525">
            <a:noFill/>
            <a:miter lim="800000"/>
            <a:headEnd/>
            <a:tailEnd/>
          </a:ln>
        </p:spPr>
        <p:txBody>
          <a:bodyPr lIns="0" tIns="0" rIns="0" bIns="0"/>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err="1" smtClean="0">
                <a:solidFill>
                  <a:srgbClr val="FFFFFF"/>
                </a:solidFill>
                <a:latin typeface="Arial" charset="0"/>
              </a:rPr>
              <a:t>Fernando P. Polack, M.D., Stephen J. Thomas, M.D., Nicholas Kitchin, M.D., Judith Absalon, M.D., Alejandra Gurtman, M.D., Stephen Lockhart, D.M., John L. Perez, M.D., Gonzalo Pérez Marc, M.D., Edson D. Moreira, M.D., Cristiano Zerbini, M.D., Ruth Bailey, B.Sc., Kena A. Swanson, Ph.D., Satrajit Roychoudhury, Ph.D., Kenneth Koury, Ph.D., Ping Li, Ph.D., Warren V. Kalina, Ph.D., David Cooper, Ph.D., Robert W. Frenck, Jr., M.D., Laura L. Hammitt, M.D., Özlem Türeci, M.D., Haylene Nell, M.D., Axel Schaefer, M.D., Serhat Ünal, M.D., Dina B. Tresnan, D.V.M., Ph.D., Susan Mather, M.D., Philip R. Dormitzer, M.D., Ph.D., Uğur Şahin, M.D., Kathrin U. Jansen, Ph.D., William C. Gruber, M.D., for the C4591001 Clinical Trial Group</a:t>
            </a:r>
            <a:endParaRPr lang="en-GB" sz="1800" dirty="0">
              <a:solidFill>
                <a:srgbClr val="FFFFFF"/>
              </a:solidFill>
              <a:latin typeface="Arial" charset="0"/>
            </a:endParaRPr>
          </a:p>
        </p:txBody>
      </p:sp>
      <p:sp>
        <p:nvSpPr>
          <p:cNvPr id="3075" name="Text Box 3"/>
          <p:cNvSpPr txBox="1">
            <a:spLocks noChangeArrowheads="1"/>
          </p:cNvSpPr>
          <p:nvPr/>
        </p:nvSpPr>
        <p:spPr bwMode="auto">
          <a:xfrm>
            <a:off x="738188" y="5641975"/>
            <a:ext cx="8604250" cy="268663"/>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smtClean="0">
                <a:solidFill>
                  <a:srgbClr val="FFFFFF"/>
                </a:solidFill>
                <a:latin typeface="Arial" charset="0"/>
              </a:rPr>
              <a:t>N Engl J Med</a:t>
            </a:r>
            <a:endParaRPr lang="en-GB" sz="1800" dirty="0">
              <a:solidFill>
                <a:srgbClr val="FFFFFF"/>
              </a:solidFill>
              <a:latin typeface="Arial" charset="0"/>
            </a:endParaRPr>
          </a:p>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smtClean="0">
                <a:solidFill>
                  <a:srgbClr val="FFFFFF"/>
                </a:solidFill>
                <a:latin typeface="Arial" charset="0"/>
              </a:rPr>
              <a:t>Volume 383(27):2603-2615</a:t>
            </a:r>
            <a:endParaRPr lang="en-GB" sz="1800" dirty="0">
              <a:solidFill>
                <a:srgbClr val="FFFFFF"/>
              </a:solidFill>
              <a:latin typeface="Arial" charset="0"/>
            </a:endParaRPr>
          </a:p>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smtClean="0">
                <a:solidFill>
                  <a:srgbClr val="FFFFFF"/>
                </a:solidFill>
                <a:latin typeface="Arial" charset="0"/>
              </a:rPr>
              <a:t>December 31, 2020</a:t>
            </a:r>
            <a:endParaRPr lang="en-GB" sz="1800" dirty="0">
              <a:solidFill>
                <a:srgbClr val="FFFFFF"/>
              </a:solidFill>
              <a:latin typeface="Arial" charset="0"/>
            </a:endParaRPr>
          </a:p>
        </p:txBody>
      </p:sp>
      <p:pic>
        <p:nvPicPr>
          <p:cNvPr id="3076" name="Picture 4"/>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Tree>
  </p:cSld>
  <p:clrMapOvr>
    <a:masterClrMapping/>
  </p:clrMapOvr>
  <p:transition spd="med"/>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739775" y="787983"/>
            <a:ext cx="8604250" cy="417935"/>
          </a:xfrm>
          <a:prstGeom prst="rect">
            <a:avLst/>
          </a:prstGeom>
          <a:noFill/>
          <a:ln w="9525">
            <a:noFill/>
            <a:miter lim="800000"/>
            <a:headEnd/>
            <a:tailEnd/>
          </a:ln>
        </p:spPr>
        <p:txBody>
          <a:bodyPr lIns="0" tIns="0" rIns="0" bIns="0" anchor="ctr">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b="1" smtClean="0">
                <a:solidFill>
                  <a:srgbClr val="FFFFFF"/>
                </a:solidFill>
                <a:latin typeface="Arial" charset="0"/>
              </a:rPr>
              <a:t>Conclusions</a:t>
            </a:r>
            <a:endParaRPr lang="en-GB" sz="2800" b="1" dirty="0">
              <a:solidFill>
                <a:srgbClr val="FFFFFF"/>
              </a:solidFill>
              <a:latin typeface="Arial" charset="0"/>
            </a:endParaRPr>
          </a:p>
        </p:txBody>
      </p:sp>
      <p:sp>
        <p:nvSpPr>
          <p:cNvPr id="10242" name="Rectangle 2"/>
          <p:cNvSpPr>
            <a:spLocks noGrp="1" noChangeArrowheads="1"/>
          </p:cNvSpPr>
          <p:nvPr>
            <p:ph type="body"/>
          </p:nvPr>
        </p:nvSpPr>
        <p:spPr>
          <a:xfrm>
            <a:off x="739775" y="1549400"/>
            <a:ext cx="8607425" cy="5241925"/>
          </a:xfrm>
          <a:ln/>
        </p:spPr>
        <p:txBody>
          <a:bodyPr anchor="t"/>
          <a:lstStyle/>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A two-dose regimen of BNT162b2 conferred 95% protection against Covid-19 in persons 16 years of age or older.</a:t>
            </a:r>
            <a:endParaRPr lang="en-GB" sz="2000" b="0" dirty="0">
              <a:latin typeface="Arial" charset="0"/>
            </a:endParaRPr>
          </a:p>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Safety over a median of 2 months was similar to that of other viral vaccines.</a:t>
            </a:r>
            <a:endParaRPr lang="en-GB" sz="2000" b="0" dirty="0">
              <a:latin typeface="Arial" charset="0"/>
            </a:endParaRPr>
          </a:p>
        </p:txBody>
      </p:sp>
      <p:pic>
        <p:nvPicPr>
          <p:cNvPr id="10243" name="Picture 3"/>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Tree>
  </p:cSld>
  <p:clrMapOvr>
    <a:masterClrMapping/>
  </p:clrMapOvr>
  <p:transition spd="med"/>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739775" y="787983"/>
            <a:ext cx="8604250" cy="417935"/>
          </a:xfrm>
          <a:prstGeom prst="rect">
            <a:avLst/>
          </a:prstGeom>
          <a:noFill/>
          <a:ln w="9525">
            <a:noFill/>
            <a:miter lim="800000"/>
            <a:headEnd/>
            <a:tailEnd/>
          </a:ln>
        </p:spPr>
        <p:txBody>
          <a:bodyPr lIns="0" tIns="0" rIns="0" bIns="0" anchor="ctr">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b="1" smtClean="0">
                <a:solidFill>
                  <a:srgbClr val="FFFFFF"/>
                </a:solidFill>
                <a:latin typeface="Arial" charset="0"/>
              </a:rPr>
              <a:t>Study Overview</a:t>
            </a:r>
            <a:endParaRPr lang="en-GB" sz="2800" b="1" dirty="0">
              <a:solidFill>
                <a:srgbClr val="FFFFFF"/>
              </a:solidFill>
              <a:latin typeface="Arial" charset="0"/>
            </a:endParaRPr>
          </a:p>
        </p:txBody>
      </p:sp>
      <p:sp>
        <p:nvSpPr>
          <p:cNvPr id="4098" name="Rectangle 2"/>
          <p:cNvSpPr>
            <a:spLocks noGrp="1" noChangeArrowheads="1"/>
          </p:cNvSpPr>
          <p:nvPr>
            <p:ph type="body"/>
          </p:nvPr>
        </p:nvSpPr>
        <p:spPr>
          <a:xfrm>
            <a:off x="739775" y="1549400"/>
            <a:ext cx="8607425" cy="5241925"/>
          </a:xfrm>
          <a:ln/>
        </p:spPr>
        <p:txBody>
          <a:bodyPr anchor="t"/>
          <a:lstStyle/>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A vaccine containing an RNA molecule encoding the SARS-CoV-2 spike protein was tested in a trial in which two injections were given 3 weeks apart.</a:t>
            </a:r>
            <a:endParaRPr lang="en-GB" sz="2000" b="0" dirty="0">
              <a:latin typeface="Arial" charset="0"/>
            </a:endParaRPr>
          </a:p>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After the second injection, Covid-19 developed in 162 patients receiving placebo, with a median follow-up of 2 months, and in 8 patients receiving the vaccine.</a:t>
            </a:r>
            <a:endParaRPr lang="en-GB" sz="2000" b="0" dirty="0">
              <a:latin typeface="Arial" charset="0"/>
            </a:endParaRPr>
          </a:p>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Side effects were mainly mild-to-moderate injection-site pain and swelling.</a:t>
            </a:r>
            <a:endParaRPr lang="en-GB" sz="2000" b="0" dirty="0">
              <a:latin typeface="Arial" charset="0"/>
            </a:endParaRPr>
          </a:p>
        </p:txBody>
      </p:sp>
      <p:pic>
        <p:nvPicPr>
          <p:cNvPr id="4099" name="Picture 3"/>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Tree>
  </p:cSld>
  <p:clrMapOvr>
    <a:masterClrMapping/>
  </p:clrMapOvr>
  <p:transition spd="med"/>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Enrollment and Randomization.</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3130906" y="6583363"/>
            <a:ext cx="3796589"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Polack FP et al. N Engl J Med 2020;383:2603-2615</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3130906" y="1028700"/>
            <a:ext cx="3796589" cy="5486400"/>
          </a:xfrm>
          <a:prstGeom prst="rect">
            <a:avLst/>
          </a:prstGeom>
        </p:spPr>
      </p:pic>
    </p:spTree>
  </p:cSld>
  <p:clrMapOvr>
    <a:masterClrMapping/>
  </p:clrMapOvr>
  <p:transition spd="med"/>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Local and Systemic Reactions Reported within 7 Days after Injection of BNT162b2 or Placebo, According to Age Group.</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2061842" y="6583363"/>
            <a:ext cx="5934717"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Polack FP et al. N Engl J Med 2020;383:2603-2615</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2061842" y="1028700"/>
            <a:ext cx="5934717" cy="5486400"/>
          </a:xfrm>
          <a:prstGeom prst="rect">
            <a:avLst/>
          </a:prstGeom>
        </p:spPr>
      </p:pic>
    </p:spTree>
  </p:cSld>
  <p:clrMapOvr>
    <a:masterClrMapping/>
  </p:clrMapOvr>
  <p:transition spd="med"/>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Efficacy of BNT162b2 against Covid-19 after the First Dose.</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2226434" y="6583363"/>
            <a:ext cx="5605533"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Polack FP et al. N Engl J Med 2020;383:2603-2615</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2226434" y="1028700"/>
            <a:ext cx="5605533" cy="5486400"/>
          </a:xfrm>
          <a:prstGeom prst="rect">
            <a:avLst/>
          </a:prstGeom>
        </p:spPr>
      </p:pic>
    </p:spTree>
  </p:cSld>
  <p:clrMapOvr>
    <a:masterClrMapping/>
  </p:clrMapOvr>
  <p:transition spd="med"/>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2974152" y="6583363"/>
            <a:ext cx="4110097"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Polack FP et al. N Engl J Med 2020;383:2603-2615</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2974152" y="1028700"/>
            <a:ext cx="4110097" cy="5486400"/>
          </a:xfrm>
          <a:prstGeom prst="rect">
            <a:avLst/>
          </a:prstGeom>
        </p:spPr>
      </p:pic>
    </p:spTree>
  </p:cSld>
  <p:clrMapOvr>
    <a:masterClrMapping/>
  </p:clrMapOvr>
  <p:transition spd="med"/>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Demographic Characteristics of the Participants in the Main Safety Population.</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2436484" y="6583363"/>
            <a:ext cx="5185432"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Polack FP et al. N Engl J Med 2020;383:2603-2615</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2436484" y="1028700"/>
            <a:ext cx="5185432" cy="5486400"/>
          </a:xfrm>
          <a:prstGeom prst="rect">
            <a:avLst/>
          </a:prstGeom>
        </p:spPr>
      </p:pic>
    </p:spTree>
  </p:cSld>
  <p:clrMapOvr>
    <a:masterClrMapping/>
  </p:clrMapOvr>
  <p:transition spd="med"/>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Vaccine Efficacy against Covid-19 at Least 7 days after the Second Dose.</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571500" y="6583363"/>
            <a:ext cx="8915400"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Polack FP et al. N Engl J Med 2020;383:2603-2615</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571500" y="1098172"/>
            <a:ext cx="8915400" cy="5347456"/>
          </a:xfrm>
          <a:prstGeom prst="rect">
            <a:avLst/>
          </a:prstGeom>
        </p:spPr>
      </p:pic>
    </p:spTree>
  </p:cSld>
  <p:clrMapOvr>
    <a:masterClrMapping/>
  </p:clrMapOvr>
  <p:transition spd="med"/>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Vaccine Efficacy Overall and by Subgroup in Participants without Evidence of Infection before 7 Days after Dose 2.</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1782512" y="6583363"/>
            <a:ext cx="6493377"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Polack FP et al. N Engl J Med 2020;383:2603-2615</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1782512" y="1028700"/>
            <a:ext cx="6493377" cy="5486400"/>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Gothic"/>
        <a:cs typeface="Gothic"/>
      </a:majorFont>
      <a:minorFont>
        <a:latin typeface="Times New Roman"/>
        <a:ea typeface="Gothic"/>
        <a:cs typeface="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effectLst/>
            <a:latin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2820</TotalTime>
  <Words>7</Words>
  <Application>Microsoft Office PowerPoint</Application>
  <PresentationFormat>Custom</PresentationFormat>
  <Paragraphs>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Bob Starbird</dc:creator>
  <cp:lastModifiedBy>bstarbird</cp:lastModifiedBy>
  <cp:revision>15</cp:revision>
  <dcterms:modified xsi:type="dcterms:W3CDTF">2010-05-03T14:18:33Z</dcterms:modified>
</cp:coreProperties>
</file>