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neutral simulations over a range of parameters</a:t>
            </a:r>
          </a:p>
        </p:txBody>
      </p:sp>
      <p:pic>
        <p:nvPicPr>
          <p:cNvPr descr="rf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Parameter Value
1        Jm 10000
2        Sm  1000
3         J  1000
4 Timesteps  1000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Jm   Sm    J timesteps   Nu    M hill0 hill1 hill2
1 10000 1000 1000      1000 0.52 0.36   449 41.95  4.02
2 10000 1000 1000      1000 0.18 0.50   298 23.92  3.31
3 10000 1000 1000      1000 0.52 0.15   379 25.86  3.15
4 10000 1000 1000      1000 0.39 0.59   408 41.43  4.22
5 10000 1000 1000      1000 0.02 0.31   163  6.36  1.82
6 10000 1000 1000      1000 0.31 0.18   290 14.82  2.48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Visualize results</a:t>
            </a:r>
          </a:p>
        </p:txBody>
      </p:sp>
      <p:pic>
        <p:nvPicPr>
          <p:cNvPr descr="rf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Relating outcomes to parameters</a:t>
            </a:r>
          </a:p>
        </p:txBody>
      </p:sp>
      <p:pic>
        <p:nvPicPr>
          <p:cNvPr descr="rf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m_rf_model &lt;- </a:t>
            </a:r>
            <a:r>
              <a:rPr>
                <a:solidFill>
                  <a:srgbClr val="4758AB"/>
                </a:solidFill>
                <a:latin typeface="Courier"/>
              </a:rPr>
              <a:t>randomForest</a:t>
            </a:r>
            <a:r>
              <a:rPr>
                <a:solidFill>
                  <a:srgbClr val="003B4F"/>
                </a:solidFill>
                <a:latin typeface="Courier"/>
              </a:rPr>
              <a:t>(M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hill0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hill1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hill2,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all_hills)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m_rf_model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 randomForest(formula = M ~ hill0 + hill1 + hill2, data = all_hills) 
               Type of random forest: regression
                     Number of trees: 500
No. of variables tried at each split: 1
          Mean of squared residuals: 0.003975154
                    % Var explained: 86.76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nu_rf_model &lt;- </a:t>
            </a:r>
            <a:r>
              <a:rPr>
                <a:solidFill>
                  <a:srgbClr val="4758AB"/>
                </a:solidFill>
                <a:latin typeface="Courier"/>
              </a:rPr>
              <a:t>randomForest</a:t>
            </a:r>
            <a:r>
              <a:rPr>
                <a:solidFill>
                  <a:srgbClr val="003B4F"/>
                </a:solidFill>
                <a:latin typeface="Courier"/>
              </a:rPr>
              <a:t>(Nu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hill0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hill1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hill2,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all_hills)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nu_rf_model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 randomForest(formula = Nu ~ hill0 + hill1 + hill2, data = all_hills) 
               Type of random forest: regression
                     Number of trees: 500
No. of variables tried at each split: 1
          Mean of squared residuals: 0.001456496
                    % Var explained: 95.09</a:t>
            </a:r>
          </a:p>
        </p:txBody>
      </p:sp>
      <p:pic>
        <p:nvPicPr>
          <p:cNvPr descr="rf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f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a new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new_M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new_Nu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new_sim &lt;- </a:t>
            </a:r>
            <a:r>
              <a:rPr>
                <a:solidFill>
                  <a:srgbClr val="4758AB"/>
                </a:solidFill>
                <a:latin typeface="Courier"/>
              </a:rPr>
              <a:t>untb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 =</a:t>
            </a:r>
            <a:r>
              <a:rPr>
                <a:solidFill>
                  <a:srgbClr val="003B4F"/>
                </a:solidFill>
                <a:latin typeface="Courier"/>
              </a:rPr>
              <a:t>new_M, </a:t>
            </a:r>
            <a:r>
              <a:rPr>
                <a:solidFill>
                  <a:srgbClr val="657422"/>
                </a:solidFill>
                <a:latin typeface="Courier"/>
              </a:rPr>
              <a:t>nu =</a:t>
            </a:r>
            <a:r>
              <a:rPr>
                <a:solidFill>
                  <a:srgbClr val="003B4F"/>
                </a:solidFill>
                <a:latin typeface="Courier"/>
              </a:rPr>
              <a:t> new_Nu, </a:t>
            </a:r>
            <a:r>
              <a:rPr>
                <a:solidFill>
                  <a:srgbClr val="657422"/>
                </a:solidFill>
                <a:latin typeface="Courier"/>
              </a:rPr>
              <a:t>niter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new_hills &lt;- </a:t>
            </a:r>
            <a:r>
              <a:rPr>
                <a:solidFill>
                  <a:srgbClr val="4758AB"/>
                </a:solidFill>
                <a:latin typeface="Courier"/>
              </a:rPr>
              <a:t>untb_hill</a:t>
            </a:r>
            <a:r>
              <a:rPr>
                <a:solidFill>
                  <a:srgbClr val="003B4F"/>
                </a:solidFill>
                <a:latin typeface="Courier"/>
              </a:rPr>
              <a:t>(new_sim)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predicted_M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(m_rf_model, </a:t>
            </a:r>
            <a:r>
              <a:rPr>
                <a:solidFill>
                  <a:srgbClr val="657422"/>
                </a:solidFill>
                <a:latin typeface="Courier"/>
              </a:rPr>
              <a:t>newdata =</a:t>
            </a:r>
            <a:r>
              <a:rPr>
                <a:solidFill>
                  <a:srgbClr val="003B4F"/>
                </a:solidFill>
                <a:latin typeface="Courier"/>
              </a:rPr>
              <a:t> new_hills)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predicted_Nu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(nu_rf_model, </a:t>
            </a:r>
            <a:r>
              <a:rPr>
                <a:solidFill>
                  <a:srgbClr val="657422"/>
                </a:solidFill>
                <a:latin typeface="Courier"/>
              </a:rPr>
              <a:t>newdata =</a:t>
            </a:r>
            <a:r>
              <a:rPr>
                <a:solidFill>
                  <a:srgbClr val="003B4F"/>
                </a:solidFill>
                <a:latin typeface="Courier"/>
              </a:rPr>
              <a:t> new_hills)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predicted_M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1 
0.0919171 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new_M</a:t>
            </a:r>
          </a:p>
          <a:p>
            <a:pPr lvl="0" indent="0">
              <a:buNone/>
            </a:pPr>
            <a:r>
              <a:rPr>
                <a:latin typeface="Courier"/>
              </a:rPr>
              <a:t>[1] 0.02805322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predicted_Nu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1 
0.3794579 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new_Nu</a:t>
            </a:r>
          </a:p>
          <a:p>
            <a:pPr lvl="0" indent="0">
              <a:buNone/>
            </a:pPr>
            <a:r>
              <a:rPr>
                <a:latin typeface="Courier"/>
              </a:rPr>
              <a:t>[1] 0.4382455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2023-06-14T20:58:26Z</dcterms:created>
  <dcterms:modified xsi:type="dcterms:W3CDTF">2023-06-14T20:58:26Z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