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61" r:id="rId6"/>
    <p:sldId id="263" r:id="rId7"/>
    <p:sldId id="264" r:id="rId8"/>
    <p:sldId id="265" r:id="rId9"/>
    <p:sldId id="259" r:id="rId10"/>
    <p:sldId id="260" r:id="rId11"/>
    <p:sldId id="266" r:id="rId12"/>
    <p:sldId id="267" r:id="rId13"/>
    <p:sldId id="268" r:id="rId14"/>
    <p:sldId id="270" r:id="rId15"/>
    <p:sldId id="271" r:id="rId16"/>
    <p:sldId id="272" r:id="rId17"/>
    <p:sldId id="273" r:id="rId18"/>
    <p:sldId id="269"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4EABCE3-8BF7-4BC3-8B27-09A6876E1340}" type="datetimeFigureOut">
              <a:rPr lang="en-US" smtClean="0"/>
              <a:pPr/>
              <a:t>2/4/2017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AE388AB-2305-4E4E-8688-245AD7D613DD}"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388AB-2305-4E4E-8688-245AD7D613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388AB-2305-4E4E-8688-245AD7D613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AE388AB-2305-4E4E-8688-245AD7D613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4EABCE3-8BF7-4BC3-8B27-09A6876E1340}" type="datetimeFigureOut">
              <a:rPr lang="en-US" smtClean="0"/>
              <a:pPr/>
              <a:t>2/4/2017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AE388AB-2305-4E4E-8688-245AD7D613DD}"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AE388AB-2305-4E4E-8688-245AD7D613DD}"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AE388AB-2305-4E4E-8688-245AD7D613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AE388AB-2305-4E4E-8688-245AD7D613DD}"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EABCE3-8BF7-4BC3-8B27-09A6876E1340}" type="datetimeFigureOut">
              <a:rPr lang="en-US" smtClean="0"/>
              <a:pPr/>
              <a:t>2/4/2017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AE388AB-2305-4E4E-8688-245AD7D613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4EABCE3-8BF7-4BC3-8B27-09A6876E1340}" type="datetimeFigureOut">
              <a:rPr lang="en-US" smtClean="0"/>
              <a:pPr/>
              <a:t>2/4/2017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AE388AB-2305-4E4E-8688-245AD7D613DD}"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4EABCE3-8BF7-4BC3-8B27-09A6876E1340}" type="datetimeFigureOut">
              <a:rPr lang="en-US" smtClean="0"/>
              <a:pPr/>
              <a:t>2/4/2017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AE388AB-2305-4E4E-8688-245AD7D613DD}"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4EABCE3-8BF7-4BC3-8B27-09A6876E1340}" type="datetimeFigureOut">
              <a:rPr lang="en-US" smtClean="0"/>
              <a:pPr/>
              <a:t>2/4/2017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AE388AB-2305-4E4E-8688-245AD7D613DD}"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CA" sz="9600" dirty="0" smtClean="0"/>
              <a:t>User flow</a:t>
            </a:r>
            <a:endParaRPr lang="en-US" sz="9600" dirty="0"/>
          </a:p>
        </p:txBody>
      </p:sp>
      <p:sp>
        <p:nvSpPr>
          <p:cNvPr id="3" name="Subtitle 2"/>
          <p:cNvSpPr>
            <a:spLocks noGrp="1"/>
          </p:cNvSpPr>
          <p:nvPr>
            <p:ph type="subTitle" idx="1"/>
          </p:nvPr>
        </p:nvSpPr>
        <p:spPr>
          <a:xfrm>
            <a:off x="428596" y="3000372"/>
            <a:ext cx="8429684" cy="1752600"/>
          </a:xfrm>
        </p:spPr>
        <p:txBody>
          <a:bodyPr>
            <a:noAutofit/>
          </a:bodyPr>
          <a:lstStyle/>
          <a:p>
            <a:pPr algn="ctr"/>
            <a:r>
              <a:rPr lang="en-US" sz="5400" dirty="0" smtClean="0"/>
              <a:t>Julian </a:t>
            </a:r>
            <a:r>
              <a:rPr lang="en-US" sz="5400" dirty="0" err="1" smtClean="0"/>
              <a:t>Klimczyk</a:t>
            </a:r>
            <a:r>
              <a:rPr lang="en-US" sz="5400" dirty="0" smtClean="0"/>
              <a:t>, </a:t>
            </a:r>
          </a:p>
          <a:p>
            <a:pPr algn="ctr"/>
            <a:r>
              <a:rPr lang="en-US" sz="5400" dirty="0" smtClean="0"/>
              <a:t>Bradley </a:t>
            </a:r>
            <a:r>
              <a:rPr lang="en-US" sz="5400" dirty="0" err="1" smtClean="0"/>
              <a:t>Malecki</a:t>
            </a:r>
            <a:r>
              <a:rPr lang="en-US" sz="5400" dirty="0" smtClean="0"/>
              <a:t>, </a:t>
            </a:r>
          </a:p>
          <a:p>
            <a:pPr algn="ctr"/>
            <a:r>
              <a:rPr lang="en-US" sz="5400" dirty="0" smtClean="0"/>
              <a:t>Colleen Cheung</a:t>
            </a:r>
            <a:endParaRPr lang="en-US" sz="5400" dirty="0"/>
          </a:p>
        </p:txBody>
      </p:sp>
      <p:sp>
        <p:nvSpPr>
          <p:cNvPr id="4" name="TextBox 3"/>
          <p:cNvSpPr txBox="1"/>
          <p:nvPr/>
        </p:nvSpPr>
        <p:spPr>
          <a:xfrm>
            <a:off x="6429356" y="6396335"/>
            <a:ext cx="2714644" cy="461665"/>
          </a:xfrm>
          <a:prstGeom prst="rect">
            <a:avLst/>
          </a:prstGeom>
          <a:noFill/>
        </p:spPr>
        <p:txBody>
          <a:bodyPr wrap="square" rtlCol="0">
            <a:spAutoFit/>
          </a:bodyPr>
          <a:lstStyle/>
          <a:p>
            <a:r>
              <a:rPr lang="en-CA" sz="2400" dirty="0" smtClean="0"/>
              <a:t>MDST 3350 0202</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about a site flow? What’s the difference? (Continued)</a:t>
            </a:r>
            <a:endParaRPr lang="en-US" dirty="0"/>
          </a:p>
        </p:txBody>
      </p:sp>
      <p:sp>
        <p:nvSpPr>
          <p:cNvPr id="3" name="Content Placeholder 2"/>
          <p:cNvSpPr>
            <a:spLocks noGrp="1"/>
          </p:cNvSpPr>
          <p:nvPr>
            <p:ph idx="1"/>
          </p:nvPr>
        </p:nvSpPr>
        <p:spPr/>
        <p:txBody>
          <a:bodyPr/>
          <a:lstStyle/>
          <a:p>
            <a:pPr>
              <a:buNone/>
            </a:pPr>
            <a:r>
              <a:rPr lang="en-US" dirty="0" smtClean="0"/>
              <a:t>Having a site flow to guide them prevents wrong or missing links. (Anthony)</a:t>
            </a:r>
          </a:p>
          <a:p>
            <a:pPr>
              <a:buNone/>
            </a:pPr>
            <a:endParaRPr lang="en-US" dirty="0" smtClean="0"/>
          </a:p>
          <a:p>
            <a:pPr>
              <a:buNone/>
            </a:pPr>
            <a:r>
              <a:rPr lang="en-US" dirty="0" smtClean="0"/>
              <a:t>User flows also help developers understand how the system interacts with user behavior. The system needs to respond to the user when they make errors and do actions(Anthony)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175860"/>
          </a:xfrm>
        </p:spPr>
        <p:txBody>
          <a:bodyPr>
            <a:normAutofit/>
          </a:bodyPr>
          <a:lstStyle/>
          <a:p>
            <a:r>
              <a:rPr lang="en-CA" sz="9600" dirty="0" smtClean="0"/>
              <a:t>How do I make use of a User Flow</a:t>
            </a:r>
            <a:r>
              <a:rPr lang="en-CA"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do I make use of a user flow?</a:t>
            </a:r>
            <a:endParaRPr lang="en-US" dirty="0"/>
          </a:p>
        </p:txBody>
      </p:sp>
      <p:sp>
        <p:nvSpPr>
          <p:cNvPr id="3" name="Content Placeholder 2"/>
          <p:cNvSpPr>
            <a:spLocks noGrp="1"/>
          </p:cNvSpPr>
          <p:nvPr>
            <p:ph idx="1"/>
          </p:nvPr>
        </p:nvSpPr>
        <p:spPr/>
        <p:txBody>
          <a:bodyPr/>
          <a:lstStyle/>
          <a:p>
            <a:pPr>
              <a:buNone/>
            </a:pPr>
            <a:r>
              <a:rPr lang="en-US" dirty="0" smtClean="0"/>
              <a:t>You should clearly understand your users’ behaviors, needs and goals — what drives them and what they are trying to accomplish (</a:t>
            </a:r>
            <a:r>
              <a:rPr lang="en-US" dirty="0" err="1" smtClean="0"/>
              <a:t>Weissman</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5286412"/>
          </a:xfrm>
        </p:spPr>
        <p:txBody>
          <a:bodyPr>
            <a:noAutofit/>
          </a:bodyPr>
          <a:lstStyle/>
          <a:p>
            <a:r>
              <a:rPr lang="en-CA" sz="8500" dirty="0" smtClean="0"/>
              <a:t>What is it like for an online shopper?</a:t>
            </a:r>
            <a:endParaRPr lang="en-US" sz="8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is it like for an online shopper?</a:t>
            </a:r>
            <a:endParaRPr lang="en-US" dirty="0"/>
          </a:p>
        </p:txBody>
      </p:sp>
      <p:pic>
        <p:nvPicPr>
          <p:cNvPr id="9" name="Content Placeholder 8" descr="Loyal Shopper Journey.jpg"/>
          <p:cNvPicPr>
            <a:picLocks noGrp="1" noChangeAspect="1"/>
          </p:cNvPicPr>
          <p:nvPr>
            <p:ph idx="1"/>
          </p:nvPr>
        </p:nvPicPr>
        <p:blipFill>
          <a:blip r:embed="rId2"/>
          <a:stretch>
            <a:fillRect/>
          </a:stretch>
        </p:blipFill>
        <p:spPr>
          <a:xfrm>
            <a:off x="285720" y="1500174"/>
            <a:ext cx="8559826" cy="4814902"/>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285860"/>
            <a:ext cx="8229600" cy="5286412"/>
          </a:xfrm>
        </p:spPr>
        <p:txBody>
          <a:bodyPr>
            <a:normAutofit/>
          </a:bodyPr>
          <a:lstStyle/>
          <a:p>
            <a:r>
              <a:rPr lang="en-CA" sz="8000" dirty="0" smtClean="0"/>
              <a:t>What about the log-ins and errors to logging in?</a:t>
            </a:r>
            <a:endParaRPr lang="en-US" sz="8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about the log-ins and errors to logging in?</a:t>
            </a:r>
            <a:endParaRPr lang="en-US" dirty="0"/>
          </a:p>
        </p:txBody>
      </p:sp>
      <p:pic>
        <p:nvPicPr>
          <p:cNvPr id="6" name="Content Placeholder 5" descr="User Logged in and Stored Log in Data.png"/>
          <p:cNvPicPr>
            <a:picLocks noGrp="1" noChangeAspect="1"/>
          </p:cNvPicPr>
          <p:nvPr>
            <p:ph idx="1"/>
          </p:nvPr>
        </p:nvPicPr>
        <p:blipFill>
          <a:blip r:embed="rId2"/>
          <a:stretch>
            <a:fillRect/>
          </a:stretch>
        </p:blipFill>
        <p:spPr>
          <a:xfrm>
            <a:off x="457200" y="2391642"/>
            <a:ext cx="8229600" cy="303515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032984"/>
          </a:xfrm>
        </p:spPr>
        <p:txBody>
          <a:bodyPr>
            <a:normAutofit/>
          </a:bodyPr>
          <a:lstStyle/>
          <a:p>
            <a:r>
              <a:rPr lang="en-CA" sz="10000" dirty="0" smtClean="0"/>
              <a:t>Do you have an example?</a:t>
            </a:r>
            <a:endParaRPr lang="en-US" sz="10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Julian’s website</a:t>
            </a:r>
            <a:endParaRPr lang="en-US" dirty="0"/>
          </a:p>
        </p:txBody>
      </p:sp>
      <p:pic>
        <p:nvPicPr>
          <p:cNvPr id="4" name="Content Placeholder 3" descr="Lead Generation Website User Flow.jpg"/>
          <p:cNvPicPr>
            <a:picLocks noGrp="1" noChangeAspect="1"/>
          </p:cNvPicPr>
          <p:nvPr>
            <p:ph idx="1"/>
          </p:nvPr>
        </p:nvPicPr>
        <p:blipFill>
          <a:blip r:embed="rId2"/>
          <a:stretch>
            <a:fillRect/>
          </a:stretch>
        </p:blipFill>
        <p:spPr>
          <a:xfrm>
            <a:off x="1714480" y="3214686"/>
            <a:ext cx="5715000" cy="2857500"/>
          </a:xfrm>
        </p:spPr>
      </p:pic>
      <p:sp>
        <p:nvSpPr>
          <p:cNvPr id="5" name="TextBox 4"/>
          <p:cNvSpPr txBox="1"/>
          <p:nvPr/>
        </p:nvSpPr>
        <p:spPr>
          <a:xfrm>
            <a:off x="428596" y="1857364"/>
            <a:ext cx="8501090" cy="646331"/>
          </a:xfrm>
          <a:prstGeom prst="rect">
            <a:avLst/>
          </a:prstGeom>
          <a:noFill/>
        </p:spPr>
        <p:txBody>
          <a:bodyPr wrap="square" rtlCol="0">
            <a:spAutoFit/>
          </a:bodyPr>
          <a:lstStyle/>
          <a:p>
            <a:pPr algn="ctr"/>
            <a:r>
              <a:rPr lang="en-US" sz="3600" dirty="0" smtClean="0"/>
              <a:t>https://uhm-julian.github.io/UserFlow/</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318736"/>
          </a:xfrm>
        </p:spPr>
        <p:txBody>
          <a:bodyPr>
            <a:normAutofit/>
          </a:bodyPr>
          <a:lstStyle/>
          <a:p>
            <a:r>
              <a:rPr lang="en-CA" sz="8000" dirty="0" smtClean="0"/>
              <a:t>What is my homework or task for this week?</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8000" dirty="0" smtClean="0"/>
              <a:t>What is it?</a:t>
            </a:r>
            <a:endParaRPr lang="en-US" sz="8000" dirty="0"/>
          </a:p>
        </p:txBody>
      </p:sp>
      <p:sp>
        <p:nvSpPr>
          <p:cNvPr id="3" name="Content Placeholder 2"/>
          <p:cNvSpPr>
            <a:spLocks noGrp="1"/>
          </p:cNvSpPr>
          <p:nvPr>
            <p:ph idx="1"/>
          </p:nvPr>
        </p:nvSpPr>
        <p:spPr/>
        <p:txBody>
          <a:bodyPr>
            <a:normAutofit fontScale="85000" lnSpcReduction="20000"/>
          </a:bodyPr>
          <a:lstStyle/>
          <a:p>
            <a:r>
              <a:rPr lang="en-US" dirty="0" smtClean="0"/>
              <a:t>Also known as a blueprint, journey, narrative or map, a user flow is a deliverable that demonstrates the step-by-step elements required to allow the user and the business to accomplish their objectives. That means a much clearer vision of the effort it will take to complete the job. (</a:t>
            </a:r>
            <a:r>
              <a:rPr lang="en-US" dirty="0" err="1" smtClean="0"/>
              <a:t>Weissman</a:t>
            </a:r>
            <a:r>
              <a:rPr lang="en-US" dirty="0" smtClean="0"/>
              <a:t>)</a:t>
            </a:r>
          </a:p>
          <a:p>
            <a:endParaRPr lang="en-US" dirty="0" smtClean="0"/>
          </a:p>
          <a:p>
            <a:r>
              <a:rPr lang="en-US" dirty="0" smtClean="0"/>
              <a:t>User </a:t>
            </a:r>
            <a:r>
              <a:rPr lang="en-US" dirty="0"/>
              <a:t>flows are simple diagrams that illustrate the steps involved in achieving a goal. These flows can be an in-app experience, a cross-application experience or even a cross-device experience (</a:t>
            </a:r>
            <a:r>
              <a:rPr lang="en-US" dirty="0" err="1"/>
              <a:t>Koht</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Bibliography/ Works Cited</a:t>
            </a:r>
            <a:endParaRPr lang="en-US" dirty="0"/>
          </a:p>
        </p:txBody>
      </p:sp>
      <p:sp>
        <p:nvSpPr>
          <p:cNvPr id="3" name="Content Placeholder 2"/>
          <p:cNvSpPr>
            <a:spLocks noGrp="1"/>
          </p:cNvSpPr>
          <p:nvPr>
            <p:ph idx="1"/>
          </p:nvPr>
        </p:nvSpPr>
        <p:spPr>
          <a:xfrm>
            <a:off x="500034" y="1357298"/>
            <a:ext cx="8229600" cy="5357826"/>
          </a:xfrm>
        </p:spPr>
        <p:txBody>
          <a:bodyPr>
            <a:noAutofit/>
          </a:bodyPr>
          <a:lstStyle/>
          <a:p>
            <a:r>
              <a:rPr lang="en-CA" sz="1600" dirty="0" smtClean="0">
                <a:solidFill>
                  <a:schemeClr val="bg1"/>
                </a:solidFill>
              </a:rPr>
              <a:t>Anthony. “</a:t>
            </a:r>
            <a:r>
              <a:rPr lang="en-US" sz="1600" dirty="0" smtClean="0">
                <a:solidFill>
                  <a:schemeClr val="bg1"/>
                </a:solidFill>
              </a:rPr>
              <a:t>Site Flows vs. User Flows: When to Use Which”. July 29, 2015. Retrieved from </a:t>
            </a:r>
          </a:p>
          <a:p>
            <a:pPr>
              <a:buNone/>
            </a:pPr>
            <a:r>
              <a:rPr lang="en-US" sz="1600" dirty="0" smtClean="0"/>
              <a:t>	http://uxmovement.com/wireframes/site-flows-vs-user-flows-when-to-use-which/ </a:t>
            </a:r>
          </a:p>
          <a:p>
            <a:endParaRPr lang="en-CA" sz="1600" dirty="0" smtClean="0">
              <a:solidFill>
                <a:schemeClr val="bg1"/>
              </a:solidFill>
            </a:endParaRPr>
          </a:p>
          <a:p>
            <a:r>
              <a:rPr lang="en-US" sz="1600" dirty="0" err="1" smtClean="0">
                <a:solidFill>
                  <a:schemeClr val="bg1"/>
                </a:solidFill>
              </a:rPr>
              <a:t>Crestodina</a:t>
            </a:r>
            <a:r>
              <a:rPr lang="en-US" sz="1600" dirty="0" smtClean="0">
                <a:solidFill>
                  <a:schemeClr val="bg1"/>
                </a:solidFill>
              </a:rPr>
              <a:t> , Andy. “User Flow: Find the Top Path Through Your Website”. </a:t>
            </a:r>
            <a:r>
              <a:rPr lang="en-US" sz="1600" dirty="0" err="1" smtClean="0">
                <a:solidFill>
                  <a:schemeClr val="bg1"/>
                </a:solidFill>
              </a:rPr>
              <a:t>n.d</a:t>
            </a:r>
            <a:r>
              <a:rPr lang="en-US" sz="1600" dirty="0" smtClean="0">
                <a:solidFill>
                  <a:schemeClr val="bg1"/>
                </a:solidFill>
              </a:rPr>
              <a:t>. Retrieved from</a:t>
            </a:r>
          </a:p>
          <a:p>
            <a:r>
              <a:rPr lang="en-US" sz="1600" dirty="0" smtClean="0"/>
              <a:t>https://www.orbitmedia.com/blog/user-flow-google-analytics/ </a:t>
            </a:r>
          </a:p>
          <a:p>
            <a:endParaRPr lang="en-CA" sz="1600" dirty="0" smtClean="0">
              <a:solidFill>
                <a:schemeClr val="bg1"/>
              </a:solidFill>
            </a:endParaRPr>
          </a:p>
          <a:p>
            <a:r>
              <a:rPr lang="en-CA" sz="1600" dirty="0" err="1" smtClean="0">
                <a:solidFill>
                  <a:schemeClr val="bg1"/>
                </a:solidFill>
              </a:rPr>
              <a:t>Koht</a:t>
            </a:r>
            <a:r>
              <a:rPr lang="en-CA" sz="1600" dirty="0" smtClean="0">
                <a:solidFill>
                  <a:schemeClr val="bg1"/>
                </a:solidFill>
              </a:rPr>
              <a:t>, John. </a:t>
            </a:r>
            <a:r>
              <a:rPr lang="en-US" sz="1600" dirty="0" smtClean="0">
                <a:solidFill>
                  <a:schemeClr val="bg1"/>
                </a:solidFill>
              </a:rPr>
              <a:t>“Create Meaningful User Experiences by Solving Real User Needs”. May 02, 2015. Retrieved from </a:t>
            </a:r>
            <a:endParaRPr lang="en-US" sz="1600" dirty="0" smtClean="0">
              <a:solidFill>
                <a:schemeClr val="bg1"/>
              </a:solidFill>
            </a:endParaRPr>
          </a:p>
          <a:p>
            <a:r>
              <a:rPr lang="en-US" sz="1600" dirty="0" smtClean="0"/>
              <a:t>https</a:t>
            </a:r>
            <a:r>
              <a:rPr lang="en-US" sz="1600" dirty="0" smtClean="0"/>
              <a:t>://www.kohactive.com/blog/improve-your-ux-with-user-flows/</a:t>
            </a:r>
          </a:p>
          <a:p>
            <a:endParaRPr lang="en-CA" sz="1600" dirty="0" smtClean="0">
              <a:solidFill>
                <a:schemeClr val="bg1"/>
              </a:solidFill>
            </a:endParaRPr>
          </a:p>
          <a:p>
            <a:r>
              <a:rPr lang="en-US" sz="1600" dirty="0" err="1" smtClean="0">
                <a:solidFill>
                  <a:schemeClr val="bg1"/>
                </a:solidFill>
              </a:rPr>
              <a:t>n.a</a:t>
            </a:r>
            <a:r>
              <a:rPr lang="en-US" sz="1600" dirty="0" smtClean="0">
                <a:solidFill>
                  <a:schemeClr val="bg1"/>
                </a:solidFill>
              </a:rPr>
              <a:t>.“Requiring User Login</a:t>
            </a:r>
            <a:r>
              <a:rPr lang="en-US" sz="1600" dirty="0" smtClean="0">
                <a:solidFill>
                  <a:schemeClr val="bg1"/>
                </a:solidFill>
              </a:rPr>
              <a:t>”. </a:t>
            </a:r>
            <a:r>
              <a:rPr lang="en-US" sz="1600" dirty="0" err="1" smtClean="0">
                <a:solidFill>
                  <a:schemeClr val="bg1"/>
                </a:solidFill>
              </a:rPr>
              <a:t>n.d</a:t>
            </a:r>
            <a:r>
              <a:rPr lang="en-US" sz="1600" dirty="0" smtClean="0">
                <a:solidFill>
                  <a:schemeClr val="bg1"/>
                </a:solidFill>
              </a:rPr>
              <a:t>. Retrieved from </a:t>
            </a:r>
          </a:p>
          <a:p>
            <a:r>
              <a:rPr lang="en-US" sz="1600" dirty="0" smtClean="0"/>
              <a:t>https://www.oauth.com/oauth2-servers/authorization/requiring-user-login/</a:t>
            </a:r>
            <a:endParaRPr lang="en-CA" sz="1600" dirty="0" smtClean="0"/>
          </a:p>
          <a:p>
            <a:endParaRPr lang="en-CA" sz="1600" dirty="0" smtClean="0">
              <a:solidFill>
                <a:schemeClr val="bg1"/>
              </a:solidFill>
            </a:endParaRPr>
          </a:p>
          <a:p>
            <a:r>
              <a:rPr lang="en-US" sz="1600" dirty="0" smtClean="0">
                <a:solidFill>
                  <a:schemeClr val="bg1"/>
                </a:solidFill>
              </a:rPr>
              <a:t>Vander, </a:t>
            </a:r>
            <a:r>
              <a:rPr lang="en-US" sz="1600" dirty="0" smtClean="0">
                <a:solidFill>
                  <a:schemeClr val="bg1"/>
                </a:solidFill>
              </a:rPr>
              <a:t>Hagar. </a:t>
            </a:r>
            <a:r>
              <a:rPr lang="en-US" sz="1600" dirty="0" smtClean="0">
                <a:solidFill>
                  <a:schemeClr val="bg1"/>
                </a:solidFill>
              </a:rPr>
              <a:t>“John Hardy</a:t>
            </a:r>
            <a:r>
              <a:rPr lang="en-US" sz="1600" dirty="0" smtClean="0">
                <a:solidFill>
                  <a:schemeClr val="bg1"/>
                </a:solidFill>
              </a:rPr>
              <a:t>”. 2016</a:t>
            </a:r>
            <a:r>
              <a:rPr lang="en-US" sz="1600" dirty="0" smtClean="0">
                <a:solidFill>
                  <a:schemeClr val="bg1"/>
                </a:solidFill>
              </a:rPr>
              <a:t>. Retrieved from </a:t>
            </a:r>
            <a:endParaRPr lang="en-US" sz="1600" dirty="0" smtClean="0">
              <a:solidFill>
                <a:schemeClr val="bg1"/>
              </a:solidFill>
            </a:endParaRPr>
          </a:p>
          <a:p>
            <a:r>
              <a:rPr lang="en-US" sz="1600" dirty="0" smtClean="0"/>
              <a:t>http</a:t>
            </a:r>
            <a:r>
              <a:rPr lang="en-US" sz="1600" dirty="0" smtClean="0"/>
              <a:t>://www.hvander.com/john-hardy/ </a:t>
            </a:r>
          </a:p>
          <a:p>
            <a:endParaRPr lang="en-CA" sz="1600" dirty="0" smtClean="0">
              <a:solidFill>
                <a:schemeClr val="bg1"/>
              </a:solidFill>
            </a:endParaRPr>
          </a:p>
          <a:p>
            <a:r>
              <a:rPr lang="en-US" sz="1600" dirty="0" err="1" smtClean="0">
                <a:solidFill>
                  <a:schemeClr val="bg1"/>
                </a:solidFill>
              </a:rPr>
              <a:t>Weissman</a:t>
            </a:r>
            <a:r>
              <a:rPr lang="en-US" sz="1600" dirty="0" smtClean="0">
                <a:solidFill>
                  <a:schemeClr val="bg1"/>
                </a:solidFill>
              </a:rPr>
              <a:t>, Ari. “User Flows in UX Design: What Clients Need to Know”. March 24, 2015. Retrieved from </a:t>
            </a:r>
            <a:endParaRPr lang="en-US" sz="1600" dirty="0" smtClean="0">
              <a:solidFill>
                <a:schemeClr val="bg1"/>
              </a:solidFill>
            </a:endParaRPr>
          </a:p>
          <a:p>
            <a:r>
              <a:rPr lang="en-US" sz="1600" dirty="0" smtClean="0"/>
              <a:t>http</a:t>
            </a:r>
            <a:r>
              <a:rPr lang="en-US" sz="1600" dirty="0" smtClean="0"/>
              <a:t>://www.effectiveui.com/blog/2015/03/24/user-flows-ux-design-clients-need-know/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5400" dirty="0" smtClean="0"/>
              <a:t>Why do we need them?</a:t>
            </a:r>
            <a:endParaRPr lang="en-US" sz="5400" dirty="0"/>
          </a:p>
        </p:txBody>
      </p:sp>
      <p:sp>
        <p:nvSpPr>
          <p:cNvPr id="3" name="Content Placeholder 2"/>
          <p:cNvSpPr>
            <a:spLocks noGrp="1"/>
          </p:cNvSpPr>
          <p:nvPr>
            <p:ph idx="1"/>
          </p:nvPr>
        </p:nvSpPr>
        <p:spPr/>
        <p:txBody>
          <a:bodyPr/>
          <a:lstStyle/>
          <a:p>
            <a:pPr>
              <a:buNone/>
            </a:pPr>
            <a:r>
              <a:rPr lang="en-US" dirty="0" smtClean="0"/>
              <a:t>The problem with sitemaps, wireframes and page layouts is that they don't address the users' needs. Instead, they just create a visual architecture for what pages will look like. User flows, on the other hand, allow us to address users' needs before we begin the visual designs process, which should help us create better product (</a:t>
            </a:r>
            <a:r>
              <a:rPr lang="en-US" dirty="0" err="1" smtClean="0"/>
              <a:t>Koht</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714488"/>
            <a:ext cx="8229600" cy="4357718"/>
          </a:xfrm>
        </p:spPr>
        <p:txBody>
          <a:bodyPr>
            <a:noAutofit/>
          </a:bodyPr>
          <a:lstStyle/>
          <a:p>
            <a:r>
              <a:rPr lang="en-CA" sz="9600" dirty="0" smtClean="0"/>
              <a:t>Different types </a:t>
            </a:r>
            <a:br>
              <a:rPr lang="en-CA" sz="9600" dirty="0" smtClean="0"/>
            </a:br>
            <a:r>
              <a:rPr lang="en-CA" sz="9600" dirty="0" smtClean="0"/>
              <a:t>of User Flows</a:t>
            </a:r>
            <a:endParaRPr lang="en-US"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In-App user Flow</a:t>
            </a:r>
            <a:endParaRPr lang="en-US" dirty="0"/>
          </a:p>
        </p:txBody>
      </p:sp>
      <p:sp>
        <p:nvSpPr>
          <p:cNvPr id="3" name="Content Placeholder 2"/>
          <p:cNvSpPr>
            <a:spLocks noGrp="1"/>
          </p:cNvSpPr>
          <p:nvPr>
            <p:ph idx="1"/>
          </p:nvPr>
        </p:nvSpPr>
        <p:spPr/>
        <p:txBody>
          <a:bodyPr/>
          <a:lstStyle/>
          <a:p>
            <a:pPr>
              <a:buNone/>
            </a:pPr>
            <a:r>
              <a:rPr lang="en-US" dirty="0" smtClean="0"/>
              <a:t>An e-commerce checkout flow is a basic example where a user wants to purchase a product but is required to add their address, billing and payment information before they can complete their purchase. You've probably experienced this hundreds of times.(</a:t>
            </a:r>
            <a:r>
              <a:rPr lang="en-US" dirty="0" err="1" smtClean="0"/>
              <a:t>Koht</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2)</a:t>
            </a:r>
            <a:r>
              <a:rPr lang="en-US" b="1" dirty="0" smtClean="0"/>
              <a:t> Cross-Application User Flow</a:t>
            </a:r>
            <a:r>
              <a:rPr lang="en-CA" dirty="0" smtClean="0"/>
              <a:t>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User flows don't have to be designed within your own website or app, it can be part of a larger flow. You can create user flows around ad units. For example, a banner ad that leads to a landing page where you want to collect email subscriptions. This flow would use a third party website, your own website, an email signup form and, most likely, a confirmation email. (</a:t>
            </a:r>
            <a:r>
              <a:rPr lang="en-US" dirty="0" err="1" smtClean="0"/>
              <a:t>Koht</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Cross-Device User Flow</a:t>
            </a:r>
            <a:endParaRPr lang="en-US" dirty="0"/>
          </a:p>
        </p:txBody>
      </p:sp>
      <p:sp>
        <p:nvSpPr>
          <p:cNvPr id="3" name="Content Placeholder 2"/>
          <p:cNvSpPr>
            <a:spLocks noGrp="1"/>
          </p:cNvSpPr>
          <p:nvPr>
            <p:ph idx="1"/>
          </p:nvPr>
        </p:nvSpPr>
        <p:spPr/>
        <p:txBody>
          <a:bodyPr/>
          <a:lstStyle/>
          <a:p>
            <a:pPr>
              <a:buNone/>
            </a:pPr>
            <a:r>
              <a:rPr lang="en-US" dirty="0" smtClean="0"/>
              <a:t>Sometimes you need users to pick up another device in order to accomplish their goal. These are tricky situations and need be handled with care. For example, sometimes an application requires you to confirm your phone number by sending you a text message with a code that you have to confirm.(</a:t>
            </a:r>
            <a:r>
              <a:rPr lang="en-US" dirty="0" err="1" smtClean="0"/>
              <a:t>Koht</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643998" cy="5247166"/>
          </a:xfrm>
        </p:spPr>
        <p:txBody>
          <a:bodyPr>
            <a:noAutofit/>
          </a:bodyPr>
          <a:lstStyle/>
          <a:p>
            <a:r>
              <a:rPr lang="en-CA" sz="8800" dirty="0" smtClean="0"/>
              <a:t>What about a site flow? What’s the difference?</a:t>
            </a:r>
            <a:endParaRPr lang="en-US" sz="8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about a site flow? What’s the difference?</a:t>
            </a:r>
            <a:endParaRPr lang="en-US" dirty="0"/>
          </a:p>
        </p:txBody>
      </p:sp>
      <p:sp>
        <p:nvSpPr>
          <p:cNvPr id="3" name="Content Placeholder 2"/>
          <p:cNvSpPr>
            <a:spLocks noGrp="1"/>
          </p:cNvSpPr>
          <p:nvPr>
            <p:ph idx="1"/>
          </p:nvPr>
        </p:nvSpPr>
        <p:spPr>
          <a:xfrm>
            <a:off x="457200" y="1646236"/>
            <a:ext cx="8229600" cy="4926035"/>
          </a:xfrm>
        </p:spPr>
        <p:txBody>
          <a:bodyPr/>
          <a:lstStyle/>
          <a:p>
            <a:pPr>
              <a:buNone/>
            </a:pPr>
            <a:r>
              <a:rPr lang="en-US" dirty="0" smtClean="0"/>
              <a:t>A site flow is like looking at a map of the territory. The map shows you a bird’s eye-view of everything, and gives you a general direction of where you can go (Anthony)</a:t>
            </a:r>
          </a:p>
          <a:p>
            <a:pPr>
              <a:buNone/>
            </a:pPr>
            <a:r>
              <a:rPr lang="en-US" dirty="0" smtClean="0"/>
              <a:t>A user flow is like looking at directions from point A to point B. You can see which routes to take, where to turn and the miles it takes to get there. (Anthony)</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91</TotalTime>
  <Words>666</Words>
  <Application>Microsoft Office PowerPoint</Application>
  <PresentationFormat>On-screen Show (4:3)</PresentationFormat>
  <Paragraphs>55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Foundry</vt:lpstr>
      <vt:lpstr>User flow</vt:lpstr>
      <vt:lpstr>What is it?</vt:lpstr>
      <vt:lpstr>Why do we need them?</vt:lpstr>
      <vt:lpstr>Different types  of User Flows</vt:lpstr>
      <vt:lpstr>1) In-App user Flow</vt:lpstr>
      <vt:lpstr>2) Cross-Application User Flow </vt:lpstr>
      <vt:lpstr>3) Cross-Device User Flow</vt:lpstr>
      <vt:lpstr>What about a site flow? What’s the difference?</vt:lpstr>
      <vt:lpstr>What about a site flow? What’s the difference?</vt:lpstr>
      <vt:lpstr>What about a site flow? What’s the difference? (Continued)</vt:lpstr>
      <vt:lpstr>How do I make use of a User Flow?</vt:lpstr>
      <vt:lpstr>How do I make use of a user flow?</vt:lpstr>
      <vt:lpstr>What is it like for an online shopper?</vt:lpstr>
      <vt:lpstr>What is it like for an online shopper?</vt:lpstr>
      <vt:lpstr>What about the log-ins and errors to logging in?</vt:lpstr>
      <vt:lpstr>What about the log-ins and errors to logging in?</vt:lpstr>
      <vt:lpstr>Do you have an example?</vt:lpstr>
      <vt:lpstr>Julian’s website</vt:lpstr>
      <vt:lpstr>What is my homework or task for this week?</vt:lpstr>
      <vt:lpstr>Bibliography/ Works Cited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flow</dc:title>
  <dc:creator>Colleen</dc:creator>
  <cp:lastModifiedBy>Colleen</cp:lastModifiedBy>
  <cp:revision>15</cp:revision>
  <dcterms:created xsi:type="dcterms:W3CDTF">2017-02-04T20:39:03Z</dcterms:created>
  <dcterms:modified xsi:type="dcterms:W3CDTF">2017-02-04T22:11:29Z</dcterms:modified>
</cp:coreProperties>
</file>