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73" r:id="rId5"/>
    <p:sldId id="274" r:id="rId6"/>
    <p:sldId id="275" r:id="rId7"/>
    <p:sldId id="292" r:id="rId8"/>
    <p:sldId id="276" r:id="rId9"/>
    <p:sldId id="285" r:id="rId10"/>
    <p:sldId id="287" r:id="rId11"/>
    <p:sldId id="288" r:id="rId12"/>
    <p:sldId id="293" r:id="rId13"/>
    <p:sldId id="291" r:id="rId14"/>
    <p:sldId id="280" r:id="rId15"/>
    <p:sldId id="28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817F-CA24-46EE-9450-B8F1474E3484}" type="datetimeFigureOut">
              <a:rPr lang="fr-FR" smtClean="0"/>
              <a:pPr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782A-05B6-4211-941F-4B79AD812D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817F-CA24-46EE-9450-B8F1474E3484}" type="datetimeFigureOut">
              <a:rPr lang="fr-FR" smtClean="0"/>
              <a:pPr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782A-05B6-4211-941F-4B79AD812D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817F-CA24-46EE-9450-B8F1474E3484}" type="datetimeFigureOut">
              <a:rPr lang="fr-FR" smtClean="0"/>
              <a:pPr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782A-05B6-4211-941F-4B79AD812D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817F-CA24-46EE-9450-B8F1474E3484}" type="datetimeFigureOut">
              <a:rPr lang="fr-FR" smtClean="0"/>
              <a:pPr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782A-05B6-4211-941F-4B79AD812D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817F-CA24-46EE-9450-B8F1474E3484}" type="datetimeFigureOut">
              <a:rPr lang="fr-FR" smtClean="0"/>
              <a:pPr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782A-05B6-4211-941F-4B79AD812D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817F-CA24-46EE-9450-B8F1474E3484}" type="datetimeFigureOut">
              <a:rPr lang="fr-FR" smtClean="0"/>
              <a:pPr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782A-05B6-4211-941F-4B79AD812D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817F-CA24-46EE-9450-B8F1474E3484}" type="datetimeFigureOut">
              <a:rPr lang="fr-FR" smtClean="0"/>
              <a:pPr/>
              <a:t>26/08/2016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782A-05B6-4211-941F-4B79AD812D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817F-CA24-46EE-9450-B8F1474E3484}" type="datetimeFigureOut">
              <a:rPr lang="fr-FR" smtClean="0"/>
              <a:pPr/>
              <a:t>26/08/2016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782A-05B6-4211-941F-4B79AD812D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817F-CA24-46EE-9450-B8F1474E3484}" type="datetimeFigureOut">
              <a:rPr lang="fr-FR" smtClean="0"/>
              <a:pPr/>
              <a:t>26/08/2016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782A-05B6-4211-941F-4B79AD812D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817F-CA24-46EE-9450-B8F1474E3484}" type="datetimeFigureOut">
              <a:rPr lang="fr-FR" smtClean="0"/>
              <a:pPr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782A-05B6-4211-941F-4B79AD812D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817F-CA24-46EE-9450-B8F1474E3484}" type="datetimeFigureOut">
              <a:rPr lang="fr-FR" smtClean="0"/>
              <a:pPr/>
              <a:t>26/08/2016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782A-05B6-4211-941F-4B79AD812D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2817F-CA24-46EE-9450-B8F1474E3484}" type="datetimeFigureOut">
              <a:rPr lang="fr-FR" smtClean="0"/>
              <a:pPr/>
              <a:t>26/08/2016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6782A-05B6-4211-941F-4B79AD812D1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632848" cy="1470025"/>
          </a:xfrm>
        </p:spPr>
        <p:txBody>
          <a:bodyPr>
            <a:noAutofit/>
          </a:bodyPr>
          <a:lstStyle/>
          <a:p>
            <a:r>
              <a:rPr lang="fr-FR" sz="3000" dirty="0" smtClean="0"/>
              <a:t>How do </a:t>
            </a:r>
            <a:r>
              <a:rPr lang="fr-FR" sz="3000" dirty="0" err="1" smtClean="0"/>
              <a:t>farmers</a:t>
            </a:r>
            <a:r>
              <a:rPr lang="fr-FR" sz="3000" dirty="0" smtClean="0"/>
              <a:t> manage their biodiversity </a:t>
            </a:r>
            <a:r>
              <a:rPr lang="fr-FR" sz="3000" dirty="0" err="1" smtClean="0"/>
              <a:t>through</a:t>
            </a:r>
            <a:r>
              <a:rPr lang="fr-FR" sz="3000" dirty="0" smtClean="0"/>
              <a:t> time? A </a:t>
            </a:r>
            <a:r>
              <a:rPr lang="fr-FR" sz="3000" dirty="0" err="1" smtClean="0"/>
              <a:t>dynamic</a:t>
            </a:r>
            <a:r>
              <a:rPr lang="fr-FR" sz="3000" dirty="0" smtClean="0"/>
              <a:t> </a:t>
            </a:r>
            <a:r>
              <a:rPr lang="fr-FR" sz="3000" dirty="0" err="1" smtClean="0"/>
              <a:t>acreage</a:t>
            </a:r>
            <a:r>
              <a:rPr lang="fr-FR" sz="3000" dirty="0" smtClean="0"/>
              <a:t> allocation model </a:t>
            </a:r>
            <a:r>
              <a:rPr lang="fr-FR" sz="3000" dirty="0" err="1" smtClean="0"/>
              <a:t>with</a:t>
            </a:r>
            <a:r>
              <a:rPr lang="fr-FR" sz="3000" dirty="0" smtClean="0"/>
              <a:t> productive feedback</a:t>
            </a:r>
            <a:endParaRPr lang="fr-FR" sz="3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7016824" cy="1656184"/>
          </a:xfrm>
        </p:spPr>
        <p:txBody>
          <a:bodyPr>
            <a:normAutofit/>
          </a:bodyPr>
          <a:lstStyle/>
          <a:p>
            <a:r>
              <a:rPr lang="fr-FR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François Bareille, Elodie Letort and Pierre Dupraz</a:t>
            </a:r>
          </a:p>
          <a:p>
            <a:endParaRPr lang="fr-F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French National Institute for Agricultural </a:t>
            </a:r>
            <a:r>
              <a:rPr lang="fr-FR" sz="2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</a:t>
            </a:r>
            <a:endParaRPr lang="fr-FR" sz="22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INRA - UMR SMART, Rennes, France</a:t>
            </a:r>
            <a:endParaRPr lang="fr-FR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79512" y="6091064"/>
            <a:ext cx="8964488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fr-FR" sz="2200" i="1" dirty="0" smtClean="0"/>
              <a:t>Workshop </a:t>
            </a:r>
            <a:r>
              <a:rPr kumimoji="0" lang="fr-FR" sz="2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on Energy and Environmental </a:t>
            </a:r>
            <a:r>
              <a:rPr kumimoji="0" lang="fr-FR" sz="22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Research</a:t>
            </a:r>
            <a:r>
              <a:rPr kumimoji="0" lang="fr-FR" sz="2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fr-FR" sz="22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University</a:t>
            </a:r>
            <a:r>
              <a:rPr kumimoji="0" lang="fr-FR" sz="22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lang="fr-FR" sz="2200" i="1" dirty="0" smtClean="0"/>
              <a:t>of </a:t>
            </a:r>
            <a:r>
              <a:rPr lang="fr-FR" sz="2200" i="1" dirty="0" err="1" smtClean="0"/>
              <a:t>Hawaiʻi</a:t>
            </a:r>
            <a:endParaRPr kumimoji="0" lang="fr-FR" sz="22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8352928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600" b="1" u="sng" dirty="0" smtClean="0"/>
              <a:t>A primal </a:t>
            </a:r>
            <a:r>
              <a:rPr lang="fr-FR" sz="2600" b="1" u="sng" dirty="0" err="1" smtClean="0"/>
              <a:t>dynamic</a:t>
            </a:r>
            <a:r>
              <a:rPr lang="fr-FR" sz="2600" b="1" u="sng" dirty="0" smtClean="0"/>
              <a:t> model of </a:t>
            </a:r>
            <a:r>
              <a:rPr lang="fr-FR" sz="2600" b="1" u="sng" dirty="0" err="1" smtClean="0"/>
              <a:t>acreage</a:t>
            </a:r>
            <a:r>
              <a:rPr lang="fr-FR" sz="2600" b="1" u="sng" dirty="0" smtClean="0"/>
              <a:t> </a:t>
            </a:r>
            <a:r>
              <a:rPr lang="fr-FR" sz="2600" b="1" u="sng" dirty="0" err="1" smtClean="0"/>
              <a:t>decisions</a:t>
            </a:r>
            <a:endParaRPr lang="fr-FR" sz="2600" b="1" u="sng" dirty="0" smtClean="0"/>
          </a:p>
          <a:p>
            <a:endParaRPr lang="fr-FR" sz="2200" b="1" dirty="0" smtClean="0"/>
          </a:p>
          <a:p>
            <a:pPr lvl="0">
              <a:buNone/>
              <a:defRPr/>
            </a:pPr>
            <a:r>
              <a:rPr lang="fr-FR" sz="2200" dirty="0" smtClean="0"/>
              <a:t>The maximisation of the </a:t>
            </a:r>
            <a:r>
              <a:rPr lang="fr-FR" sz="2200" dirty="0" err="1" smtClean="0"/>
              <a:t>discounted</a:t>
            </a:r>
            <a:r>
              <a:rPr lang="fr-FR" sz="2200" dirty="0" smtClean="0"/>
              <a:t> </a:t>
            </a:r>
            <a:r>
              <a:rPr lang="fr-FR" sz="2200" dirty="0" err="1" smtClean="0"/>
              <a:t>sum</a:t>
            </a:r>
            <a:r>
              <a:rPr lang="fr-FR" sz="2200" dirty="0" smtClean="0"/>
              <a:t> of </a:t>
            </a:r>
            <a:r>
              <a:rPr lang="fr-FR" sz="2200" dirty="0" err="1" smtClean="0"/>
              <a:t>expected</a:t>
            </a:r>
            <a:r>
              <a:rPr lang="fr-FR" sz="2200" dirty="0" smtClean="0"/>
              <a:t> future profits of </a:t>
            </a:r>
          </a:p>
          <a:p>
            <a:pPr lvl="0">
              <a:buNone/>
              <a:defRPr/>
            </a:pPr>
            <a:r>
              <a:rPr lang="fr-FR" sz="2200" dirty="0" smtClean="0"/>
              <a:t>a </a:t>
            </a:r>
            <a:r>
              <a:rPr lang="fr-FR" sz="2200" dirty="0" err="1" smtClean="0"/>
              <a:t>farm</a:t>
            </a:r>
            <a:r>
              <a:rPr lang="fr-FR" sz="2200" dirty="0" smtClean="0"/>
              <a:t> </a:t>
            </a:r>
            <a:r>
              <a:rPr lang="fr-FR" sz="2200" dirty="0" err="1" smtClean="0"/>
              <a:t>producing</a:t>
            </a:r>
            <a:r>
              <a:rPr lang="fr-FR" sz="2200" dirty="0" smtClean="0"/>
              <a:t> multi-output </a:t>
            </a:r>
            <a:r>
              <a:rPr lang="fr-FR" sz="2200" dirty="0" err="1" smtClean="0"/>
              <a:t>takes</a:t>
            </a:r>
            <a:r>
              <a:rPr lang="fr-FR" sz="2200" dirty="0" smtClean="0"/>
              <a:t> the </a:t>
            </a:r>
            <a:r>
              <a:rPr lang="fr-FR" sz="2200" dirty="0" err="1" smtClean="0"/>
              <a:t>form</a:t>
            </a:r>
            <a:r>
              <a:rPr lang="fr-FR" sz="2200" dirty="0" smtClean="0"/>
              <a:t>:</a:t>
            </a:r>
          </a:p>
          <a:p>
            <a:pPr lvl="0">
              <a:buNone/>
              <a:defRPr/>
            </a:pPr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endParaRPr lang="fr-FR" sz="1000" dirty="0" smtClean="0"/>
          </a:p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2200" dirty="0" err="1" smtClean="0"/>
              <a:t>where</a:t>
            </a:r>
            <a:r>
              <a:rPr lang="fr-FR" sz="2200" dirty="0" smtClean="0"/>
              <a:t> biodiversity </a:t>
            </a:r>
            <a:r>
              <a:rPr lang="fr-FR" sz="2200" dirty="0" err="1" smtClean="0"/>
              <a:t>evolves</a:t>
            </a:r>
            <a:r>
              <a:rPr lang="fr-FR" sz="2200" dirty="0" smtClean="0"/>
              <a:t> </a:t>
            </a:r>
            <a:r>
              <a:rPr lang="fr-FR" sz="2200" dirty="0" err="1" smtClean="0"/>
              <a:t>according</a:t>
            </a:r>
            <a:r>
              <a:rPr lang="fr-FR" sz="2200" dirty="0" smtClean="0"/>
              <a:t> to :</a:t>
            </a:r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sz="2400" dirty="0" smtClean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23528" y="2276872"/>
          <a:ext cx="8581653" cy="2245720"/>
        </p:xfrm>
        <a:graphic>
          <a:graphicData uri="http://schemas.openxmlformats.org/presentationml/2006/ole">
            <p:oleObj spid="_x0000_s47106" name="Equation" r:id="rId3" imgW="3759120" imgH="990360" progId="Equation.DSMT4">
              <p:embed/>
            </p:oleObj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539552" y="5517232"/>
          <a:ext cx="4146550" cy="601663"/>
        </p:xfrm>
        <a:graphic>
          <a:graphicData uri="http://schemas.openxmlformats.org/presentationml/2006/ole">
            <p:oleObj spid="_x0000_s47107" name="Equation" r:id="rId4" imgW="16509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8352928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600" b="1" u="sng" dirty="0" smtClean="0"/>
              <a:t>A primal </a:t>
            </a:r>
            <a:r>
              <a:rPr lang="fr-FR" sz="2600" b="1" u="sng" dirty="0" err="1" smtClean="0"/>
              <a:t>dynamic</a:t>
            </a:r>
            <a:r>
              <a:rPr lang="fr-FR" sz="2600" b="1" u="sng" dirty="0" smtClean="0"/>
              <a:t> model of </a:t>
            </a:r>
            <a:r>
              <a:rPr lang="fr-FR" sz="2600" b="1" u="sng" dirty="0" err="1" smtClean="0"/>
              <a:t>acreage</a:t>
            </a:r>
            <a:r>
              <a:rPr lang="fr-FR" sz="2600" b="1" u="sng" dirty="0" smtClean="0"/>
              <a:t> </a:t>
            </a:r>
            <a:r>
              <a:rPr lang="fr-FR" sz="2600" b="1" u="sng" dirty="0" err="1" smtClean="0"/>
              <a:t>decisions</a:t>
            </a:r>
            <a:endParaRPr lang="fr-FR" sz="2600" b="1" u="sng" dirty="0" smtClean="0"/>
          </a:p>
          <a:p>
            <a:endParaRPr lang="fr-FR" sz="2200" b="1" dirty="0" smtClean="0"/>
          </a:p>
          <a:p>
            <a:endParaRPr lang="fr-FR" sz="900" b="1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We</a:t>
            </a:r>
            <a:r>
              <a:rPr lang="fr-FR" sz="2200" dirty="0" smtClean="0"/>
              <a:t> assume a </a:t>
            </a:r>
            <a:r>
              <a:rPr lang="fr-FR" sz="2200" dirty="0" err="1" smtClean="0"/>
              <a:t>functional</a:t>
            </a:r>
            <a:r>
              <a:rPr lang="fr-FR" sz="2200" dirty="0" smtClean="0"/>
              <a:t> </a:t>
            </a:r>
            <a:r>
              <a:rPr lang="fr-FR" sz="2200" dirty="0" err="1" smtClean="0"/>
              <a:t>form</a:t>
            </a:r>
            <a:r>
              <a:rPr lang="fr-FR" sz="2200" dirty="0" smtClean="0"/>
              <a:t> for the production </a:t>
            </a:r>
            <a:r>
              <a:rPr lang="fr-FR" sz="2200" dirty="0" err="1" smtClean="0"/>
              <a:t>functions</a:t>
            </a:r>
            <a:r>
              <a:rPr lang="fr-FR" sz="2200" dirty="0" smtClean="0"/>
              <a:t> and for the </a:t>
            </a:r>
            <a:r>
              <a:rPr lang="fr-FR" sz="2200" dirty="0" err="1" smtClean="0"/>
              <a:t>adjustment</a:t>
            </a:r>
            <a:r>
              <a:rPr lang="fr-FR" sz="2200" dirty="0" smtClean="0"/>
              <a:t> </a:t>
            </a:r>
            <a:r>
              <a:rPr lang="fr-FR" sz="2200" dirty="0" err="1" smtClean="0"/>
              <a:t>cost</a:t>
            </a:r>
            <a:r>
              <a:rPr lang="fr-FR" sz="2200" dirty="0" smtClean="0"/>
              <a:t> </a:t>
            </a:r>
            <a:r>
              <a:rPr lang="fr-FR" sz="2200" dirty="0" err="1" smtClean="0"/>
              <a:t>function</a:t>
            </a:r>
            <a:r>
              <a:rPr lang="fr-FR" sz="22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fr-FR" sz="800" dirty="0" smtClean="0"/>
          </a:p>
          <a:p>
            <a:pPr lvl="1">
              <a:buFont typeface="Arial" pitchFamily="34" charset="0"/>
              <a:buChar char="•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We</a:t>
            </a:r>
            <a:r>
              <a:rPr lang="fr-FR" sz="2200" dirty="0" smtClean="0"/>
              <a:t> </a:t>
            </a:r>
            <a:r>
              <a:rPr lang="fr-FR" sz="2200" dirty="0" err="1" smtClean="0"/>
              <a:t>resolve</a:t>
            </a:r>
            <a:r>
              <a:rPr lang="fr-FR" sz="2200" dirty="0" smtClean="0"/>
              <a:t> the </a:t>
            </a:r>
            <a:r>
              <a:rPr lang="fr-FR" sz="2200" dirty="0" err="1" smtClean="0"/>
              <a:t>dynamic</a:t>
            </a:r>
            <a:r>
              <a:rPr lang="fr-FR" sz="2200" dirty="0" smtClean="0"/>
              <a:t> </a:t>
            </a:r>
            <a:r>
              <a:rPr lang="fr-FR" sz="2200" dirty="0" err="1" smtClean="0"/>
              <a:t>optimization</a:t>
            </a:r>
            <a:r>
              <a:rPr lang="fr-FR" sz="2200" dirty="0" smtClean="0"/>
              <a:t> </a:t>
            </a:r>
            <a:r>
              <a:rPr lang="fr-FR" sz="2200" dirty="0" err="1" smtClean="0"/>
              <a:t>problem</a:t>
            </a:r>
            <a:r>
              <a:rPr lang="fr-FR" sz="2200" dirty="0" smtClean="0"/>
              <a:t> </a:t>
            </a:r>
            <a:r>
              <a:rPr lang="fr-FR" sz="2200" dirty="0" err="1" smtClean="0"/>
              <a:t>using</a:t>
            </a:r>
            <a:r>
              <a:rPr lang="fr-FR" sz="2200" dirty="0" smtClean="0"/>
              <a:t> the Bellman </a:t>
            </a:r>
            <a:r>
              <a:rPr lang="fr-FR" sz="2200" dirty="0" err="1" smtClean="0"/>
              <a:t>equation</a:t>
            </a:r>
            <a:r>
              <a:rPr lang="fr-FR" sz="2200" dirty="0" smtClean="0"/>
              <a:t> in </a:t>
            </a:r>
            <a:r>
              <a:rPr lang="fr-FR" sz="2200" dirty="0" err="1" smtClean="0"/>
              <a:t>order</a:t>
            </a:r>
            <a:r>
              <a:rPr lang="fr-FR" sz="2200" dirty="0" smtClean="0"/>
              <a:t> to </a:t>
            </a:r>
            <a:r>
              <a:rPr lang="fr-FR" sz="2200" dirty="0" err="1" smtClean="0"/>
              <a:t>obtain</a:t>
            </a:r>
            <a:r>
              <a:rPr lang="fr-FR" sz="2200" dirty="0" smtClean="0"/>
              <a:t> the first </a:t>
            </a:r>
            <a:r>
              <a:rPr lang="fr-FR" sz="2200" dirty="0" err="1" smtClean="0"/>
              <a:t>order</a:t>
            </a:r>
            <a:r>
              <a:rPr lang="fr-FR" sz="2200" dirty="0" smtClean="0"/>
              <a:t> conditions.</a:t>
            </a:r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We</a:t>
            </a:r>
            <a:r>
              <a:rPr lang="fr-FR" sz="2200" dirty="0" smtClean="0"/>
              <a:t> </a:t>
            </a:r>
            <a:r>
              <a:rPr lang="fr-FR" sz="2200" dirty="0" err="1" smtClean="0"/>
              <a:t>estimate</a:t>
            </a:r>
            <a:r>
              <a:rPr lang="fr-FR" sz="2200" dirty="0" smtClean="0"/>
              <a:t> a system </a:t>
            </a:r>
            <a:r>
              <a:rPr lang="fr-FR" sz="2200" dirty="0" err="1" smtClean="0"/>
              <a:t>composed</a:t>
            </a:r>
            <a:r>
              <a:rPr lang="fr-FR" sz="2200" dirty="0" smtClean="0"/>
              <a:t> of </a:t>
            </a:r>
            <a:r>
              <a:rPr lang="fr-FR" sz="2200" dirty="0" err="1" smtClean="0"/>
              <a:t>these</a:t>
            </a:r>
            <a:r>
              <a:rPr lang="fr-FR" sz="2200" dirty="0" smtClean="0"/>
              <a:t> </a:t>
            </a:r>
            <a:r>
              <a:rPr lang="fr-FR" sz="2200" dirty="0" err="1" smtClean="0"/>
              <a:t>equations</a:t>
            </a:r>
            <a:r>
              <a:rPr lang="fr-FR" sz="2200" dirty="0" smtClean="0"/>
              <a:t>: </a:t>
            </a:r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 lvl="1">
              <a:buFont typeface="Arial" pitchFamily="34" charset="0"/>
              <a:buChar char="•"/>
            </a:pPr>
            <a:r>
              <a:rPr lang="fr-FR" sz="2200" dirty="0" smtClean="0"/>
              <a:t>The output </a:t>
            </a:r>
            <a:r>
              <a:rPr lang="fr-FR" sz="2200" dirty="0" err="1" smtClean="0"/>
              <a:t>supply</a:t>
            </a:r>
            <a:endParaRPr lang="fr-FR" sz="2200" dirty="0" smtClean="0"/>
          </a:p>
          <a:p>
            <a:pPr lvl="1">
              <a:buFont typeface="Arial" pitchFamily="34" charset="0"/>
              <a:buChar char="•"/>
            </a:pPr>
            <a:r>
              <a:rPr lang="fr-FR" sz="2200" dirty="0" smtClean="0"/>
              <a:t>The variable inputs </a:t>
            </a:r>
            <a:r>
              <a:rPr lang="fr-FR" sz="2200" dirty="0" err="1" smtClean="0"/>
              <a:t>demand</a:t>
            </a:r>
            <a:endParaRPr lang="fr-FR" sz="2200" dirty="0" smtClean="0"/>
          </a:p>
          <a:p>
            <a:pPr lvl="1">
              <a:buFont typeface="Arial" pitchFamily="34" charset="0"/>
              <a:buChar char="•"/>
            </a:pPr>
            <a:r>
              <a:rPr lang="fr-FR" sz="2200" dirty="0" smtClean="0"/>
              <a:t>The first </a:t>
            </a:r>
            <a:r>
              <a:rPr lang="fr-FR" sz="2200" dirty="0" err="1" smtClean="0"/>
              <a:t>order</a:t>
            </a:r>
            <a:r>
              <a:rPr lang="fr-FR" sz="2200" dirty="0" smtClean="0"/>
              <a:t> conditions of </a:t>
            </a:r>
            <a:r>
              <a:rPr lang="fr-FR" sz="2200" dirty="0" err="1" smtClean="0"/>
              <a:t>acreage</a:t>
            </a:r>
            <a:r>
              <a:rPr lang="fr-FR" sz="2200" dirty="0" smtClean="0"/>
              <a:t> </a:t>
            </a:r>
            <a:r>
              <a:rPr lang="fr-FR" sz="2200" dirty="0" err="1" smtClean="0"/>
              <a:t>choices</a:t>
            </a:r>
            <a:r>
              <a:rPr lang="fr-FR" sz="2200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8496944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600" b="1" u="sng" dirty="0" err="1" smtClean="0"/>
              <a:t>Some</a:t>
            </a:r>
            <a:r>
              <a:rPr lang="fr-FR" sz="2600" b="1" u="sng" dirty="0" smtClean="0"/>
              <a:t> </a:t>
            </a:r>
            <a:r>
              <a:rPr lang="fr-FR" sz="2600" b="1" u="sng" dirty="0" err="1" smtClean="0"/>
              <a:t>expected</a:t>
            </a:r>
            <a:r>
              <a:rPr lang="fr-FR" sz="2600" b="1" u="sng" dirty="0" smtClean="0"/>
              <a:t> </a:t>
            </a:r>
            <a:r>
              <a:rPr lang="fr-FR" sz="2600" b="1" u="sng" dirty="0" err="1" smtClean="0"/>
              <a:t>results</a:t>
            </a:r>
            <a:endParaRPr lang="fr-FR" sz="2600" b="1" u="sng" dirty="0" smtClean="0"/>
          </a:p>
          <a:p>
            <a:endParaRPr lang="fr-FR" sz="1400" b="1" dirty="0" smtClean="0"/>
          </a:p>
          <a:p>
            <a:pPr>
              <a:buNone/>
            </a:pPr>
            <a:r>
              <a:rPr lang="fr-FR" sz="2300" b="1" dirty="0" smtClean="0"/>
              <a:t>The </a:t>
            </a:r>
            <a:r>
              <a:rPr lang="fr-FR" sz="2300" b="1" dirty="0" err="1" smtClean="0"/>
              <a:t>effects</a:t>
            </a:r>
            <a:r>
              <a:rPr lang="fr-FR" sz="2300" b="1" dirty="0" smtClean="0"/>
              <a:t> of biodiversity on profit</a:t>
            </a:r>
          </a:p>
          <a:p>
            <a:endParaRPr lang="fr-FR" sz="14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smtClean="0"/>
              <a:t>Positive productive </a:t>
            </a:r>
            <a:r>
              <a:rPr lang="fr-FR" sz="2200" dirty="0" err="1" smtClean="0"/>
              <a:t>effects</a:t>
            </a:r>
            <a:r>
              <a:rPr lang="fr-FR" sz="2200" dirty="0" smtClean="0"/>
              <a:t> of crop diversification on crop </a:t>
            </a:r>
            <a:r>
              <a:rPr lang="fr-FR" sz="2200" dirty="0" err="1" smtClean="0"/>
              <a:t>yields</a:t>
            </a:r>
            <a:r>
              <a:rPr lang="fr-FR" sz="2200" dirty="0" smtClean="0"/>
              <a:t>:</a:t>
            </a:r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 lvl="1">
              <a:buFont typeface="Arial" pitchFamily="34" charset="0"/>
              <a:buChar char="•"/>
            </a:pPr>
            <a:r>
              <a:rPr lang="fr-FR" sz="2200" dirty="0" err="1" smtClean="0"/>
              <a:t>Current</a:t>
            </a:r>
            <a:r>
              <a:rPr lang="fr-FR" sz="2200" dirty="0" smtClean="0"/>
              <a:t> </a:t>
            </a:r>
            <a:r>
              <a:rPr lang="fr-FR" sz="2200" dirty="0" err="1" smtClean="0"/>
              <a:t>acreage</a:t>
            </a:r>
            <a:r>
              <a:rPr lang="fr-FR" sz="2200" dirty="0" smtClean="0"/>
              <a:t> diversification (</a:t>
            </a:r>
            <a:r>
              <a:rPr lang="fr-FR" sz="2200" dirty="0" err="1" smtClean="0"/>
              <a:t>biological</a:t>
            </a:r>
            <a:r>
              <a:rPr lang="fr-FR" sz="2200" dirty="0" smtClean="0"/>
              <a:t> protection and net </a:t>
            </a:r>
            <a:r>
              <a:rPr lang="fr-FR" sz="2200" dirty="0" err="1" smtClean="0"/>
              <a:t>primary</a:t>
            </a:r>
            <a:r>
              <a:rPr lang="fr-FR" sz="2200" dirty="0" smtClean="0"/>
              <a:t> production </a:t>
            </a:r>
            <a:r>
              <a:rPr lang="fr-FR" sz="2200" dirty="0" err="1" smtClean="0"/>
              <a:t>enhancement</a:t>
            </a:r>
            <a:r>
              <a:rPr lang="fr-FR" sz="2200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err="1" smtClean="0"/>
              <a:t>Past</a:t>
            </a:r>
            <a:r>
              <a:rPr lang="fr-FR" sz="2200" dirty="0" smtClean="0"/>
              <a:t> </a:t>
            </a:r>
            <a:r>
              <a:rPr lang="fr-FR" sz="2200" dirty="0" err="1" smtClean="0"/>
              <a:t>acreages</a:t>
            </a:r>
            <a:r>
              <a:rPr lang="fr-FR" sz="2200" dirty="0" smtClean="0"/>
              <a:t> diversification (</a:t>
            </a:r>
            <a:r>
              <a:rPr lang="fr-FR" sz="2200" dirty="0" err="1" smtClean="0"/>
              <a:t>effects</a:t>
            </a:r>
            <a:r>
              <a:rPr lang="fr-FR" sz="2200" dirty="0" smtClean="0"/>
              <a:t> of crop rotations)</a:t>
            </a:r>
          </a:p>
          <a:p>
            <a:pPr>
              <a:buFont typeface="Wingdings" pitchFamily="2" charset="2"/>
              <a:buChar char="ü"/>
            </a:pPr>
            <a:endParaRPr lang="fr-FR" sz="14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smtClean="0"/>
              <a:t>Complementarity of </a:t>
            </a:r>
            <a:r>
              <a:rPr lang="fr-FR" sz="2200" dirty="0" err="1" smtClean="0"/>
              <a:t>these</a:t>
            </a:r>
            <a:r>
              <a:rPr lang="fr-FR" sz="2200" dirty="0" smtClean="0"/>
              <a:t> productive </a:t>
            </a:r>
            <a:r>
              <a:rPr lang="fr-FR" sz="2200" dirty="0" err="1" smtClean="0"/>
              <a:t>effects</a:t>
            </a:r>
            <a:r>
              <a:rPr lang="fr-FR" sz="2200" dirty="0" smtClean="0"/>
              <a:t> between all </a:t>
            </a:r>
            <a:r>
              <a:rPr lang="fr-FR" sz="2200" dirty="0" err="1" smtClean="0"/>
              <a:t>farm</a:t>
            </a:r>
            <a:r>
              <a:rPr lang="fr-FR" sz="2200" dirty="0" smtClean="0"/>
              <a:t> habitats (arable lands and </a:t>
            </a:r>
            <a:r>
              <a:rPr lang="fr-FR" sz="2200" dirty="0" err="1" smtClean="0"/>
              <a:t>pasture</a:t>
            </a:r>
            <a:r>
              <a:rPr lang="fr-FR" sz="2200" dirty="0" smtClean="0"/>
              <a:t>). </a:t>
            </a:r>
          </a:p>
          <a:p>
            <a:pPr>
              <a:buFont typeface="Wingdings" pitchFamily="2" charset="2"/>
              <a:buChar char="ü"/>
            </a:pPr>
            <a:endParaRPr lang="fr-FR" sz="14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Effects</a:t>
            </a:r>
            <a:r>
              <a:rPr lang="fr-FR" sz="2200" dirty="0" smtClean="0"/>
              <a:t> of substitution </a:t>
            </a:r>
            <a:r>
              <a:rPr lang="fr-FR" sz="2200" dirty="0" err="1" smtClean="0"/>
              <a:t>with</a:t>
            </a:r>
            <a:r>
              <a:rPr lang="fr-FR" sz="2200" dirty="0" smtClean="0"/>
              <a:t> </a:t>
            </a:r>
            <a:r>
              <a:rPr lang="fr-FR" sz="2200" dirty="0" err="1" smtClean="0"/>
              <a:t>agrochemical</a:t>
            </a:r>
            <a:r>
              <a:rPr lang="fr-FR" sz="2200" dirty="0" smtClean="0"/>
              <a:t> inputs.</a:t>
            </a:r>
          </a:p>
          <a:p>
            <a:pPr>
              <a:buFont typeface="Wingdings" pitchFamily="2" charset="2"/>
              <a:buChar char="ü"/>
            </a:pPr>
            <a:endParaRPr lang="fr-FR" sz="22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8352928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600" b="1" u="sng" dirty="0" err="1" smtClean="0"/>
              <a:t>Some</a:t>
            </a:r>
            <a:r>
              <a:rPr lang="fr-FR" sz="2600" b="1" u="sng" dirty="0" smtClean="0"/>
              <a:t> </a:t>
            </a:r>
            <a:r>
              <a:rPr lang="fr-FR" sz="2600" b="1" u="sng" dirty="0" err="1" smtClean="0"/>
              <a:t>expected</a:t>
            </a:r>
            <a:r>
              <a:rPr lang="fr-FR" sz="2600" b="1" u="sng" dirty="0" smtClean="0"/>
              <a:t> </a:t>
            </a:r>
            <a:r>
              <a:rPr lang="fr-FR" sz="2600" b="1" u="sng" dirty="0" err="1" smtClean="0"/>
              <a:t>results</a:t>
            </a:r>
            <a:endParaRPr lang="fr-FR" sz="2600" b="1" u="sng" dirty="0" smtClean="0"/>
          </a:p>
          <a:p>
            <a:endParaRPr lang="fr-FR" sz="1400" b="1" dirty="0" smtClean="0"/>
          </a:p>
          <a:p>
            <a:pPr>
              <a:buNone/>
            </a:pPr>
            <a:r>
              <a:rPr lang="fr-FR" sz="2300" b="1" dirty="0" smtClean="0"/>
              <a:t>The temporal </a:t>
            </a:r>
            <a:r>
              <a:rPr lang="fr-FR" sz="2300" b="1" dirty="0" err="1" smtClean="0"/>
              <a:t>lag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effects</a:t>
            </a:r>
            <a:r>
              <a:rPr lang="fr-FR" sz="2300" b="1" dirty="0" smtClean="0"/>
              <a:t> due to </a:t>
            </a:r>
            <a:r>
              <a:rPr lang="fr-FR" sz="2300" b="1" dirty="0" err="1" smtClean="0"/>
              <a:t>landscape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functioning</a:t>
            </a:r>
            <a:r>
              <a:rPr lang="fr-FR" sz="2300" b="1" dirty="0" smtClean="0"/>
              <a:t> and </a:t>
            </a:r>
            <a:r>
              <a:rPr lang="fr-FR" sz="2300" b="1" dirty="0" err="1" smtClean="0"/>
              <a:t>economic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choices</a:t>
            </a:r>
            <a:endParaRPr lang="fr-FR" sz="2300" b="1" dirty="0" smtClean="0"/>
          </a:p>
          <a:p>
            <a:endParaRPr lang="fr-FR" sz="14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smtClean="0"/>
              <a:t>Positive </a:t>
            </a:r>
            <a:r>
              <a:rPr lang="fr-FR" sz="2200" dirty="0" err="1" smtClean="0"/>
              <a:t>effects</a:t>
            </a:r>
            <a:r>
              <a:rPr lang="fr-FR" sz="2200" dirty="0" smtClean="0"/>
              <a:t> of biodiversity on crops production are more the </a:t>
            </a:r>
            <a:r>
              <a:rPr lang="fr-FR" sz="2200" dirty="0" err="1" smtClean="0"/>
              <a:t>result</a:t>
            </a:r>
            <a:r>
              <a:rPr lang="fr-FR" sz="2200" dirty="0" smtClean="0"/>
              <a:t> of </a:t>
            </a:r>
            <a:r>
              <a:rPr lang="fr-FR" sz="2200" dirty="0" err="1" smtClean="0"/>
              <a:t>current</a:t>
            </a:r>
            <a:r>
              <a:rPr lang="fr-FR" sz="2200" dirty="0" smtClean="0"/>
              <a:t> crops diversification (Di Falco and Chavas 2008) (</a:t>
            </a:r>
            <a:r>
              <a:rPr lang="fr-FR" sz="2200" dirty="0" err="1" smtClean="0"/>
              <a:t>only</a:t>
            </a:r>
            <a:r>
              <a:rPr lang="fr-FR" sz="2200" dirty="0" smtClean="0"/>
              <a:t> if                  ).</a:t>
            </a:r>
          </a:p>
          <a:p>
            <a:pPr>
              <a:buFont typeface="Wingdings" pitchFamily="2" charset="2"/>
              <a:buChar char="ü"/>
            </a:pPr>
            <a:endParaRPr lang="fr-FR" sz="14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Farmers</a:t>
            </a:r>
            <a:r>
              <a:rPr lang="fr-FR" sz="2200" dirty="0" smtClean="0"/>
              <a:t> face </a:t>
            </a:r>
            <a:r>
              <a:rPr lang="fr-FR" sz="2200" dirty="0" err="1" smtClean="0"/>
              <a:t>adjustment</a:t>
            </a:r>
            <a:r>
              <a:rPr lang="fr-FR" sz="2200" dirty="0" smtClean="0"/>
              <a:t> </a:t>
            </a:r>
            <a:r>
              <a:rPr lang="fr-FR" sz="2200" dirty="0" err="1" smtClean="0"/>
              <a:t>costs</a:t>
            </a:r>
            <a:r>
              <a:rPr lang="fr-FR" sz="2200" dirty="0" smtClean="0"/>
              <a:t> </a:t>
            </a:r>
            <a:r>
              <a:rPr lang="fr-FR" sz="2200" dirty="0" err="1" smtClean="0"/>
              <a:t>when</a:t>
            </a:r>
            <a:r>
              <a:rPr lang="fr-FR" sz="2200" dirty="0" smtClean="0"/>
              <a:t> </a:t>
            </a:r>
            <a:r>
              <a:rPr lang="fr-FR" sz="2200" dirty="0" err="1" smtClean="0"/>
              <a:t>they</a:t>
            </a:r>
            <a:r>
              <a:rPr lang="fr-FR" sz="2200" dirty="0" smtClean="0"/>
              <a:t> manage their arable land </a:t>
            </a:r>
            <a:r>
              <a:rPr lang="fr-FR" sz="2200" dirty="0" err="1" smtClean="0"/>
              <a:t>acreage</a:t>
            </a:r>
            <a:r>
              <a:rPr lang="fr-FR" sz="2200" dirty="0" smtClean="0"/>
              <a:t> </a:t>
            </a:r>
            <a:r>
              <a:rPr lang="fr-FR" sz="2200" dirty="0" err="1" smtClean="0"/>
              <a:t>because</a:t>
            </a:r>
            <a:r>
              <a:rPr lang="fr-FR" sz="2200" dirty="0" smtClean="0"/>
              <a:t> of their </a:t>
            </a:r>
            <a:r>
              <a:rPr lang="fr-FR" sz="2200" dirty="0" err="1" smtClean="0"/>
              <a:t>fixed</a:t>
            </a:r>
            <a:r>
              <a:rPr lang="fr-FR" sz="2200" dirty="0" smtClean="0"/>
              <a:t> inputs </a:t>
            </a:r>
            <a:r>
              <a:rPr lang="fr-FR" sz="2200" dirty="0" err="1" smtClean="0"/>
              <a:t>constraints</a:t>
            </a:r>
            <a:r>
              <a:rPr lang="fr-FR" sz="2200" dirty="0" smtClean="0"/>
              <a:t> (capital and labour).</a:t>
            </a:r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They</a:t>
            </a:r>
            <a:r>
              <a:rPr lang="fr-FR" sz="2200" dirty="0" smtClean="0"/>
              <a:t> face </a:t>
            </a:r>
            <a:r>
              <a:rPr lang="fr-FR" sz="2200" dirty="0" err="1" smtClean="0"/>
              <a:t>adjustement</a:t>
            </a:r>
            <a:r>
              <a:rPr lang="fr-FR" sz="2200" dirty="0" smtClean="0"/>
              <a:t> </a:t>
            </a:r>
            <a:r>
              <a:rPr lang="fr-FR" sz="2200" dirty="0" err="1" smtClean="0"/>
              <a:t>costs</a:t>
            </a:r>
            <a:r>
              <a:rPr lang="fr-FR" sz="2200" dirty="0" smtClean="0"/>
              <a:t> </a:t>
            </a:r>
            <a:r>
              <a:rPr lang="fr-FR" sz="2200" dirty="0" err="1" smtClean="0"/>
              <a:t>with</a:t>
            </a:r>
            <a:r>
              <a:rPr lang="fr-FR" sz="2200" dirty="0" smtClean="0"/>
              <a:t> the management of </a:t>
            </a:r>
            <a:r>
              <a:rPr lang="fr-FR" sz="2200" dirty="0" err="1" smtClean="0"/>
              <a:t>grasslands</a:t>
            </a:r>
            <a:r>
              <a:rPr lang="fr-FR" sz="2200" dirty="0" smtClean="0"/>
              <a:t> </a:t>
            </a:r>
            <a:r>
              <a:rPr lang="fr-FR" sz="2200" dirty="0" err="1" smtClean="0"/>
              <a:t>because</a:t>
            </a:r>
            <a:r>
              <a:rPr lang="fr-FR" sz="2200" dirty="0" smtClean="0"/>
              <a:t> of transaction </a:t>
            </a:r>
            <a:r>
              <a:rPr lang="fr-FR" sz="2200" dirty="0" err="1" smtClean="0"/>
              <a:t>costs</a:t>
            </a:r>
            <a:r>
              <a:rPr lang="fr-FR" sz="2200" dirty="0" smtClean="0"/>
              <a:t>, </a:t>
            </a:r>
            <a:r>
              <a:rPr lang="fr-FR" sz="2200" dirty="0" err="1" smtClean="0"/>
              <a:t>technical</a:t>
            </a:r>
            <a:r>
              <a:rPr lang="fr-FR" sz="2200" dirty="0" smtClean="0"/>
              <a:t> and </a:t>
            </a:r>
            <a:r>
              <a:rPr lang="fr-FR" sz="2200" dirty="0" err="1" smtClean="0"/>
              <a:t>political</a:t>
            </a:r>
            <a:r>
              <a:rPr lang="fr-FR" sz="2200" dirty="0" smtClean="0"/>
              <a:t> </a:t>
            </a:r>
            <a:r>
              <a:rPr lang="fr-FR" sz="2200" dirty="0" err="1" smtClean="0"/>
              <a:t>constraints</a:t>
            </a:r>
            <a:r>
              <a:rPr lang="fr-FR" sz="22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Adjustment</a:t>
            </a:r>
            <a:r>
              <a:rPr lang="fr-FR" sz="2200" dirty="0" smtClean="0"/>
              <a:t> </a:t>
            </a:r>
            <a:r>
              <a:rPr lang="fr-FR" sz="2200" dirty="0" err="1" smtClean="0"/>
              <a:t>costs</a:t>
            </a:r>
            <a:r>
              <a:rPr lang="fr-FR" sz="2200" dirty="0" smtClean="0"/>
              <a:t> </a:t>
            </a:r>
            <a:r>
              <a:rPr lang="fr-FR" sz="2200" dirty="0" err="1" smtClean="0"/>
              <a:t>associated</a:t>
            </a:r>
            <a:r>
              <a:rPr lang="fr-FR" sz="2200" dirty="0" smtClean="0"/>
              <a:t> </a:t>
            </a:r>
            <a:r>
              <a:rPr lang="fr-FR" sz="2200" dirty="0" err="1" smtClean="0"/>
              <a:t>with</a:t>
            </a:r>
            <a:r>
              <a:rPr lang="fr-FR" sz="2200" dirty="0" smtClean="0"/>
              <a:t> the management of permanent </a:t>
            </a:r>
            <a:r>
              <a:rPr lang="fr-FR" sz="2200" dirty="0" err="1" smtClean="0"/>
              <a:t>grassland</a:t>
            </a:r>
            <a:r>
              <a:rPr lang="fr-FR" sz="2200" dirty="0" smtClean="0"/>
              <a:t> are </a:t>
            </a:r>
            <a:r>
              <a:rPr lang="fr-FR" sz="2200" dirty="0" err="1" smtClean="0"/>
              <a:t>higher</a:t>
            </a:r>
            <a:r>
              <a:rPr lang="fr-FR" sz="2200" dirty="0" smtClean="0"/>
              <a:t> </a:t>
            </a:r>
            <a:r>
              <a:rPr lang="fr-FR" sz="2200" dirty="0" err="1" smtClean="0"/>
              <a:t>than</a:t>
            </a:r>
            <a:r>
              <a:rPr lang="fr-FR" sz="2200" dirty="0" smtClean="0"/>
              <a:t> </a:t>
            </a:r>
            <a:r>
              <a:rPr lang="fr-FR" sz="2200" dirty="0" err="1" smtClean="0"/>
              <a:t>ones</a:t>
            </a:r>
            <a:r>
              <a:rPr lang="fr-FR" sz="2200" dirty="0" smtClean="0"/>
              <a:t> </a:t>
            </a:r>
            <a:r>
              <a:rPr lang="fr-FR" sz="2200" dirty="0" err="1" smtClean="0"/>
              <a:t>associated</a:t>
            </a:r>
            <a:r>
              <a:rPr lang="fr-FR" sz="2200" dirty="0" smtClean="0"/>
              <a:t> </a:t>
            </a:r>
            <a:r>
              <a:rPr lang="fr-FR" sz="2200" dirty="0" err="1" smtClean="0"/>
              <a:t>with</a:t>
            </a:r>
            <a:r>
              <a:rPr lang="fr-FR" sz="2200" dirty="0" smtClean="0"/>
              <a:t> the management of arable lands.  </a:t>
            </a:r>
            <a:endParaRPr lang="fr-FR" sz="2400" dirty="0" smtClean="0"/>
          </a:p>
          <a:p>
            <a:pPr>
              <a:buNone/>
            </a:pPr>
            <a:endParaRPr lang="fr-FR" sz="240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763688" y="2852936"/>
          <a:ext cx="1008063" cy="465138"/>
        </p:xfrm>
        <a:graphic>
          <a:graphicData uri="http://schemas.openxmlformats.org/presentationml/2006/ole">
            <p:oleObj spid="_x0000_s51203" name="Equation" r:id="rId3" imgW="5205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8352928" cy="604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600" b="1" u="sng" dirty="0" err="1" smtClean="0"/>
              <a:t>Some</a:t>
            </a:r>
            <a:r>
              <a:rPr lang="fr-FR" sz="2600" b="1" u="sng" dirty="0" smtClean="0"/>
              <a:t> conclusive </a:t>
            </a:r>
            <a:r>
              <a:rPr lang="fr-FR" sz="2600" b="1" u="sng" dirty="0" err="1" smtClean="0"/>
              <a:t>remarks</a:t>
            </a:r>
            <a:endParaRPr lang="fr-FR" sz="2600" b="1" u="sng" dirty="0" smtClean="0"/>
          </a:p>
          <a:p>
            <a:endParaRPr lang="fr-FR" sz="2200" b="1" dirty="0" smtClean="0"/>
          </a:p>
          <a:p>
            <a:pPr>
              <a:buNone/>
            </a:pPr>
            <a:endParaRPr lang="fr-FR" sz="800" dirty="0" smtClean="0"/>
          </a:p>
          <a:p>
            <a:pPr>
              <a:buNone/>
            </a:pPr>
            <a:r>
              <a:rPr lang="fr-FR" sz="2200" i="1" dirty="0" smtClean="0"/>
              <a:t>(</a:t>
            </a:r>
            <a:r>
              <a:rPr lang="fr-FR" sz="2200" i="1" dirty="0" err="1" smtClean="0"/>
              <a:t>depending</a:t>
            </a:r>
            <a:r>
              <a:rPr lang="fr-FR" sz="2200" i="1" dirty="0" smtClean="0"/>
              <a:t> on the </a:t>
            </a:r>
            <a:r>
              <a:rPr lang="fr-FR" sz="2200" i="1" dirty="0" err="1" smtClean="0"/>
              <a:t>results</a:t>
            </a:r>
            <a:r>
              <a:rPr lang="fr-FR" sz="2200" i="1" dirty="0" smtClean="0"/>
              <a:t>) </a:t>
            </a:r>
          </a:p>
          <a:p>
            <a:pPr>
              <a:buFont typeface="Wingdings" pitchFamily="2" charset="2"/>
              <a:buChar char="ü"/>
            </a:pPr>
            <a:endParaRPr lang="fr-FR" sz="22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smtClean="0"/>
              <a:t>Agri-</a:t>
            </a:r>
            <a:r>
              <a:rPr lang="fr-FR" sz="2200" dirty="0" err="1" smtClean="0"/>
              <a:t>environmental</a:t>
            </a:r>
            <a:r>
              <a:rPr lang="fr-FR" sz="2200" dirty="0" smtClean="0"/>
              <a:t> </a:t>
            </a:r>
            <a:r>
              <a:rPr lang="fr-FR" sz="2200" dirty="0" err="1" smtClean="0"/>
              <a:t>policy</a:t>
            </a:r>
            <a:r>
              <a:rPr lang="fr-FR" sz="2200" dirty="0" smtClean="0"/>
              <a:t> </a:t>
            </a:r>
            <a:r>
              <a:rPr lang="fr-FR" sz="2200" dirty="0" err="1" smtClean="0"/>
              <a:t>evaluation</a:t>
            </a:r>
            <a:r>
              <a:rPr lang="fr-FR" sz="2200" dirty="0" smtClean="0"/>
              <a:t> </a:t>
            </a:r>
            <a:r>
              <a:rPr lang="fr-FR" sz="2200" dirty="0" err="1" smtClean="0"/>
              <a:t>needs</a:t>
            </a:r>
            <a:r>
              <a:rPr lang="fr-FR" sz="2200" dirty="0" smtClean="0"/>
              <a:t> to </a:t>
            </a:r>
            <a:r>
              <a:rPr lang="fr-FR" sz="2200" dirty="0" err="1" smtClean="0"/>
              <a:t>better</a:t>
            </a:r>
            <a:r>
              <a:rPr lang="fr-FR" sz="2200" dirty="0" smtClean="0"/>
              <a:t> </a:t>
            </a:r>
            <a:r>
              <a:rPr lang="fr-FR" sz="2200" dirty="0" err="1" smtClean="0"/>
              <a:t>integrate</a:t>
            </a:r>
            <a:r>
              <a:rPr lang="fr-FR" sz="2200" dirty="0" smtClean="0"/>
              <a:t> </a:t>
            </a:r>
            <a:r>
              <a:rPr lang="fr-FR" sz="2200" dirty="0" err="1" smtClean="0"/>
              <a:t>farmers</a:t>
            </a:r>
            <a:r>
              <a:rPr lang="fr-FR" sz="2200" dirty="0" smtClean="0"/>
              <a:t>’ </a:t>
            </a:r>
            <a:r>
              <a:rPr lang="fr-FR" sz="2200" dirty="0" err="1" smtClean="0"/>
              <a:t>environmental</a:t>
            </a:r>
            <a:r>
              <a:rPr lang="fr-FR" sz="2200" dirty="0" smtClean="0"/>
              <a:t> productive management.</a:t>
            </a:r>
          </a:p>
          <a:p>
            <a:pPr>
              <a:buFont typeface="Wingdings" pitchFamily="2" charset="2"/>
              <a:buChar char="ü"/>
            </a:pPr>
            <a:endParaRPr lang="fr-FR" sz="1400" dirty="0" smtClean="0"/>
          </a:p>
          <a:p>
            <a:pPr lvl="1">
              <a:buFont typeface="Arial" pitchFamily="34" charset="0"/>
              <a:buChar char="•"/>
            </a:pPr>
            <a:r>
              <a:rPr lang="fr-FR" sz="2200" dirty="0" smtClean="0"/>
              <a:t>The </a:t>
            </a:r>
            <a:r>
              <a:rPr lang="fr-FR" sz="2200" dirty="0" err="1" smtClean="0"/>
              <a:t>effects</a:t>
            </a:r>
            <a:r>
              <a:rPr lang="fr-FR" sz="2200" dirty="0" smtClean="0"/>
              <a:t> of </a:t>
            </a:r>
            <a:r>
              <a:rPr lang="fr-FR" sz="2200" dirty="0" err="1" smtClean="0"/>
              <a:t>environmental</a:t>
            </a:r>
            <a:r>
              <a:rPr lang="fr-FR" sz="2200" dirty="0" smtClean="0"/>
              <a:t> </a:t>
            </a:r>
            <a:r>
              <a:rPr lang="fr-FR" sz="2200" dirty="0" err="1" smtClean="0"/>
              <a:t>policies</a:t>
            </a:r>
            <a:r>
              <a:rPr lang="fr-FR" sz="2200" dirty="0" smtClean="0"/>
              <a:t> </a:t>
            </a:r>
            <a:r>
              <a:rPr lang="fr-FR" sz="2200" dirty="0" err="1" smtClean="0"/>
              <a:t>may</a:t>
            </a:r>
            <a:r>
              <a:rPr lang="fr-FR" sz="2200" dirty="0" smtClean="0"/>
              <a:t> </a:t>
            </a:r>
            <a:r>
              <a:rPr lang="fr-FR" sz="2200" dirty="0" err="1" smtClean="0"/>
              <a:t>be</a:t>
            </a:r>
            <a:r>
              <a:rPr lang="fr-FR" sz="2200" dirty="0" smtClean="0"/>
              <a:t> not </a:t>
            </a:r>
            <a:r>
              <a:rPr lang="fr-FR" sz="2200" dirty="0" err="1" smtClean="0"/>
              <a:t>well</a:t>
            </a:r>
            <a:r>
              <a:rPr lang="fr-FR" sz="2200" dirty="0" smtClean="0"/>
              <a:t> </a:t>
            </a:r>
            <a:r>
              <a:rPr lang="fr-FR" sz="2200" dirty="0" err="1" smtClean="0"/>
              <a:t>assessed</a:t>
            </a:r>
            <a:r>
              <a:rPr lang="fr-FR" sz="2200" dirty="0" smtClean="0"/>
              <a:t> </a:t>
            </a:r>
            <a:r>
              <a:rPr lang="fr-FR" sz="2200" dirty="0" err="1" smtClean="0"/>
              <a:t>because</a:t>
            </a:r>
            <a:r>
              <a:rPr lang="fr-FR" sz="2200" dirty="0" smtClean="0"/>
              <a:t> of the </a:t>
            </a:r>
            <a:r>
              <a:rPr lang="fr-FR" sz="2200" dirty="0" err="1" smtClean="0"/>
              <a:t>delay</a:t>
            </a:r>
            <a:r>
              <a:rPr lang="fr-FR" sz="2200" dirty="0" smtClean="0"/>
              <a:t> between the </a:t>
            </a:r>
            <a:r>
              <a:rPr lang="fr-FR" sz="2200" dirty="0" err="1" smtClean="0"/>
              <a:t>policy</a:t>
            </a:r>
            <a:r>
              <a:rPr lang="fr-FR" sz="2200" dirty="0" smtClean="0"/>
              <a:t> </a:t>
            </a:r>
            <a:r>
              <a:rPr lang="fr-FR" sz="2200" dirty="0" err="1" smtClean="0"/>
              <a:t>implementation</a:t>
            </a:r>
            <a:r>
              <a:rPr lang="fr-FR" sz="2200" dirty="0" smtClean="0"/>
              <a:t> and the </a:t>
            </a:r>
            <a:r>
              <a:rPr lang="fr-FR" sz="2200" dirty="0" err="1" smtClean="0"/>
              <a:t>environmental</a:t>
            </a:r>
            <a:r>
              <a:rPr lang="fr-FR" sz="2200" dirty="0" smtClean="0"/>
              <a:t> impacts. 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smtClean="0"/>
              <a:t>Agri-</a:t>
            </a:r>
            <a:r>
              <a:rPr lang="fr-FR" sz="2200" dirty="0" err="1" smtClean="0"/>
              <a:t>environmental</a:t>
            </a:r>
            <a:r>
              <a:rPr lang="fr-FR" sz="2200" dirty="0" smtClean="0"/>
              <a:t> </a:t>
            </a:r>
            <a:r>
              <a:rPr lang="fr-FR" sz="2200" dirty="0" err="1" smtClean="0"/>
              <a:t>measures</a:t>
            </a:r>
            <a:r>
              <a:rPr lang="fr-FR" sz="2200" dirty="0" smtClean="0"/>
              <a:t> </a:t>
            </a:r>
            <a:r>
              <a:rPr lang="fr-FR" sz="2200" dirty="0" err="1" smtClean="0"/>
              <a:t>benefit</a:t>
            </a:r>
            <a:r>
              <a:rPr lang="fr-FR" sz="2200" dirty="0" smtClean="0"/>
              <a:t> to </a:t>
            </a:r>
            <a:r>
              <a:rPr lang="fr-FR" sz="2200" dirty="0" err="1" smtClean="0"/>
              <a:t>farmers</a:t>
            </a:r>
            <a:r>
              <a:rPr lang="fr-FR" sz="2200" dirty="0" smtClean="0"/>
              <a:t> </a:t>
            </a:r>
            <a:r>
              <a:rPr lang="fr-FR" sz="2200" dirty="0" err="1" smtClean="0"/>
              <a:t>through</a:t>
            </a:r>
            <a:r>
              <a:rPr lang="fr-FR" sz="2200" dirty="0" smtClean="0"/>
              <a:t> </a:t>
            </a:r>
            <a:r>
              <a:rPr lang="fr-FR" sz="2200" dirty="0" err="1" smtClean="0"/>
              <a:t>subsidy</a:t>
            </a:r>
            <a:r>
              <a:rPr lang="fr-FR" sz="2200" dirty="0" smtClean="0"/>
              <a:t> </a:t>
            </a:r>
            <a:r>
              <a:rPr lang="fr-FR" sz="2200" dirty="0" err="1" smtClean="0"/>
              <a:t>payments</a:t>
            </a:r>
            <a:r>
              <a:rPr lang="fr-FR" sz="2200" dirty="0" smtClean="0"/>
              <a:t> but </a:t>
            </a:r>
            <a:r>
              <a:rPr lang="fr-FR" sz="2200" dirty="0" err="1" smtClean="0"/>
              <a:t>also</a:t>
            </a:r>
            <a:r>
              <a:rPr lang="fr-FR" sz="2200" dirty="0" smtClean="0"/>
              <a:t> </a:t>
            </a:r>
            <a:r>
              <a:rPr lang="fr-FR" sz="2200" dirty="0" err="1" smtClean="0"/>
              <a:t>through</a:t>
            </a:r>
            <a:r>
              <a:rPr lang="fr-FR" sz="2200" dirty="0" smtClean="0"/>
              <a:t> marginal </a:t>
            </a:r>
            <a:r>
              <a:rPr lang="fr-FR" sz="2200" dirty="0" err="1" smtClean="0"/>
              <a:t>productivity</a:t>
            </a:r>
            <a:r>
              <a:rPr lang="fr-FR" sz="2200" dirty="0" smtClean="0"/>
              <a:t> </a:t>
            </a:r>
            <a:r>
              <a:rPr lang="fr-FR" sz="2200" dirty="0" err="1" smtClean="0"/>
              <a:t>increasing</a:t>
            </a:r>
            <a:r>
              <a:rPr lang="fr-FR" sz="2200" dirty="0" smtClean="0"/>
              <a:t> due to positive temporal </a:t>
            </a:r>
            <a:r>
              <a:rPr lang="fr-FR" sz="2200" dirty="0" err="1" smtClean="0"/>
              <a:t>effects</a:t>
            </a:r>
            <a:r>
              <a:rPr lang="fr-FR" sz="2200" dirty="0" smtClean="0"/>
              <a:t> on production. </a:t>
            </a:r>
          </a:p>
          <a:p>
            <a:pPr lvl="1">
              <a:buFont typeface="Arial" pitchFamily="34" charset="0"/>
              <a:buChar char="•"/>
            </a:pPr>
            <a:endParaRPr lang="fr-FR" sz="2200" dirty="0" smtClean="0"/>
          </a:p>
          <a:p>
            <a:pPr>
              <a:buFont typeface="Wingdings" pitchFamily="2" charset="2"/>
              <a:buChar char="ü"/>
            </a:pPr>
            <a:endParaRPr lang="fr-FR" sz="14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8352928" cy="6048672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ü"/>
            </a:pPr>
            <a:endParaRPr lang="fr-FR" sz="3600" b="1" dirty="0" smtClean="0"/>
          </a:p>
          <a:p>
            <a:pPr algn="ctr">
              <a:buFont typeface="Wingdings" pitchFamily="2" charset="2"/>
              <a:buChar char="ü"/>
            </a:pPr>
            <a:endParaRPr lang="fr-FR" sz="3600" b="1" dirty="0" smtClean="0"/>
          </a:p>
          <a:p>
            <a:pPr algn="ctr">
              <a:buFont typeface="Wingdings" pitchFamily="2" charset="2"/>
              <a:buChar char="ü"/>
            </a:pPr>
            <a:endParaRPr lang="fr-FR" sz="3600" b="1" dirty="0" smtClean="0"/>
          </a:p>
          <a:p>
            <a:pPr lvl="1" algn="ctr">
              <a:buNone/>
            </a:pPr>
            <a:endParaRPr lang="fr-FR" sz="3600" b="1" dirty="0" smtClean="0"/>
          </a:p>
          <a:p>
            <a:pPr lvl="1" algn="ctr">
              <a:buNone/>
            </a:pPr>
            <a:r>
              <a:rPr lang="fr-FR" sz="3600" b="1" dirty="0" err="1" smtClean="0"/>
              <a:t>Thank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you</a:t>
            </a:r>
            <a:r>
              <a:rPr lang="fr-FR" sz="3600" b="1" dirty="0" smtClean="0"/>
              <a:t> for </a:t>
            </a:r>
            <a:r>
              <a:rPr lang="fr-FR" sz="3600" b="1" dirty="0" err="1" smtClean="0"/>
              <a:t>your</a:t>
            </a:r>
            <a:r>
              <a:rPr lang="fr-FR" sz="3600" b="1" dirty="0" smtClean="0"/>
              <a:t> attention.</a:t>
            </a:r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8496944" cy="604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600" b="1" u="sng" dirty="0" err="1" smtClean="0"/>
              <a:t>Farmers</a:t>
            </a:r>
            <a:r>
              <a:rPr lang="fr-FR" sz="2600" b="1" u="sng" dirty="0" smtClean="0"/>
              <a:t>’ practices and environment: a </a:t>
            </a:r>
            <a:r>
              <a:rPr lang="fr-FR" sz="2600" b="1" u="sng" dirty="0" err="1" smtClean="0"/>
              <a:t>literature</a:t>
            </a:r>
            <a:r>
              <a:rPr lang="fr-FR" sz="2600" b="1" u="sng" dirty="0" smtClean="0"/>
              <a:t> </a:t>
            </a:r>
            <a:r>
              <a:rPr lang="fr-FR" sz="2600" b="1" u="sng" dirty="0" err="1" smtClean="0"/>
              <a:t>review</a:t>
            </a:r>
            <a:endParaRPr lang="fr-FR" sz="2600" b="1" u="sng" dirty="0" smtClean="0"/>
          </a:p>
          <a:p>
            <a:endParaRPr lang="fr-FR" sz="2400" b="1" dirty="0" smtClean="0"/>
          </a:p>
          <a:p>
            <a:pPr>
              <a:buNone/>
            </a:pPr>
            <a:r>
              <a:rPr lang="fr-FR" sz="2400" b="1" dirty="0" smtClean="0"/>
              <a:t>(1) Agricultural intensification has negative impacts on environment, and </a:t>
            </a:r>
            <a:r>
              <a:rPr lang="fr-FR" sz="2400" b="1" dirty="0" err="1" smtClean="0"/>
              <a:t>amongst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other</a:t>
            </a:r>
            <a:r>
              <a:rPr lang="fr-FR" sz="2400" b="1" dirty="0" smtClean="0"/>
              <a:t> on biodiversity.</a:t>
            </a:r>
          </a:p>
          <a:p>
            <a:endParaRPr lang="fr-FR" sz="9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European</a:t>
            </a:r>
            <a:r>
              <a:rPr lang="fr-FR" sz="2200" dirty="0" smtClean="0"/>
              <a:t> </a:t>
            </a:r>
            <a:r>
              <a:rPr lang="fr-FR" sz="2200" dirty="0" err="1" smtClean="0"/>
              <a:t>policy</a:t>
            </a:r>
            <a:r>
              <a:rPr lang="fr-FR" sz="2200" dirty="0" smtClean="0"/>
              <a:t> </a:t>
            </a:r>
            <a:r>
              <a:rPr lang="fr-FR" sz="2200" dirty="0" err="1" smtClean="0"/>
              <a:t>measures</a:t>
            </a:r>
            <a:r>
              <a:rPr lang="fr-FR" sz="2200" dirty="0" smtClean="0"/>
              <a:t> </a:t>
            </a:r>
            <a:r>
              <a:rPr lang="fr-FR" sz="2200" dirty="0" err="1" smtClean="0"/>
              <a:t>aim</a:t>
            </a:r>
            <a:r>
              <a:rPr lang="fr-FR" sz="2200" dirty="0" smtClean="0"/>
              <a:t> to encourage </a:t>
            </a:r>
            <a:r>
              <a:rPr lang="fr-FR" sz="2200" dirty="0" err="1" smtClean="0"/>
              <a:t>farmers</a:t>
            </a:r>
            <a:r>
              <a:rPr lang="fr-FR" sz="2200" dirty="0" smtClean="0"/>
              <a:t> to </a:t>
            </a:r>
            <a:r>
              <a:rPr lang="fr-FR" sz="2200" dirty="0" err="1" smtClean="0"/>
              <a:t>adopt</a:t>
            </a:r>
            <a:r>
              <a:rPr lang="fr-FR" sz="2200" dirty="0"/>
              <a:t> </a:t>
            </a:r>
            <a:r>
              <a:rPr lang="fr-FR" sz="2200" dirty="0" smtClean="0"/>
              <a:t>more biodiversity </a:t>
            </a:r>
            <a:r>
              <a:rPr lang="fr-FR" sz="2200" dirty="0" err="1" smtClean="0"/>
              <a:t>friendly</a:t>
            </a:r>
            <a:r>
              <a:rPr lang="fr-FR" sz="2200" dirty="0" smtClean="0"/>
              <a:t> practices: </a:t>
            </a:r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 lvl="1">
              <a:buFont typeface="Arial" pitchFamily="34" charset="0"/>
              <a:buChar char="•"/>
            </a:pPr>
            <a:r>
              <a:rPr lang="fr-FR" sz="2200" dirty="0" err="1" smtClean="0"/>
              <a:t>Agro-environmental</a:t>
            </a:r>
            <a:r>
              <a:rPr lang="fr-FR" sz="2200" dirty="0" smtClean="0"/>
              <a:t> </a:t>
            </a:r>
            <a:r>
              <a:rPr lang="fr-FR" sz="2200" dirty="0" err="1" smtClean="0"/>
              <a:t>measures</a:t>
            </a:r>
            <a:r>
              <a:rPr lang="fr-FR" sz="2200" dirty="0" smtClean="0"/>
              <a:t>  (AEM)</a:t>
            </a:r>
          </a:p>
          <a:p>
            <a:pPr lvl="1">
              <a:buFont typeface="Arial" pitchFamily="34" charset="0"/>
              <a:buChar char="•"/>
            </a:pPr>
            <a:r>
              <a:rPr lang="fr-FR" sz="2200" dirty="0" err="1" smtClean="0"/>
              <a:t>Conditionnality</a:t>
            </a:r>
            <a:r>
              <a:rPr lang="fr-FR" sz="2200" dirty="0" smtClean="0"/>
              <a:t> of Common Agricultural Policy (CAP) </a:t>
            </a:r>
            <a:r>
              <a:rPr lang="fr-FR" sz="2200" dirty="0" err="1" smtClean="0"/>
              <a:t>payments</a:t>
            </a:r>
            <a:r>
              <a:rPr lang="fr-FR" sz="2200" dirty="0" smtClean="0"/>
              <a:t>.</a:t>
            </a:r>
          </a:p>
          <a:p>
            <a:endParaRPr lang="fr-FR" sz="9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smtClean="0"/>
              <a:t>Much </a:t>
            </a:r>
            <a:r>
              <a:rPr lang="fr-FR" sz="2200" dirty="0" err="1" smtClean="0"/>
              <a:t>economic</a:t>
            </a:r>
            <a:r>
              <a:rPr lang="fr-FR" sz="2200" dirty="0" smtClean="0"/>
              <a:t> </a:t>
            </a:r>
            <a:r>
              <a:rPr lang="fr-FR" sz="2200" dirty="0" err="1" smtClean="0"/>
              <a:t>research</a:t>
            </a:r>
            <a:r>
              <a:rPr lang="fr-FR" sz="2200" dirty="0" smtClean="0"/>
              <a:t> focus on adoption of AEM, or ex-post </a:t>
            </a:r>
            <a:r>
              <a:rPr lang="fr-FR" sz="2200" dirty="0" err="1" smtClean="0"/>
              <a:t>environmental</a:t>
            </a:r>
            <a:r>
              <a:rPr lang="fr-FR" sz="2200" dirty="0" smtClean="0"/>
              <a:t> </a:t>
            </a:r>
            <a:r>
              <a:rPr lang="fr-FR" sz="2200" dirty="0" err="1" smtClean="0"/>
              <a:t>effects</a:t>
            </a:r>
            <a:r>
              <a:rPr lang="fr-FR" sz="2200" dirty="0" smtClean="0"/>
              <a:t> of </a:t>
            </a:r>
            <a:r>
              <a:rPr lang="fr-FR" sz="2200" dirty="0" err="1" smtClean="0"/>
              <a:t>farmers</a:t>
            </a:r>
            <a:r>
              <a:rPr lang="fr-FR" sz="2200" dirty="0" smtClean="0"/>
              <a:t>’ practices. </a:t>
            </a:r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 marL="742950" lvl="2" indent="-342900"/>
            <a:r>
              <a:rPr lang="fr-FR" sz="2000" i="1" dirty="0" err="1" smtClean="0"/>
              <a:t>Amongst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others</a:t>
            </a:r>
            <a:r>
              <a:rPr lang="fr-FR" sz="2000" i="1" dirty="0" smtClean="0"/>
              <a:t>, </a:t>
            </a:r>
            <a:r>
              <a:rPr lang="fr-FR" sz="2000" i="1" dirty="0" err="1" smtClean="0"/>
              <a:t>Fezzi</a:t>
            </a:r>
            <a:r>
              <a:rPr lang="fr-FR" sz="2000" i="1" dirty="0" smtClean="0"/>
              <a:t> and Bateman (2011), Lacroix and Thomas (2011), </a:t>
            </a:r>
            <a:r>
              <a:rPr lang="fr-FR" sz="2000" i="1" dirty="0" err="1" smtClean="0"/>
              <a:t>Laukkanen</a:t>
            </a:r>
            <a:r>
              <a:rPr lang="fr-FR" sz="2000" i="1" dirty="0" smtClean="0"/>
              <a:t> and </a:t>
            </a:r>
            <a:r>
              <a:rPr lang="fr-FR" sz="2000" i="1" dirty="0" err="1" smtClean="0"/>
              <a:t>Nauges</a:t>
            </a:r>
            <a:r>
              <a:rPr lang="fr-FR" sz="2000" i="1" dirty="0" smtClean="0"/>
              <a:t> (2014).</a:t>
            </a:r>
          </a:p>
          <a:p>
            <a:pPr>
              <a:buFont typeface="Wingdings" pitchFamily="2" charset="2"/>
              <a:buChar char="ü"/>
            </a:pPr>
            <a:endParaRPr lang="fr-FR" sz="2200" dirty="0" smtClean="0"/>
          </a:p>
          <a:p>
            <a:endParaRPr lang="fr-FR" sz="900" dirty="0" smtClean="0"/>
          </a:p>
          <a:p>
            <a:endParaRPr lang="fr-FR" sz="9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8496944" cy="604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600" b="1" u="sng" dirty="0" err="1" smtClean="0"/>
              <a:t>Farmers</a:t>
            </a:r>
            <a:r>
              <a:rPr lang="fr-FR" sz="2600" b="1" u="sng" dirty="0" smtClean="0"/>
              <a:t>’ practices and environment: a </a:t>
            </a:r>
            <a:r>
              <a:rPr lang="fr-FR" sz="2600" b="1" u="sng" dirty="0" err="1" smtClean="0"/>
              <a:t>literature</a:t>
            </a:r>
            <a:r>
              <a:rPr lang="fr-FR" sz="2600" b="1" u="sng" dirty="0" smtClean="0"/>
              <a:t> </a:t>
            </a:r>
            <a:r>
              <a:rPr lang="fr-FR" sz="2600" b="1" u="sng" dirty="0" err="1" smtClean="0"/>
              <a:t>review</a:t>
            </a:r>
            <a:endParaRPr lang="fr-FR" sz="2600" b="1" u="sng" dirty="0" smtClean="0"/>
          </a:p>
          <a:p>
            <a:endParaRPr lang="fr-FR" sz="2400" b="1" dirty="0" smtClean="0"/>
          </a:p>
          <a:p>
            <a:pPr>
              <a:buNone/>
            </a:pPr>
            <a:r>
              <a:rPr lang="fr-FR" sz="2400" b="1" dirty="0" smtClean="0"/>
              <a:t>(2) Biodiversity has positive impacts on agricultural </a:t>
            </a:r>
            <a:r>
              <a:rPr lang="fr-FR" sz="2400" b="1" dirty="0" err="1" smtClean="0"/>
              <a:t>yield</a:t>
            </a:r>
            <a:r>
              <a:rPr lang="fr-FR" sz="2400" b="1" dirty="0" smtClean="0"/>
              <a:t> in </a:t>
            </a:r>
            <a:r>
              <a:rPr lang="fr-FR" sz="2400" b="1" dirty="0" err="1" smtClean="0"/>
              <a:t>contributing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greatly</a:t>
            </a:r>
            <a:r>
              <a:rPr lang="fr-FR" sz="2400" b="1" dirty="0" smtClean="0"/>
              <a:t> to the </a:t>
            </a:r>
            <a:r>
              <a:rPr lang="fr-FR" sz="2400" b="1" dirty="0" err="1" smtClean="0"/>
              <a:t>functioning</a:t>
            </a:r>
            <a:r>
              <a:rPr lang="fr-FR" sz="2400" b="1" dirty="0" smtClean="0"/>
              <a:t> of the </a:t>
            </a:r>
            <a:r>
              <a:rPr lang="fr-FR" sz="2400" b="1" dirty="0" err="1" smtClean="0"/>
              <a:t>landscape</a:t>
            </a:r>
            <a:r>
              <a:rPr lang="fr-FR" sz="2400" b="1" dirty="0" smtClean="0"/>
              <a:t>.</a:t>
            </a:r>
          </a:p>
          <a:p>
            <a:endParaRPr lang="fr-FR" sz="900" b="1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Some</a:t>
            </a:r>
            <a:r>
              <a:rPr lang="fr-FR" sz="2200" dirty="0" smtClean="0"/>
              <a:t> </a:t>
            </a:r>
            <a:r>
              <a:rPr lang="fr-FR" sz="2200" dirty="0" err="1" smtClean="0"/>
              <a:t>ecologic</a:t>
            </a:r>
            <a:r>
              <a:rPr lang="fr-FR" sz="2200" dirty="0" smtClean="0"/>
              <a:t> </a:t>
            </a:r>
            <a:r>
              <a:rPr lang="fr-FR" sz="2200" dirty="0" err="1" smtClean="0"/>
              <a:t>works</a:t>
            </a:r>
            <a:r>
              <a:rPr lang="fr-FR" sz="2200" dirty="0" smtClean="0"/>
              <a:t> show </a:t>
            </a:r>
            <a:r>
              <a:rPr lang="fr-FR" sz="2200" dirty="0" err="1" smtClean="0"/>
              <a:t>that</a:t>
            </a:r>
            <a:r>
              <a:rPr lang="fr-FR" sz="2200" dirty="0" smtClean="0"/>
              <a:t> biodiversity has positive </a:t>
            </a:r>
            <a:r>
              <a:rPr lang="fr-FR" sz="2200" dirty="0" err="1" smtClean="0"/>
              <a:t>effects</a:t>
            </a:r>
            <a:r>
              <a:rPr lang="fr-FR" sz="2200" dirty="0" smtClean="0"/>
              <a:t> on </a:t>
            </a:r>
            <a:r>
              <a:rPr lang="fr-FR" sz="2200" dirty="0" err="1" smtClean="0"/>
              <a:t>landscape</a:t>
            </a:r>
            <a:r>
              <a:rPr lang="fr-FR" sz="2200" dirty="0" smtClean="0"/>
              <a:t> </a:t>
            </a:r>
            <a:r>
              <a:rPr lang="fr-FR" sz="2200" dirty="0" err="1" smtClean="0"/>
              <a:t>fuctionnalities</a:t>
            </a:r>
            <a:r>
              <a:rPr lang="fr-FR" sz="2200" dirty="0" smtClean="0"/>
              <a:t>, </a:t>
            </a:r>
            <a:r>
              <a:rPr lang="fr-FR" sz="2200" dirty="0" err="1" smtClean="0"/>
              <a:t>especially</a:t>
            </a:r>
            <a:r>
              <a:rPr lang="fr-FR" sz="2200" dirty="0" smtClean="0"/>
              <a:t> on net </a:t>
            </a:r>
            <a:r>
              <a:rPr lang="fr-FR" sz="2200" dirty="0" err="1" smtClean="0"/>
              <a:t>primary</a:t>
            </a:r>
            <a:r>
              <a:rPr lang="fr-FR" sz="2200" dirty="0" smtClean="0"/>
              <a:t> production. </a:t>
            </a:r>
          </a:p>
          <a:p>
            <a:pPr lvl="1">
              <a:buFont typeface="Arial" pitchFamily="34" charset="0"/>
              <a:buChar char="•"/>
            </a:pPr>
            <a:endParaRPr lang="fr-FR" sz="800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i="1" dirty="0" err="1" smtClean="0"/>
              <a:t>Cardinale</a:t>
            </a:r>
            <a:r>
              <a:rPr lang="en-US" sz="2000" i="1" dirty="0" smtClean="0"/>
              <a:t> et al., 2012 ; </a:t>
            </a:r>
            <a:r>
              <a:rPr lang="en-US" sz="2000" i="1" dirty="0" err="1" smtClean="0"/>
              <a:t>Costanza</a:t>
            </a:r>
            <a:r>
              <a:rPr lang="en-US" sz="2000" i="1" dirty="0" smtClean="0"/>
              <a:t> et al., 2007 ; Hooper et al., 2005 ; </a:t>
            </a:r>
            <a:r>
              <a:rPr lang="en-US" sz="2000" i="1" dirty="0" err="1" smtClean="0"/>
              <a:t>Tilman</a:t>
            </a:r>
            <a:r>
              <a:rPr lang="en-US" sz="2000" i="1" dirty="0" smtClean="0"/>
              <a:t> et al., 1994, 1996, 1997, 2005, 2006.</a:t>
            </a:r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Some</a:t>
            </a:r>
            <a:r>
              <a:rPr lang="fr-FR" sz="2200" dirty="0" smtClean="0"/>
              <a:t> </a:t>
            </a:r>
            <a:r>
              <a:rPr lang="fr-FR" sz="2200" dirty="0" err="1" smtClean="0"/>
              <a:t>economic</a:t>
            </a:r>
            <a:r>
              <a:rPr lang="fr-FR" sz="2200" dirty="0" smtClean="0"/>
              <a:t> </a:t>
            </a:r>
            <a:r>
              <a:rPr lang="fr-FR" sz="2200" dirty="0" err="1" smtClean="0"/>
              <a:t>studies</a:t>
            </a:r>
            <a:r>
              <a:rPr lang="fr-FR" sz="2200" dirty="0" smtClean="0"/>
              <a:t> </a:t>
            </a:r>
            <a:r>
              <a:rPr lang="fr-FR" sz="2200" dirty="0" err="1" smtClean="0"/>
              <a:t>assess</a:t>
            </a:r>
            <a:r>
              <a:rPr lang="fr-FR" sz="2200" dirty="0" smtClean="0"/>
              <a:t> the biodiversity </a:t>
            </a:r>
            <a:r>
              <a:rPr lang="fr-FR" sz="2200" dirty="0" err="1" smtClean="0"/>
              <a:t>effects</a:t>
            </a:r>
            <a:r>
              <a:rPr lang="fr-FR" sz="2200" dirty="0" smtClean="0"/>
              <a:t> on </a:t>
            </a:r>
            <a:r>
              <a:rPr lang="fr-FR" sz="2200" dirty="0" err="1" smtClean="0"/>
              <a:t>farms</a:t>
            </a:r>
            <a:r>
              <a:rPr lang="fr-FR" sz="2200" dirty="0" smtClean="0"/>
              <a:t> production and </a:t>
            </a:r>
            <a:r>
              <a:rPr lang="fr-FR" sz="2200" dirty="0" err="1" smtClean="0"/>
              <a:t>profitability</a:t>
            </a:r>
            <a:r>
              <a:rPr lang="fr-FR" sz="2200" dirty="0" smtClean="0"/>
              <a:t>. </a:t>
            </a:r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i="1" dirty="0" smtClean="0"/>
              <a:t>Di </a:t>
            </a:r>
            <a:r>
              <a:rPr lang="en-US" sz="2000" i="1" dirty="0" err="1" smtClean="0"/>
              <a:t>Falco</a:t>
            </a:r>
            <a:r>
              <a:rPr lang="en-US" sz="2000" i="1" dirty="0" smtClean="0"/>
              <a:t> and </a:t>
            </a:r>
            <a:r>
              <a:rPr lang="en-US" sz="2000" i="1" dirty="0" err="1" smtClean="0"/>
              <a:t>Perrings</a:t>
            </a:r>
            <a:r>
              <a:rPr lang="en-US" sz="2000" i="1" dirty="0" smtClean="0"/>
              <a:t>, 2003, 2005 ; Di </a:t>
            </a:r>
            <a:r>
              <a:rPr lang="en-US" sz="2000" i="1" dirty="0" err="1" smtClean="0"/>
              <a:t>Falco</a:t>
            </a:r>
            <a:r>
              <a:rPr lang="en-US" sz="2000" i="1" dirty="0" smtClean="0"/>
              <a:t> and Chavas, 2006, 2008, 2009,2010, 2012, 2015 ; Matsushita et al. 2016.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8352928" cy="604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600" b="1" u="sng" dirty="0" err="1" smtClean="0"/>
              <a:t>Farmers</a:t>
            </a:r>
            <a:r>
              <a:rPr lang="fr-FR" sz="2600" b="1" u="sng" dirty="0" smtClean="0"/>
              <a:t>’ practices and environment: a </a:t>
            </a:r>
            <a:r>
              <a:rPr lang="fr-FR" sz="2600" b="1" u="sng" dirty="0" err="1" smtClean="0"/>
              <a:t>literature</a:t>
            </a:r>
            <a:r>
              <a:rPr lang="fr-FR" sz="2600" b="1" u="sng" dirty="0" smtClean="0"/>
              <a:t> </a:t>
            </a:r>
            <a:r>
              <a:rPr lang="fr-FR" sz="2600" b="1" u="sng" dirty="0" err="1" smtClean="0"/>
              <a:t>review</a:t>
            </a:r>
            <a:endParaRPr lang="fr-FR" sz="2600" b="1" u="sng" dirty="0" smtClean="0"/>
          </a:p>
          <a:p>
            <a:endParaRPr lang="fr-FR" sz="2200" b="1" dirty="0" smtClean="0"/>
          </a:p>
          <a:p>
            <a:pPr>
              <a:buNone/>
            </a:pPr>
            <a:r>
              <a:rPr lang="fr-FR" sz="2300" b="1" dirty="0" smtClean="0"/>
              <a:t>(3) </a:t>
            </a:r>
            <a:r>
              <a:rPr lang="fr-FR" sz="2300" b="1" dirty="0" err="1" smtClean="0"/>
              <a:t>Farmers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make</a:t>
            </a:r>
            <a:r>
              <a:rPr lang="fr-FR" sz="2300" b="1" dirty="0" smtClean="0"/>
              <a:t> their production </a:t>
            </a:r>
            <a:r>
              <a:rPr lang="fr-FR" sz="2300" b="1" dirty="0" err="1" smtClean="0"/>
              <a:t>decisions</a:t>
            </a:r>
            <a:r>
              <a:rPr lang="fr-FR" sz="2300" b="1" dirty="0" smtClean="0"/>
              <a:t> in </a:t>
            </a:r>
            <a:r>
              <a:rPr lang="fr-FR" sz="2300" b="1" dirty="0" err="1" smtClean="0"/>
              <a:t>taking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into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account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some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environmental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effects</a:t>
            </a:r>
            <a:r>
              <a:rPr lang="fr-FR" sz="2300" b="1" dirty="0" smtClean="0"/>
              <a:t> of their </a:t>
            </a:r>
            <a:r>
              <a:rPr lang="fr-FR" sz="2300" b="1" dirty="0" err="1" smtClean="0"/>
              <a:t>past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choices</a:t>
            </a:r>
            <a:r>
              <a:rPr lang="fr-FR" sz="2300" b="1" dirty="0" smtClean="0"/>
              <a:t>. </a:t>
            </a:r>
          </a:p>
          <a:p>
            <a:endParaRPr lang="fr-FR" sz="9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smtClean="0"/>
              <a:t>Most of multicrop </a:t>
            </a:r>
            <a:r>
              <a:rPr lang="fr-FR" sz="2200" dirty="0" err="1" smtClean="0"/>
              <a:t>models</a:t>
            </a:r>
            <a:r>
              <a:rPr lang="fr-FR" sz="2200" dirty="0" smtClean="0"/>
              <a:t> </a:t>
            </a:r>
            <a:r>
              <a:rPr lang="fr-FR" sz="2200" dirty="0" err="1" smtClean="0"/>
              <a:t>with</a:t>
            </a:r>
            <a:r>
              <a:rPr lang="fr-FR" sz="2200" dirty="0" smtClean="0"/>
              <a:t> land as an </a:t>
            </a:r>
            <a:r>
              <a:rPr lang="fr-FR" sz="2200" dirty="0" err="1" smtClean="0"/>
              <a:t>allocable</a:t>
            </a:r>
            <a:r>
              <a:rPr lang="fr-FR" sz="2200" dirty="0" smtClean="0"/>
              <a:t> input are </a:t>
            </a:r>
            <a:r>
              <a:rPr lang="fr-FR" sz="2200" dirty="0" err="1" smtClean="0"/>
              <a:t>developped</a:t>
            </a:r>
            <a:r>
              <a:rPr lang="fr-FR" sz="2200" dirty="0" smtClean="0"/>
              <a:t> </a:t>
            </a:r>
            <a:r>
              <a:rPr lang="fr-FR" sz="2200" dirty="0" err="1" smtClean="0"/>
              <a:t>within</a:t>
            </a:r>
            <a:r>
              <a:rPr lang="fr-FR" sz="2200" dirty="0" smtClean="0"/>
              <a:t> a </a:t>
            </a:r>
            <a:r>
              <a:rPr lang="fr-FR" sz="2200" dirty="0" err="1" smtClean="0"/>
              <a:t>static</a:t>
            </a:r>
            <a:r>
              <a:rPr lang="fr-FR" sz="2200" dirty="0" smtClean="0"/>
              <a:t> </a:t>
            </a:r>
            <a:r>
              <a:rPr lang="fr-FR" sz="2200" dirty="0" err="1" smtClean="0"/>
              <a:t>framework</a:t>
            </a:r>
            <a:r>
              <a:rPr lang="fr-FR" sz="2200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Some</a:t>
            </a:r>
            <a:r>
              <a:rPr lang="fr-FR" sz="2200" dirty="0" smtClean="0"/>
              <a:t> </a:t>
            </a:r>
            <a:r>
              <a:rPr lang="fr-FR" sz="2200" dirty="0" err="1" smtClean="0"/>
              <a:t>dynamic</a:t>
            </a:r>
            <a:r>
              <a:rPr lang="fr-FR" sz="2200" dirty="0" smtClean="0"/>
              <a:t> </a:t>
            </a:r>
            <a:r>
              <a:rPr lang="fr-FR" sz="2200" dirty="0" err="1" smtClean="0"/>
              <a:t>models</a:t>
            </a:r>
            <a:r>
              <a:rPr lang="fr-FR" sz="2200" dirty="0" smtClean="0"/>
              <a:t> are exceptions in </a:t>
            </a:r>
            <a:r>
              <a:rPr lang="fr-FR" sz="2200" dirty="0" err="1" smtClean="0"/>
              <a:t>considering</a:t>
            </a:r>
            <a:r>
              <a:rPr lang="fr-FR" sz="2200" dirty="0" smtClean="0"/>
              <a:t> the </a:t>
            </a:r>
            <a:r>
              <a:rPr lang="fr-FR" sz="2200" dirty="0" err="1" smtClean="0"/>
              <a:t>effects</a:t>
            </a:r>
            <a:r>
              <a:rPr lang="fr-FR" sz="2200" dirty="0" smtClean="0"/>
              <a:t> of crop rotations as </a:t>
            </a:r>
            <a:r>
              <a:rPr lang="fr-FR" sz="2200" dirty="0" err="1" smtClean="0"/>
              <a:t>determinants</a:t>
            </a:r>
            <a:r>
              <a:rPr lang="fr-FR" sz="2200" dirty="0" smtClean="0"/>
              <a:t> of </a:t>
            </a:r>
            <a:r>
              <a:rPr lang="fr-FR" sz="2200" dirty="0" err="1" smtClean="0"/>
              <a:t>farmers</a:t>
            </a:r>
            <a:r>
              <a:rPr lang="fr-FR" sz="2200" dirty="0" smtClean="0"/>
              <a:t>’ </a:t>
            </a:r>
            <a:r>
              <a:rPr lang="fr-FR" sz="2200" dirty="0" err="1" smtClean="0"/>
              <a:t>acreage</a:t>
            </a:r>
            <a:r>
              <a:rPr lang="fr-FR" sz="2200" dirty="0" smtClean="0"/>
              <a:t> </a:t>
            </a:r>
            <a:r>
              <a:rPr lang="fr-FR" sz="2200" dirty="0" err="1" smtClean="0"/>
              <a:t>choices</a:t>
            </a:r>
            <a:r>
              <a:rPr lang="fr-FR" sz="2200" dirty="0" smtClean="0"/>
              <a:t>. </a:t>
            </a:r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 lvl="1">
              <a:buFont typeface="Arial" pitchFamily="34" charset="0"/>
              <a:buChar char="•"/>
            </a:pPr>
            <a:r>
              <a:rPr lang="fr-FR" sz="2000" i="1" dirty="0" err="1" smtClean="0"/>
              <a:t>Henessy</a:t>
            </a:r>
            <a:r>
              <a:rPr lang="fr-FR" sz="2000" i="1" dirty="0" smtClean="0"/>
              <a:t> (2006), Livingston et al. (2008) </a:t>
            </a:r>
            <a:r>
              <a:rPr lang="fr-FR" sz="2000" i="1" dirty="0" err="1" smtClean="0"/>
              <a:t>analyze</a:t>
            </a:r>
            <a:r>
              <a:rPr lang="fr-FR" sz="2000" i="1" dirty="0" smtClean="0"/>
              <a:t> the </a:t>
            </a:r>
            <a:r>
              <a:rPr lang="fr-FR" sz="2000" i="1" dirty="0" err="1" smtClean="0"/>
              <a:t>effects</a:t>
            </a:r>
            <a:r>
              <a:rPr lang="fr-FR" sz="2000" i="1" dirty="0" smtClean="0"/>
              <a:t> of </a:t>
            </a:r>
            <a:r>
              <a:rPr lang="fr-FR" sz="2000" i="1" dirty="0" err="1" smtClean="0"/>
              <a:t>specific</a:t>
            </a:r>
            <a:r>
              <a:rPr lang="fr-FR" sz="2000" i="1" dirty="0" smtClean="0"/>
              <a:t> rotation </a:t>
            </a:r>
            <a:r>
              <a:rPr lang="fr-FR" sz="2000" i="1" dirty="0" err="1" smtClean="0"/>
              <a:t>sequence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at</a:t>
            </a:r>
            <a:r>
              <a:rPr lang="fr-FR" sz="2000" i="1" dirty="0" smtClean="0"/>
              <a:t> a </a:t>
            </a:r>
            <a:r>
              <a:rPr lang="fr-FR" sz="2000" i="1" dirty="0" err="1" smtClean="0"/>
              <a:t>field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level</a:t>
            </a:r>
            <a:r>
              <a:rPr lang="fr-FR" sz="2000" i="1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fr-FR" sz="2000" i="1" dirty="0" err="1" smtClean="0"/>
              <a:t>Orazem</a:t>
            </a:r>
            <a:r>
              <a:rPr lang="fr-FR" sz="2000" i="1" dirty="0" smtClean="0"/>
              <a:t> and </a:t>
            </a:r>
            <a:r>
              <a:rPr lang="fr-FR" sz="2000" i="1" dirty="0" err="1" smtClean="0"/>
              <a:t>Miranowski</a:t>
            </a:r>
            <a:r>
              <a:rPr lang="fr-FR" sz="2000" i="1" dirty="0" smtClean="0"/>
              <a:t> (1994), Thomas (2003) </a:t>
            </a:r>
            <a:r>
              <a:rPr lang="fr-FR" sz="2000" i="1" dirty="0" err="1" smtClean="0"/>
              <a:t>consider</a:t>
            </a:r>
            <a:r>
              <a:rPr lang="fr-FR" sz="2000" i="1" dirty="0" smtClean="0"/>
              <a:t> impacts of production on the stock management issues.</a:t>
            </a:r>
          </a:p>
          <a:p>
            <a:pPr lvl="1">
              <a:buFont typeface="Arial" pitchFamily="34" charset="0"/>
              <a:buChar char="•"/>
            </a:pPr>
            <a:r>
              <a:rPr lang="fr-FR" sz="2000" i="1" dirty="0" smtClean="0"/>
              <a:t>Carpentier and </a:t>
            </a:r>
            <a:r>
              <a:rPr lang="fr-FR" sz="2000" i="1" dirty="0" err="1" smtClean="0"/>
              <a:t>Gohin</a:t>
            </a:r>
            <a:r>
              <a:rPr lang="fr-FR" sz="2000" i="1" dirty="0" smtClean="0"/>
              <a:t> (2014) propose a consistent modelling </a:t>
            </a:r>
            <a:r>
              <a:rPr lang="fr-FR" sz="2000" i="1" dirty="0" err="1" smtClean="0"/>
              <a:t>framework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at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farm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level</a:t>
            </a:r>
            <a:r>
              <a:rPr lang="fr-FR" sz="2000" i="1" dirty="0" smtClean="0"/>
              <a:t> but </a:t>
            </a:r>
            <a:r>
              <a:rPr lang="fr-FR" sz="2000" i="1" dirty="0" err="1" smtClean="0"/>
              <a:t>difficult</a:t>
            </a:r>
            <a:r>
              <a:rPr lang="fr-FR" sz="2000" i="1" dirty="0" smtClean="0"/>
              <a:t> to </a:t>
            </a:r>
            <a:r>
              <a:rPr lang="fr-FR" sz="2000" i="1" dirty="0" err="1" smtClean="0"/>
              <a:t>empirically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implement</a:t>
            </a:r>
            <a:r>
              <a:rPr lang="fr-FR" sz="2000" i="1" dirty="0" smtClean="0"/>
              <a:t>. </a:t>
            </a:r>
          </a:p>
          <a:p>
            <a:pPr>
              <a:buFont typeface="Wingdings" pitchFamily="2" charset="2"/>
              <a:buChar char="ü"/>
            </a:pPr>
            <a:endParaRPr lang="fr-FR" sz="800" i="1" dirty="0" smtClean="0"/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endParaRPr lang="fr-FR" sz="900" dirty="0" smtClean="0"/>
          </a:p>
          <a:p>
            <a:pPr>
              <a:buFont typeface="Wingdings" pitchFamily="2" charset="2"/>
              <a:buChar char="ü"/>
            </a:pPr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8424936" cy="604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600" b="1" u="sng" dirty="0" smtClean="0"/>
              <a:t>Our </a:t>
            </a:r>
            <a:r>
              <a:rPr lang="fr-FR" sz="2600" b="1" u="sng" dirty="0" err="1" smtClean="0"/>
              <a:t>research</a:t>
            </a:r>
            <a:r>
              <a:rPr lang="fr-FR" sz="2600" b="1" u="sng" dirty="0" smtClean="0"/>
              <a:t> question</a:t>
            </a:r>
          </a:p>
          <a:p>
            <a:endParaRPr lang="fr-FR" sz="2200" b="1" dirty="0" smtClean="0"/>
          </a:p>
          <a:p>
            <a:endParaRPr lang="fr-FR" sz="900" dirty="0" smtClean="0"/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We</a:t>
            </a:r>
            <a:r>
              <a:rPr lang="fr-FR" sz="2200" dirty="0" smtClean="0"/>
              <a:t> </a:t>
            </a:r>
            <a:r>
              <a:rPr lang="fr-FR" sz="2200" dirty="0" err="1" smtClean="0"/>
              <a:t>consider</a:t>
            </a:r>
            <a:r>
              <a:rPr lang="fr-FR" sz="2200" dirty="0" smtClean="0"/>
              <a:t> </a:t>
            </a:r>
            <a:r>
              <a:rPr lang="fr-FR" sz="2200" dirty="0" err="1" smtClean="0"/>
              <a:t>that</a:t>
            </a:r>
            <a:r>
              <a:rPr lang="fr-FR" sz="2200" dirty="0" smtClean="0"/>
              <a:t> </a:t>
            </a:r>
            <a:r>
              <a:rPr lang="fr-FR" sz="2200" dirty="0" err="1" smtClean="0"/>
              <a:t>farmers</a:t>
            </a:r>
            <a:r>
              <a:rPr lang="fr-FR" sz="2200" dirty="0" smtClean="0"/>
              <a:t> do </a:t>
            </a:r>
            <a:r>
              <a:rPr lang="fr-FR" sz="2200" dirty="0" err="1" smtClean="0"/>
              <a:t>integrate</a:t>
            </a:r>
            <a:r>
              <a:rPr lang="fr-FR" sz="2200" dirty="0" smtClean="0"/>
              <a:t> </a:t>
            </a:r>
            <a:r>
              <a:rPr lang="fr-FR" sz="2200" dirty="0" err="1" smtClean="0"/>
              <a:t>some</a:t>
            </a:r>
            <a:r>
              <a:rPr lang="fr-FR" sz="2200" dirty="0" smtClean="0"/>
              <a:t> </a:t>
            </a:r>
            <a:r>
              <a:rPr lang="fr-FR" sz="2200" dirty="0" err="1" smtClean="0"/>
              <a:t>environmental</a:t>
            </a:r>
            <a:r>
              <a:rPr lang="fr-FR" sz="2200" dirty="0" smtClean="0"/>
              <a:t> </a:t>
            </a:r>
            <a:r>
              <a:rPr lang="fr-FR" sz="2200" dirty="0" err="1" smtClean="0"/>
              <a:t>effects</a:t>
            </a:r>
            <a:r>
              <a:rPr lang="fr-FR" sz="2200" dirty="0" smtClean="0"/>
              <a:t> of their </a:t>
            </a:r>
            <a:r>
              <a:rPr lang="fr-FR" sz="2200" dirty="0" err="1" smtClean="0"/>
              <a:t>economic</a:t>
            </a:r>
            <a:r>
              <a:rPr lang="fr-FR" sz="2200" dirty="0" smtClean="0"/>
              <a:t> </a:t>
            </a:r>
            <a:r>
              <a:rPr lang="fr-FR" sz="2200" dirty="0" err="1" smtClean="0"/>
              <a:t>choices</a:t>
            </a:r>
            <a:r>
              <a:rPr lang="fr-FR" sz="2200" dirty="0" smtClean="0"/>
              <a:t> and </a:t>
            </a:r>
            <a:r>
              <a:rPr lang="fr-FR" sz="2200" dirty="0" err="1" smtClean="0"/>
              <a:t>can</a:t>
            </a:r>
            <a:r>
              <a:rPr lang="fr-FR" sz="2200" dirty="0" smtClean="0"/>
              <a:t> </a:t>
            </a:r>
            <a:r>
              <a:rPr lang="fr-FR" sz="2200" dirty="0" err="1" smtClean="0"/>
              <a:t>even</a:t>
            </a:r>
            <a:r>
              <a:rPr lang="fr-FR" sz="2200" dirty="0" smtClean="0"/>
              <a:t> manage their close </a:t>
            </a:r>
            <a:r>
              <a:rPr lang="fr-FR" sz="2200" dirty="0" err="1" smtClean="0"/>
              <a:t>landscape</a:t>
            </a:r>
            <a:r>
              <a:rPr lang="fr-FR" sz="2200" dirty="0" smtClean="0"/>
              <a:t> in </a:t>
            </a:r>
            <a:r>
              <a:rPr lang="fr-FR" sz="2200" dirty="0" err="1" smtClean="0"/>
              <a:t>order</a:t>
            </a:r>
            <a:r>
              <a:rPr lang="fr-FR" sz="2200" dirty="0" smtClean="0"/>
              <a:t> to </a:t>
            </a:r>
            <a:r>
              <a:rPr lang="fr-FR" sz="2200" dirty="0" err="1" smtClean="0"/>
              <a:t>benefit</a:t>
            </a:r>
            <a:r>
              <a:rPr lang="fr-FR" sz="2200" dirty="0" smtClean="0"/>
              <a:t> the positive feedback </a:t>
            </a:r>
            <a:r>
              <a:rPr lang="fr-FR" sz="2200" dirty="0" err="1" smtClean="0"/>
              <a:t>effects</a:t>
            </a:r>
            <a:r>
              <a:rPr lang="fr-FR" sz="2200" dirty="0" smtClean="0"/>
              <a:t> on production. </a:t>
            </a:r>
          </a:p>
          <a:p>
            <a:pPr>
              <a:buFont typeface="Wingdings" pitchFamily="2" charset="2"/>
              <a:buChar char="ü"/>
            </a:pPr>
            <a:endParaRPr lang="fr-FR" sz="22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smtClean="0"/>
              <a:t>This paper </a:t>
            </a:r>
            <a:r>
              <a:rPr lang="fr-FR" sz="2200" dirty="0" err="1" smtClean="0"/>
              <a:t>aims</a:t>
            </a:r>
            <a:r>
              <a:rPr lang="fr-FR" sz="2200" dirty="0" smtClean="0"/>
              <a:t> to propose a </a:t>
            </a:r>
            <a:r>
              <a:rPr lang="fr-FR" sz="2200" dirty="0" err="1" smtClean="0"/>
              <a:t>framework</a:t>
            </a:r>
            <a:r>
              <a:rPr lang="fr-FR" sz="2200" dirty="0" smtClean="0"/>
              <a:t> in </a:t>
            </a:r>
            <a:r>
              <a:rPr lang="fr-FR" sz="2200" dirty="0" err="1" smtClean="0"/>
              <a:t>order</a:t>
            </a:r>
            <a:r>
              <a:rPr lang="fr-FR" sz="2200" dirty="0" smtClean="0"/>
              <a:t> to model production </a:t>
            </a:r>
            <a:r>
              <a:rPr lang="fr-FR" sz="2200" dirty="0" err="1" smtClean="0"/>
              <a:t>decisions</a:t>
            </a:r>
            <a:r>
              <a:rPr lang="fr-FR" sz="2200" dirty="0" smtClean="0"/>
              <a:t> of </a:t>
            </a:r>
            <a:r>
              <a:rPr lang="fr-FR" sz="2200" dirty="0" err="1" smtClean="0"/>
              <a:t>farmers</a:t>
            </a:r>
            <a:r>
              <a:rPr lang="fr-FR" sz="2200" dirty="0" smtClean="0"/>
              <a:t> </a:t>
            </a:r>
            <a:r>
              <a:rPr lang="fr-FR" sz="2200" dirty="0" err="1" smtClean="0"/>
              <a:t>who</a:t>
            </a:r>
            <a:r>
              <a:rPr lang="fr-FR" sz="2200" dirty="0" smtClean="0"/>
              <a:t> manage their biodiversity </a:t>
            </a:r>
            <a:r>
              <a:rPr lang="fr-FR" sz="2200" dirty="0" err="1" smtClean="0"/>
              <a:t>through</a:t>
            </a:r>
            <a:r>
              <a:rPr lang="fr-FR" sz="2200" dirty="0" smtClean="0"/>
              <a:t> time.</a:t>
            </a:r>
          </a:p>
          <a:p>
            <a:pPr>
              <a:buFont typeface="Wingdings" pitchFamily="2" charset="2"/>
              <a:buChar char="ü"/>
            </a:pPr>
            <a:endParaRPr lang="fr-FR" sz="22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smtClean="0"/>
              <a:t>The </a:t>
            </a:r>
            <a:r>
              <a:rPr lang="fr-FR" sz="2200" dirty="0" err="1" smtClean="0"/>
              <a:t>empirical</a:t>
            </a:r>
            <a:r>
              <a:rPr lang="fr-FR" sz="2200" dirty="0" smtClean="0"/>
              <a:t> application </a:t>
            </a:r>
            <a:r>
              <a:rPr lang="fr-FR" sz="2200" dirty="0" err="1" smtClean="0"/>
              <a:t>allow</a:t>
            </a:r>
            <a:r>
              <a:rPr lang="fr-FR" sz="2200" dirty="0" smtClean="0"/>
              <a:t> us to </a:t>
            </a:r>
            <a:r>
              <a:rPr lang="fr-FR" sz="2200" dirty="0" err="1" smtClean="0"/>
              <a:t>assess</a:t>
            </a:r>
            <a:r>
              <a:rPr lang="fr-FR" sz="2200" dirty="0" smtClean="0"/>
              <a:t> the importance of positive feedbacks of biodiversity on production, and the temporal </a:t>
            </a:r>
            <a:r>
              <a:rPr lang="fr-FR" sz="2200" dirty="0" err="1" smtClean="0"/>
              <a:t>lag</a:t>
            </a:r>
            <a:r>
              <a:rPr lang="fr-FR" sz="2200" dirty="0" smtClean="0"/>
              <a:t> </a:t>
            </a:r>
            <a:r>
              <a:rPr lang="fr-FR" sz="2200" dirty="0" err="1" smtClean="0"/>
              <a:t>effects</a:t>
            </a:r>
            <a:r>
              <a:rPr lang="fr-FR" sz="2200" dirty="0" smtClean="0"/>
              <a:t> due to </a:t>
            </a:r>
            <a:r>
              <a:rPr lang="fr-FR" sz="2200" dirty="0" err="1" smtClean="0"/>
              <a:t>landscape</a:t>
            </a:r>
            <a:r>
              <a:rPr lang="fr-FR" sz="2200" dirty="0" smtClean="0"/>
              <a:t> </a:t>
            </a:r>
            <a:r>
              <a:rPr lang="fr-FR" sz="2200" dirty="0" err="1" smtClean="0"/>
              <a:t>functioning</a:t>
            </a:r>
            <a:r>
              <a:rPr lang="fr-FR" sz="2200" dirty="0" smtClean="0"/>
              <a:t> and </a:t>
            </a:r>
            <a:r>
              <a:rPr lang="fr-FR" sz="2200" dirty="0" err="1" smtClean="0"/>
              <a:t>economic</a:t>
            </a:r>
            <a:r>
              <a:rPr lang="fr-FR" sz="2200" dirty="0" smtClean="0"/>
              <a:t> </a:t>
            </a:r>
            <a:r>
              <a:rPr lang="fr-FR" sz="2200" dirty="0" err="1" smtClean="0"/>
              <a:t>choices</a:t>
            </a:r>
            <a:r>
              <a:rPr lang="fr-FR" sz="2200" dirty="0" smtClean="0"/>
              <a:t>. </a:t>
            </a:r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endParaRPr lang="fr-FR" sz="900" dirty="0" smtClean="0"/>
          </a:p>
          <a:p>
            <a:pPr>
              <a:buFont typeface="Wingdings" pitchFamily="2" charset="2"/>
              <a:buChar char="ü"/>
            </a:pPr>
            <a:endParaRPr lang="fr-FR" sz="2400" dirty="0" smtClean="0"/>
          </a:p>
          <a:p>
            <a:endParaRPr lang="fr-FR" sz="24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8424936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600" b="1" u="sng" dirty="0" smtClean="0"/>
              <a:t>Biodiversity </a:t>
            </a:r>
            <a:r>
              <a:rPr lang="fr-FR" sz="2600" b="1" u="sng" dirty="0" err="1" smtClean="0"/>
              <a:t>indicators</a:t>
            </a:r>
            <a:endParaRPr lang="fr-FR" sz="2600" b="1" u="sng" dirty="0" smtClean="0"/>
          </a:p>
          <a:p>
            <a:endParaRPr lang="fr-FR" sz="1400" b="1" dirty="0" smtClean="0"/>
          </a:p>
          <a:p>
            <a:endParaRPr lang="fr-FR" sz="14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Two</a:t>
            </a:r>
            <a:r>
              <a:rPr lang="fr-FR" sz="2200" dirty="0" smtClean="0"/>
              <a:t> groups of biodiversity </a:t>
            </a:r>
            <a:r>
              <a:rPr lang="fr-FR" sz="2200" dirty="0" err="1" smtClean="0"/>
              <a:t>indicators</a:t>
            </a:r>
            <a:r>
              <a:rPr lang="fr-FR" sz="2200" dirty="0" smtClean="0"/>
              <a:t> are </a:t>
            </a:r>
            <a:r>
              <a:rPr lang="fr-FR" sz="2200" dirty="0" err="1" smtClean="0"/>
              <a:t>currently</a:t>
            </a:r>
            <a:r>
              <a:rPr lang="fr-FR" sz="2200" dirty="0" smtClean="0"/>
              <a:t> </a:t>
            </a:r>
            <a:r>
              <a:rPr lang="fr-FR" sz="2200" dirty="0" err="1" smtClean="0"/>
              <a:t>distinguished</a:t>
            </a:r>
            <a:r>
              <a:rPr lang="fr-FR" sz="22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r-FR" sz="2200" b="1" i="1" dirty="0" smtClean="0"/>
              <a:t>Direct </a:t>
            </a:r>
            <a:r>
              <a:rPr lang="fr-FR" sz="2200" b="1" i="1" dirty="0" err="1" smtClean="0"/>
              <a:t>indicators</a:t>
            </a:r>
            <a:r>
              <a:rPr lang="fr-FR" sz="2200" b="1" i="1" dirty="0" smtClean="0"/>
              <a:t>:</a:t>
            </a:r>
            <a:r>
              <a:rPr lang="fr-FR" sz="2200" dirty="0" smtClean="0"/>
              <a:t> </a:t>
            </a:r>
            <a:r>
              <a:rPr lang="fr-FR" sz="2200" dirty="0" err="1" smtClean="0"/>
              <a:t>quantify</a:t>
            </a:r>
            <a:r>
              <a:rPr lang="fr-FR" sz="2200" dirty="0" smtClean="0"/>
              <a:t> the </a:t>
            </a:r>
            <a:r>
              <a:rPr lang="fr-FR" sz="2200" dirty="0" err="1" smtClean="0"/>
              <a:t>number</a:t>
            </a:r>
            <a:r>
              <a:rPr lang="fr-FR" sz="2200" dirty="0" smtClean="0"/>
              <a:t> of </a:t>
            </a:r>
            <a:r>
              <a:rPr lang="fr-FR" sz="2200" dirty="0" err="1" smtClean="0"/>
              <a:t>species</a:t>
            </a:r>
            <a:r>
              <a:rPr lang="fr-FR" sz="2200" dirty="0" smtClean="0"/>
              <a:t> in a </a:t>
            </a:r>
            <a:r>
              <a:rPr lang="fr-FR" sz="2200" dirty="0" err="1" smtClean="0"/>
              <a:t>given</a:t>
            </a:r>
            <a:r>
              <a:rPr lang="fr-FR" sz="2200" dirty="0" smtClean="0"/>
              <a:t> area.</a:t>
            </a:r>
          </a:p>
          <a:p>
            <a:pPr lvl="1">
              <a:buFont typeface="Arial" pitchFamily="34" charset="0"/>
              <a:buChar char="•"/>
            </a:pPr>
            <a:r>
              <a:rPr lang="fr-FR" sz="2200" b="1" i="1" dirty="0" smtClean="0"/>
              <a:t>Indirect </a:t>
            </a:r>
            <a:r>
              <a:rPr lang="fr-FR" sz="2200" b="1" i="1" dirty="0" err="1" smtClean="0"/>
              <a:t>indicators</a:t>
            </a:r>
            <a:r>
              <a:rPr lang="fr-FR" sz="2200" b="1" i="1" dirty="0" smtClean="0"/>
              <a:t>:  </a:t>
            </a:r>
            <a:r>
              <a:rPr lang="fr-FR" sz="2200" dirty="0" smtClean="0"/>
              <a:t>based on land-use composition and structure. </a:t>
            </a:r>
          </a:p>
          <a:p>
            <a:pPr>
              <a:buFont typeface="Wingdings" pitchFamily="2" charset="2"/>
              <a:buChar char="ü"/>
            </a:pPr>
            <a:endParaRPr lang="fr-FR" sz="14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Landscape</a:t>
            </a:r>
            <a:r>
              <a:rPr lang="fr-FR" sz="2200" dirty="0" smtClean="0"/>
              <a:t> </a:t>
            </a:r>
            <a:r>
              <a:rPr lang="fr-FR" sz="2200" dirty="0" err="1" smtClean="0"/>
              <a:t>ecology</a:t>
            </a:r>
            <a:r>
              <a:rPr lang="fr-FR" sz="2200" dirty="0" smtClean="0"/>
              <a:t> </a:t>
            </a:r>
            <a:r>
              <a:rPr lang="fr-FR" sz="2200" dirty="0" err="1" smtClean="0"/>
              <a:t>postulates</a:t>
            </a:r>
            <a:r>
              <a:rPr lang="fr-FR" sz="2200" dirty="0" smtClean="0"/>
              <a:t> </a:t>
            </a:r>
            <a:r>
              <a:rPr lang="fr-FR" sz="2200" dirty="0" err="1" smtClean="0"/>
              <a:t>that</a:t>
            </a:r>
            <a:r>
              <a:rPr lang="fr-FR" sz="2200" dirty="0" smtClean="0"/>
              <a:t> </a:t>
            </a:r>
            <a:r>
              <a:rPr lang="fr-FR" sz="2200" dirty="0" err="1" smtClean="0"/>
              <a:t>landscape</a:t>
            </a:r>
            <a:r>
              <a:rPr lang="fr-FR" sz="2200" dirty="0" smtClean="0"/>
              <a:t> structure (</a:t>
            </a:r>
            <a:r>
              <a:rPr lang="fr-FR" sz="2200" dirty="0" err="1" smtClean="0"/>
              <a:t>its</a:t>
            </a:r>
            <a:r>
              <a:rPr lang="fr-FR" sz="2200" dirty="0" smtClean="0"/>
              <a:t> composition and configuration) </a:t>
            </a:r>
            <a:r>
              <a:rPr lang="fr-FR" sz="2200" dirty="0" err="1" smtClean="0"/>
              <a:t>determines</a:t>
            </a:r>
            <a:r>
              <a:rPr lang="fr-FR" sz="2200" dirty="0" smtClean="0"/>
              <a:t> </a:t>
            </a:r>
            <a:r>
              <a:rPr lang="fr-FR" sz="2200" dirty="0" err="1" smtClean="0"/>
              <a:t>species</a:t>
            </a:r>
            <a:r>
              <a:rPr lang="fr-FR" sz="2200" dirty="0" smtClean="0"/>
              <a:t> </a:t>
            </a:r>
            <a:r>
              <a:rPr lang="fr-FR" sz="2200" dirty="0" err="1" smtClean="0"/>
              <a:t>dynamics</a:t>
            </a:r>
            <a:r>
              <a:rPr lang="fr-FR" sz="2200" dirty="0" smtClean="0"/>
              <a:t>, and </a:t>
            </a:r>
            <a:r>
              <a:rPr lang="fr-FR" sz="2200" dirty="0" err="1" smtClean="0"/>
              <a:t>thus</a:t>
            </a:r>
            <a:r>
              <a:rPr lang="fr-FR" sz="2200" dirty="0" smtClean="0"/>
              <a:t> biodiversity </a:t>
            </a:r>
            <a:r>
              <a:rPr lang="fr-FR" sz="2200" dirty="0" err="1" smtClean="0"/>
              <a:t>abundance</a:t>
            </a:r>
            <a:r>
              <a:rPr lang="fr-FR" sz="2200" dirty="0" smtClean="0"/>
              <a:t>. </a:t>
            </a:r>
          </a:p>
          <a:p>
            <a:pPr>
              <a:buFont typeface="Wingdings" pitchFamily="2" charset="2"/>
              <a:buChar char="ü"/>
            </a:pPr>
            <a:endParaRPr lang="fr-FR" sz="14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Economic</a:t>
            </a:r>
            <a:r>
              <a:rPr lang="fr-FR" sz="2200" dirty="0" smtClean="0"/>
              <a:t> </a:t>
            </a:r>
            <a:r>
              <a:rPr lang="fr-FR" sz="2200" dirty="0" err="1" smtClean="0"/>
              <a:t>dataset</a:t>
            </a:r>
            <a:r>
              <a:rPr lang="fr-FR" sz="2200" dirty="0" smtClean="0"/>
              <a:t> do not </a:t>
            </a:r>
            <a:r>
              <a:rPr lang="fr-FR" sz="2200" dirty="0" err="1" smtClean="0"/>
              <a:t>usually</a:t>
            </a:r>
            <a:r>
              <a:rPr lang="fr-FR" sz="2200" dirty="0" smtClean="0"/>
              <a:t> </a:t>
            </a:r>
            <a:r>
              <a:rPr lang="fr-FR" sz="2200" dirty="0" err="1" smtClean="0"/>
              <a:t>inform</a:t>
            </a:r>
            <a:r>
              <a:rPr lang="fr-FR" sz="2200" dirty="0" smtClean="0"/>
              <a:t> on </a:t>
            </a:r>
            <a:r>
              <a:rPr lang="fr-FR" sz="2200" dirty="0" err="1" smtClean="0"/>
              <a:t>landscape</a:t>
            </a:r>
            <a:r>
              <a:rPr lang="fr-FR" sz="2200" dirty="0" smtClean="0"/>
              <a:t> configuration, but </a:t>
            </a:r>
            <a:r>
              <a:rPr lang="fr-FR" sz="2200" dirty="0" err="1" smtClean="0"/>
              <a:t>provide</a:t>
            </a:r>
            <a:r>
              <a:rPr lang="fr-FR" sz="2200" dirty="0" smtClean="0"/>
              <a:t> </a:t>
            </a:r>
            <a:r>
              <a:rPr lang="fr-FR" sz="2200" dirty="0" err="1" smtClean="0"/>
              <a:t>at</a:t>
            </a:r>
            <a:r>
              <a:rPr lang="fr-FR" sz="2200" dirty="0" smtClean="0"/>
              <a:t> least </a:t>
            </a:r>
            <a:r>
              <a:rPr lang="fr-FR" sz="2200" dirty="0" err="1" smtClean="0"/>
              <a:t>useful</a:t>
            </a:r>
            <a:r>
              <a:rPr lang="fr-FR" sz="2200" dirty="0" smtClean="0"/>
              <a:t> information on </a:t>
            </a:r>
            <a:r>
              <a:rPr lang="fr-FR" sz="2200" dirty="0" err="1" smtClean="0"/>
              <a:t>landscape</a:t>
            </a:r>
            <a:r>
              <a:rPr lang="fr-FR" sz="2200" dirty="0" smtClean="0"/>
              <a:t> composition. </a:t>
            </a:r>
          </a:p>
          <a:p>
            <a:pPr>
              <a:buFont typeface="Wingdings" pitchFamily="2" charset="2"/>
              <a:buChar char="ü"/>
            </a:pPr>
            <a:endParaRPr lang="fr-FR" sz="14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We</a:t>
            </a:r>
            <a:r>
              <a:rPr lang="fr-FR" sz="2200" dirty="0" smtClean="0"/>
              <a:t> select </a:t>
            </a:r>
            <a:r>
              <a:rPr lang="fr-FR" sz="2200" dirty="0" err="1" smtClean="0"/>
              <a:t>two</a:t>
            </a:r>
            <a:r>
              <a:rPr lang="fr-FR" sz="2200" dirty="0" smtClean="0"/>
              <a:t> </a:t>
            </a:r>
            <a:r>
              <a:rPr lang="fr-FR" sz="2200" dirty="0" err="1" smtClean="0"/>
              <a:t>kinds</a:t>
            </a:r>
            <a:r>
              <a:rPr lang="fr-FR" sz="2200" dirty="0" smtClean="0"/>
              <a:t> of biodiversity habitats: arable lands and permanent </a:t>
            </a:r>
            <a:r>
              <a:rPr lang="fr-FR" sz="2200" dirty="0" err="1" smtClean="0"/>
              <a:t>grasslands</a:t>
            </a:r>
            <a:r>
              <a:rPr lang="fr-FR" sz="2200" dirty="0" smtClean="0"/>
              <a:t>. </a:t>
            </a:r>
          </a:p>
          <a:p>
            <a:pPr lvl="1">
              <a:buFont typeface="Arial" pitchFamily="34" charset="0"/>
              <a:buChar char="•"/>
            </a:pPr>
            <a:endParaRPr lang="fr-FR" sz="2200" dirty="0" smtClean="0"/>
          </a:p>
          <a:p>
            <a:pPr lvl="1">
              <a:buFont typeface="Arial" pitchFamily="34" charset="0"/>
              <a:buChar char="•"/>
            </a:pPr>
            <a:endParaRPr lang="fr-FR" sz="2200" dirty="0" smtClean="0"/>
          </a:p>
          <a:p>
            <a:pPr>
              <a:buNone/>
            </a:pPr>
            <a:endParaRPr lang="fr-FR" sz="22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8424936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600" b="1" u="sng" dirty="0" smtClean="0"/>
              <a:t>Biodiversity </a:t>
            </a:r>
            <a:r>
              <a:rPr lang="fr-FR" sz="2600" b="1" u="sng" dirty="0" err="1" smtClean="0"/>
              <a:t>indicators</a:t>
            </a:r>
            <a:endParaRPr lang="fr-FR" sz="2600" b="1" u="sng" dirty="0" smtClean="0"/>
          </a:p>
          <a:p>
            <a:endParaRPr lang="fr-FR" sz="1400" b="1" dirty="0" smtClean="0"/>
          </a:p>
          <a:p>
            <a:endParaRPr lang="fr-FR" sz="1400" b="1" dirty="0" smtClean="0"/>
          </a:p>
          <a:p>
            <a:pPr>
              <a:buNone/>
            </a:pPr>
            <a:r>
              <a:rPr lang="fr-FR" sz="2300" b="1" dirty="0" err="1" smtClean="0"/>
              <a:t>We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consider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two</a:t>
            </a:r>
            <a:r>
              <a:rPr lang="fr-FR" sz="2300" b="1" dirty="0" smtClean="0"/>
              <a:t> biodiversity </a:t>
            </a:r>
            <a:r>
              <a:rPr lang="fr-FR" sz="2300" b="1" dirty="0" err="1" smtClean="0"/>
              <a:t>indicators</a:t>
            </a:r>
            <a:r>
              <a:rPr lang="fr-FR" sz="2300" b="1" dirty="0" smtClean="0"/>
              <a:t>. </a:t>
            </a:r>
          </a:p>
          <a:p>
            <a:endParaRPr lang="fr-FR" sz="1400" dirty="0" smtClean="0"/>
          </a:p>
          <a:p>
            <a:pPr>
              <a:buFont typeface="Wingdings" pitchFamily="2" charset="2"/>
              <a:buChar char="ü"/>
            </a:pPr>
            <a:r>
              <a:rPr lang="fr-FR" sz="2200" b="1" i="1" dirty="0" smtClean="0"/>
              <a:t>For </a:t>
            </a:r>
            <a:r>
              <a:rPr lang="fr-FR" sz="2200" b="1" i="1" dirty="0" err="1" smtClean="0"/>
              <a:t>grassland</a:t>
            </a:r>
            <a:r>
              <a:rPr lang="fr-FR" sz="2200" b="1" i="1" dirty="0" smtClean="0"/>
              <a:t> biodiversity : </a:t>
            </a:r>
            <a:r>
              <a:rPr lang="fr-FR" sz="2200" dirty="0" smtClean="0"/>
              <a:t>proportion of permanent </a:t>
            </a:r>
            <a:r>
              <a:rPr lang="fr-FR" sz="2200" dirty="0" err="1" smtClean="0"/>
              <a:t>grassland</a:t>
            </a:r>
            <a:r>
              <a:rPr lang="fr-FR" sz="2200" dirty="0" smtClean="0"/>
              <a:t> in the </a:t>
            </a:r>
            <a:r>
              <a:rPr lang="fr-FR" sz="2200" dirty="0" err="1" smtClean="0"/>
              <a:t>utilized</a:t>
            </a:r>
            <a:r>
              <a:rPr lang="fr-FR" sz="2200" dirty="0" smtClean="0"/>
              <a:t> agricultural area.</a:t>
            </a:r>
          </a:p>
          <a:p>
            <a:pPr>
              <a:buFont typeface="Wingdings" pitchFamily="2" charset="2"/>
              <a:buChar char="ü"/>
            </a:pPr>
            <a:endParaRPr lang="fr-FR" sz="2200" dirty="0" smtClean="0"/>
          </a:p>
          <a:p>
            <a:pPr>
              <a:buFont typeface="Wingdings" pitchFamily="2" charset="2"/>
              <a:buChar char="ü"/>
            </a:pPr>
            <a:r>
              <a:rPr lang="fr-FR" sz="2200" b="1" i="1" dirty="0" smtClean="0"/>
              <a:t>For </a:t>
            </a:r>
            <a:r>
              <a:rPr lang="fr-FR" sz="2200" b="1" i="1" dirty="0" smtClean="0"/>
              <a:t>arable lands: </a:t>
            </a:r>
            <a:r>
              <a:rPr lang="fr-FR" sz="2200" dirty="0" err="1" smtClean="0"/>
              <a:t>shannon</a:t>
            </a:r>
            <a:r>
              <a:rPr lang="fr-FR" sz="2200" dirty="0" smtClean="0"/>
              <a:t> index </a:t>
            </a:r>
            <a:r>
              <a:rPr lang="fr-FR" sz="2200" dirty="0" err="1" smtClean="0"/>
              <a:t>well</a:t>
            </a:r>
            <a:r>
              <a:rPr lang="fr-FR" sz="2200" dirty="0" smtClean="0"/>
              <a:t>-</a:t>
            </a:r>
            <a:r>
              <a:rPr lang="fr-FR" sz="2200" dirty="0" err="1" smtClean="0"/>
              <a:t>adapted</a:t>
            </a:r>
            <a:r>
              <a:rPr lang="fr-FR" sz="2200" dirty="0" smtClean="0"/>
              <a:t> to </a:t>
            </a:r>
            <a:r>
              <a:rPr lang="fr-FR" sz="2200" dirty="0" err="1" smtClean="0"/>
              <a:t>study</a:t>
            </a:r>
            <a:r>
              <a:rPr lang="fr-FR" sz="2200" dirty="0" smtClean="0"/>
              <a:t> </a:t>
            </a:r>
            <a:r>
              <a:rPr lang="fr-FR" sz="2200" dirty="0" err="1" smtClean="0"/>
              <a:t>species</a:t>
            </a:r>
            <a:r>
              <a:rPr lang="fr-FR" sz="2200" dirty="0" smtClean="0"/>
              <a:t> and habitat </a:t>
            </a:r>
            <a:r>
              <a:rPr lang="fr-FR" sz="2200" dirty="0" err="1" smtClean="0"/>
              <a:t>diversity</a:t>
            </a:r>
            <a:r>
              <a:rPr lang="fr-FR" sz="22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fr-FR" sz="2200" dirty="0" smtClean="0"/>
          </a:p>
          <a:p>
            <a:pPr lvl="1">
              <a:buFont typeface="Arial" pitchFamily="34" charset="0"/>
              <a:buChar char="•"/>
            </a:pPr>
            <a:endParaRPr lang="fr-FR" sz="2200" dirty="0" smtClean="0"/>
          </a:p>
          <a:p>
            <a:pPr marL="342900" lvl="1" indent="-342900">
              <a:buFont typeface="Wingdings" pitchFamily="2" charset="2"/>
              <a:buChar char="ü"/>
            </a:pPr>
            <a:endParaRPr lang="fr-FR" sz="2200" dirty="0" smtClean="0"/>
          </a:p>
          <a:p>
            <a:pPr>
              <a:buFont typeface="Wingdings" pitchFamily="2" charset="2"/>
              <a:buChar char="ü"/>
            </a:pPr>
            <a:endParaRPr lang="fr-FR" sz="22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707904" y="4221088"/>
          <a:ext cx="1933575" cy="1089025"/>
        </p:xfrm>
        <a:graphic>
          <a:graphicData uri="http://schemas.openxmlformats.org/presentationml/2006/ole">
            <p:oleObj spid="_x0000_s49155" name="Equation" r:id="rId3" imgW="7743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8496944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600" b="1" u="sng" dirty="0" smtClean="0"/>
              <a:t>A primal </a:t>
            </a:r>
            <a:r>
              <a:rPr lang="fr-FR" sz="2600" b="1" u="sng" dirty="0" err="1" smtClean="0"/>
              <a:t>dynamic</a:t>
            </a:r>
            <a:r>
              <a:rPr lang="fr-FR" sz="2600" b="1" u="sng" dirty="0" smtClean="0"/>
              <a:t> model of </a:t>
            </a:r>
            <a:r>
              <a:rPr lang="fr-FR" sz="2600" b="1" u="sng" dirty="0" err="1" smtClean="0"/>
              <a:t>acreage</a:t>
            </a:r>
            <a:r>
              <a:rPr lang="fr-FR" sz="2600" b="1" u="sng" dirty="0" smtClean="0"/>
              <a:t> </a:t>
            </a:r>
            <a:r>
              <a:rPr lang="fr-FR" sz="2600" b="1" u="sng" dirty="0" err="1" smtClean="0"/>
              <a:t>decisions</a:t>
            </a:r>
            <a:endParaRPr lang="fr-FR" sz="2600" b="1" u="sng" dirty="0" smtClean="0"/>
          </a:p>
          <a:p>
            <a:endParaRPr lang="fr-FR" sz="2200" b="1" dirty="0" smtClean="0"/>
          </a:p>
          <a:p>
            <a:pPr>
              <a:buNone/>
            </a:pPr>
            <a:r>
              <a:rPr lang="fr-FR" sz="2300" b="1" u="sng" dirty="0" err="1" smtClean="0"/>
              <a:t>Feature</a:t>
            </a:r>
            <a:r>
              <a:rPr lang="fr-FR" sz="2300" b="1" u="sng" dirty="0" smtClean="0"/>
              <a:t> 1 </a:t>
            </a:r>
            <a:r>
              <a:rPr lang="fr-FR" sz="2300" b="1" dirty="0" smtClean="0"/>
              <a:t>:  Biodiversity </a:t>
            </a:r>
            <a:r>
              <a:rPr lang="fr-FR" sz="2300" b="1" dirty="0" err="1" smtClean="0"/>
              <a:t>is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considered</a:t>
            </a:r>
            <a:r>
              <a:rPr lang="fr-FR" sz="2300" b="1" dirty="0" smtClean="0"/>
              <a:t> as a productive input </a:t>
            </a:r>
            <a:r>
              <a:rPr lang="fr-FR" sz="2300" b="1" dirty="0" err="1" smtClean="0"/>
              <a:t>which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evolves</a:t>
            </a:r>
            <a:r>
              <a:rPr lang="fr-FR" sz="2300" b="1" dirty="0" smtClean="0"/>
              <a:t> over time.</a:t>
            </a:r>
          </a:p>
          <a:p>
            <a:endParaRPr lang="fr-FR" sz="14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smtClean="0"/>
              <a:t>Biodiversity </a:t>
            </a:r>
            <a:r>
              <a:rPr lang="fr-FR" sz="2200" dirty="0" err="1" smtClean="0"/>
              <a:t>indicators</a:t>
            </a:r>
            <a:r>
              <a:rPr lang="fr-FR" sz="2200" dirty="0" smtClean="0"/>
              <a:t> are </a:t>
            </a:r>
            <a:r>
              <a:rPr lang="fr-FR" sz="2200" dirty="0" err="1" smtClean="0"/>
              <a:t>directly</a:t>
            </a:r>
            <a:r>
              <a:rPr lang="fr-FR" sz="2200" dirty="0" smtClean="0"/>
              <a:t> </a:t>
            </a:r>
            <a:r>
              <a:rPr lang="fr-FR" sz="2200" dirty="0" err="1" smtClean="0"/>
              <a:t>included</a:t>
            </a:r>
            <a:r>
              <a:rPr lang="fr-FR" sz="2200" dirty="0" smtClean="0"/>
              <a:t> as inputs in the production </a:t>
            </a:r>
            <a:r>
              <a:rPr lang="fr-FR" sz="2200" dirty="0" err="1" smtClean="0"/>
              <a:t>function</a:t>
            </a:r>
            <a:r>
              <a:rPr lang="fr-FR" sz="2200" dirty="0" smtClean="0"/>
              <a:t> of </a:t>
            </a:r>
            <a:r>
              <a:rPr lang="fr-FR" sz="2200" dirty="0" err="1" smtClean="0"/>
              <a:t>each</a:t>
            </a:r>
            <a:r>
              <a:rPr lang="fr-FR" sz="2200" dirty="0" smtClean="0"/>
              <a:t> agricultural outputs.</a:t>
            </a:r>
            <a:endParaRPr lang="fr-FR" sz="800" dirty="0" smtClean="0"/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smtClean="0"/>
              <a:t>Biodiversity </a:t>
            </a:r>
            <a:r>
              <a:rPr lang="fr-FR" sz="2200" dirty="0" smtClean="0"/>
              <a:t>stock </a:t>
            </a:r>
            <a:r>
              <a:rPr lang="fr-FR" sz="2200" dirty="0" err="1" smtClean="0"/>
              <a:t>at</a:t>
            </a:r>
            <a:r>
              <a:rPr lang="fr-FR" sz="2200" dirty="0" smtClean="0"/>
              <a:t> </a:t>
            </a:r>
            <a:r>
              <a:rPr lang="fr-FR" sz="2200" dirty="0" err="1" smtClean="0"/>
              <a:t>year</a:t>
            </a:r>
            <a:r>
              <a:rPr lang="fr-FR" sz="2200" dirty="0" smtClean="0"/>
              <a:t> </a:t>
            </a:r>
            <a:r>
              <a:rPr lang="fr-FR" sz="2200" i="1" dirty="0" smtClean="0"/>
              <a:t>t</a:t>
            </a:r>
            <a:r>
              <a:rPr lang="fr-FR" sz="2200" dirty="0" smtClean="0"/>
              <a:t> </a:t>
            </a:r>
            <a:r>
              <a:rPr lang="fr-FR" sz="2200" dirty="0" err="1" smtClean="0"/>
              <a:t>is</a:t>
            </a:r>
            <a:r>
              <a:rPr lang="fr-FR" sz="2200" dirty="0" smtClean="0"/>
              <a:t> </a:t>
            </a:r>
            <a:r>
              <a:rPr lang="fr-FR" sz="2200" dirty="0" err="1" smtClean="0"/>
              <a:t>defined</a:t>
            </a:r>
            <a:r>
              <a:rPr lang="fr-FR" sz="2200" dirty="0" smtClean="0"/>
              <a:t> as a </a:t>
            </a:r>
            <a:r>
              <a:rPr lang="fr-FR" sz="2200" dirty="0" err="1" smtClean="0"/>
              <a:t>function</a:t>
            </a:r>
            <a:r>
              <a:rPr lang="fr-FR" sz="2200" dirty="0" smtClean="0"/>
              <a:t> of </a:t>
            </a:r>
            <a:r>
              <a:rPr lang="fr-FR" sz="2200" dirty="0" err="1" smtClean="0"/>
              <a:t>past</a:t>
            </a:r>
            <a:r>
              <a:rPr lang="fr-FR" sz="2200" dirty="0" smtClean="0"/>
              <a:t> and </a:t>
            </a:r>
            <a:r>
              <a:rPr lang="fr-FR" sz="2200" dirty="0" err="1" smtClean="0"/>
              <a:t>current</a:t>
            </a:r>
            <a:r>
              <a:rPr lang="fr-FR" sz="2200" dirty="0" smtClean="0"/>
              <a:t> </a:t>
            </a:r>
            <a:r>
              <a:rPr lang="fr-FR" sz="2200" dirty="0" err="1" smtClean="0"/>
              <a:t>acreage</a:t>
            </a:r>
            <a:r>
              <a:rPr lang="fr-FR" sz="2200" dirty="0" smtClean="0"/>
              <a:t> </a:t>
            </a:r>
            <a:r>
              <a:rPr lang="fr-FR" sz="2200" dirty="0" err="1" smtClean="0"/>
              <a:t>choices</a:t>
            </a:r>
            <a:r>
              <a:rPr lang="fr-FR" sz="2200" dirty="0" smtClean="0"/>
              <a:t>.</a:t>
            </a:r>
            <a:endParaRPr lang="fr-FR" sz="800" dirty="0" smtClean="0"/>
          </a:p>
          <a:p>
            <a:pPr lvl="1">
              <a:buFont typeface="Arial" pitchFamily="34" charset="0"/>
              <a:buChar char="•"/>
            </a:pPr>
            <a:endParaRPr lang="fr-FR" sz="800" dirty="0" smtClean="0"/>
          </a:p>
          <a:p>
            <a:endParaRPr lang="fr-FR" sz="2400" dirty="0" smtClean="0"/>
          </a:p>
          <a:p>
            <a:pPr>
              <a:buNone/>
            </a:pPr>
            <a:endParaRPr lang="fr-FR" sz="2400" dirty="0" smtClean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411760" y="5229200"/>
          <a:ext cx="4144962" cy="601662"/>
        </p:xfrm>
        <a:graphic>
          <a:graphicData uri="http://schemas.openxmlformats.org/presentationml/2006/ole">
            <p:oleObj spid="_x0000_s45058" name="Equation" r:id="rId3" imgW="1650960" imgH="241200" progId="Equation.DSMT4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123728" y="3212976"/>
          <a:ext cx="4600103" cy="793696"/>
        </p:xfrm>
        <a:graphic>
          <a:graphicData uri="http://schemas.openxmlformats.org/presentationml/2006/ole">
            <p:oleObj spid="_x0000_s45059" name="Equation" r:id="rId4" imgW="162540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404664"/>
            <a:ext cx="8352928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600" b="1" u="sng" dirty="0" smtClean="0"/>
              <a:t>A primal </a:t>
            </a:r>
            <a:r>
              <a:rPr lang="fr-FR" sz="2600" b="1" u="sng" dirty="0" err="1" smtClean="0"/>
              <a:t>dynamic</a:t>
            </a:r>
            <a:r>
              <a:rPr lang="fr-FR" sz="2600" b="1" u="sng" dirty="0" smtClean="0"/>
              <a:t> model of </a:t>
            </a:r>
            <a:r>
              <a:rPr lang="fr-FR" sz="2600" b="1" u="sng" dirty="0" err="1" smtClean="0"/>
              <a:t>acreage</a:t>
            </a:r>
            <a:r>
              <a:rPr lang="fr-FR" sz="2600" b="1" u="sng" dirty="0" smtClean="0"/>
              <a:t> </a:t>
            </a:r>
            <a:r>
              <a:rPr lang="fr-FR" sz="2600" b="1" u="sng" dirty="0" err="1" smtClean="0"/>
              <a:t>decisions</a:t>
            </a:r>
            <a:endParaRPr lang="fr-FR" sz="2600" b="1" u="sng" dirty="0" smtClean="0"/>
          </a:p>
          <a:p>
            <a:endParaRPr lang="fr-FR" sz="2200" b="1" dirty="0" smtClean="0"/>
          </a:p>
          <a:p>
            <a:pPr>
              <a:buNone/>
            </a:pPr>
            <a:r>
              <a:rPr lang="fr-FR" sz="2300" b="1" u="sng" dirty="0" err="1" smtClean="0"/>
              <a:t>Feature</a:t>
            </a:r>
            <a:r>
              <a:rPr lang="fr-FR" sz="2300" b="1" u="sng" dirty="0" smtClean="0"/>
              <a:t> 2</a:t>
            </a:r>
            <a:r>
              <a:rPr lang="fr-FR" sz="2300" b="1" dirty="0" smtClean="0"/>
              <a:t>: </a:t>
            </a:r>
            <a:r>
              <a:rPr lang="fr-FR" sz="2300" b="1" dirty="0" err="1" smtClean="0"/>
              <a:t>Acreage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decisions</a:t>
            </a:r>
            <a:r>
              <a:rPr lang="fr-FR" sz="2300" b="1" dirty="0" smtClean="0"/>
              <a:t> (and </a:t>
            </a:r>
            <a:r>
              <a:rPr lang="fr-FR" sz="2300" b="1" dirty="0" err="1" smtClean="0"/>
              <a:t>thus</a:t>
            </a:r>
            <a:r>
              <a:rPr lang="fr-FR" sz="2300" b="1" dirty="0" smtClean="0"/>
              <a:t> biodiversity) </a:t>
            </a:r>
            <a:r>
              <a:rPr lang="fr-FR" sz="2300" b="1" dirty="0" err="1" smtClean="0"/>
              <a:t>can</a:t>
            </a:r>
            <a:r>
              <a:rPr lang="fr-FR" sz="2300" b="1" dirty="0" smtClean="0"/>
              <a:t> not </a:t>
            </a:r>
            <a:r>
              <a:rPr lang="fr-FR" sz="2300" b="1" dirty="0" err="1" smtClean="0"/>
              <a:t>be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instantaneous</a:t>
            </a:r>
            <a:r>
              <a:rPr lang="fr-FR" sz="2300" b="1" dirty="0" smtClean="0"/>
              <a:t> </a:t>
            </a:r>
            <a:r>
              <a:rPr lang="fr-FR" sz="2300" b="1" dirty="0" err="1" smtClean="0"/>
              <a:t>adjusted</a:t>
            </a:r>
            <a:r>
              <a:rPr lang="fr-FR" sz="2300" b="1" dirty="0" smtClean="0"/>
              <a:t> to a change in the </a:t>
            </a:r>
            <a:r>
              <a:rPr lang="fr-FR" sz="2300" b="1" dirty="0" err="1" smtClean="0"/>
              <a:t>economic</a:t>
            </a:r>
            <a:r>
              <a:rPr lang="fr-FR" sz="2300" b="1" dirty="0" smtClean="0"/>
              <a:t> or </a:t>
            </a:r>
            <a:r>
              <a:rPr lang="fr-FR" sz="2300" b="1" dirty="0" err="1" smtClean="0"/>
              <a:t>politic</a:t>
            </a:r>
            <a:r>
              <a:rPr lang="fr-FR" sz="2300" b="1" dirty="0" smtClean="0"/>
              <a:t> environment.</a:t>
            </a:r>
          </a:p>
          <a:p>
            <a:pPr>
              <a:buNone/>
            </a:pPr>
            <a:endParaRPr lang="fr-FR" sz="14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err="1" smtClean="0"/>
              <a:t>Models</a:t>
            </a:r>
            <a:r>
              <a:rPr lang="fr-FR" sz="2200" dirty="0" smtClean="0"/>
              <a:t> </a:t>
            </a:r>
            <a:r>
              <a:rPr lang="fr-FR" sz="2200" dirty="0" err="1" smtClean="0"/>
              <a:t>with</a:t>
            </a:r>
            <a:r>
              <a:rPr lang="fr-FR" sz="2200" dirty="0" smtClean="0"/>
              <a:t> </a:t>
            </a:r>
            <a:r>
              <a:rPr lang="fr-FR" sz="2200" dirty="0" err="1" smtClean="0"/>
              <a:t>adjustment</a:t>
            </a:r>
            <a:r>
              <a:rPr lang="fr-FR" sz="2200" dirty="0" smtClean="0"/>
              <a:t> </a:t>
            </a:r>
            <a:r>
              <a:rPr lang="fr-FR" sz="2200" dirty="0" err="1" smtClean="0"/>
              <a:t>costs</a:t>
            </a:r>
            <a:r>
              <a:rPr lang="fr-FR" sz="2200" dirty="0" smtClean="0"/>
              <a:t> in quasi-</a:t>
            </a:r>
            <a:r>
              <a:rPr lang="fr-FR" sz="2200" dirty="0" err="1" smtClean="0"/>
              <a:t>fixed</a:t>
            </a:r>
            <a:r>
              <a:rPr lang="fr-FR" sz="2200" dirty="0" smtClean="0"/>
              <a:t> input:</a:t>
            </a:r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 lvl="1">
              <a:buFont typeface="Arial" pitchFamily="34" charset="0"/>
              <a:buChar char="•"/>
            </a:pPr>
            <a:r>
              <a:rPr lang="fr-FR" sz="2000" b="1" i="1" dirty="0" smtClean="0"/>
              <a:t>Capital or </a:t>
            </a:r>
            <a:r>
              <a:rPr lang="fr-FR" sz="2000" b="1" i="1" dirty="0" err="1" smtClean="0"/>
              <a:t>labor</a:t>
            </a:r>
            <a:r>
              <a:rPr lang="fr-FR" sz="2000" i="1" dirty="0" smtClean="0"/>
              <a:t>: </a:t>
            </a:r>
            <a:r>
              <a:rPr lang="fr-FR" sz="2000" i="1" dirty="0" err="1" smtClean="0"/>
              <a:t>investment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models</a:t>
            </a:r>
            <a:r>
              <a:rPr lang="fr-FR" sz="2000" i="1" dirty="0" smtClean="0"/>
              <a:t> (</a:t>
            </a:r>
            <a:r>
              <a:rPr lang="fr-FR" sz="2000" i="1" dirty="0" err="1" smtClean="0"/>
              <a:t>plentiful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literature</a:t>
            </a:r>
            <a:r>
              <a:rPr lang="fr-FR" sz="2000" i="1" dirty="0" smtClean="0"/>
              <a:t>). </a:t>
            </a:r>
          </a:p>
          <a:p>
            <a:pPr lvl="1">
              <a:buFont typeface="Arial" pitchFamily="34" charset="0"/>
              <a:buChar char="•"/>
            </a:pPr>
            <a:r>
              <a:rPr lang="fr-FR" sz="2000" b="1" i="1" dirty="0" smtClean="0"/>
              <a:t>Land: </a:t>
            </a:r>
            <a:r>
              <a:rPr lang="fr-FR" sz="2000" i="1" dirty="0" err="1" smtClean="0"/>
              <a:t>Lansink</a:t>
            </a:r>
            <a:r>
              <a:rPr lang="fr-FR" sz="2000" i="1" dirty="0" smtClean="0"/>
              <a:t> and </a:t>
            </a:r>
            <a:r>
              <a:rPr lang="fr-FR" sz="2000" i="1" dirty="0" err="1" smtClean="0"/>
              <a:t>Stephanou</a:t>
            </a:r>
            <a:r>
              <a:rPr lang="fr-FR" sz="2000" i="1" dirty="0" smtClean="0"/>
              <a:t> (2001), Carpentier and Letort (2012, 2014)</a:t>
            </a:r>
          </a:p>
          <a:p>
            <a:pPr>
              <a:buFont typeface="Wingdings" pitchFamily="2" charset="2"/>
              <a:buChar char="ü"/>
            </a:pPr>
            <a:endParaRPr lang="fr-FR" sz="2200" dirty="0" smtClean="0"/>
          </a:p>
          <a:p>
            <a:pPr>
              <a:buFont typeface="Wingdings" pitchFamily="2" charset="2"/>
              <a:buChar char="ü"/>
            </a:pPr>
            <a:endParaRPr lang="fr-FR" sz="2200" dirty="0" smtClean="0"/>
          </a:p>
          <a:p>
            <a:pPr>
              <a:buFont typeface="Wingdings" pitchFamily="2" charset="2"/>
              <a:buChar char="ü"/>
            </a:pPr>
            <a:endParaRPr lang="fr-FR" sz="2200" dirty="0" smtClean="0"/>
          </a:p>
          <a:p>
            <a:pPr>
              <a:buFont typeface="Wingdings" pitchFamily="2" charset="2"/>
              <a:buChar char="ü"/>
            </a:pPr>
            <a:endParaRPr lang="fr-FR" sz="2200" dirty="0" smtClean="0"/>
          </a:p>
          <a:p>
            <a:pPr>
              <a:buFont typeface="Wingdings" pitchFamily="2" charset="2"/>
              <a:buChar char="ü"/>
            </a:pPr>
            <a:r>
              <a:rPr lang="fr-FR" sz="2200" dirty="0" smtClean="0"/>
              <a:t>This model </a:t>
            </a:r>
            <a:r>
              <a:rPr lang="fr-FR" sz="2200" dirty="0" err="1" smtClean="0"/>
              <a:t>allows</a:t>
            </a:r>
            <a:r>
              <a:rPr lang="fr-FR" sz="2200" dirty="0" smtClean="0"/>
              <a:t> us to </a:t>
            </a:r>
            <a:r>
              <a:rPr lang="fr-FR" sz="2200" dirty="0" err="1" smtClean="0"/>
              <a:t>introduce</a:t>
            </a:r>
            <a:r>
              <a:rPr lang="fr-FR" sz="2200" dirty="0" smtClean="0"/>
              <a:t> </a:t>
            </a:r>
            <a:r>
              <a:rPr lang="fr-FR" sz="2200" dirty="0" err="1" smtClean="0"/>
              <a:t>economic</a:t>
            </a:r>
            <a:r>
              <a:rPr lang="fr-FR" sz="2200" dirty="0" smtClean="0"/>
              <a:t> </a:t>
            </a:r>
            <a:r>
              <a:rPr lang="fr-FR" sz="2200" dirty="0" err="1" smtClean="0"/>
              <a:t>dynamics</a:t>
            </a:r>
            <a:r>
              <a:rPr lang="fr-FR" sz="2200" dirty="0" smtClean="0"/>
              <a:t> in a </a:t>
            </a:r>
            <a:r>
              <a:rPr lang="fr-FR" sz="2200" dirty="0" err="1" smtClean="0"/>
              <a:t>easier</a:t>
            </a:r>
            <a:r>
              <a:rPr lang="fr-FR" sz="2200" dirty="0" smtClean="0"/>
              <a:t> </a:t>
            </a:r>
            <a:r>
              <a:rPr lang="fr-FR" sz="2200" dirty="0" err="1" smtClean="0"/>
              <a:t>way</a:t>
            </a:r>
            <a:r>
              <a:rPr lang="fr-FR" sz="2200" dirty="0" smtClean="0"/>
              <a:t> </a:t>
            </a:r>
            <a:r>
              <a:rPr lang="fr-FR" sz="2200" dirty="0" err="1" smtClean="0"/>
              <a:t>than</a:t>
            </a:r>
            <a:r>
              <a:rPr lang="fr-FR" sz="2200" dirty="0" smtClean="0"/>
              <a:t> </a:t>
            </a:r>
            <a:r>
              <a:rPr lang="fr-FR" sz="2200" dirty="0" err="1" smtClean="0"/>
              <a:t>with</a:t>
            </a:r>
            <a:r>
              <a:rPr lang="fr-FR" sz="2200" dirty="0" smtClean="0"/>
              <a:t> optimal control </a:t>
            </a:r>
            <a:r>
              <a:rPr lang="fr-FR" sz="2200" dirty="0" err="1" smtClean="0"/>
              <a:t>method</a:t>
            </a:r>
            <a:r>
              <a:rPr lang="fr-FR" sz="2200" dirty="0" smtClean="0"/>
              <a:t>. </a:t>
            </a:r>
          </a:p>
          <a:p>
            <a:pPr lvl="1">
              <a:buNone/>
            </a:pPr>
            <a:r>
              <a:rPr lang="fr-FR" sz="800" i="1" dirty="0" smtClean="0"/>
              <a:t> </a:t>
            </a:r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Font typeface="Wingdings" pitchFamily="2" charset="2"/>
              <a:buChar char="ü"/>
            </a:pPr>
            <a:endParaRPr lang="fr-FR" sz="800" dirty="0" smtClean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sz="2400" dirty="0" smtClean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547664" y="4149080"/>
          <a:ext cx="5859394" cy="1152128"/>
        </p:xfrm>
        <a:graphic>
          <a:graphicData uri="http://schemas.openxmlformats.org/presentationml/2006/ole">
            <p:oleObj spid="_x0000_s50178" name="Equation" r:id="rId3" imgW="226044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1082</Words>
  <Application>Microsoft Office PowerPoint</Application>
  <PresentationFormat>Affichage à l'écran (4:3)</PresentationFormat>
  <Paragraphs>190</Paragraphs>
  <Slides>15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Thème Office</vt:lpstr>
      <vt:lpstr>MathType 6.0 Equation</vt:lpstr>
      <vt:lpstr>Equation</vt:lpstr>
      <vt:lpstr>How do farmers manage their biodiversity through time? A dynamic acreage allocation model with productive feedback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Company>INRA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farmers manage their biodiversity through time? A dynamic acreage allocation model with productive feedback</dc:title>
  <dc:creator>letort</dc:creator>
  <cp:lastModifiedBy>letort</cp:lastModifiedBy>
  <cp:revision>213</cp:revision>
  <dcterms:created xsi:type="dcterms:W3CDTF">2016-08-19T23:25:12Z</dcterms:created>
  <dcterms:modified xsi:type="dcterms:W3CDTF">2016-08-26T05:15:36Z</dcterms:modified>
</cp:coreProperties>
</file>