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uni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300">
              <a:solidFill>
                <a:schemeClr val="dk2"/>
              </a:solidFill>
              <a:latin typeface="Nunito"/>
              <a:ea typeface="Nunito"/>
              <a:cs typeface="Nunito"/>
              <a:sym typeface="Nuni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How can we get win() to print?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300">
                <a:solidFill>
                  <a:schemeClr val="dk2"/>
                </a:solidFill>
                <a:latin typeface="Nunito"/>
                <a:ea typeface="Nunito"/>
                <a:cs typeface="Nunito"/>
                <a:sym typeface="Nunito"/>
              </a:rPr>
              <a:t>A buffer overflow occurs when more data is written to a variable than the program has allocated.</a:t>
            </a:r>
          </a:p>
          <a:p>
            <a:pPr lvl="0" rtl="0">
              <a:lnSpc>
                <a:spcPct val="115000"/>
              </a:lnSpc>
              <a:spcBef>
                <a:spcPts val="0"/>
              </a:spcBef>
              <a:spcAft>
                <a:spcPts val="1600"/>
              </a:spcAft>
              <a:buNone/>
            </a:pPr>
            <a:r>
              <a:rPr lang="en" sz="1300">
                <a:solidFill>
                  <a:schemeClr val="dk2"/>
                </a:solidFill>
                <a:latin typeface="Nunito"/>
                <a:ea typeface="Nunito"/>
                <a:cs typeface="Nunito"/>
                <a:sym typeface="Nunito"/>
              </a:rPr>
              <a:t>In the code sample on the next slide, we can see a variable called guessed_password which has 32 bytes of allocated memory.</a:t>
            </a:r>
          </a:p>
          <a:p>
            <a:pPr lvl="0" rtl="0">
              <a:lnSpc>
                <a:spcPct val="115000"/>
              </a:lnSpc>
              <a:spcBef>
                <a:spcPts val="0"/>
              </a:spcBef>
              <a:spcAft>
                <a:spcPts val="1600"/>
              </a:spcAft>
              <a:buNone/>
            </a:pPr>
            <a:r>
              <a:rPr lang="en" sz="1300">
                <a:solidFill>
                  <a:schemeClr val="dk2"/>
                </a:solidFill>
                <a:latin typeface="Nunito"/>
                <a:ea typeface="Nunito"/>
                <a:cs typeface="Nunito"/>
                <a:sym typeface="Nunito"/>
              </a:rPr>
              <a:t>The function call gets(guessed_password) instructs the program to read an unlimited amount of data from standard in, and write that data to the guessed_password variable.</a:t>
            </a:r>
          </a:p>
          <a:p>
            <a:pPr lvl="0" rtl="0">
              <a:lnSpc>
                <a:spcPct val="115000"/>
              </a:lnSpc>
              <a:spcBef>
                <a:spcPts val="0"/>
              </a:spcBef>
              <a:spcAft>
                <a:spcPts val="1600"/>
              </a:spcAft>
              <a:buNone/>
            </a:pPr>
            <a:r>
              <a:t/>
            </a:r>
            <a:endParaRPr sz="1300">
              <a:solidFill>
                <a:schemeClr val="dk2"/>
              </a:solidFill>
              <a:latin typeface="Nunito"/>
              <a:ea typeface="Nunito"/>
              <a:cs typeface="Nunito"/>
              <a:sym typeface="Nunito"/>
            </a:endParaRP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300">
                <a:solidFill>
                  <a:schemeClr val="dk2"/>
                </a:solidFill>
                <a:latin typeface="Nunito"/>
                <a:ea typeface="Nunito"/>
                <a:cs typeface="Nunito"/>
                <a:sym typeface="Nunito"/>
              </a:rPr>
              <a:t>This image shows a simplified version of the stack frame from the challenge function we showed earlier.</a:t>
            </a:r>
          </a:p>
          <a:p>
            <a:pPr lvl="0" rtl="0">
              <a:lnSpc>
                <a:spcPct val="115000"/>
              </a:lnSpc>
              <a:spcBef>
                <a:spcPts val="0"/>
              </a:spcBef>
              <a:spcAft>
                <a:spcPts val="1600"/>
              </a:spcAft>
              <a:buNone/>
            </a:pPr>
            <a:r>
              <a:rPr lang="en" sz="1300">
                <a:solidFill>
                  <a:schemeClr val="dk2"/>
                </a:solidFill>
                <a:latin typeface="Nunito"/>
                <a:ea typeface="Nunito"/>
                <a:cs typeface="Nunito"/>
                <a:sym typeface="Nunito"/>
              </a:rPr>
              <a:t>We see the two local variables, passwords and guessed_pasword each with 32 allocated bytes of memory for each variable.</a:t>
            </a:r>
          </a:p>
          <a:p>
            <a:pPr lvl="0" rtl="0">
              <a:lnSpc>
                <a:spcPct val="115000"/>
              </a:lnSpc>
              <a:spcBef>
                <a:spcPts val="0"/>
              </a:spcBef>
              <a:spcAft>
                <a:spcPts val="1600"/>
              </a:spcAft>
              <a:buNone/>
            </a:pPr>
            <a:r>
              <a:rPr lang="en" sz="1300">
                <a:solidFill>
                  <a:schemeClr val="dk2"/>
                </a:solidFill>
                <a:latin typeface="Nunito"/>
                <a:ea typeface="Nunito"/>
                <a:cs typeface="Nunito"/>
                <a:sym typeface="Nunito"/>
              </a:rPr>
              <a:t>The password value is “abcd1234” and the guessed_password value is “bird”. </a:t>
            </a:r>
          </a:p>
          <a:p>
            <a:pPr lvl="0" rtl="0">
              <a:lnSpc>
                <a:spcPct val="115000"/>
              </a:lnSpc>
              <a:spcBef>
                <a:spcPts val="0"/>
              </a:spcBef>
              <a:spcAft>
                <a:spcPts val="1600"/>
              </a:spcAft>
              <a:buNone/>
            </a:pPr>
            <a:r>
              <a:rPr lang="en" sz="1300">
                <a:solidFill>
                  <a:schemeClr val="dk2"/>
                </a:solidFill>
                <a:latin typeface="Nunito"/>
                <a:ea typeface="Nunito"/>
                <a:cs typeface="Nunito"/>
                <a:sym typeface="Nunito"/>
              </a:rPr>
              <a:t>The return address in 0x4006e8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300">
                <a:solidFill>
                  <a:schemeClr val="dk2"/>
                </a:solidFill>
                <a:latin typeface="Nunito"/>
                <a:ea typeface="Nunito"/>
                <a:cs typeface="Nunito"/>
                <a:sym typeface="Nunito"/>
              </a:rPr>
              <a:t>In this image we can see that the user has entered 40 A characters, overwriting the function’s return address to 0xAAAAAAAA.</a:t>
            </a:r>
          </a:p>
          <a:p>
            <a:pPr lvl="0" rtl="0">
              <a:lnSpc>
                <a:spcPct val="115000"/>
              </a:lnSpc>
              <a:spcBef>
                <a:spcPts val="0"/>
              </a:spcBef>
              <a:spcAft>
                <a:spcPts val="1600"/>
              </a:spcAft>
              <a:buNone/>
            </a:pPr>
            <a:r>
              <a:rPr lang="en" sz="1300">
                <a:solidFill>
                  <a:schemeClr val="dk2"/>
                </a:solidFill>
                <a:latin typeface="Nunito"/>
                <a:ea typeface="Nunito"/>
                <a:cs typeface="Nunito"/>
                <a:sym typeface="Nunito"/>
              </a:rPr>
              <a:t>When the function tries to exit, it will attempt to resume code execution at 0xAAAAAAAA and will likely cause a Segmentation Fault.</a:t>
            </a:r>
          </a:p>
          <a:p>
            <a:pPr lvl="0" rtl="0">
              <a:lnSpc>
                <a:spcPct val="115000"/>
              </a:lnSpc>
              <a:spcBef>
                <a:spcPts val="0"/>
              </a:spcBef>
              <a:spcAft>
                <a:spcPts val="1600"/>
              </a:spcAft>
              <a:buNone/>
            </a:pPr>
            <a:r>
              <a:rPr lang="en" sz="1300">
                <a:solidFill>
                  <a:schemeClr val="dk2"/>
                </a:solidFill>
                <a:latin typeface="Nunito"/>
                <a:ea typeface="Nunito"/>
                <a:cs typeface="Nunito"/>
                <a:sym typeface="Nunito"/>
              </a:rPr>
              <a:t>A Segmentation Fault is an exception that occurs when a program tries to access an illegal memory address.</a:t>
            </a:r>
          </a:p>
          <a:p>
            <a:pPr lvl="0" rtl="0">
              <a:lnSpc>
                <a:spcPct val="115000"/>
              </a:lnSpc>
              <a:spcBef>
                <a:spcPts val="0"/>
              </a:spcBef>
              <a:spcAft>
                <a:spcPts val="1600"/>
              </a:spcAft>
              <a:buNone/>
            </a:pPr>
            <a:r>
              <a:t/>
            </a:r>
            <a:endParaRPr sz="1300">
              <a:solidFill>
                <a:schemeClr val="dk2"/>
              </a:solidFill>
              <a:latin typeface="Nunito"/>
              <a:ea typeface="Nunito"/>
              <a:cs typeface="Nunito"/>
              <a:sym typeface="Nuni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1600">
                <a:solidFill>
                  <a:schemeClr val="lt1"/>
                </a:solidFill>
              </a:defRPr>
            </a:lvl1pPr>
            <a:lvl2pPr lvl="1">
              <a:lnSpc>
                <a:spcPct val="100000"/>
              </a:lnSpc>
              <a:spcBef>
                <a:spcPts val="0"/>
              </a:spcBef>
              <a:spcAft>
                <a:spcPts val="0"/>
              </a:spcAft>
              <a:buClr>
                <a:schemeClr val="lt1"/>
              </a:buClr>
              <a:buSzPct val="100000"/>
              <a:buNone/>
              <a:defRPr sz="1600">
                <a:solidFill>
                  <a:schemeClr val="lt1"/>
                </a:solidFill>
              </a:defRPr>
            </a:lvl2pPr>
            <a:lvl3pPr lvl="2">
              <a:lnSpc>
                <a:spcPct val="100000"/>
              </a:lnSpc>
              <a:spcBef>
                <a:spcPts val="0"/>
              </a:spcBef>
              <a:spcAft>
                <a:spcPts val="0"/>
              </a:spcAft>
              <a:buClr>
                <a:schemeClr val="lt1"/>
              </a:buClr>
              <a:buSzPct val="100000"/>
              <a:buNone/>
              <a:defRPr sz="1600">
                <a:solidFill>
                  <a:schemeClr val="lt1"/>
                </a:solidFill>
              </a:defRPr>
            </a:lvl3pPr>
            <a:lvl4pPr lvl="3">
              <a:lnSpc>
                <a:spcPct val="100000"/>
              </a:lnSpc>
              <a:spcBef>
                <a:spcPts val="0"/>
              </a:spcBef>
              <a:spcAft>
                <a:spcPts val="0"/>
              </a:spcAft>
              <a:buClr>
                <a:schemeClr val="lt1"/>
              </a:buClr>
              <a:buSzPct val="100000"/>
              <a:buNone/>
              <a:defRPr sz="1600">
                <a:solidFill>
                  <a:schemeClr val="lt1"/>
                </a:solidFill>
              </a:defRPr>
            </a:lvl4pPr>
            <a:lvl5pPr lvl="4">
              <a:lnSpc>
                <a:spcPct val="100000"/>
              </a:lnSpc>
              <a:spcBef>
                <a:spcPts val="0"/>
              </a:spcBef>
              <a:spcAft>
                <a:spcPts val="0"/>
              </a:spcAft>
              <a:buClr>
                <a:schemeClr val="lt1"/>
              </a:buClr>
              <a:buSzPct val="100000"/>
              <a:buNone/>
              <a:defRPr sz="1600">
                <a:solidFill>
                  <a:schemeClr val="lt1"/>
                </a:solidFill>
              </a:defRPr>
            </a:lvl5pPr>
            <a:lvl6pPr lvl="5">
              <a:lnSpc>
                <a:spcPct val="100000"/>
              </a:lnSpc>
              <a:spcBef>
                <a:spcPts val="0"/>
              </a:spcBef>
              <a:spcAft>
                <a:spcPts val="0"/>
              </a:spcAft>
              <a:buClr>
                <a:schemeClr val="lt1"/>
              </a:buClr>
              <a:buSzPct val="100000"/>
              <a:buNone/>
              <a:defRPr sz="1600">
                <a:solidFill>
                  <a:schemeClr val="lt1"/>
                </a:solidFill>
              </a:defRPr>
            </a:lvl6pPr>
            <a:lvl7pPr lvl="6">
              <a:lnSpc>
                <a:spcPct val="100000"/>
              </a:lnSpc>
              <a:spcBef>
                <a:spcPts val="0"/>
              </a:spcBef>
              <a:spcAft>
                <a:spcPts val="0"/>
              </a:spcAft>
              <a:buClr>
                <a:schemeClr val="lt1"/>
              </a:buClr>
              <a:buSzPct val="100000"/>
              <a:buNone/>
              <a:defRPr sz="1600">
                <a:solidFill>
                  <a:schemeClr val="lt1"/>
                </a:solidFill>
              </a:defRPr>
            </a:lvl7pPr>
            <a:lvl8pPr lvl="7">
              <a:lnSpc>
                <a:spcPct val="100000"/>
              </a:lnSpc>
              <a:spcBef>
                <a:spcPts val="0"/>
              </a:spcBef>
              <a:spcAft>
                <a:spcPts val="0"/>
              </a:spcAft>
              <a:buClr>
                <a:schemeClr val="lt1"/>
              </a:buClr>
              <a:buSzPct val="100000"/>
              <a:buNone/>
              <a:defRPr sz="1600">
                <a:solidFill>
                  <a:schemeClr val="lt1"/>
                </a:solidFill>
              </a:defRPr>
            </a:lvl8pPr>
            <a:lvl9pPr lvl="8">
              <a:lnSpc>
                <a:spcPct val="100000"/>
              </a:lnSpc>
              <a:spcBef>
                <a:spcPts val="0"/>
              </a:spcBef>
              <a:spcAft>
                <a:spcPts val="0"/>
              </a:spcAft>
              <a:buClr>
                <a:schemeClr val="lt1"/>
              </a:buClr>
              <a:buSzPct val="1000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ct val="100000"/>
              <a:defRPr sz="8000">
                <a:solidFill>
                  <a:schemeClr val="lt1"/>
                </a:solidFill>
              </a:defRPr>
            </a:lvl1pPr>
            <a:lvl2pPr lvl="1" algn="ctr">
              <a:spcBef>
                <a:spcPts val="0"/>
              </a:spcBef>
              <a:buClr>
                <a:schemeClr val="lt1"/>
              </a:buClr>
              <a:buSzPct val="100000"/>
              <a:defRPr sz="8000">
                <a:solidFill>
                  <a:schemeClr val="lt1"/>
                </a:solidFill>
              </a:defRPr>
            </a:lvl2pPr>
            <a:lvl3pPr lvl="2" algn="ctr">
              <a:spcBef>
                <a:spcPts val="0"/>
              </a:spcBef>
              <a:buClr>
                <a:schemeClr val="lt1"/>
              </a:buClr>
              <a:buSzPct val="100000"/>
              <a:defRPr sz="8000">
                <a:solidFill>
                  <a:schemeClr val="lt1"/>
                </a:solidFill>
              </a:defRPr>
            </a:lvl3pPr>
            <a:lvl4pPr lvl="3" algn="ctr">
              <a:spcBef>
                <a:spcPts val="0"/>
              </a:spcBef>
              <a:buClr>
                <a:schemeClr val="lt1"/>
              </a:buClr>
              <a:buSzPct val="100000"/>
              <a:defRPr sz="8000">
                <a:solidFill>
                  <a:schemeClr val="lt1"/>
                </a:solidFill>
              </a:defRPr>
            </a:lvl4pPr>
            <a:lvl5pPr lvl="4" algn="ctr">
              <a:spcBef>
                <a:spcPts val="0"/>
              </a:spcBef>
              <a:buClr>
                <a:schemeClr val="lt1"/>
              </a:buClr>
              <a:buSzPct val="100000"/>
              <a:defRPr sz="8000">
                <a:solidFill>
                  <a:schemeClr val="lt1"/>
                </a:solidFill>
              </a:defRPr>
            </a:lvl5pPr>
            <a:lvl6pPr lvl="5" algn="ctr">
              <a:spcBef>
                <a:spcPts val="0"/>
              </a:spcBef>
              <a:buClr>
                <a:schemeClr val="lt1"/>
              </a:buClr>
              <a:buSzPct val="100000"/>
              <a:defRPr sz="8000">
                <a:solidFill>
                  <a:schemeClr val="lt1"/>
                </a:solidFill>
              </a:defRPr>
            </a:lvl6pPr>
            <a:lvl7pPr lvl="6" algn="ctr">
              <a:spcBef>
                <a:spcPts val="0"/>
              </a:spcBef>
              <a:buClr>
                <a:schemeClr val="lt1"/>
              </a:buClr>
              <a:buSzPct val="100000"/>
              <a:defRPr sz="8000">
                <a:solidFill>
                  <a:schemeClr val="lt1"/>
                </a:solidFill>
              </a:defRPr>
            </a:lvl7pPr>
            <a:lvl8pPr lvl="7" algn="ctr">
              <a:spcBef>
                <a:spcPts val="0"/>
              </a:spcBef>
              <a:buClr>
                <a:schemeClr val="lt1"/>
              </a:buClr>
              <a:buSzPct val="100000"/>
              <a:defRPr sz="8000">
                <a:solidFill>
                  <a:schemeClr val="lt1"/>
                </a:solidFill>
              </a:defRPr>
            </a:lvl8pPr>
            <a:lvl9pPr lvl="8" algn="ctr">
              <a:spcBef>
                <a:spcPts val="0"/>
              </a:spcBef>
              <a:buClr>
                <a:schemeClr val="lt1"/>
              </a:buClr>
              <a:buSzPct val="100000"/>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ct val="1000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ct val="1000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ct val="1000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ct val="1000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ct val="1000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ct val="1000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ct val="1000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ct val="1000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ct val="1000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ct val="1000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rIns="91425" wrap="square" tIns="91425">
            <a:noAutofit/>
          </a:bodyPr>
          <a:lstStyle/>
          <a:p>
            <a:pPr lvl="0">
              <a:spcBef>
                <a:spcPts val="0"/>
              </a:spcBef>
              <a:buNone/>
            </a:pPr>
            <a:r>
              <a:rPr lang="en"/>
              <a:t>Exploiting a Buffer Overflow</a:t>
            </a:r>
          </a:p>
        </p:txBody>
      </p:sp>
      <p:sp>
        <p:nvSpPr>
          <p:cNvPr id="278" name="Shape 278"/>
          <p:cNvSpPr txBox="1"/>
          <p:nvPr>
            <p:ph idx="1" type="subTitle"/>
          </p:nvPr>
        </p:nvSpPr>
        <p:spPr>
          <a:xfrm>
            <a:off x="824000" y="3596300"/>
            <a:ext cx="4255500" cy="695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Identifying the Buffer Overflow</a:t>
            </a:r>
          </a:p>
        </p:txBody>
      </p:sp>
      <p:sp>
        <p:nvSpPr>
          <p:cNvPr id="335" name="Shape 335"/>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a:t>We will be using the source code on the next slide to identify a buffer overflow.</a:t>
            </a:r>
          </a:p>
          <a:p>
            <a:pPr lvl="0">
              <a:spcBef>
                <a:spcPts val="0"/>
              </a:spcBef>
              <a:buNone/>
            </a:pPr>
            <a:r>
              <a:rPr lang="en"/>
              <a:t>What are we looking for?</a:t>
            </a:r>
          </a:p>
          <a:p>
            <a:pPr indent="-311150" lvl="0" marL="457200" rtl="0">
              <a:spcBef>
                <a:spcPts val="0"/>
              </a:spcBef>
              <a:buAutoNum type="arabicPeriod"/>
            </a:pPr>
            <a:r>
              <a:rPr lang="en"/>
              <a:t>Any type of user input</a:t>
            </a:r>
          </a:p>
          <a:p>
            <a:pPr indent="-311150" lvl="0" marL="457200" rtl="0">
              <a:spcBef>
                <a:spcPts val="0"/>
              </a:spcBef>
              <a:buAutoNum type="arabicPeriod"/>
            </a:pPr>
            <a:r>
              <a:rPr lang="en"/>
              <a:t>Statically assigned buffers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Identifying the Buffer Overflow</a:t>
            </a:r>
          </a:p>
          <a:p>
            <a:pPr lvl="0" rtl="0">
              <a:spcBef>
                <a:spcPts val="0"/>
              </a:spcBef>
              <a:buNone/>
            </a:pPr>
            <a:r>
              <a:rPr lang="en"/>
              <a:t> (cont.)</a:t>
            </a:r>
          </a:p>
          <a:p>
            <a:pPr lvl="0" rtl="0">
              <a:spcBef>
                <a:spcPts val="0"/>
              </a:spcBef>
              <a:buNone/>
            </a:pPr>
            <a:r>
              <a:t/>
            </a:r>
            <a:endParaRPr/>
          </a:p>
        </p:txBody>
      </p:sp>
      <p:sp>
        <p:nvSpPr>
          <p:cNvPr id="341" name="Shape 341"/>
          <p:cNvSpPr txBox="1"/>
          <p:nvPr>
            <p:ph idx="1" type="body"/>
          </p:nvPr>
        </p:nvSpPr>
        <p:spPr>
          <a:xfrm>
            <a:off x="1303800" y="1597875"/>
            <a:ext cx="7030500" cy="2541600"/>
          </a:xfrm>
          <a:prstGeom prst="rect">
            <a:avLst/>
          </a:prstGeom>
          <a:noFill/>
        </p:spPr>
        <p:txBody>
          <a:bodyPr anchorCtr="0" anchor="t" bIns="91425" lIns="91425" rIns="91425" wrap="square" tIns="91425">
            <a:noAutofit/>
          </a:bodyPr>
          <a:lstStyle/>
          <a:p>
            <a:pPr indent="0" lvl="0" marL="38100" marR="38100" rtl="0">
              <a:lnSpc>
                <a:spcPct val="15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 </a:t>
            </a:r>
            <a:r>
              <a:rPr lang="en" sz="1050">
                <a:solidFill>
                  <a:srgbClr val="45AE34"/>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challenge()</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45AE34"/>
                </a:solidFill>
                <a:highlight>
                  <a:srgbClr val="FFFFFF"/>
                </a:highlight>
                <a:latin typeface="Courier New"/>
                <a:ea typeface="Courier New"/>
                <a:cs typeface="Courier New"/>
                <a:sym typeface="Courier New"/>
              </a:rPr>
              <a:t>char</a:t>
            </a:r>
            <a:r>
              <a:rPr lang="en" sz="1050">
                <a:solidFill>
                  <a:srgbClr val="3B3B3B"/>
                </a:solidFill>
                <a:highlight>
                  <a:srgbClr val="FFFFFF"/>
                </a:highlight>
                <a:latin typeface="Courier New"/>
                <a:ea typeface="Courier New"/>
                <a:cs typeface="Courier New"/>
                <a:sym typeface="Courier New"/>
              </a:rPr>
              <a:t> password</a:t>
            </a:r>
            <a:r>
              <a:rPr lang="en" sz="1050">
                <a:solidFill>
                  <a:srgbClr val="6988AE"/>
                </a:solidFill>
                <a:highlight>
                  <a:srgbClr val="FFFFFF"/>
                </a:highlight>
                <a:latin typeface="Courier New"/>
                <a:ea typeface="Courier New"/>
                <a:cs typeface="Courier New"/>
                <a:sym typeface="Courier New"/>
              </a:rPr>
              <a:t>[32]</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45AE34"/>
                </a:solidFill>
                <a:highlight>
                  <a:srgbClr val="FFFFFF"/>
                </a:highlight>
                <a:latin typeface="Courier New"/>
                <a:ea typeface="Courier New"/>
                <a:cs typeface="Courier New"/>
                <a:sym typeface="Courier New"/>
              </a:rPr>
              <a:t>char</a:t>
            </a:r>
            <a:r>
              <a:rPr lang="en" sz="1050">
                <a:solidFill>
                  <a:srgbClr val="3B3B3B"/>
                </a:solidFill>
                <a:highlight>
                  <a:srgbClr val="FFFFFF"/>
                </a:highlight>
                <a:latin typeface="Courier New"/>
                <a:ea typeface="Courier New"/>
                <a:cs typeface="Courier New"/>
                <a:sym typeface="Courier New"/>
              </a:rPr>
              <a:t> guessed_password</a:t>
            </a:r>
            <a:r>
              <a:rPr lang="en" sz="1050">
                <a:solidFill>
                  <a:srgbClr val="6988AE"/>
                </a:solidFill>
                <a:highlight>
                  <a:srgbClr val="FFFFFF"/>
                </a:highlight>
                <a:latin typeface="Courier New"/>
                <a:ea typeface="Courier New"/>
                <a:cs typeface="Courier New"/>
                <a:sym typeface="Courier New"/>
              </a:rPr>
              <a:t>[32]</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memset(password,</a:t>
            </a:r>
            <a:r>
              <a:rPr lang="en" sz="1050">
                <a:solidFill>
                  <a:srgbClr val="A8017E"/>
                </a:solidFill>
                <a:highlight>
                  <a:srgbClr val="FFFFFF"/>
                </a:highlight>
                <a:latin typeface="Courier New"/>
                <a:ea typeface="Courier New"/>
                <a:cs typeface="Courier New"/>
                <a:sym typeface="Courier New"/>
              </a:rPr>
              <a:t>32</a:t>
            </a:r>
            <a:r>
              <a:rPr lang="en" sz="1050">
                <a:solidFill>
                  <a:srgbClr val="3B3B3B"/>
                </a:solidFill>
                <a:highlight>
                  <a:srgbClr val="FFFFFF"/>
                </a:highlight>
                <a:latin typeface="Courier New"/>
                <a:ea typeface="Courier New"/>
                <a:cs typeface="Courier New"/>
                <a:sym typeface="Courier New"/>
              </a:rPr>
              <a:t>,</a:t>
            </a:r>
            <a:r>
              <a:rPr lang="en" sz="1050">
                <a:solidFill>
                  <a:srgbClr val="A8017E"/>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strcpy(password, </a:t>
            </a:r>
            <a:r>
              <a:rPr lang="en" sz="1050">
                <a:solidFill>
                  <a:srgbClr val="666666"/>
                </a:solidFill>
                <a:highlight>
                  <a:srgbClr val="FFFFFF"/>
                </a:highlight>
                <a:latin typeface="Courier New"/>
                <a:ea typeface="Courier New"/>
                <a:cs typeface="Courier New"/>
                <a:sym typeface="Courier New"/>
              </a:rPr>
              <a:t>"abcd1234"</a:t>
            </a:r>
            <a:r>
              <a:rPr lang="en" sz="1050">
                <a:solidFill>
                  <a:srgbClr val="3B3B3B"/>
                </a:solidFill>
                <a:highlight>
                  <a:srgbClr val="FFFFFF"/>
                </a:highlight>
                <a:latin typeface="Courier New"/>
                <a:ea typeface="Courier New"/>
                <a:cs typeface="Courier New"/>
                <a:sym typeface="Courier New"/>
              </a:rPr>
              <a:t>)</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printf(</a:t>
            </a:r>
            <a:r>
              <a:rPr lang="en" sz="1050">
                <a:solidFill>
                  <a:srgbClr val="666666"/>
                </a:solidFill>
                <a:highlight>
                  <a:srgbClr val="FFFFFF"/>
                </a:highlight>
                <a:latin typeface="Courier New"/>
                <a:ea typeface="Courier New"/>
                <a:cs typeface="Courier New"/>
                <a:sym typeface="Courier New"/>
              </a:rPr>
              <a:t>"Please enter the password: "</a:t>
            </a:r>
            <a:r>
              <a:rPr lang="en" sz="1050">
                <a:solidFill>
                  <a:srgbClr val="3B3B3B"/>
                </a:solidFill>
                <a:highlight>
                  <a:srgbClr val="FFFFFF"/>
                </a:highlight>
                <a:latin typeface="Courier New"/>
                <a:ea typeface="Courier New"/>
                <a:cs typeface="Courier New"/>
                <a:sym typeface="Courier New"/>
              </a:rPr>
              <a:t>)</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gets(guessed_password)</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if</a:t>
            </a:r>
            <a:r>
              <a:rPr lang="en" sz="1050">
                <a:solidFill>
                  <a:srgbClr val="3B3B3B"/>
                </a:solidFill>
                <a:highlight>
                  <a:srgbClr val="FFFFFF"/>
                </a:highlight>
                <a:latin typeface="Courier New"/>
                <a:ea typeface="Courier New"/>
                <a:cs typeface="Courier New"/>
                <a:sym typeface="Courier New"/>
              </a:rPr>
              <a:t>( strncmp(password, guessed_password, strlen(password))</a:t>
            </a:r>
            <a:r>
              <a:rPr lang="en" sz="1050">
                <a:solidFill>
                  <a:srgbClr val="006699"/>
                </a:solidFill>
                <a:highlight>
                  <a:srgbClr val="FFFFFF"/>
                </a:highlight>
                <a:latin typeface="Courier New"/>
                <a:ea typeface="Courier New"/>
                <a:cs typeface="Courier New"/>
                <a:sym typeface="Courier New"/>
              </a:rPr>
              <a:t>==</a:t>
            </a:r>
            <a:r>
              <a:rPr lang="en" sz="1050">
                <a:solidFill>
                  <a:srgbClr val="A8017E"/>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A8017E"/>
                </a:solidFill>
                <a:highlight>
                  <a:srgbClr val="FFFFFF"/>
                </a:highlight>
                <a:latin typeface="Courier New"/>
                <a:ea typeface="Courier New"/>
                <a:cs typeface="Courier New"/>
                <a:sym typeface="Courier New"/>
              </a:rPr>
              <a:t>0</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else</a:t>
            </a: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A8017E"/>
                </a:solidFill>
                <a:highlight>
                  <a:srgbClr val="FFFFFF"/>
                </a:highlight>
                <a:latin typeface="Courier New"/>
                <a:ea typeface="Courier New"/>
                <a:cs typeface="Courier New"/>
                <a:sym typeface="Courier New"/>
              </a:rPr>
              <a:t>1</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1303800" y="86350"/>
            <a:ext cx="7030500" cy="999300"/>
          </a:xfrm>
          <a:prstGeom prst="rect">
            <a:avLst/>
          </a:prstGeom>
        </p:spPr>
        <p:txBody>
          <a:bodyPr anchorCtr="0" anchor="t" bIns="91425" lIns="91425" rIns="91425" wrap="square" tIns="91425">
            <a:noAutofit/>
          </a:bodyPr>
          <a:lstStyle/>
          <a:p>
            <a:pPr lvl="0">
              <a:spcBef>
                <a:spcPts val="0"/>
              </a:spcBef>
              <a:buNone/>
            </a:pPr>
            <a:r>
              <a:rPr lang="en"/>
              <a:t>Our example.c file</a:t>
            </a:r>
          </a:p>
        </p:txBody>
      </p:sp>
      <p:sp>
        <p:nvSpPr>
          <p:cNvPr id="347" name="Shape 347"/>
          <p:cNvSpPr txBox="1"/>
          <p:nvPr>
            <p:ph idx="1" type="body"/>
          </p:nvPr>
        </p:nvSpPr>
        <p:spPr>
          <a:xfrm>
            <a:off x="1303800" y="581450"/>
            <a:ext cx="7030500" cy="2541600"/>
          </a:xfrm>
          <a:prstGeom prst="rect">
            <a:avLst/>
          </a:prstGeom>
        </p:spPr>
        <p:txBody>
          <a:bodyPr anchorCtr="0" anchor="t" bIns="91425" lIns="91425" rIns="91425" wrap="square" tIns="91425">
            <a:noAutofit/>
          </a:bodyPr>
          <a:lstStyle/>
          <a:p>
            <a:pPr indent="0" lvl="0" marL="38100" marR="38100" rtl="0">
              <a:lnSpc>
                <a:spcPct val="150000"/>
              </a:lnSpc>
              <a:spcBef>
                <a:spcPts val="0"/>
              </a:spcBef>
              <a:spcAft>
                <a:spcPts val="0"/>
              </a:spcAft>
              <a:buNone/>
            </a:pPr>
            <a:r>
              <a:rPr lang="en" sz="800">
                <a:solidFill>
                  <a:srgbClr val="3B3B3B"/>
                </a:solidFill>
                <a:highlight>
                  <a:srgbClr val="FFFFFF"/>
                </a:highlight>
                <a:latin typeface="Courier New"/>
                <a:ea typeface="Courier New"/>
                <a:cs typeface="Courier New"/>
                <a:sym typeface="Courier New"/>
              </a:rPr>
              <a:t>void win()</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printf(</a:t>
            </a:r>
            <a:r>
              <a:rPr lang="en" sz="800">
                <a:solidFill>
                  <a:srgbClr val="666666"/>
                </a:solidFill>
                <a:highlight>
                  <a:srgbClr val="FFFFFF"/>
                </a:highlight>
                <a:latin typeface="Courier New"/>
                <a:ea typeface="Courier New"/>
                <a:cs typeface="Courier New"/>
                <a:sym typeface="Courier New"/>
              </a:rPr>
              <a:t>"You win\n"</a:t>
            </a:r>
            <a:r>
              <a:rPr lang="en" sz="800">
                <a:solidFill>
                  <a:srgbClr val="3B3B3B"/>
                </a:solidFill>
                <a:highlight>
                  <a:srgbClr val="FFFFFF"/>
                </a:highlight>
                <a:latin typeface="Courier New"/>
                <a:ea typeface="Courier New"/>
                <a:cs typeface="Courier New"/>
                <a:sym typeface="Courier New"/>
              </a:rPr>
              <a:t>)</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45AE34"/>
                </a:solidFill>
                <a:highlight>
                  <a:srgbClr val="FFFFFF"/>
                </a:highlight>
                <a:latin typeface="Courier New"/>
                <a:ea typeface="Courier New"/>
                <a:cs typeface="Courier New"/>
                <a:sym typeface="Courier New"/>
              </a:rPr>
              <a:t>int</a:t>
            </a:r>
            <a:r>
              <a:rPr lang="en" sz="800">
                <a:solidFill>
                  <a:srgbClr val="3B3B3B"/>
                </a:solidFill>
                <a:highlight>
                  <a:srgbClr val="FFFFFF"/>
                </a:highlight>
                <a:latin typeface="Courier New"/>
                <a:ea typeface="Courier New"/>
                <a:cs typeface="Courier New"/>
                <a:sym typeface="Courier New"/>
              </a:rPr>
              <a:t> challenge()</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45AE34"/>
                </a:solidFill>
                <a:highlight>
                  <a:srgbClr val="FFFFFF"/>
                </a:highlight>
                <a:latin typeface="Courier New"/>
                <a:ea typeface="Courier New"/>
                <a:cs typeface="Courier New"/>
                <a:sym typeface="Courier New"/>
              </a:rPr>
              <a:t>char</a:t>
            </a:r>
            <a:r>
              <a:rPr lang="en" sz="800">
                <a:solidFill>
                  <a:srgbClr val="3B3B3B"/>
                </a:solidFill>
                <a:highlight>
                  <a:srgbClr val="FFFFFF"/>
                </a:highlight>
                <a:latin typeface="Courier New"/>
                <a:ea typeface="Courier New"/>
                <a:cs typeface="Courier New"/>
                <a:sym typeface="Courier New"/>
              </a:rPr>
              <a:t> password</a:t>
            </a:r>
            <a:r>
              <a:rPr lang="en" sz="800">
                <a:solidFill>
                  <a:srgbClr val="6988AE"/>
                </a:solidFill>
                <a:highlight>
                  <a:srgbClr val="FFFFFF"/>
                </a:highlight>
                <a:latin typeface="Courier New"/>
                <a:ea typeface="Courier New"/>
                <a:cs typeface="Courier New"/>
                <a:sym typeface="Courier New"/>
              </a:rPr>
              <a:t>[32]</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45AE34"/>
                </a:solidFill>
                <a:highlight>
                  <a:srgbClr val="FFFFFF"/>
                </a:highlight>
                <a:latin typeface="Courier New"/>
                <a:ea typeface="Courier New"/>
                <a:cs typeface="Courier New"/>
                <a:sym typeface="Courier New"/>
              </a:rPr>
              <a:t>char</a:t>
            </a:r>
            <a:r>
              <a:rPr lang="en" sz="800">
                <a:solidFill>
                  <a:srgbClr val="3B3B3B"/>
                </a:solidFill>
                <a:highlight>
                  <a:srgbClr val="FFFFFF"/>
                </a:highlight>
                <a:latin typeface="Courier New"/>
                <a:ea typeface="Courier New"/>
                <a:cs typeface="Courier New"/>
                <a:sym typeface="Courier New"/>
              </a:rPr>
              <a:t> guessed_password</a:t>
            </a:r>
            <a:r>
              <a:rPr lang="en" sz="800">
                <a:solidFill>
                  <a:srgbClr val="6988AE"/>
                </a:solidFill>
                <a:highlight>
                  <a:srgbClr val="FFFFFF"/>
                </a:highlight>
                <a:latin typeface="Courier New"/>
                <a:ea typeface="Courier New"/>
                <a:cs typeface="Courier New"/>
                <a:sym typeface="Courier New"/>
              </a:rPr>
              <a:t>[32]</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memset(password,</a:t>
            </a:r>
            <a:r>
              <a:rPr lang="en" sz="800">
                <a:solidFill>
                  <a:srgbClr val="A8017E"/>
                </a:solidFill>
                <a:highlight>
                  <a:srgbClr val="FFFFFF"/>
                </a:highlight>
                <a:latin typeface="Courier New"/>
                <a:ea typeface="Courier New"/>
                <a:cs typeface="Courier New"/>
                <a:sym typeface="Courier New"/>
              </a:rPr>
              <a:t>32</a:t>
            </a:r>
            <a:r>
              <a:rPr lang="en" sz="800">
                <a:solidFill>
                  <a:srgbClr val="3B3B3B"/>
                </a:solidFill>
                <a:highlight>
                  <a:srgbClr val="FFFFFF"/>
                </a:highlight>
                <a:latin typeface="Courier New"/>
                <a:ea typeface="Courier New"/>
                <a:cs typeface="Courier New"/>
                <a:sym typeface="Courier New"/>
              </a:rPr>
              <a:t>,</a:t>
            </a:r>
            <a:r>
              <a:rPr lang="en" sz="800">
                <a:solidFill>
                  <a:srgbClr val="A8017E"/>
                </a:solidFill>
                <a:highlight>
                  <a:srgbClr val="FFFFFF"/>
                </a:highlight>
                <a:latin typeface="Courier New"/>
                <a:ea typeface="Courier New"/>
                <a:cs typeface="Courier New"/>
                <a:sym typeface="Courier New"/>
              </a:rPr>
              <a:t>0</a:t>
            </a:r>
            <a:r>
              <a:rPr lang="en" sz="800">
                <a:solidFill>
                  <a:srgbClr val="3B3B3B"/>
                </a:solidFill>
                <a:highlight>
                  <a:srgbClr val="FFFFFF"/>
                </a:highlight>
                <a:latin typeface="Courier New"/>
                <a:ea typeface="Courier New"/>
                <a:cs typeface="Courier New"/>
                <a:sym typeface="Courier New"/>
              </a:rPr>
              <a:t>)</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strcpy(password, </a:t>
            </a:r>
            <a:r>
              <a:rPr lang="en" sz="800">
                <a:solidFill>
                  <a:srgbClr val="666666"/>
                </a:solidFill>
                <a:highlight>
                  <a:srgbClr val="FFFFFF"/>
                </a:highlight>
                <a:latin typeface="Courier New"/>
                <a:ea typeface="Courier New"/>
                <a:cs typeface="Courier New"/>
                <a:sym typeface="Courier New"/>
              </a:rPr>
              <a:t>"abcd1234"</a:t>
            </a:r>
            <a:r>
              <a:rPr lang="en" sz="800">
                <a:solidFill>
                  <a:srgbClr val="3B3B3B"/>
                </a:solidFill>
                <a:highlight>
                  <a:srgbClr val="FFFFFF"/>
                </a:highlight>
                <a:latin typeface="Courier New"/>
                <a:ea typeface="Courier New"/>
                <a:cs typeface="Courier New"/>
                <a:sym typeface="Courier New"/>
              </a:rPr>
              <a:t>)</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printf(</a:t>
            </a:r>
            <a:r>
              <a:rPr lang="en" sz="800">
                <a:solidFill>
                  <a:srgbClr val="666666"/>
                </a:solidFill>
                <a:highlight>
                  <a:srgbClr val="FFFFFF"/>
                </a:highlight>
                <a:latin typeface="Courier New"/>
                <a:ea typeface="Courier New"/>
                <a:cs typeface="Courier New"/>
                <a:sym typeface="Courier New"/>
              </a:rPr>
              <a:t>"Please enter the password: "</a:t>
            </a:r>
            <a:r>
              <a:rPr lang="en" sz="800">
                <a:solidFill>
                  <a:srgbClr val="3B3B3B"/>
                </a:solidFill>
                <a:highlight>
                  <a:srgbClr val="FFFFFF"/>
                </a:highlight>
                <a:latin typeface="Courier New"/>
                <a:ea typeface="Courier New"/>
                <a:cs typeface="Courier New"/>
                <a:sym typeface="Courier New"/>
              </a:rPr>
              <a:t>)</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gets(guessed_password)</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if</a:t>
            </a:r>
            <a:r>
              <a:rPr lang="en" sz="800">
                <a:solidFill>
                  <a:srgbClr val="3B3B3B"/>
                </a:solidFill>
                <a:highlight>
                  <a:srgbClr val="FFFFFF"/>
                </a:highlight>
                <a:latin typeface="Courier New"/>
                <a:ea typeface="Courier New"/>
                <a:cs typeface="Courier New"/>
                <a:sym typeface="Courier New"/>
              </a:rPr>
              <a:t>( strncmp(password, guessed_password, strlen(password))</a:t>
            </a:r>
            <a:r>
              <a:rPr lang="en" sz="800">
                <a:solidFill>
                  <a:srgbClr val="006699"/>
                </a:solidFill>
                <a:highlight>
                  <a:srgbClr val="FFFFFF"/>
                </a:highlight>
                <a:latin typeface="Courier New"/>
                <a:ea typeface="Courier New"/>
                <a:cs typeface="Courier New"/>
                <a:sym typeface="Courier New"/>
              </a:rPr>
              <a:t>==</a:t>
            </a:r>
            <a:r>
              <a:rPr lang="en" sz="800">
                <a:solidFill>
                  <a:srgbClr val="A8017E"/>
                </a:solidFill>
                <a:highlight>
                  <a:srgbClr val="FFFFFF"/>
                </a:highlight>
                <a:latin typeface="Courier New"/>
                <a:ea typeface="Courier New"/>
                <a:cs typeface="Courier New"/>
                <a:sym typeface="Courier New"/>
              </a:rPr>
              <a:t>0</a:t>
            </a: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return</a:t>
            </a:r>
            <a:r>
              <a:rPr lang="en" sz="800">
                <a:solidFill>
                  <a:srgbClr val="3B3B3B"/>
                </a:solidFill>
                <a:highlight>
                  <a:srgbClr val="FFFFFF"/>
                </a:highlight>
                <a:latin typeface="Courier New"/>
                <a:ea typeface="Courier New"/>
                <a:cs typeface="Courier New"/>
                <a:sym typeface="Courier New"/>
              </a:rPr>
              <a:t> </a:t>
            </a:r>
            <a:r>
              <a:rPr lang="en" sz="800">
                <a:solidFill>
                  <a:srgbClr val="A8017E"/>
                </a:solidFill>
                <a:highlight>
                  <a:srgbClr val="FFFFFF"/>
                </a:highlight>
                <a:latin typeface="Courier New"/>
                <a:ea typeface="Courier New"/>
                <a:cs typeface="Courier New"/>
                <a:sym typeface="Courier New"/>
              </a:rPr>
              <a:t>0</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a:t>
            </a: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else</a:t>
            </a: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return</a:t>
            </a:r>
            <a:r>
              <a:rPr lang="en" sz="800">
                <a:solidFill>
                  <a:srgbClr val="3B3B3B"/>
                </a:solidFill>
                <a:highlight>
                  <a:srgbClr val="FFFFFF"/>
                </a:highlight>
                <a:latin typeface="Courier New"/>
                <a:ea typeface="Courier New"/>
                <a:cs typeface="Courier New"/>
                <a:sym typeface="Courier New"/>
              </a:rPr>
              <a:t> </a:t>
            </a:r>
            <a:r>
              <a:rPr lang="en" sz="800">
                <a:solidFill>
                  <a:srgbClr val="A8017E"/>
                </a:solidFill>
                <a:highlight>
                  <a:srgbClr val="FFFFFF"/>
                </a:highlight>
                <a:latin typeface="Courier New"/>
                <a:ea typeface="Courier New"/>
                <a:cs typeface="Courier New"/>
                <a:sym typeface="Courier New"/>
              </a:rPr>
              <a:t>1</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45AE34"/>
                </a:solidFill>
                <a:highlight>
                  <a:srgbClr val="FFFFFF"/>
                </a:highlight>
                <a:latin typeface="Courier New"/>
                <a:ea typeface="Courier New"/>
                <a:cs typeface="Courier New"/>
                <a:sym typeface="Courier New"/>
              </a:rPr>
              <a:t>int</a:t>
            </a:r>
            <a:r>
              <a:rPr lang="en" sz="800">
                <a:solidFill>
                  <a:srgbClr val="3B3B3B"/>
                </a:solidFill>
                <a:highlight>
                  <a:srgbClr val="FFFFFF"/>
                </a:highlight>
                <a:latin typeface="Courier New"/>
                <a:ea typeface="Courier New"/>
                <a:cs typeface="Courier New"/>
                <a:sym typeface="Courier New"/>
              </a:rPr>
              <a:t> main(</a:t>
            </a:r>
            <a:r>
              <a:rPr lang="en" sz="800">
                <a:solidFill>
                  <a:srgbClr val="45AE34"/>
                </a:solidFill>
                <a:highlight>
                  <a:srgbClr val="FFFFFF"/>
                </a:highlight>
                <a:latin typeface="Courier New"/>
                <a:ea typeface="Courier New"/>
                <a:cs typeface="Courier New"/>
                <a:sym typeface="Courier New"/>
              </a:rPr>
              <a:t>int</a:t>
            </a:r>
            <a:r>
              <a:rPr lang="en" sz="800">
                <a:solidFill>
                  <a:srgbClr val="3B3B3B"/>
                </a:solidFill>
                <a:highlight>
                  <a:srgbClr val="FFFFFF"/>
                </a:highlight>
                <a:latin typeface="Courier New"/>
                <a:ea typeface="Courier New"/>
                <a:cs typeface="Courier New"/>
                <a:sym typeface="Courier New"/>
              </a:rPr>
              <a:t> argc, </a:t>
            </a:r>
            <a:r>
              <a:rPr lang="en" sz="800">
                <a:solidFill>
                  <a:srgbClr val="45AE34"/>
                </a:solidFill>
                <a:highlight>
                  <a:srgbClr val="FFFFFF"/>
                </a:highlight>
                <a:latin typeface="Courier New"/>
                <a:ea typeface="Courier New"/>
                <a:cs typeface="Courier New"/>
                <a:sym typeface="Courier New"/>
              </a:rPr>
              <a:t>char</a:t>
            </a: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a:t>
            </a:r>
            <a:r>
              <a:rPr lang="en" sz="800">
                <a:solidFill>
                  <a:srgbClr val="3B3B3B"/>
                </a:solidFill>
                <a:highlight>
                  <a:srgbClr val="FFFFFF"/>
                </a:highlight>
                <a:latin typeface="Courier New"/>
                <a:ea typeface="Courier New"/>
                <a:cs typeface="Courier New"/>
                <a:sym typeface="Courier New"/>
              </a:rPr>
              <a:t>argv[])</a:t>
            </a:r>
            <a:br>
              <a:rPr lang="en" sz="800">
                <a:solidFill>
                  <a:srgbClr val="3B3B3B"/>
                </a:solidFill>
                <a:highlight>
                  <a:srgbClr val="FFFFFF"/>
                </a:highlight>
                <a:latin typeface="Courier New"/>
                <a:ea typeface="Courier New"/>
                <a:cs typeface="Courier New"/>
                <a:sym typeface="Courier New"/>
              </a:rPr>
            </a:b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if</a:t>
            </a:r>
            <a:r>
              <a:rPr lang="en" sz="800">
                <a:solidFill>
                  <a:srgbClr val="3B3B3B"/>
                </a:solidFill>
                <a:highlight>
                  <a:srgbClr val="FFFFFF"/>
                </a:highlight>
                <a:latin typeface="Courier New"/>
                <a:ea typeface="Courier New"/>
                <a:cs typeface="Courier New"/>
                <a:sym typeface="Courier New"/>
              </a:rPr>
              <a:t>(challenge()</a:t>
            </a:r>
            <a:r>
              <a:rPr lang="en" sz="800">
                <a:solidFill>
                  <a:srgbClr val="006699"/>
                </a:solidFill>
                <a:highlight>
                  <a:srgbClr val="FFFFFF"/>
                </a:highlight>
                <a:latin typeface="Courier New"/>
                <a:ea typeface="Courier New"/>
                <a:cs typeface="Courier New"/>
                <a:sym typeface="Courier New"/>
              </a:rPr>
              <a:t>==</a:t>
            </a:r>
            <a:r>
              <a:rPr lang="en" sz="800">
                <a:solidFill>
                  <a:srgbClr val="A8017E"/>
                </a:solidFill>
                <a:highlight>
                  <a:srgbClr val="FFFFFF"/>
                </a:highlight>
                <a:latin typeface="Courier New"/>
                <a:ea typeface="Courier New"/>
                <a:cs typeface="Courier New"/>
                <a:sym typeface="Courier New"/>
              </a:rPr>
              <a:t>0</a:t>
            </a:r>
            <a:r>
              <a:rPr lang="en" sz="800">
                <a:solidFill>
                  <a:srgbClr val="3B3B3B"/>
                </a:solidFill>
                <a:highlight>
                  <a:srgbClr val="FFFFFF"/>
                </a:highlight>
                <a:latin typeface="Courier New"/>
                <a:ea typeface="Courier New"/>
                <a:cs typeface="Courier New"/>
                <a:sym typeface="Courier New"/>
              </a:rPr>
              <a:t>)</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printf(</a:t>
            </a:r>
            <a:r>
              <a:rPr lang="en" sz="800">
                <a:solidFill>
                  <a:srgbClr val="666666"/>
                </a:solidFill>
                <a:highlight>
                  <a:srgbClr val="FFFFFF"/>
                </a:highlight>
                <a:latin typeface="Courier New"/>
                <a:ea typeface="Courier New"/>
                <a:cs typeface="Courier New"/>
                <a:sym typeface="Courier New"/>
              </a:rPr>
              <a:t>"Right password. You still lose\n"</a:t>
            </a:r>
            <a:r>
              <a:rPr lang="en" sz="800">
                <a:solidFill>
                  <a:srgbClr val="3B3B3B"/>
                </a:solidFill>
                <a:highlight>
                  <a:srgbClr val="FFFFFF"/>
                </a:highlight>
                <a:latin typeface="Courier New"/>
                <a:ea typeface="Courier New"/>
                <a:cs typeface="Courier New"/>
                <a:sym typeface="Courier New"/>
              </a:rPr>
              <a:t>)</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a:t>
            </a: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else</a:t>
            </a: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printf(</a:t>
            </a:r>
            <a:r>
              <a:rPr lang="en" sz="800">
                <a:solidFill>
                  <a:srgbClr val="666666"/>
                </a:solidFill>
                <a:highlight>
                  <a:srgbClr val="FFFFFF"/>
                </a:highlight>
                <a:latin typeface="Courier New"/>
                <a:ea typeface="Courier New"/>
                <a:cs typeface="Courier New"/>
                <a:sym typeface="Courier New"/>
              </a:rPr>
              <a:t>"Wrong password. You lose\n"</a:t>
            </a:r>
            <a:r>
              <a:rPr lang="en" sz="800">
                <a:solidFill>
                  <a:srgbClr val="3B3B3B"/>
                </a:solidFill>
                <a:highlight>
                  <a:srgbClr val="FFFFFF"/>
                </a:highlight>
                <a:latin typeface="Courier New"/>
                <a:ea typeface="Courier New"/>
                <a:cs typeface="Courier New"/>
                <a:sym typeface="Courier New"/>
              </a:rPr>
              <a:t>)</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3B3B3B"/>
                </a:solidFill>
                <a:highlight>
                  <a:srgbClr val="FFFFFF"/>
                </a:highlight>
                <a:latin typeface="Courier New"/>
                <a:ea typeface="Courier New"/>
                <a:cs typeface="Courier New"/>
                <a:sym typeface="Courier New"/>
              </a:rPr>
              <a:t>    </a:t>
            </a:r>
            <a:r>
              <a:rPr lang="en" sz="800">
                <a:solidFill>
                  <a:srgbClr val="006699"/>
                </a:solidFill>
                <a:highlight>
                  <a:srgbClr val="FFFFFF"/>
                </a:highlight>
                <a:latin typeface="Courier New"/>
                <a:ea typeface="Courier New"/>
                <a:cs typeface="Courier New"/>
                <a:sym typeface="Courier New"/>
              </a:rPr>
              <a:t>return</a:t>
            </a:r>
            <a:r>
              <a:rPr lang="en" sz="800">
                <a:solidFill>
                  <a:srgbClr val="3B3B3B"/>
                </a:solidFill>
                <a:highlight>
                  <a:srgbClr val="FFFFFF"/>
                </a:highlight>
                <a:latin typeface="Courier New"/>
                <a:ea typeface="Courier New"/>
                <a:cs typeface="Courier New"/>
                <a:sym typeface="Courier New"/>
              </a:rPr>
              <a:t> </a:t>
            </a:r>
            <a:r>
              <a:rPr lang="en" sz="800">
                <a:solidFill>
                  <a:srgbClr val="A8017E"/>
                </a:solidFill>
                <a:highlight>
                  <a:srgbClr val="FFFFFF"/>
                </a:highlight>
                <a:latin typeface="Courier New"/>
                <a:ea typeface="Courier New"/>
                <a:cs typeface="Courier New"/>
                <a:sym typeface="Courier New"/>
              </a:rPr>
              <a:t>0</a:t>
            </a:r>
            <a:r>
              <a:rPr lang="en" sz="800">
                <a:solidFill>
                  <a:srgbClr val="006699"/>
                </a:solidFill>
                <a:highlight>
                  <a:srgbClr val="FFFFFF"/>
                </a:highlight>
                <a:latin typeface="Courier New"/>
                <a:ea typeface="Courier New"/>
                <a:cs typeface="Courier New"/>
                <a:sym typeface="Courier New"/>
              </a:rPr>
              <a:t>;</a:t>
            </a:r>
            <a:br>
              <a:rPr lang="en" sz="800">
                <a:solidFill>
                  <a:srgbClr val="3B3B3B"/>
                </a:solidFill>
                <a:highlight>
                  <a:srgbClr val="FFFFFF"/>
                </a:highlight>
                <a:latin typeface="Courier New"/>
                <a:ea typeface="Courier New"/>
                <a:cs typeface="Courier New"/>
                <a:sym typeface="Courier New"/>
              </a:rPr>
            </a:br>
            <a:r>
              <a:rPr lang="en" sz="800">
                <a:solidFill>
                  <a:srgbClr val="006699"/>
                </a:solidFill>
                <a:highlight>
                  <a:srgbClr val="FFFFFF"/>
                </a:highlight>
                <a:latin typeface="Courier New"/>
                <a:ea typeface="Courier New"/>
                <a:cs typeface="Courier New"/>
                <a:sym typeface="Courier New"/>
              </a:rPr>
              <a:t>}</a:t>
            </a:r>
          </a:p>
          <a:p>
            <a:pPr lvl="0">
              <a:spcBef>
                <a:spcPts val="0"/>
              </a:spcBef>
              <a:buNone/>
            </a:pPr>
            <a:r>
              <a:t/>
            </a: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Generate a Pattern File</a:t>
            </a:r>
          </a:p>
        </p:txBody>
      </p:sp>
      <p:sp>
        <p:nvSpPr>
          <p:cNvPr id="353" name="Shape 353"/>
          <p:cNvSpPr txBox="1"/>
          <p:nvPr>
            <p:ph idx="1" type="body"/>
          </p:nvPr>
        </p:nvSpPr>
        <p:spPr>
          <a:xfrm>
            <a:off x="1303800" y="1125700"/>
            <a:ext cx="7030500" cy="2541600"/>
          </a:xfrm>
          <a:prstGeom prst="rect">
            <a:avLst/>
          </a:prstGeom>
        </p:spPr>
        <p:txBody>
          <a:bodyPr anchorCtr="0" anchor="t" bIns="91425" lIns="91425" rIns="91425" wrap="square" tIns="91425">
            <a:noAutofit/>
          </a:bodyPr>
          <a:lstStyle/>
          <a:p>
            <a:pPr lvl="0">
              <a:spcBef>
                <a:spcPts val="0"/>
              </a:spcBef>
              <a:buNone/>
            </a:pPr>
            <a:r>
              <a:rPr lang="en"/>
              <a:t>Now that we suspect a buffer overflow, we need to generate a pattern file to exploit the input.</a:t>
            </a:r>
          </a:p>
          <a:p>
            <a:pPr lvl="0">
              <a:spcBef>
                <a:spcPts val="0"/>
              </a:spcBef>
              <a:buNone/>
            </a:pPr>
            <a:r>
              <a:rPr lang="en"/>
              <a:t>Using PEDA, we can easily generate a pattern file from inside gdb.</a:t>
            </a:r>
          </a:p>
          <a:p>
            <a:pPr indent="0" lvl="0" marL="38100" marR="38100" rtl="0">
              <a:lnSpc>
                <a:spcPct val="15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pattern create SIZE_IN_BYTES NAME_OF_FILE</a:t>
            </a:r>
            <a:br>
              <a:rPr lang="en" sz="1050">
                <a:solidFill>
                  <a:srgbClr val="3B3B3B"/>
                </a:solidFill>
                <a:highlight>
                  <a:srgbClr val="FFFFFF"/>
                </a:highlight>
                <a:latin typeface="Courier New"/>
                <a:ea typeface="Courier New"/>
                <a:cs typeface="Courier New"/>
                <a:sym typeface="Courier New"/>
              </a:rPr>
            </a:br>
          </a:p>
        </p:txBody>
      </p:sp>
      <p:pic>
        <p:nvPicPr>
          <p:cNvPr id="354" name="Shape 354"/>
          <p:cNvPicPr preferRelativeResize="0"/>
          <p:nvPr/>
        </p:nvPicPr>
        <p:blipFill>
          <a:blip r:embed="rId3">
            <a:alphaModFix/>
          </a:blip>
          <a:stretch>
            <a:fillRect/>
          </a:stretch>
        </p:blipFill>
        <p:spPr>
          <a:xfrm>
            <a:off x="2226538" y="2601900"/>
            <a:ext cx="4690912" cy="254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Running the program with the Pattern File</a:t>
            </a:r>
          </a:p>
        </p:txBody>
      </p:sp>
      <p:sp>
        <p:nvSpPr>
          <p:cNvPr id="360" name="Shape 360"/>
          <p:cNvSpPr txBox="1"/>
          <p:nvPr>
            <p:ph idx="1" type="body"/>
          </p:nvPr>
        </p:nvSpPr>
        <p:spPr>
          <a:xfrm>
            <a:off x="1303800" y="1499200"/>
            <a:ext cx="7030500" cy="2541600"/>
          </a:xfrm>
          <a:prstGeom prst="rect">
            <a:avLst/>
          </a:prstGeom>
        </p:spPr>
        <p:txBody>
          <a:bodyPr anchorCtr="0" anchor="t" bIns="91425" lIns="91425" rIns="91425" wrap="square" tIns="91425">
            <a:noAutofit/>
          </a:bodyPr>
          <a:lstStyle/>
          <a:p>
            <a:pPr lvl="0">
              <a:spcBef>
                <a:spcPts val="0"/>
              </a:spcBef>
              <a:buNone/>
            </a:pPr>
            <a:r>
              <a:rPr lang="en"/>
              <a:t>First, start your executable with gdb. (gdb ./example).</a:t>
            </a:r>
          </a:p>
          <a:p>
            <a:pPr lvl="0">
              <a:spcBef>
                <a:spcPts val="0"/>
              </a:spcBef>
              <a:buNone/>
            </a:pPr>
            <a:r>
              <a:rPr lang="en"/>
              <a:t>Next, execute run &lt; example_pattern.txt, and look out for a SegFault.</a:t>
            </a:r>
          </a:p>
          <a:p>
            <a:pPr lvl="0">
              <a:spcBef>
                <a:spcPts val="0"/>
              </a:spcBef>
              <a:buNone/>
            </a:pPr>
            <a:r>
              <a:rPr lang="en"/>
              <a:t>When the SegFault occurs, copy the value on the stack and use the command (pattern offset VALUE_ON_STACK) to get the byte offset you need when editing the pattern file.</a:t>
            </a:r>
          </a:p>
          <a:p>
            <a:pPr lvl="0">
              <a:spcBef>
                <a:spcPts val="0"/>
              </a:spcBef>
              <a:buNone/>
            </a:pPr>
            <a:r>
              <a:t/>
            </a:r>
            <a:endParaRPr/>
          </a:p>
        </p:txBody>
      </p:sp>
      <p:pic>
        <p:nvPicPr>
          <p:cNvPr id="361" name="Shape 361"/>
          <p:cNvPicPr preferRelativeResize="0"/>
          <p:nvPr/>
        </p:nvPicPr>
        <p:blipFill>
          <a:blip r:embed="rId3">
            <a:alphaModFix/>
          </a:blip>
          <a:stretch>
            <a:fillRect/>
          </a:stretch>
        </p:blipFill>
        <p:spPr>
          <a:xfrm>
            <a:off x="2718575" y="2867375"/>
            <a:ext cx="4200950" cy="2276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Identify Address of Desired Function</a:t>
            </a:r>
          </a:p>
        </p:txBody>
      </p:sp>
      <p:sp>
        <p:nvSpPr>
          <p:cNvPr id="367" name="Shape 367"/>
          <p:cNvSpPr txBox="1"/>
          <p:nvPr>
            <p:ph idx="1" type="body"/>
          </p:nvPr>
        </p:nvSpPr>
        <p:spPr>
          <a:xfrm>
            <a:off x="1303800" y="1053650"/>
            <a:ext cx="7030500" cy="2541600"/>
          </a:xfrm>
          <a:prstGeom prst="rect">
            <a:avLst/>
          </a:prstGeom>
        </p:spPr>
        <p:txBody>
          <a:bodyPr anchorCtr="0" anchor="t" bIns="91425" lIns="91425" rIns="91425" wrap="square" tIns="91425">
            <a:noAutofit/>
          </a:bodyPr>
          <a:lstStyle/>
          <a:p>
            <a:pPr lvl="0">
              <a:spcBef>
                <a:spcPts val="0"/>
              </a:spcBef>
              <a:buNone/>
            </a:pPr>
            <a:r>
              <a:rPr lang="en"/>
              <a:t>We can identify the address of the function we wish to run by running </a:t>
            </a:r>
            <a:r>
              <a:rPr lang="en" sz="950">
                <a:solidFill>
                  <a:srgbClr val="3B3B3B"/>
                </a:solidFill>
                <a:highlight>
                  <a:srgbClr val="FFFFFF"/>
                </a:highlight>
                <a:latin typeface="Courier New"/>
                <a:ea typeface="Courier New"/>
                <a:cs typeface="Courier New"/>
                <a:sym typeface="Courier New"/>
              </a:rPr>
              <a:t>p NAME_OF_FUNCTION</a:t>
            </a:r>
            <a:r>
              <a:rPr lang="en"/>
              <a:t>. For the example program, we want to run the win function, so we call p win and get back the address 0x40064d. </a:t>
            </a:r>
          </a:p>
          <a:p>
            <a:pPr lvl="0">
              <a:spcBef>
                <a:spcPts val="0"/>
              </a:spcBef>
              <a:buNone/>
            </a:pPr>
            <a:r>
              <a:rPr lang="en"/>
              <a:t>We want to note our address with a 64-bit length, so we prepend 00s to the front to get 0x000000000040064d. While technically the same address, we'll need the longer version for editing the pattern file.</a:t>
            </a:r>
          </a:p>
        </p:txBody>
      </p:sp>
      <p:pic>
        <p:nvPicPr>
          <p:cNvPr id="368" name="Shape 368"/>
          <p:cNvPicPr preferRelativeResize="0"/>
          <p:nvPr/>
        </p:nvPicPr>
        <p:blipFill>
          <a:blip r:embed="rId3">
            <a:alphaModFix/>
          </a:blip>
          <a:stretch>
            <a:fillRect/>
          </a:stretch>
        </p:blipFill>
        <p:spPr>
          <a:xfrm>
            <a:off x="2563928" y="2699800"/>
            <a:ext cx="4510251" cy="2443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1303800" y="598575"/>
            <a:ext cx="7521300" cy="999300"/>
          </a:xfrm>
          <a:prstGeom prst="rect">
            <a:avLst/>
          </a:prstGeom>
        </p:spPr>
        <p:txBody>
          <a:bodyPr anchorCtr="0" anchor="t" bIns="91425" lIns="91425" rIns="91425" wrap="square" tIns="91425">
            <a:noAutofit/>
          </a:bodyPr>
          <a:lstStyle/>
          <a:p>
            <a:pPr lvl="0">
              <a:spcBef>
                <a:spcPts val="0"/>
              </a:spcBef>
              <a:buNone/>
            </a:pPr>
            <a:r>
              <a:rPr lang="en"/>
              <a:t>Modify Pattern to Reflect Desired Address</a:t>
            </a:r>
          </a:p>
        </p:txBody>
      </p:sp>
      <p:sp>
        <p:nvSpPr>
          <p:cNvPr id="374" name="Shape 374"/>
          <p:cNvSpPr txBox="1"/>
          <p:nvPr>
            <p:ph idx="1" type="body"/>
          </p:nvPr>
        </p:nvSpPr>
        <p:spPr>
          <a:xfrm>
            <a:off x="1303800" y="1083000"/>
            <a:ext cx="7030500" cy="2541600"/>
          </a:xfrm>
          <a:prstGeom prst="rect">
            <a:avLst/>
          </a:prstGeom>
        </p:spPr>
        <p:txBody>
          <a:bodyPr anchorCtr="0" anchor="t" bIns="91425" lIns="91425" rIns="91425" wrap="square" tIns="91425">
            <a:noAutofit/>
          </a:bodyPr>
          <a:lstStyle/>
          <a:p>
            <a:pPr lvl="0">
              <a:spcBef>
                <a:spcPts val="0"/>
              </a:spcBef>
              <a:buNone/>
            </a:pPr>
            <a:r>
              <a:rPr lang="en"/>
              <a:t>We can quit gdb with the command </a:t>
            </a:r>
            <a:r>
              <a:rPr lang="en" sz="950">
                <a:solidFill>
                  <a:srgbClr val="3B3B3B"/>
                </a:solidFill>
                <a:highlight>
                  <a:srgbClr val="FFFFFF"/>
                </a:highlight>
                <a:latin typeface="Courier New"/>
                <a:ea typeface="Courier New"/>
                <a:cs typeface="Courier New"/>
                <a:sym typeface="Courier New"/>
              </a:rPr>
              <a:t>quit </a:t>
            </a:r>
            <a:r>
              <a:rPr lang="en"/>
              <a:t>and then execute </a:t>
            </a:r>
            <a:r>
              <a:rPr lang="en" sz="950">
                <a:solidFill>
                  <a:srgbClr val="3B3B3B"/>
                </a:solidFill>
                <a:highlight>
                  <a:srgbClr val="FFFFFF"/>
                </a:highlight>
                <a:latin typeface="Courier New"/>
                <a:ea typeface="Courier New"/>
                <a:cs typeface="Courier New"/>
                <a:sym typeface="Courier New"/>
              </a:rPr>
              <a:t>xxd example_pattern.txt </a:t>
            </a:r>
            <a:r>
              <a:rPr lang="en" sz="950">
                <a:solidFill>
                  <a:srgbClr val="006699"/>
                </a:solidFill>
                <a:highlight>
                  <a:srgbClr val="FFFFFF"/>
                </a:highlight>
                <a:latin typeface="Courier New"/>
                <a:ea typeface="Courier New"/>
                <a:cs typeface="Courier New"/>
                <a:sym typeface="Courier New"/>
              </a:rPr>
              <a:t>&gt;</a:t>
            </a:r>
            <a:r>
              <a:rPr lang="en" sz="950">
                <a:solidFill>
                  <a:srgbClr val="3B3B3B"/>
                </a:solidFill>
                <a:highlight>
                  <a:srgbClr val="FFFFFF"/>
                </a:highlight>
                <a:latin typeface="Courier New"/>
                <a:ea typeface="Courier New"/>
                <a:cs typeface="Courier New"/>
                <a:sym typeface="Courier New"/>
              </a:rPr>
              <a:t> example_pattern.hex</a:t>
            </a:r>
            <a:r>
              <a:rPr lang="en"/>
              <a:t> to generate the hexadecimal version of the pattern file. This will make it easier to edit.</a:t>
            </a:r>
          </a:p>
          <a:p>
            <a:pPr lvl="0">
              <a:spcBef>
                <a:spcPts val="0"/>
              </a:spcBef>
              <a:buNone/>
            </a:pPr>
            <a:r>
              <a:rPr lang="en"/>
              <a:t>We can then open the hex file using a command tool such as nano to modify the return address.</a:t>
            </a:r>
          </a:p>
        </p:txBody>
      </p:sp>
      <p:pic>
        <p:nvPicPr>
          <p:cNvPr id="375" name="Shape 375"/>
          <p:cNvPicPr preferRelativeResize="0"/>
          <p:nvPr/>
        </p:nvPicPr>
        <p:blipFill>
          <a:blip r:embed="rId3">
            <a:alphaModFix/>
          </a:blip>
          <a:stretch>
            <a:fillRect/>
          </a:stretch>
        </p:blipFill>
        <p:spPr>
          <a:xfrm>
            <a:off x="2112900" y="2391850"/>
            <a:ext cx="5078550" cy="2751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1293125" y="235750"/>
            <a:ext cx="7030500" cy="999300"/>
          </a:xfrm>
          <a:prstGeom prst="rect">
            <a:avLst/>
          </a:prstGeom>
        </p:spPr>
        <p:txBody>
          <a:bodyPr anchorCtr="0" anchor="t" bIns="91425" lIns="91425" rIns="91425" wrap="square" tIns="91425">
            <a:noAutofit/>
          </a:bodyPr>
          <a:lstStyle/>
          <a:p>
            <a:pPr lvl="0">
              <a:spcBef>
                <a:spcPts val="0"/>
              </a:spcBef>
              <a:buNone/>
            </a:pPr>
            <a:r>
              <a:rPr lang="en"/>
              <a:t>Modify Pattern to Reflect Desired Address (cont.)</a:t>
            </a:r>
          </a:p>
          <a:p>
            <a:pPr lvl="0">
              <a:spcBef>
                <a:spcPts val="0"/>
              </a:spcBef>
              <a:buNone/>
            </a:pPr>
            <a:r>
              <a:t/>
            </a:r>
            <a:endParaRPr/>
          </a:p>
        </p:txBody>
      </p:sp>
      <p:sp>
        <p:nvSpPr>
          <p:cNvPr id="381" name="Shape 381"/>
          <p:cNvSpPr txBox="1"/>
          <p:nvPr>
            <p:ph idx="1" type="body"/>
          </p:nvPr>
        </p:nvSpPr>
        <p:spPr>
          <a:xfrm>
            <a:off x="1239775" y="1235050"/>
            <a:ext cx="7030500" cy="2541600"/>
          </a:xfrm>
          <a:prstGeom prst="rect">
            <a:avLst/>
          </a:prstGeom>
        </p:spPr>
        <p:txBody>
          <a:bodyPr anchorCtr="0" anchor="t" bIns="91425" lIns="91425" rIns="91425" wrap="square" tIns="91425">
            <a:noAutofit/>
          </a:bodyPr>
          <a:lstStyle/>
          <a:p>
            <a:pPr lvl="0">
              <a:spcBef>
                <a:spcPts val="0"/>
              </a:spcBef>
              <a:buNone/>
            </a:pPr>
            <a:r>
              <a:rPr lang="en"/>
              <a:t>We want to write our return address 0x000000000040064d starting at 88 bytes. Each byte is two hexadecimal digits, and each 4 digit block (such as the first block 4141) is 2 bytes. </a:t>
            </a:r>
          </a:p>
          <a:p>
            <a:pPr lvl="0">
              <a:spcBef>
                <a:spcPts val="0"/>
              </a:spcBef>
              <a:buNone/>
            </a:pPr>
            <a:r>
              <a:rPr lang="en"/>
              <a:t>When we find the text we want to edit we enter in the address byte by byte, starting with the least significant bytes and moving to the most significant bytes. Notice that the address is not backwards, 4d remains 4d, and not d4. After modifying the hexadecimal digits of the address you can save and quit nano. Do not edit the ASCII representation on the right hand side as it will be ignored by xxd. </a:t>
            </a:r>
          </a:p>
          <a:p>
            <a:pPr lvl="0">
              <a:spcBef>
                <a:spcPts val="0"/>
              </a:spcBef>
              <a:buNone/>
            </a:pPr>
            <a:r>
              <a:rPr lang="en"/>
              <a:t>You can save the file inside nano by hitting ctrl+o, and you can exit by hitting ctrl+x.</a:t>
            </a:r>
          </a:p>
        </p:txBody>
      </p:sp>
      <p:pic>
        <p:nvPicPr>
          <p:cNvPr id="382" name="Shape 382"/>
          <p:cNvPicPr preferRelativeResize="0"/>
          <p:nvPr/>
        </p:nvPicPr>
        <p:blipFill>
          <a:blip r:embed="rId3">
            <a:alphaModFix/>
          </a:blip>
          <a:stretch>
            <a:fillRect/>
          </a:stretch>
        </p:blipFill>
        <p:spPr>
          <a:xfrm>
            <a:off x="2016850" y="3520725"/>
            <a:ext cx="5110299" cy="1622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Modify Pattern to Reflect Desired Address (cont.)</a:t>
            </a:r>
          </a:p>
          <a:p>
            <a:pPr lvl="0">
              <a:spcBef>
                <a:spcPts val="0"/>
              </a:spcBef>
              <a:buNone/>
            </a:pPr>
            <a:r>
              <a:t/>
            </a:r>
            <a:endParaRPr/>
          </a:p>
        </p:txBody>
      </p:sp>
      <p:sp>
        <p:nvSpPr>
          <p:cNvPr id="388" name="Shape 388"/>
          <p:cNvSpPr txBox="1"/>
          <p:nvPr>
            <p:ph idx="1" type="body"/>
          </p:nvPr>
        </p:nvSpPr>
        <p:spPr>
          <a:xfrm>
            <a:off x="1303800" y="1597875"/>
            <a:ext cx="7030500" cy="2541600"/>
          </a:xfrm>
          <a:prstGeom prst="rect">
            <a:avLst/>
          </a:prstGeom>
        </p:spPr>
        <p:txBody>
          <a:bodyPr anchorCtr="0" anchor="t" bIns="91425" lIns="91425" rIns="91425" wrap="square" tIns="91425">
            <a:noAutofit/>
          </a:bodyPr>
          <a:lstStyle/>
          <a:p>
            <a:pPr lvl="0">
              <a:spcBef>
                <a:spcPts val="0"/>
              </a:spcBef>
              <a:buNone/>
            </a:pPr>
            <a:r>
              <a:rPr lang="en"/>
              <a:t>Finally return the edited hex file into a text file.</a:t>
            </a:r>
          </a:p>
          <a:p>
            <a:pPr indent="0" lvl="0" marL="38100" marR="38100" rtl="0">
              <a:lnSpc>
                <a:spcPct val="15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xxd </a:t>
            </a:r>
            <a:r>
              <a:rPr lang="en" sz="1050">
                <a:solidFill>
                  <a:srgbClr val="006699"/>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r example_pattern.hex </a:t>
            </a:r>
            <a:r>
              <a:rPr lang="en" sz="1050">
                <a:solidFill>
                  <a:srgbClr val="006699"/>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example_pattern.txt</a:t>
            </a:r>
            <a:br>
              <a:rPr lang="en" sz="1050">
                <a:solidFill>
                  <a:srgbClr val="3B3B3B"/>
                </a:solidFill>
                <a:highlight>
                  <a:srgbClr val="FFFFFF"/>
                </a:highlight>
                <a:latin typeface="Courier New"/>
                <a:ea typeface="Courier New"/>
                <a:cs typeface="Courier New"/>
                <a:sym typeface="Courier New"/>
              </a:rPr>
            </a:br>
          </a:p>
          <a:p>
            <a:pPr lvl="0">
              <a:spcBef>
                <a:spcPts val="0"/>
              </a:spcBef>
              <a:buNone/>
            </a:pPr>
            <a:r>
              <a:t/>
            </a:r>
            <a:endParaRPr/>
          </a:p>
        </p:txBody>
      </p:sp>
      <p:pic>
        <p:nvPicPr>
          <p:cNvPr id="389" name="Shape 389"/>
          <p:cNvPicPr preferRelativeResize="0"/>
          <p:nvPr/>
        </p:nvPicPr>
        <p:blipFill>
          <a:blip r:embed="rId3">
            <a:alphaModFix/>
          </a:blip>
          <a:stretch>
            <a:fillRect/>
          </a:stretch>
        </p:blipFill>
        <p:spPr>
          <a:xfrm>
            <a:off x="1935588" y="2286650"/>
            <a:ext cx="5272825" cy="285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Run the program with the new pattern file</a:t>
            </a:r>
          </a:p>
        </p:txBody>
      </p:sp>
      <p:sp>
        <p:nvSpPr>
          <p:cNvPr id="395" name="Shape 395"/>
          <p:cNvSpPr txBox="1"/>
          <p:nvPr>
            <p:ph idx="1" type="body"/>
          </p:nvPr>
        </p:nvSpPr>
        <p:spPr>
          <a:xfrm>
            <a:off x="1303800" y="1520500"/>
            <a:ext cx="7030500" cy="2541600"/>
          </a:xfrm>
          <a:prstGeom prst="rect">
            <a:avLst/>
          </a:prstGeom>
        </p:spPr>
        <p:txBody>
          <a:bodyPr anchorCtr="0" anchor="t" bIns="91425" lIns="91425" rIns="91425" wrap="square" tIns="91425">
            <a:noAutofit/>
          </a:bodyPr>
          <a:lstStyle/>
          <a:p>
            <a:pPr indent="0" lvl="0" marL="38100" marR="38100" rtl="0">
              <a:lnSpc>
                <a:spcPct val="150000"/>
              </a:lnSpc>
              <a:spcBef>
                <a:spcPts val="0"/>
              </a:spcBef>
              <a:spcAft>
                <a:spcPts val="0"/>
              </a:spcAft>
              <a:buNone/>
            </a:pPr>
            <a:r>
              <a:rPr lang="en" sz="1050">
                <a:solidFill>
                  <a:srgbClr val="3B3B3B"/>
                </a:solidFill>
                <a:highlight>
                  <a:srgbClr val="FFFFFF"/>
                </a:highlight>
                <a:latin typeface="Courier New"/>
                <a:ea typeface="Courier New"/>
                <a:cs typeface="Courier New"/>
                <a:sym typeface="Courier New"/>
              </a:rPr>
              <a:t>.</a:t>
            </a:r>
            <a:r>
              <a:rPr lang="en" sz="1050">
                <a:solidFill>
                  <a:srgbClr val="006699"/>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example </a:t>
            </a:r>
            <a:r>
              <a:rPr lang="en" sz="1050">
                <a:solidFill>
                  <a:srgbClr val="006699"/>
                </a:solidFill>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 example_pattern.txt</a:t>
            </a:r>
            <a:br>
              <a:rPr lang="en" sz="1050">
                <a:solidFill>
                  <a:srgbClr val="3B3B3B"/>
                </a:solidFill>
                <a:highlight>
                  <a:srgbClr val="FFFFFF"/>
                </a:highlight>
                <a:latin typeface="Courier New"/>
                <a:ea typeface="Courier New"/>
                <a:cs typeface="Courier New"/>
                <a:sym typeface="Courier New"/>
              </a:rPr>
            </a:br>
          </a:p>
          <a:p>
            <a:pPr lvl="0" rtl="0">
              <a:spcBef>
                <a:spcPts val="0"/>
              </a:spcBef>
              <a:spcAft>
                <a:spcPts val="0"/>
              </a:spcAft>
              <a:buNone/>
            </a:pPr>
            <a:r>
              <a:t/>
            </a:r>
            <a:endParaRPr sz="1050">
              <a:solidFill>
                <a:srgbClr val="3B3B3B"/>
              </a:solidFill>
              <a:highlight>
                <a:srgbClr val="FFFFFF"/>
              </a:highlight>
              <a:latin typeface="Courier New"/>
              <a:ea typeface="Courier New"/>
              <a:cs typeface="Courier New"/>
              <a:sym typeface="Courier New"/>
            </a:endParaRPr>
          </a:p>
          <a:p>
            <a:pPr lvl="0">
              <a:spcBef>
                <a:spcPts val="0"/>
              </a:spcBef>
              <a:buNone/>
            </a:pPr>
            <a:r>
              <a:t/>
            </a:r>
            <a:endParaRPr/>
          </a:p>
        </p:txBody>
      </p:sp>
      <p:pic>
        <p:nvPicPr>
          <p:cNvPr id="396" name="Shape 396"/>
          <p:cNvPicPr preferRelativeResize="0"/>
          <p:nvPr/>
        </p:nvPicPr>
        <p:blipFill>
          <a:blip r:embed="rId3">
            <a:alphaModFix/>
          </a:blip>
          <a:stretch>
            <a:fillRect/>
          </a:stretch>
        </p:blipFill>
        <p:spPr>
          <a:xfrm>
            <a:off x="1717213" y="1782275"/>
            <a:ext cx="6203675" cy="336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What is a Buffer Overflow?</a:t>
            </a:r>
          </a:p>
        </p:txBody>
      </p:sp>
      <p:sp>
        <p:nvSpPr>
          <p:cNvPr id="284" name="Shape 284"/>
          <p:cNvSpPr txBox="1"/>
          <p:nvPr>
            <p:ph idx="1" type="body"/>
          </p:nvPr>
        </p:nvSpPr>
        <p:spPr>
          <a:xfrm>
            <a:off x="1303800" y="1409900"/>
            <a:ext cx="7030500" cy="2541600"/>
          </a:xfrm>
          <a:prstGeom prst="rect">
            <a:avLst/>
          </a:prstGeom>
        </p:spPr>
        <p:txBody>
          <a:bodyPr anchorCtr="0" anchor="t" bIns="91425" lIns="91425" rIns="91425" wrap="square" tIns="91425">
            <a:noAutofit/>
          </a:bodyPr>
          <a:lstStyle/>
          <a:p>
            <a:pPr lvl="0">
              <a:spcBef>
                <a:spcPts val="0"/>
              </a:spcBef>
              <a:buNone/>
            </a:pPr>
            <a:r>
              <a:rPr lang="en"/>
              <a:t>A buffer overflow occurs when more data is written to a variable than the program has allocated.</a:t>
            </a:r>
          </a:p>
          <a:p>
            <a:pPr lvl="0">
              <a:spcBef>
                <a:spcPts val="0"/>
              </a:spcBef>
              <a:buNone/>
            </a:pPr>
            <a:r>
              <a:rPr lang="en"/>
              <a:t>In the code sample on the next slide, we can see a variable called guessed_password which has 32 bytes of allocated memory.</a:t>
            </a:r>
          </a:p>
          <a:p>
            <a:pPr lvl="0">
              <a:spcBef>
                <a:spcPts val="0"/>
              </a:spcBef>
              <a:buNone/>
            </a:pPr>
            <a:r>
              <a:rPr lang="en"/>
              <a:t>The function call gets(guessed_password) instructs the program to read an unlimited amount of data from standard in, and write that data to the guessed_password variable.</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t/>
            </a:r>
            <a:endParaRPr/>
          </a:p>
        </p:txBody>
      </p:sp>
      <p:sp>
        <p:nvSpPr>
          <p:cNvPr id="290" name="Shape 290"/>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t/>
            </a:r>
            <a:endParaRPr/>
          </a:p>
        </p:txBody>
      </p:sp>
      <p:sp>
        <p:nvSpPr>
          <p:cNvPr id="291" name="Shape 291"/>
          <p:cNvSpPr txBox="1"/>
          <p:nvPr/>
        </p:nvSpPr>
        <p:spPr>
          <a:xfrm>
            <a:off x="2523600" y="389700"/>
            <a:ext cx="4590900" cy="4364100"/>
          </a:xfrm>
          <a:prstGeom prst="rect">
            <a:avLst/>
          </a:prstGeom>
          <a:noFill/>
          <a:ln>
            <a:noFill/>
          </a:ln>
        </p:spPr>
        <p:txBody>
          <a:bodyPr anchorCtr="0" anchor="ctr" bIns="91425" lIns="91425" rIns="91425" wrap="square" tIns="91425">
            <a:noAutofit/>
          </a:bodyPr>
          <a:lstStyle/>
          <a:p>
            <a:pPr indent="0" lvl="0" marL="38100" marR="38100" rtl="0">
              <a:lnSpc>
                <a:spcPct val="150000"/>
              </a:lnSpc>
              <a:spcBef>
                <a:spcPts val="0"/>
              </a:spcBef>
              <a:buNone/>
            </a:pPr>
            <a:r>
              <a:rPr lang="en" sz="1050">
                <a:solidFill>
                  <a:srgbClr val="45AE34"/>
                </a:solidFill>
                <a:highlight>
                  <a:srgbClr val="FFFFFF"/>
                </a:highlight>
                <a:latin typeface="Courier New"/>
                <a:ea typeface="Courier New"/>
                <a:cs typeface="Courier New"/>
                <a:sym typeface="Courier New"/>
              </a:rPr>
              <a:t>int</a:t>
            </a:r>
            <a:r>
              <a:rPr lang="en" sz="1050">
                <a:solidFill>
                  <a:srgbClr val="3B3B3B"/>
                </a:solidFill>
                <a:highlight>
                  <a:srgbClr val="FFFFFF"/>
                </a:highlight>
                <a:latin typeface="Courier New"/>
                <a:ea typeface="Courier New"/>
                <a:cs typeface="Courier New"/>
                <a:sym typeface="Courier New"/>
              </a:rPr>
              <a:t> challenge()</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45AE34"/>
                </a:solidFill>
                <a:highlight>
                  <a:srgbClr val="FFFFFF"/>
                </a:highlight>
                <a:latin typeface="Courier New"/>
                <a:ea typeface="Courier New"/>
                <a:cs typeface="Courier New"/>
                <a:sym typeface="Courier New"/>
              </a:rPr>
              <a:t>char</a:t>
            </a:r>
            <a:r>
              <a:rPr lang="en" sz="1050">
                <a:solidFill>
                  <a:srgbClr val="3B3B3B"/>
                </a:solidFill>
                <a:highlight>
                  <a:srgbClr val="FFFFFF"/>
                </a:highlight>
                <a:latin typeface="Courier New"/>
                <a:ea typeface="Courier New"/>
                <a:cs typeface="Courier New"/>
                <a:sym typeface="Courier New"/>
              </a:rPr>
              <a:t> password</a:t>
            </a:r>
            <a:r>
              <a:rPr lang="en" sz="1050">
                <a:solidFill>
                  <a:srgbClr val="6988AE"/>
                </a:solidFill>
                <a:highlight>
                  <a:srgbClr val="FFFFFF"/>
                </a:highlight>
                <a:latin typeface="Courier New"/>
                <a:ea typeface="Courier New"/>
                <a:cs typeface="Courier New"/>
                <a:sym typeface="Courier New"/>
              </a:rPr>
              <a:t>[32]</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45AE34"/>
                </a:solidFill>
                <a:highlight>
                  <a:srgbClr val="FFFFFF"/>
                </a:highlight>
                <a:latin typeface="Courier New"/>
                <a:ea typeface="Courier New"/>
                <a:cs typeface="Courier New"/>
                <a:sym typeface="Courier New"/>
              </a:rPr>
              <a:t>char</a:t>
            </a:r>
            <a:r>
              <a:rPr lang="en" sz="1050">
                <a:solidFill>
                  <a:srgbClr val="3B3B3B"/>
                </a:solidFill>
                <a:highlight>
                  <a:srgbClr val="FFFFFF"/>
                </a:highlight>
                <a:latin typeface="Courier New"/>
                <a:ea typeface="Courier New"/>
                <a:cs typeface="Courier New"/>
                <a:sym typeface="Courier New"/>
              </a:rPr>
              <a:t> guessed_password</a:t>
            </a:r>
            <a:r>
              <a:rPr lang="en" sz="1050">
                <a:solidFill>
                  <a:srgbClr val="6988AE"/>
                </a:solidFill>
                <a:highlight>
                  <a:srgbClr val="FFFFFF"/>
                </a:highlight>
                <a:latin typeface="Courier New"/>
                <a:ea typeface="Courier New"/>
                <a:cs typeface="Courier New"/>
                <a:sym typeface="Courier New"/>
              </a:rPr>
              <a:t>[32]</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memset(password,</a:t>
            </a:r>
            <a:r>
              <a:rPr lang="en" sz="1050">
                <a:solidFill>
                  <a:srgbClr val="A8017E"/>
                </a:solidFill>
                <a:highlight>
                  <a:srgbClr val="FFFFFF"/>
                </a:highlight>
                <a:latin typeface="Courier New"/>
                <a:ea typeface="Courier New"/>
                <a:cs typeface="Courier New"/>
                <a:sym typeface="Courier New"/>
              </a:rPr>
              <a:t>32</a:t>
            </a:r>
            <a:r>
              <a:rPr lang="en" sz="1050">
                <a:solidFill>
                  <a:srgbClr val="3B3B3B"/>
                </a:solidFill>
                <a:highlight>
                  <a:srgbClr val="FFFFFF"/>
                </a:highlight>
                <a:latin typeface="Courier New"/>
                <a:ea typeface="Courier New"/>
                <a:cs typeface="Courier New"/>
                <a:sym typeface="Courier New"/>
              </a:rPr>
              <a:t>,</a:t>
            </a:r>
            <a:r>
              <a:rPr lang="en" sz="1050">
                <a:solidFill>
                  <a:srgbClr val="A8017E"/>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strcpy(password, </a:t>
            </a:r>
            <a:r>
              <a:rPr lang="en" sz="1050">
                <a:solidFill>
                  <a:srgbClr val="666666"/>
                </a:solidFill>
                <a:highlight>
                  <a:srgbClr val="FFFFFF"/>
                </a:highlight>
                <a:latin typeface="Courier New"/>
                <a:ea typeface="Courier New"/>
                <a:cs typeface="Courier New"/>
                <a:sym typeface="Courier New"/>
              </a:rPr>
              <a:t>"abcd1234"</a:t>
            </a:r>
            <a:r>
              <a:rPr lang="en" sz="1050">
                <a:solidFill>
                  <a:srgbClr val="3B3B3B"/>
                </a:solidFill>
                <a:highlight>
                  <a:srgbClr val="FFFFFF"/>
                </a:highlight>
                <a:latin typeface="Courier New"/>
                <a:ea typeface="Courier New"/>
                <a:cs typeface="Courier New"/>
                <a:sym typeface="Courier New"/>
              </a:rPr>
              <a:t>)</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printf(</a:t>
            </a:r>
            <a:r>
              <a:rPr lang="en" sz="1050">
                <a:solidFill>
                  <a:srgbClr val="666666"/>
                </a:solidFill>
                <a:highlight>
                  <a:srgbClr val="FFFFFF"/>
                </a:highlight>
                <a:latin typeface="Courier New"/>
                <a:ea typeface="Courier New"/>
                <a:cs typeface="Courier New"/>
                <a:sym typeface="Courier New"/>
              </a:rPr>
              <a:t>"Please enter the password: "</a:t>
            </a:r>
            <a:r>
              <a:rPr lang="en" sz="1050">
                <a:solidFill>
                  <a:srgbClr val="3B3B3B"/>
                </a:solidFill>
                <a:highlight>
                  <a:srgbClr val="FFFFFF"/>
                </a:highlight>
                <a:latin typeface="Courier New"/>
                <a:ea typeface="Courier New"/>
                <a:cs typeface="Courier New"/>
                <a:sym typeface="Courier New"/>
              </a:rPr>
              <a:t>)</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gets(guessed_password)</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if</a:t>
            </a:r>
            <a:r>
              <a:rPr lang="en" sz="1050">
                <a:solidFill>
                  <a:srgbClr val="3B3B3B"/>
                </a:solidFill>
                <a:highlight>
                  <a:srgbClr val="FFFFFF"/>
                </a:highlight>
                <a:latin typeface="Courier New"/>
                <a:ea typeface="Courier New"/>
                <a:cs typeface="Courier New"/>
                <a:sym typeface="Courier New"/>
              </a:rPr>
              <a:t>( strncmp(password, guessed_password, strlen(password))</a:t>
            </a:r>
            <a:r>
              <a:rPr lang="en" sz="1050">
                <a:solidFill>
                  <a:srgbClr val="006699"/>
                </a:solidFill>
                <a:highlight>
                  <a:srgbClr val="FFFFFF"/>
                </a:highlight>
                <a:latin typeface="Courier New"/>
                <a:ea typeface="Courier New"/>
                <a:cs typeface="Courier New"/>
                <a:sym typeface="Courier New"/>
              </a:rPr>
              <a:t>==</a:t>
            </a:r>
            <a:r>
              <a:rPr lang="en" sz="1050">
                <a:solidFill>
                  <a:srgbClr val="A8017E"/>
                </a:solidFill>
                <a:highlight>
                  <a:srgbClr val="FFFFFF"/>
                </a:highlight>
                <a:latin typeface="Courier New"/>
                <a:ea typeface="Courier New"/>
                <a:cs typeface="Courier New"/>
                <a:sym typeface="Courier New"/>
              </a:rPr>
              <a:t>0</a:t>
            </a: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A8017E"/>
                </a:solidFill>
                <a:highlight>
                  <a:srgbClr val="FFFFFF"/>
                </a:highlight>
                <a:latin typeface="Courier New"/>
                <a:ea typeface="Courier New"/>
                <a:cs typeface="Courier New"/>
                <a:sym typeface="Courier New"/>
              </a:rPr>
              <a:t>0</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else</a:t>
            </a: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A8017E"/>
                </a:solidFill>
                <a:highlight>
                  <a:srgbClr val="FFFFFF"/>
                </a:highlight>
                <a:latin typeface="Courier New"/>
                <a:ea typeface="Courier New"/>
                <a:cs typeface="Courier New"/>
                <a:sym typeface="Courier New"/>
              </a:rPr>
              <a:t>1</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3B3B3B"/>
                </a:solidFill>
                <a:highlight>
                  <a:srgbClr val="FFFFFF"/>
                </a:highlight>
                <a:latin typeface="Courier New"/>
                <a:ea typeface="Courier New"/>
                <a:cs typeface="Courier New"/>
                <a:sym typeface="Courier New"/>
              </a:rPr>
              <a:t>    </a:t>
            </a:r>
            <a:r>
              <a:rPr lang="en" sz="1050">
                <a:solidFill>
                  <a:srgbClr val="006699"/>
                </a:solidFill>
                <a:highlight>
                  <a:srgbClr val="FFFFFF"/>
                </a:highlight>
                <a:latin typeface="Courier New"/>
                <a:ea typeface="Courier New"/>
                <a:cs typeface="Courier New"/>
                <a:sym typeface="Courier New"/>
              </a:rPr>
              <a:t>}</a:t>
            </a:r>
            <a:br>
              <a:rPr lang="en" sz="1050">
                <a:solidFill>
                  <a:srgbClr val="3B3B3B"/>
                </a:solidFill>
                <a:highlight>
                  <a:srgbClr val="FFFFFF"/>
                </a:highlight>
                <a:latin typeface="Courier New"/>
                <a:ea typeface="Courier New"/>
                <a:cs typeface="Courier New"/>
                <a:sym typeface="Courier New"/>
              </a:rPr>
            </a:br>
            <a:r>
              <a:rPr lang="en" sz="1050">
                <a:solidFill>
                  <a:srgbClr val="006699"/>
                </a:solidFill>
                <a:highlight>
                  <a:srgbClr val="FFFFFF"/>
                </a:highlight>
                <a:latin typeface="Courier New"/>
                <a:ea typeface="Courier New"/>
                <a:cs typeface="Courier New"/>
                <a:sym typeface="Courier New"/>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rtl="0">
              <a:spcBef>
                <a:spcPts val="0"/>
              </a:spcBef>
              <a:buNone/>
            </a:pPr>
            <a:r>
              <a:rPr lang="en"/>
              <a:t>Exploiting a Buffer Overflow</a:t>
            </a:r>
          </a:p>
        </p:txBody>
      </p:sp>
      <p:sp>
        <p:nvSpPr>
          <p:cNvPr id="297" name="Shape 297"/>
          <p:cNvSpPr txBox="1"/>
          <p:nvPr>
            <p:ph idx="1" type="body"/>
          </p:nvPr>
        </p:nvSpPr>
        <p:spPr>
          <a:xfrm>
            <a:off x="201800" y="2154000"/>
            <a:ext cx="7030500" cy="2541600"/>
          </a:xfrm>
          <a:prstGeom prst="rect">
            <a:avLst/>
          </a:prstGeom>
        </p:spPr>
        <p:txBody>
          <a:bodyPr anchorCtr="0" anchor="t" bIns="91425" lIns="91425" rIns="91425" wrap="square" tIns="91425">
            <a:noAutofit/>
          </a:bodyPr>
          <a:lstStyle/>
          <a:p>
            <a:pPr lvl="0">
              <a:spcBef>
                <a:spcPts val="0"/>
              </a:spcBef>
              <a:buNone/>
            </a:pPr>
            <a:r>
              <a:rPr lang="en"/>
              <a:t>We can exploit a buffer overflow by overwriting a function’s return address.</a:t>
            </a:r>
          </a:p>
          <a:p>
            <a:pPr lvl="0">
              <a:spcBef>
                <a:spcPts val="0"/>
              </a:spcBef>
              <a:buNone/>
            </a:pPr>
            <a:r>
              <a:rPr lang="en"/>
              <a:t>Before a program calls a function, it first pushes the return address onto the stack. When the function starts running, it pushes its local variables onto the stack and then performs its code.</a:t>
            </a:r>
          </a:p>
          <a:p>
            <a:pPr lvl="0" rtl="0">
              <a:spcBef>
                <a:spcPts val="0"/>
              </a:spcBef>
              <a:buNone/>
            </a:pPr>
            <a:r>
              <a:rPr lang="en"/>
              <a:t>When the function has finished executing, it will pop its variables off the stack and then return execution to the return address stored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Exploiting a Buffer Overflow (cont.)</a:t>
            </a:r>
          </a:p>
        </p:txBody>
      </p:sp>
      <p:sp>
        <p:nvSpPr>
          <p:cNvPr id="303" name="Shape 303"/>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a:t>This image shows a simplified version of the stack frame from the challenge function we showed earlier.</a:t>
            </a:r>
          </a:p>
          <a:p>
            <a:pPr lvl="0">
              <a:spcBef>
                <a:spcPts val="0"/>
              </a:spcBef>
              <a:buNone/>
            </a:pPr>
            <a:r>
              <a:rPr lang="en"/>
              <a:t>We see the two local variables, passwords and guessed_pasword each with 32 allocated bytes of memory for each variable.</a:t>
            </a:r>
          </a:p>
          <a:p>
            <a:pPr lvl="0">
              <a:spcBef>
                <a:spcPts val="0"/>
              </a:spcBef>
              <a:buNone/>
            </a:pPr>
            <a:r>
              <a:rPr lang="en"/>
              <a:t>The password value is “abcd1234” and the guessed_password value is “bird”. </a:t>
            </a:r>
          </a:p>
          <a:p>
            <a:pPr lvl="0">
              <a:spcBef>
                <a:spcPts val="0"/>
              </a:spcBef>
              <a:buNone/>
            </a:pPr>
            <a:r>
              <a:rPr lang="en"/>
              <a:t>The return address in 0x4006e8</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Exploiting a Buffer Overflow (cont.)</a:t>
            </a:r>
          </a:p>
          <a:p>
            <a:pPr lvl="0">
              <a:spcBef>
                <a:spcPts val="0"/>
              </a:spcBef>
              <a:buNone/>
            </a:pPr>
            <a:r>
              <a:t/>
            </a:r>
            <a:endParaRPr/>
          </a:p>
        </p:txBody>
      </p:sp>
      <p:sp>
        <p:nvSpPr>
          <p:cNvPr id="309" name="Shape 309"/>
          <p:cNvSpPr txBox="1"/>
          <p:nvPr>
            <p:ph idx="1" type="body"/>
          </p:nvPr>
        </p:nvSpPr>
        <p:spPr>
          <a:xfrm>
            <a:off x="1303800" y="1990050"/>
            <a:ext cx="7030500" cy="2541600"/>
          </a:xfrm>
          <a:prstGeom prst="rect">
            <a:avLst/>
          </a:prstGeom>
          <a:solidFill>
            <a:srgbClr val="000000"/>
          </a:solidFill>
        </p:spPr>
        <p:txBody>
          <a:bodyPr anchorCtr="0" anchor="t" bIns="91425" lIns="91425" rIns="91425" wrap="square" tIns="91425">
            <a:noAutofit/>
          </a:bodyPr>
          <a:lstStyle/>
          <a:p>
            <a:pPr lvl="0">
              <a:spcBef>
                <a:spcPts val="0"/>
              </a:spcBef>
              <a:buNone/>
            </a:pPr>
            <a:r>
              <a:t/>
            </a:r>
            <a:endParaRPr/>
          </a:p>
        </p:txBody>
      </p:sp>
      <p:pic>
        <p:nvPicPr>
          <p:cNvPr id="310" name="Shape 310"/>
          <p:cNvPicPr preferRelativeResize="0"/>
          <p:nvPr/>
        </p:nvPicPr>
        <p:blipFill>
          <a:blip r:embed="rId3">
            <a:alphaModFix/>
          </a:blip>
          <a:stretch>
            <a:fillRect/>
          </a:stretch>
        </p:blipFill>
        <p:spPr>
          <a:xfrm>
            <a:off x="1862138" y="2113075"/>
            <a:ext cx="5724525" cy="229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Exploiting a Buffer Overflow (cont.)</a:t>
            </a:r>
          </a:p>
          <a:p>
            <a:pPr lvl="0">
              <a:spcBef>
                <a:spcPts val="0"/>
              </a:spcBef>
              <a:buNone/>
            </a:pPr>
            <a:r>
              <a:t/>
            </a:r>
            <a:endParaRPr/>
          </a:p>
        </p:txBody>
      </p:sp>
      <p:sp>
        <p:nvSpPr>
          <p:cNvPr id="316" name="Shape 316"/>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lvl="0">
              <a:spcBef>
                <a:spcPts val="0"/>
              </a:spcBef>
              <a:buNone/>
            </a:pPr>
            <a:r>
              <a:rPr lang="en"/>
              <a:t>In this image we can see that the user has entered 40 A characters, overwriting the function’s return address to 0xAAAAAAAA.</a:t>
            </a:r>
          </a:p>
          <a:p>
            <a:pPr lvl="0">
              <a:spcBef>
                <a:spcPts val="0"/>
              </a:spcBef>
              <a:buNone/>
            </a:pPr>
            <a:r>
              <a:rPr lang="en"/>
              <a:t>When the function tries to exit, it will attempt to resume code execution at 0xAAAAAAAA and will likely cause a Segmentation Fault.</a:t>
            </a:r>
          </a:p>
          <a:p>
            <a:pPr lvl="0">
              <a:spcBef>
                <a:spcPts val="0"/>
              </a:spcBef>
              <a:buNone/>
            </a:pPr>
            <a:r>
              <a:rPr lang="en"/>
              <a:t>A Segmentation Fault is an exception that occurs when a program tries to access an illegal memory address.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rtl="0">
              <a:spcBef>
                <a:spcPts val="0"/>
              </a:spcBef>
              <a:buNone/>
            </a:pPr>
            <a:r>
              <a:rPr lang="en"/>
              <a:t>Exploiting a Buffer Overflow (cont.)</a:t>
            </a:r>
          </a:p>
          <a:p>
            <a:pPr lvl="0" rtl="0">
              <a:spcBef>
                <a:spcPts val="0"/>
              </a:spcBef>
              <a:buNone/>
            </a:pPr>
            <a:r>
              <a:t/>
            </a:r>
            <a:endParaRPr/>
          </a:p>
        </p:txBody>
      </p:sp>
      <p:sp>
        <p:nvSpPr>
          <p:cNvPr id="322" name="Shape 322"/>
          <p:cNvSpPr txBox="1"/>
          <p:nvPr>
            <p:ph idx="1" type="body"/>
          </p:nvPr>
        </p:nvSpPr>
        <p:spPr>
          <a:xfrm>
            <a:off x="1303800" y="1990050"/>
            <a:ext cx="7030500" cy="2541600"/>
          </a:xfrm>
          <a:prstGeom prst="rect">
            <a:avLst/>
          </a:prstGeom>
          <a:solidFill>
            <a:srgbClr val="000000"/>
          </a:solidFill>
        </p:spPr>
        <p:txBody>
          <a:bodyPr anchorCtr="0" anchor="t" bIns="91425" lIns="91425" rIns="91425" wrap="square" tIns="91425">
            <a:noAutofit/>
          </a:bodyPr>
          <a:lstStyle/>
          <a:p>
            <a:pPr lvl="0" rtl="0">
              <a:spcBef>
                <a:spcPts val="0"/>
              </a:spcBef>
              <a:buNone/>
            </a:pPr>
            <a:r>
              <a:t/>
            </a:r>
            <a:endParaRPr/>
          </a:p>
        </p:txBody>
      </p:sp>
      <p:pic>
        <p:nvPicPr>
          <p:cNvPr id="323" name="Shape 323"/>
          <p:cNvPicPr preferRelativeResize="0"/>
          <p:nvPr/>
        </p:nvPicPr>
        <p:blipFill>
          <a:blip r:embed="rId3">
            <a:alphaModFix/>
          </a:blip>
          <a:stretch>
            <a:fillRect/>
          </a:stretch>
        </p:blipFill>
        <p:spPr>
          <a:xfrm>
            <a:off x="1709725" y="1990050"/>
            <a:ext cx="5724525" cy="22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Exploitation Checklist</a:t>
            </a:r>
          </a:p>
        </p:txBody>
      </p:sp>
      <p:sp>
        <p:nvSpPr>
          <p:cNvPr id="329" name="Shape 329"/>
          <p:cNvSpPr txBox="1"/>
          <p:nvPr>
            <p:ph idx="1" type="body"/>
          </p:nvPr>
        </p:nvSpPr>
        <p:spPr>
          <a:xfrm>
            <a:off x="1303800" y="1215575"/>
            <a:ext cx="7030500" cy="2541600"/>
          </a:xfrm>
          <a:prstGeom prst="rect">
            <a:avLst/>
          </a:prstGeom>
        </p:spPr>
        <p:txBody>
          <a:bodyPr anchorCtr="0" anchor="t" bIns="91425" lIns="91425" rIns="91425" wrap="square" tIns="91425">
            <a:noAutofit/>
          </a:bodyPr>
          <a:lstStyle/>
          <a:p>
            <a:pPr indent="-311150" lvl="0" marL="457200" rtl="0">
              <a:spcBef>
                <a:spcPts val="0"/>
              </a:spcBef>
              <a:buAutoNum type="arabicPeriod"/>
            </a:pPr>
            <a:r>
              <a:rPr lang="en"/>
              <a:t>Identify the Buffer Overflow</a:t>
            </a:r>
          </a:p>
          <a:p>
            <a:pPr indent="-311150" lvl="0" marL="457200" rtl="0">
              <a:spcBef>
                <a:spcPts val="0"/>
              </a:spcBef>
              <a:buAutoNum type="arabicPeriod"/>
            </a:pPr>
            <a:r>
              <a:rPr lang="en"/>
              <a:t>Generate an appropriately sized pattern file likely to cause a SegFault</a:t>
            </a:r>
          </a:p>
          <a:p>
            <a:pPr indent="-298450" lvl="1" marL="914400" rtl="0">
              <a:spcBef>
                <a:spcPts val="0"/>
              </a:spcBef>
              <a:buAutoNum type="alphaLcPeriod"/>
            </a:pPr>
            <a:r>
              <a:rPr lang="en" sz="950">
                <a:solidFill>
                  <a:srgbClr val="3B3B3B"/>
                </a:solidFill>
                <a:highlight>
                  <a:srgbClr val="FFFFFF"/>
                </a:highlight>
                <a:latin typeface="Courier New"/>
                <a:ea typeface="Courier New"/>
                <a:cs typeface="Courier New"/>
                <a:sym typeface="Courier New"/>
              </a:rPr>
              <a:t>pattern create </a:t>
            </a:r>
            <a:r>
              <a:rPr lang="en" sz="950">
                <a:solidFill>
                  <a:srgbClr val="A8017E"/>
                </a:solidFill>
                <a:highlight>
                  <a:srgbClr val="FFFFFF"/>
                </a:highlight>
                <a:latin typeface="Courier New"/>
                <a:ea typeface="Courier New"/>
                <a:cs typeface="Courier New"/>
                <a:sym typeface="Courier New"/>
              </a:rPr>
              <a:t>128</a:t>
            </a:r>
            <a:r>
              <a:rPr lang="en" sz="950">
                <a:solidFill>
                  <a:srgbClr val="3B3B3B"/>
                </a:solidFill>
                <a:highlight>
                  <a:srgbClr val="FFFFFF"/>
                </a:highlight>
                <a:latin typeface="Courier New"/>
                <a:ea typeface="Courier New"/>
                <a:cs typeface="Courier New"/>
                <a:sym typeface="Courier New"/>
              </a:rPr>
              <a:t> example_pattern.txt</a:t>
            </a:r>
          </a:p>
          <a:p>
            <a:pPr indent="-311150" lvl="0" marL="457200" marR="38100" rtl="0">
              <a:lnSpc>
                <a:spcPct val="150000"/>
              </a:lnSpc>
              <a:spcBef>
                <a:spcPts val="0"/>
              </a:spcBef>
              <a:spcAft>
                <a:spcPts val="0"/>
              </a:spcAft>
              <a:buClr>
                <a:srgbClr val="3B3B3B"/>
              </a:buClr>
              <a:buAutoNum type="arabicPeriod"/>
            </a:pPr>
            <a:r>
              <a:rPr lang="en">
                <a:solidFill>
                  <a:srgbClr val="3B3B3B"/>
                </a:solidFill>
                <a:highlight>
                  <a:srgbClr val="FFFFFF"/>
                </a:highlight>
              </a:rPr>
              <a:t>Run the program in gdb and observe the SegFault, noting the value on the stack</a:t>
            </a:r>
          </a:p>
          <a:p>
            <a:pPr indent="-298450" lvl="1" marL="914400" marR="38100" rtl="0">
              <a:lnSpc>
                <a:spcPct val="150000"/>
              </a:lnSpc>
              <a:spcBef>
                <a:spcPts val="0"/>
              </a:spcBef>
              <a:spcAft>
                <a:spcPts val="0"/>
              </a:spcAft>
              <a:buClr>
                <a:srgbClr val="3B3B3B"/>
              </a:buClr>
              <a:buAutoNum type="alphaLcPeriod"/>
            </a:pPr>
            <a:r>
              <a:rPr lang="en" sz="1050">
                <a:solidFill>
                  <a:srgbClr val="3B3B3B"/>
                </a:solidFill>
                <a:highlight>
                  <a:srgbClr val="FFFFFF"/>
                </a:highlight>
                <a:latin typeface="Courier New"/>
                <a:ea typeface="Courier New"/>
                <a:cs typeface="Courier New"/>
                <a:sym typeface="Courier New"/>
              </a:rPr>
              <a:t>run </a:t>
            </a:r>
            <a:r>
              <a:rPr lang="en" sz="1050">
                <a:solidFill>
                  <a:srgbClr val="006699"/>
                </a:solidFill>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 example_pattern.txt</a:t>
            </a:r>
          </a:p>
          <a:p>
            <a:pPr indent="-298450" lvl="1" marL="914400" marR="38100" rtl="0">
              <a:lnSpc>
                <a:spcPct val="150000"/>
              </a:lnSpc>
              <a:spcBef>
                <a:spcPts val="0"/>
              </a:spcBef>
              <a:spcAft>
                <a:spcPts val="0"/>
              </a:spcAft>
              <a:buClr>
                <a:srgbClr val="3B3B3B"/>
              </a:buClr>
              <a:buAutoNum type="alphaLcPeriod"/>
            </a:pPr>
            <a:r>
              <a:rPr lang="en" sz="1050">
                <a:solidFill>
                  <a:srgbClr val="3B3B3B"/>
                </a:solidFill>
                <a:highlight>
                  <a:srgbClr val="FFFFFF"/>
                </a:highlight>
                <a:latin typeface="Courier New"/>
                <a:ea typeface="Courier New"/>
                <a:cs typeface="Courier New"/>
                <a:sym typeface="Courier New"/>
              </a:rPr>
              <a:t>pattern offset VALUE_ON_STACK</a:t>
            </a:r>
          </a:p>
          <a:p>
            <a:pPr indent="-311150" lvl="0" marL="457200" marR="38100" rtl="0">
              <a:lnSpc>
                <a:spcPct val="150000"/>
              </a:lnSpc>
              <a:spcBef>
                <a:spcPts val="0"/>
              </a:spcBef>
              <a:spcAft>
                <a:spcPts val="0"/>
              </a:spcAft>
              <a:buClr>
                <a:srgbClr val="3B3B3B"/>
              </a:buClr>
              <a:buAutoNum type="arabicPeriod"/>
            </a:pPr>
            <a:r>
              <a:rPr lang="en">
                <a:solidFill>
                  <a:srgbClr val="3B3B3B"/>
                </a:solidFill>
                <a:highlight>
                  <a:srgbClr val="FFFFFF"/>
                </a:highlight>
              </a:rPr>
              <a:t>Identify the address of the function you want to run</a:t>
            </a:r>
          </a:p>
          <a:p>
            <a:pPr indent="-298450" lvl="1" marL="914400" marR="38100" rtl="0">
              <a:lnSpc>
                <a:spcPct val="150000"/>
              </a:lnSpc>
              <a:spcBef>
                <a:spcPts val="0"/>
              </a:spcBef>
              <a:spcAft>
                <a:spcPts val="0"/>
              </a:spcAft>
              <a:buClr>
                <a:srgbClr val="3B3B3B"/>
              </a:buClr>
              <a:buAutoNum type="alphaLcPeriod"/>
            </a:pPr>
            <a:r>
              <a:rPr lang="en" sz="950">
                <a:solidFill>
                  <a:srgbClr val="3B3B3B"/>
                </a:solidFill>
                <a:highlight>
                  <a:srgbClr val="FFFFFF"/>
                </a:highlight>
                <a:latin typeface="Courier New"/>
                <a:ea typeface="Courier New"/>
                <a:cs typeface="Courier New"/>
                <a:sym typeface="Courier New"/>
              </a:rPr>
              <a:t>p (function_name)</a:t>
            </a:r>
          </a:p>
          <a:p>
            <a:pPr indent="-311150" lvl="0" marL="457200" marR="38100" rtl="0">
              <a:lnSpc>
                <a:spcPct val="150000"/>
              </a:lnSpc>
              <a:spcBef>
                <a:spcPts val="0"/>
              </a:spcBef>
              <a:spcAft>
                <a:spcPts val="0"/>
              </a:spcAft>
              <a:buClr>
                <a:srgbClr val="3B3B3B"/>
              </a:buClr>
              <a:buAutoNum type="arabicPeriod"/>
            </a:pPr>
            <a:r>
              <a:rPr lang="en">
                <a:solidFill>
                  <a:srgbClr val="3B3B3B"/>
                </a:solidFill>
                <a:highlight>
                  <a:srgbClr val="FFFFFF"/>
                </a:highlight>
              </a:rPr>
              <a:t>Modify the pattern file to replace the text that was loaded onto the stack during the SegFault with the function address.</a:t>
            </a:r>
          </a:p>
          <a:p>
            <a:pPr indent="-298450" lvl="1" marL="914400" marR="38100" rtl="0">
              <a:lnSpc>
                <a:spcPct val="150000"/>
              </a:lnSpc>
              <a:spcBef>
                <a:spcPts val="0"/>
              </a:spcBef>
              <a:spcAft>
                <a:spcPts val="0"/>
              </a:spcAft>
              <a:buClr>
                <a:srgbClr val="3B3B3B"/>
              </a:buClr>
              <a:buAutoNum type="alphaLcPeriod"/>
            </a:pPr>
            <a:r>
              <a:rPr lang="en" sz="1050">
                <a:solidFill>
                  <a:srgbClr val="3B3B3B"/>
                </a:solidFill>
                <a:highlight>
                  <a:srgbClr val="FFFFFF"/>
                </a:highlight>
                <a:latin typeface="Courier New"/>
                <a:ea typeface="Courier New"/>
                <a:cs typeface="Courier New"/>
                <a:sym typeface="Courier New"/>
              </a:rPr>
              <a:t>xxd example_pattern.txt </a:t>
            </a:r>
            <a:r>
              <a:rPr lang="en" sz="1050">
                <a:solidFill>
                  <a:srgbClr val="006699"/>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example_pattern.hex</a:t>
            </a:r>
          </a:p>
          <a:p>
            <a:pPr indent="-298450" lvl="1" marL="914400" marR="38100" rtl="0">
              <a:lnSpc>
                <a:spcPct val="150000"/>
              </a:lnSpc>
              <a:spcBef>
                <a:spcPts val="0"/>
              </a:spcBef>
              <a:spcAft>
                <a:spcPts val="0"/>
              </a:spcAft>
              <a:buClr>
                <a:srgbClr val="3B3B3B"/>
              </a:buClr>
              <a:buAutoNum type="alphaLcPeriod"/>
            </a:pPr>
            <a:r>
              <a:rPr lang="en" sz="1050">
                <a:solidFill>
                  <a:srgbClr val="3B3B3B"/>
                </a:solidFill>
                <a:highlight>
                  <a:srgbClr val="FFFFFF"/>
                </a:highlight>
                <a:latin typeface="Courier New"/>
                <a:ea typeface="Courier New"/>
                <a:cs typeface="Courier New"/>
                <a:sym typeface="Courier New"/>
              </a:rPr>
              <a:t>nano example_pattern.hex</a:t>
            </a:r>
          </a:p>
          <a:p>
            <a:pPr indent="-298450" lvl="1" marL="914400" marR="38100" rtl="0">
              <a:lnSpc>
                <a:spcPct val="150000"/>
              </a:lnSpc>
              <a:spcBef>
                <a:spcPts val="0"/>
              </a:spcBef>
              <a:spcAft>
                <a:spcPts val="0"/>
              </a:spcAft>
              <a:buClr>
                <a:srgbClr val="3B3B3B"/>
              </a:buClr>
              <a:buAutoNum type="alphaLcPeriod"/>
            </a:pPr>
            <a:r>
              <a:rPr lang="en" sz="1050">
                <a:solidFill>
                  <a:srgbClr val="3B3B3B"/>
                </a:solidFill>
                <a:highlight>
                  <a:srgbClr val="FFFFFF"/>
                </a:highlight>
                <a:latin typeface="Courier New"/>
                <a:ea typeface="Courier New"/>
                <a:cs typeface="Courier New"/>
                <a:sym typeface="Courier New"/>
              </a:rPr>
              <a:t>xxd </a:t>
            </a:r>
            <a:r>
              <a:rPr lang="en" sz="1050">
                <a:solidFill>
                  <a:srgbClr val="006699"/>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r example_pattern.hex </a:t>
            </a:r>
            <a:r>
              <a:rPr lang="en" sz="1050">
                <a:solidFill>
                  <a:srgbClr val="006699"/>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 example_pattern.txt</a:t>
            </a:r>
          </a:p>
          <a:p>
            <a:pPr indent="-311150" lvl="0" marL="457200" marR="38100" rtl="0">
              <a:lnSpc>
                <a:spcPct val="150000"/>
              </a:lnSpc>
              <a:spcBef>
                <a:spcPts val="0"/>
              </a:spcBef>
              <a:spcAft>
                <a:spcPts val="0"/>
              </a:spcAft>
              <a:buClr>
                <a:srgbClr val="3B3B3B"/>
              </a:buClr>
              <a:buAutoNum type="arabicPeriod"/>
            </a:pPr>
            <a:r>
              <a:rPr lang="en">
                <a:solidFill>
                  <a:srgbClr val="3B3B3B"/>
                </a:solidFill>
                <a:highlight>
                  <a:srgbClr val="FFFFFF"/>
                </a:highlight>
              </a:rPr>
              <a:t>Run the program with the new pattern file.</a:t>
            </a:r>
          </a:p>
          <a:p>
            <a:pPr indent="-298450" lvl="1" marL="914400" marR="38100" rtl="0">
              <a:lnSpc>
                <a:spcPct val="150000"/>
              </a:lnSpc>
              <a:spcBef>
                <a:spcPts val="0"/>
              </a:spcBef>
              <a:spcAft>
                <a:spcPts val="0"/>
              </a:spcAft>
              <a:buClr>
                <a:srgbClr val="3B3B3B"/>
              </a:buClr>
              <a:buAutoNum type="alphaLcPeriod"/>
            </a:pPr>
            <a:r>
              <a:rPr lang="en">
                <a:solidFill>
                  <a:srgbClr val="3B3B3B"/>
                </a:solidFill>
                <a:highlight>
                  <a:srgbClr val="FFFFFF"/>
                </a:highlight>
              </a:rPr>
              <a:t>.</a:t>
            </a:r>
            <a:r>
              <a:rPr lang="en" sz="950">
                <a:solidFill>
                  <a:srgbClr val="3B3B3B"/>
                </a:solidFill>
                <a:highlight>
                  <a:srgbClr val="FFFFFF"/>
                </a:highlight>
                <a:latin typeface="Courier New"/>
                <a:ea typeface="Courier New"/>
                <a:cs typeface="Courier New"/>
                <a:sym typeface="Courier New"/>
              </a:rPr>
              <a:t>.</a:t>
            </a:r>
            <a:r>
              <a:rPr lang="en" sz="950">
                <a:solidFill>
                  <a:srgbClr val="006699"/>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example </a:t>
            </a:r>
            <a:r>
              <a:rPr lang="en" sz="950">
                <a:solidFill>
                  <a:srgbClr val="006699"/>
                </a:solidFill>
                <a:highlight>
                  <a:srgbClr val="FFFFFF"/>
                </a:highlight>
                <a:latin typeface="Courier New"/>
                <a:ea typeface="Courier New"/>
                <a:cs typeface="Courier New"/>
                <a:sym typeface="Courier New"/>
              </a:rPr>
              <a:t>&lt;</a:t>
            </a:r>
            <a:r>
              <a:rPr lang="en" sz="950">
                <a:solidFill>
                  <a:srgbClr val="3B3B3B"/>
                </a:solidFill>
                <a:highlight>
                  <a:srgbClr val="FFFFFF"/>
                </a:highlight>
                <a:latin typeface="Courier New"/>
                <a:ea typeface="Courier New"/>
                <a:cs typeface="Courier New"/>
                <a:sym typeface="Courier New"/>
              </a:rPr>
              <a:t> example_pattern.txt</a:t>
            </a: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