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Pacifico"/>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acifico-regular.fnt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4-5/10 on the difficulty scale</a:t>
            </a:r>
          </a:p>
          <a:p>
            <a:pPr lvl="0">
              <a:spcBef>
                <a:spcPts val="0"/>
              </a:spcBef>
              <a:buNone/>
            </a:pPr>
            <a:r>
              <a:t/>
            </a:r>
            <a:endParaRPr/>
          </a:p>
          <a:p>
            <a:pPr lvl="0">
              <a:spcBef>
                <a:spcPts val="0"/>
              </a:spcBef>
              <a:buNone/>
            </a:pPr>
            <a:r>
              <a:rPr lang="en"/>
              <a:t>Meetup in Keller 105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National Cyber League is going to be an event we do</a:t>
            </a:r>
          </a:p>
          <a:p>
            <a:pPr lvl="0">
              <a:spcBef>
                <a:spcPts val="0"/>
              </a:spcBef>
              <a:buNone/>
            </a:pPr>
            <a:r>
              <a:rPr lang="en"/>
              <a:t>Probably have a meetup day for it too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Sink or swim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have all of these on our Calendar, so check that out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are some of the companies/organizations that gave a talk last year.</a:t>
            </a:r>
          </a:p>
          <a:p>
            <a:pPr lvl="0">
              <a:spcBef>
                <a:spcPts val="0"/>
              </a:spcBef>
              <a:buNone/>
            </a:pPr>
            <a:r>
              <a:t/>
            </a:r>
            <a:endParaRPr/>
          </a:p>
          <a:p>
            <a:pPr lvl="0">
              <a:spcBef>
                <a:spcPts val="0"/>
              </a:spcBef>
              <a:buNone/>
            </a:pPr>
            <a:r>
              <a:rPr lang="en"/>
              <a:t>We are going to be bringing in people to talk</a:t>
            </a:r>
          </a:p>
          <a:p>
            <a:pPr indent="-228600" lvl="0" marL="457200" rtl="0">
              <a:spcBef>
                <a:spcPts val="0"/>
              </a:spcBef>
              <a:buChar char="-"/>
            </a:pPr>
            <a:r>
              <a:rPr lang="en"/>
              <a:t>Recruiters</a:t>
            </a:r>
          </a:p>
          <a:p>
            <a:pPr indent="-228600" lvl="0" marL="457200">
              <a:spcBef>
                <a:spcPts val="0"/>
              </a:spcBef>
              <a:buChar char="-"/>
            </a:pPr>
            <a:r>
              <a:rPr lang="en"/>
              <a:t>Cyber Security Professionals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Keller 105 is our main club room, we are just borrowing this room for now </a:t>
            </a:r>
          </a:p>
          <a:p>
            <a:pPr lvl="0">
              <a:spcBef>
                <a:spcPts val="0"/>
              </a:spcBef>
              <a:buNone/>
            </a:pPr>
            <a:r>
              <a:t/>
            </a:r>
            <a:endParaRPr/>
          </a:p>
          <a:p>
            <a:pPr lvl="0">
              <a:spcBef>
                <a:spcPts val="0"/>
              </a:spcBef>
              <a:buNone/>
            </a:pPr>
            <a:r>
              <a:rPr lang="en"/>
              <a:t>Casual - You can come and go as you please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the first club meeting, so we don’t really have anything to do.</a:t>
            </a:r>
          </a:p>
          <a:p>
            <a:pPr lvl="0">
              <a:spcBef>
                <a:spcPts val="0"/>
              </a:spcBef>
              <a:buNone/>
            </a:pPr>
            <a:r>
              <a:t/>
            </a:r>
            <a:endParaRPr/>
          </a:p>
          <a:p>
            <a:pPr lvl="0">
              <a:spcBef>
                <a:spcPts val="0"/>
              </a:spcBef>
              <a:buNone/>
            </a:pPr>
            <a:r>
              <a:rPr lang="en"/>
              <a:t>Food + Lanyards</a:t>
            </a:r>
          </a:p>
          <a:p>
            <a:pPr lvl="0">
              <a:spcBef>
                <a:spcPts val="0"/>
              </a:spcBef>
              <a:buNone/>
            </a:pPr>
            <a:r>
              <a:rPr lang="en"/>
              <a:t>Signin sheet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Basically educate people about Cyber Security &amp; and get you job ready</a:t>
            </a:r>
          </a:p>
          <a:p>
            <a:pPr lvl="0">
              <a:spcBef>
                <a:spcPts val="0"/>
              </a:spcBef>
              <a:buNone/>
            </a:pPr>
            <a:r>
              <a:t/>
            </a:r>
            <a:endParaRPr/>
          </a:p>
          <a:p>
            <a:pPr lvl="0">
              <a:spcBef>
                <a:spcPts val="0"/>
              </a:spcBef>
              <a:buNone/>
            </a:pPr>
            <a:r>
              <a:rPr lang="en"/>
              <a:t>Tech Talks - A tutorial about a tool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Slack is our main source of communication (we do send out biweekly emails, but those are more random)</a:t>
            </a:r>
          </a:p>
          <a:p>
            <a:pPr lvl="0">
              <a:spcBef>
                <a:spcPts val="0"/>
              </a:spcBef>
              <a:buNone/>
            </a:pPr>
            <a:r>
              <a:rPr lang="en"/>
              <a:t>#events Channel is where events are posted</a:t>
            </a:r>
          </a:p>
          <a:p>
            <a:pPr lvl="0">
              <a:spcBef>
                <a:spcPts val="0"/>
              </a:spcBef>
              <a:buNone/>
            </a:pPr>
            <a:r>
              <a:rPr lang="en"/>
              <a:t>#general Announcements</a:t>
            </a:r>
          </a:p>
          <a:p>
            <a:pPr lvl="0">
              <a:spcBef>
                <a:spcPts val="0"/>
              </a:spcBef>
              <a:buNone/>
            </a:pPr>
            <a:r>
              <a:rPr lang="en"/>
              <a:t>#random memes</a:t>
            </a:r>
          </a:p>
          <a:p>
            <a:pPr lvl="0">
              <a:spcBef>
                <a:spcPts val="0"/>
              </a:spcBef>
              <a:buNone/>
            </a:pPr>
            <a:r>
              <a:t/>
            </a:r>
            <a:endParaRPr/>
          </a:p>
          <a:p>
            <a:pPr lvl="0">
              <a:spcBef>
                <a:spcPts val="0"/>
              </a:spcBef>
              <a:buNone/>
            </a:pPr>
            <a:r>
              <a:rPr lang="en"/>
              <a:t>If you don’t have a hawaii.edu email, let me know and I can invite you.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You are going to need to sign a liability waiver. Basically says we are not accountable for things you do with the tools you learn in this club.</a:t>
            </a:r>
          </a:p>
          <a:p>
            <a:pPr lvl="0">
              <a:spcBef>
                <a:spcPts val="0"/>
              </a:spcBef>
              <a:buNone/>
            </a:pPr>
            <a:r>
              <a:t/>
            </a:r>
            <a:endParaRPr/>
          </a:p>
          <a:p>
            <a:pPr lvl="0">
              <a:spcBef>
                <a:spcPts val="0"/>
              </a:spcBef>
              <a:buNone/>
            </a:pPr>
            <a:r>
              <a:rPr lang="en"/>
              <a:t>Everythi</a:t>
            </a:r>
            <a:r>
              <a:rPr lang="en"/>
              <a:t>ng - Cyber Security has a ton of sub fields</a:t>
            </a:r>
          </a:p>
          <a:p>
            <a:pPr lvl="0">
              <a:spcBef>
                <a:spcPts val="0"/>
              </a:spcBef>
              <a:buNone/>
            </a:pPr>
            <a:r>
              <a:t/>
            </a:r>
            <a:endParaRPr/>
          </a:p>
          <a:p>
            <a:pPr lvl="0">
              <a:spcBef>
                <a:spcPts val="0"/>
              </a:spcBef>
              <a:buNone/>
            </a:pPr>
            <a:r>
              <a:rPr lang="en"/>
              <a:t>Introduce speaker</a:t>
            </a:r>
          </a:p>
          <a:p>
            <a:pPr lvl="0">
              <a:spcBef>
                <a:spcPts val="0"/>
              </a:spcBef>
              <a:buNone/>
            </a:pPr>
            <a:r>
              <a:t/>
            </a:r>
            <a:endParaRPr/>
          </a:p>
          <a:p>
            <a:pPr lvl="0">
              <a:spcBef>
                <a:spcPts val="0"/>
              </a:spcBef>
              <a:buNone/>
            </a:pPr>
            <a:r>
              <a:t/>
            </a:r>
            <a:endParaRPr sz="1150">
              <a:solidFill>
                <a:srgbClr val="242729"/>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Protecting Information</a:t>
            </a:r>
          </a:p>
          <a:p>
            <a:pPr lvl="0">
              <a:spcBef>
                <a:spcPts val="0"/>
              </a:spcBef>
              <a:buNone/>
            </a:pPr>
            <a:r>
              <a:t/>
            </a:r>
            <a:endParaRPr/>
          </a:p>
          <a:p>
            <a:pPr lvl="0">
              <a:spcBef>
                <a:spcPts val="0"/>
              </a:spcBef>
              <a:buNone/>
            </a:pPr>
            <a:r>
              <a:rPr lang="en"/>
              <a:t>Grey Hats - Defending and Attacking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050">
                <a:solidFill>
                  <a:srgbClr val="222222"/>
                </a:solidFill>
                <a:highlight>
                  <a:srgbClr val="F0F3FC"/>
                </a:highlight>
                <a:latin typeface="Verdana"/>
                <a:ea typeface="Verdana"/>
                <a:cs typeface="Verdana"/>
                <a:sym typeface="Verdana"/>
              </a:rPr>
              <a:t>Equifax, one of the three major consumer credit reporting agencies, said on Thursday that hackers had gained access to company data that potentially compromised sensitive information for 143 million American consumers, including Social Security numbers and driver’s license numbers</a:t>
            </a:r>
          </a:p>
          <a:p>
            <a:pPr lvl="0">
              <a:spcBef>
                <a:spcPts val="0"/>
              </a:spcBef>
              <a:buNone/>
            </a:pPr>
            <a:r>
              <a:t/>
            </a:r>
            <a:endParaRPr sz="1050">
              <a:solidFill>
                <a:srgbClr val="222222"/>
              </a:solidFill>
              <a:highlight>
                <a:srgbClr val="F0F3FC"/>
              </a:highlight>
              <a:latin typeface="Verdana"/>
              <a:ea typeface="Verdana"/>
              <a:cs typeface="Verdana"/>
              <a:sym typeface="Verdana"/>
            </a:endParaRPr>
          </a:p>
          <a:p>
            <a:pPr lvl="0">
              <a:spcBef>
                <a:spcPts val="0"/>
              </a:spcBef>
              <a:buNone/>
            </a:pPr>
            <a:r>
              <a:t/>
            </a:r>
            <a:endParaRPr sz="1050">
              <a:solidFill>
                <a:srgbClr val="222222"/>
              </a:solidFill>
              <a:highlight>
                <a:srgbClr val="F0F3FC"/>
              </a:highlight>
              <a:latin typeface="Verdana"/>
              <a:ea typeface="Verdana"/>
              <a:cs typeface="Verdana"/>
              <a:sym typeface="Verdan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AutoNum type="arabicParenR"/>
            </a:pPr>
            <a:r>
              <a:rPr lang="en"/>
              <a:t>Apply ourselves to learn more than we have to</a:t>
            </a:r>
          </a:p>
          <a:p>
            <a:pPr indent="-228600" lvl="0" marL="457200" rtl="0">
              <a:spcBef>
                <a:spcPts val="0"/>
              </a:spcBef>
              <a:buAutoNum type="arabicParenR"/>
            </a:pPr>
            <a:r>
              <a:rPr lang="en"/>
              <a:t>Show that we are well rounded people who are social</a:t>
            </a:r>
          </a:p>
          <a:p>
            <a:pPr indent="-228600" lvl="0" marL="457200">
              <a:spcBef>
                <a:spcPts val="0"/>
              </a:spcBef>
              <a:buAutoNum type="arabicParenR"/>
            </a:pPr>
            <a:r>
              <a:rPr lang="en"/>
              <a:t>Show our skills through winning competitions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Everyone goes to classes, but not everyone takes the time to do extra. (Step out of your comfort zone)</a:t>
            </a:r>
          </a:p>
          <a:p>
            <a:pPr lvl="0">
              <a:spcBef>
                <a:spcPts val="0"/>
              </a:spcBef>
              <a:buNone/>
            </a:pPr>
            <a:r>
              <a:rPr lang="en"/>
              <a:t>This shows that you are committed to learning your field, and that you have initiative</a:t>
            </a:r>
          </a:p>
          <a:p>
            <a:pPr lvl="0">
              <a:spcBef>
                <a:spcPts val="0"/>
              </a:spcBef>
              <a:buNone/>
            </a:pPr>
            <a:r>
              <a:rPr lang="en"/>
              <a:t>And if you win, it shows how skilled you are in that field. And whatever prizes you get</a:t>
            </a:r>
          </a:p>
          <a:p>
            <a:pPr lvl="0">
              <a:spcBef>
                <a:spcPts val="0"/>
              </a:spcBef>
              <a:buNone/>
            </a:pPr>
            <a:r>
              <a:t/>
            </a:r>
            <a:endParaRPr/>
          </a:p>
          <a:p>
            <a:pPr lvl="0">
              <a:spcBef>
                <a:spcPts val="0"/>
              </a:spcBef>
              <a:buNone/>
            </a:pPr>
            <a:r>
              <a:rPr lang="en"/>
              <a:t>Often times, competitions will have challenges that you don’t know how to do.</a:t>
            </a:r>
          </a:p>
          <a:p>
            <a:pPr lvl="0">
              <a:spcBef>
                <a:spcPts val="0"/>
              </a:spcBef>
              <a:buNone/>
            </a:pPr>
            <a:r>
              <a:rPr lang="en"/>
              <a:t>This is good because it actually forces you to learn new material, instead of doing the same old thing over and over again.</a:t>
            </a:r>
          </a:p>
          <a:p>
            <a:pPr lvl="0">
              <a:spcBef>
                <a:spcPts val="0"/>
              </a:spcBef>
              <a:buNone/>
            </a:pPr>
            <a:r>
              <a:t/>
            </a:r>
            <a:endParaRPr/>
          </a:p>
          <a:p>
            <a:pPr lvl="0">
              <a:spcBef>
                <a:spcPts val="0"/>
              </a:spcBef>
              <a:buNone/>
            </a:pPr>
            <a:r>
              <a:rPr lang="en"/>
              <a:t>Next Slide - List of Competitions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All events will be posted in the #events Slack channel</a:t>
            </a:r>
          </a:p>
          <a:p>
            <a:pPr lvl="0">
              <a:spcBef>
                <a:spcPts val="0"/>
              </a:spcBef>
              <a:buNone/>
            </a:pPr>
            <a:r>
              <a:t/>
            </a:r>
            <a:endParaRP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issahawaii.org/events.cfm?v=5&amp;t=20170908&amp;c=0&amp;lc=1" TargetMode="External"/><Relationship Id="rId4" Type="http://schemas.openxmlformats.org/officeDocument/2006/relationships/hyperlink" Target="https://docs.google.com/forms/d/1PB3LZAyOaUoumUBRMDdcjvtQ6Qnfsn3ZIZSQDoJu41U/edit?ts=598e842b" TargetMode="External"/><Relationship Id="rId5" Type="http://schemas.openxmlformats.org/officeDocument/2006/relationships/hyperlink" Target="http://www.hawaii.edu/research/future-focus-2017/" TargetMode="External"/><Relationship Id="rId6" Type="http://schemas.openxmlformats.org/officeDocument/2006/relationships/hyperlink" Target="http://www.issahawaii.org/events.cfm?v=5&amp;t=20170907&amp;c=0&amp;l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11700" y="445025"/>
            <a:ext cx="8520600" cy="572700"/>
          </a:xfrm>
          <a:prstGeom prst="rect">
            <a:avLst/>
          </a:prstGeom>
          <a:noFill/>
          <a:ln>
            <a:noFill/>
          </a:ln>
        </p:spPr>
        <p:txBody>
          <a:bodyPr anchorCtr="0" anchor="t" bIns="91425" lIns="91425" rIns="91425" wrap="square" tIns="91425">
            <a:noAutofit/>
          </a:bodyPr>
          <a:lstStyle/>
          <a:p>
            <a:pPr lvl="0" rtl="0" algn="ctr">
              <a:spcBef>
                <a:spcPts val="0"/>
              </a:spcBef>
              <a:buNone/>
            </a:pPr>
            <a:r>
              <a:rPr lang="en" sz="3600">
                <a:solidFill>
                  <a:srgbClr val="FFFFFF"/>
                </a:solidFill>
              </a:rPr>
              <a:t>Board Introduction</a:t>
            </a:r>
          </a:p>
        </p:txBody>
      </p:sp>
      <p:sp>
        <p:nvSpPr>
          <p:cNvPr id="55" name="Shape 55"/>
          <p:cNvSpPr txBox="1"/>
          <p:nvPr/>
        </p:nvSpPr>
        <p:spPr>
          <a:xfrm>
            <a:off x="4535275" y="1524575"/>
            <a:ext cx="4296900" cy="2672100"/>
          </a:xfrm>
          <a:prstGeom prst="rect">
            <a:avLst/>
          </a:prstGeom>
          <a:noFill/>
          <a:ln>
            <a:noFill/>
          </a:ln>
        </p:spPr>
        <p:txBody>
          <a:bodyPr anchorCtr="0" anchor="t" bIns="91425" lIns="91425" rIns="91425" wrap="square" tIns="91425">
            <a:noAutofit/>
          </a:bodyPr>
          <a:lstStyle/>
          <a:p>
            <a:pPr lvl="0" rtl="0" algn="l">
              <a:lnSpc>
                <a:spcPct val="115000"/>
              </a:lnSpc>
              <a:spcBef>
                <a:spcPts val="0"/>
              </a:spcBef>
              <a:spcAft>
                <a:spcPts val="1600"/>
              </a:spcAft>
              <a:buNone/>
            </a:pPr>
            <a:r>
              <a:rPr lang="en" sz="2800">
                <a:solidFill>
                  <a:srgbClr val="ADADAD"/>
                </a:solidFill>
                <a:latin typeface="Pacifico"/>
                <a:ea typeface="Pacifico"/>
                <a:cs typeface="Pacifico"/>
                <a:sym typeface="Pacifico"/>
              </a:rPr>
              <a:t>President - Tyler Chong </a:t>
            </a:r>
          </a:p>
          <a:p>
            <a:pPr lvl="0" rtl="0" algn="l">
              <a:lnSpc>
                <a:spcPct val="115000"/>
              </a:lnSpc>
              <a:spcBef>
                <a:spcPts val="0"/>
              </a:spcBef>
              <a:spcAft>
                <a:spcPts val="1600"/>
              </a:spcAft>
              <a:buNone/>
            </a:pPr>
            <a:r>
              <a:rPr lang="en" sz="2400">
                <a:solidFill>
                  <a:srgbClr val="ADADAD"/>
                </a:solidFill>
              </a:rPr>
              <a:t>VP - Sean Takafuji</a:t>
            </a:r>
          </a:p>
          <a:p>
            <a:pPr lvl="0" rtl="0">
              <a:lnSpc>
                <a:spcPct val="115000"/>
              </a:lnSpc>
              <a:spcBef>
                <a:spcPts val="0"/>
              </a:spcBef>
              <a:spcAft>
                <a:spcPts val="1600"/>
              </a:spcAft>
              <a:buNone/>
            </a:pPr>
            <a:r>
              <a:rPr lang="en" sz="2400">
                <a:solidFill>
                  <a:schemeClr val="lt2"/>
                </a:solidFill>
              </a:rPr>
              <a:t>Secretary - Trevin Tejero</a:t>
            </a:r>
          </a:p>
          <a:p>
            <a:pPr lvl="0" rtl="0">
              <a:lnSpc>
                <a:spcPct val="115000"/>
              </a:lnSpc>
              <a:spcBef>
                <a:spcPts val="0"/>
              </a:spcBef>
              <a:spcAft>
                <a:spcPts val="1600"/>
              </a:spcAft>
              <a:buNone/>
            </a:pPr>
            <a:r>
              <a:rPr lang="en" sz="2400">
                <a:solidFill>
                  <a:schemeClr val="lt2"/>
                </a:solidFill>
              </a:rPr>
              <a:t>Treasurer - Kirsten Takanishi</a:t>
            </a:r>
          </a:p>
        </p:txBody>
      </p:sp>
      <p:pic>
        <p:nvPicPr>
          <p:cNvPr descr="hackers-in-the-dark-640x398.jpg" id="56" name="Shape 56"/>
          <p:cNvPicPr preferRelativeResize="0"/>
          <p:nvPr/>
        </p:nvPicPr>
        <p:blipFill>
          <a:blip r:embed="rId3">
            <a:alphaModFix/>
          </a:blip>
          <a:stretch>
            <a:fillRect/>
          </a:stretch>
        </p:blipFill>
        <p:spPr>
          <a:xfrm>
            <a:off x="238250" y="1524575"/>
            <a:ext cx="4297025" cy="2672199"/>
          </a:xfrm>
          <a:prstGeom prst="rect">
            <a:avLst/>
          </a:prstGeom>
          <a:noFill/>
          <a:ln>
            <a:noFill/>
          </a:ln>
        </p:spPr>
      </p:pic>
      <p:pic>
        <p:nvPicPr>
          <p:cNvPr id="57" name="Shape 57"/>
          <p:cNvPicPr preferRelativeResize="0"/>
          <p:nvPr/>
        </p:nvPicPr>
        <p:blipFill>
          <a:blip r:embed="rId4">
            <a:alphaModFix/>
          </a:blip>
          <a:stretch>
            <a:fillRect/>
          </a:stretch>
        </p:blipFill>
        <p:spPr>
          <a:xfrm flipH="1" rot="66">
            <a:off x="2729219" y="2175908"/>
            <a:ext cx="707860" cy="483681"/>
          </a:xfrm>
          <a:prstGeom prst="rect">
            <a:avLst/>
          </a:prstGeom>
          <a:noFill/>
          <a:ln>
            <a:noFill/>
          </a:ln>
        </p:spPr>
      </p:pic>
      <p:pic>
        <p:nvPicPr>
          <p:cNvPr id="58" name="Shape 58"/>
          <p:cNvPicPr preferRelativeResize="0"/>
          <p:nvPr/>
        </p:nvPicPr>
        <p:blipFill>
          <a:blip r:embed="rId4">
            <a:alphaModFix/>
          </a:blip>
          <a:stretch>
            <a:fillRect/>
          </a:stretch>
        </p:blipFill>
        <p:spPr>
          <a:xfrm rot="1845367">
            <a:off x="1061294" y="1545233"/>
            <a:ext cx="707860" cy="483681"/>
          </a:xfrm>
          <a:prstGeom prst="rect">
            <a:avLst/>
          </a:prstGeom>
          <a:noFill/>
          <a:ln>
            <a:noFill/>
          </a:ln>
        </p:spPr>
      </p:pic>
      <p:pic>
        <p:nvPicPr>
          <p:cNvPr id="59" name="Shape 59"/>
          <p:cNvPicPr preferRelativeResize="0"/>
          <p:nvPr/>
        </p:nvPicPr>
        <p:blipFill>
          <a:blip r:embed="rId4">
            <a:alphaModFix/>
          </a:blip>
          <a:stretch>
            <a:fillRect/>
          </a:stretch>
        </p:blipFill>
        <p:spPr>
          <a:xfrm flipH="1" rot="66">
            <a:off x="3323319" y="1978333"/>
            <a:ext cx="707860" cy="483681"/>
          </a:xfrm>
          <a:prstGeom prst="rect">
            <a:avLst/>
          </a:prstGeom>
          <a:noFill/>
          <a:ln>
            <a:noFill/>
          </a:ln>
        </p:spPr>
      </p:pic>
      <p:pic>
        <p:nvPicPr>
          <p:cNvPr id="60" name="Shape 60"/>
          <p:cNvPicPr preferRelativeResize="0"/>
          <p:nvPr/>
        </p:nvPicPr>
        <p:blipFill>
          <a:blip r:embed="rId5">
            <a:alphaModFix/>
          </a:blip>
          <a:stretch>
            <a:fillRect/>
          </a:stretch>
        </p:blipFill>
        <p:spPr>
          <a:xfrm>
            <a:off x="1843050" y="2860724"/>
            <a:ext cx="325624" cy="77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lnSpc>
                <a:spcPct val="115000"/>
              </a:lnSpc>
              <a:spcBef>
                <a:spcPts val="0"/>
              </a:spcBef>
              <a:spcAft>
                <a:spcPts val="1600"/>
              </a:spcAft>
              <a:buNone/>
            </a:pPr>
            <a:r>
              <a:rPr lang="en" sz="2000"/>
              <a:t>Cyber Security Awareness Week Qualifiers (CSAW CTF)</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spcBef>
                <a:spcPts val="0"/>
              </a:spcBef>
              <a:buSzPct val="100000"/>
            </a:pPr>
            <a:r>
              <a:rPr lang="en" sz="2400"/>
              <a:t>September 16</a:t>
            </a:r>
          </a:p>
          <a:p>
            <a:pPr indent="-381000" lvl="0" marL="457200" rtl="0">
              <a:spcBef>
                <a:spcPts val="0"/>
              </a:spcBef>
              <a:buSzPct val="100000"/>
            </a:pPr>
            <a:r>
              <a:rPr lang="en" sz="2400"/>
              <a:t>Keller 105</a:t>
            </a:r>
          </a:p>
          <a:p>
            <a:pPr indent="-381000" lvl="0" marL="457200" rtl="0">
              <a:spcBef>
                <a:spcPts val="0"/>
              </a:spcBef>
              <a:buSzPct val="100000"/>
            </a:pPr>
            <a:r>
              <a:rPr lang="en" sz="2400"/>
              <a:t>Meet Up</a:t>
            </a:r>
          </a:p>
        </p:txBody>
      </p:sp>
      <p:pic>
        <p:nvPicPr>
          <p:cNvPr id="124" name="Shape 124"/>
          <p:cNvPicPr preferRelativeResize="0"/>
          <p:nvPr/>
        </p:nvPicPr>
        <p:blipFill>
          <a:blip r:embed="rId3">
            <a:alphaModFix/>
          </a:blip>
          <a:stretch>
            <a:fillRect/>
          </a:stretch>
        </p:blipFill>
        <p:spPr>
          <a:xfrm>
            <a:off x="0" y="3172618"/>
            <a:ext cx="9143998" cy="18535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lnSpc>
                <a:spcPct val="115000"/>
              </a:lnSpc>
              <a:spcBef>
                <a:spcPts val="0"/>
              </a:spcBef>
              <a:spcAft>
                <a:spcPts val="1600"/>
              </a:spcAft>
              <a:buNone/>
            </a:pPr>
            <a:r>
              <a:rPr lang="en" sz="2400"/>
              <a:t>National Cyber League</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Live Registration</a:t>
            </a:r>
          </a:p>
          <a:p>
            <a:pPr indent="-228600" lvl="0" marL="457200">
              <a:spcBef>
                <a:spcPts val="0"/>
              </a:spcBef>
            </a:pPr>
            <a:r>
              <a:rPr lang="en"/>
              <a:t>https://www.nationalcyberleague.org/</a:t>
            </a:r>
          </a:p>
        </p:txBody>
      </p:sp>
      <p:pic>
        <p:nvPicPr>
          <p:cNvPr id="131" name="Shape 131"/>
          <p:cNvPicPr preferRelativeResize="0"/>
          <p:nvPr/>
        </p:nvPicPr>
        <p:blipFill>
          <a:blip r:embed="rId3">
            <a:alphaModFix/>
          </a:blip>
          <a:stretch>
            <a:fillRect/>
          </a:stretch>
        </p:blipFill>
        <p:spPr>
          <a:xfrm>
            <a:off x="2048612" y="1844274"/>
            <a:ext cx="5046774" cy="329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What do I need to know?</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Operating Systems</a:t>
            </a:r>
          </a:p>
          <a:p>
            <a:pPr indent="-228600" lvl="0" marL="457200" rtl="0">
              <a:spcBef>
                <a:spcPts val="0"/>
              </a:spcBef>
            </a:pPr>
            <a:r>
              <a:rPr lang="en"/>
              <a:t>Command Line</a:t>
            </a:r>
          </a:p>
          <a:p>
            <a:pPr indent="-228600" lvl="0" marL="457200" rtl="0">
              <a:spcBef>
                <a:spcPts val="0"/>
              </a:spcBef>
            </a:pPr>
            <a:r>
              <a:rPr lang="en"/>
              <a:t>Programming Languages (Python, JavaScript/PHP, C, Assembly)</a:t>
            </a:r>
          </a:p>
          <a:p>
            <a:pPr indent="-228600" lvl="0" marL="457200" rtl="0">
              <a:spcBef>
                <a:spcPts val="0"/>
              </a:spcBef>
            </a:pPr>
            <a:r>
              <a:rPr lang="en"/>
              <a:t>Critical Thinking (Unique perspective)</a:t>
            </a:r>
          </a:p>
          <a:p>
            <a:pPr indent="-228600" lvl="0" marL="457200" rtl="0">
              <a:spcBef>
                <a:spcPts val="0"/>
              </a:spcBef>
            </a:pPr>
            <a:r>
              <a:rPr lang="en"/>
              <a:t>Networking (Routers, Switches, TCP/IP)</a:t>
            </a:r>
          </a:p>
          <a:p>
            <a:pPr indent="-228600" lvl="0" marL="457200" rtl="0">
              <a:spcBef>
                <a:spcPts val="0"/>
              </a:spcBef>
            </a:pPr>
            <a:r>
              <a:rPr lang="en"/>
              <a:t>Encryption (Cryptography) </a:t>
            </a:r>
          </a:p>
          <a:p>
            <a:pPr indent="-228600" lvl="1" marL="914400" rtl="0">
              <a:spcBef>
                <a:spcPts val="0"/>
              </a:spcBef>
            </a:pPr>
            <a:r>
              <a:rPr lang="en"/>
              <a:t>Base64</a:t>
            </a:r>
          </a:p>
          <a:p>
            <a:pPr indent="-228600" lvl="1" marL="914400" rtl="0">
              <a:spcBef>
                <a:spcPts val="0"/>
              </a:spcBef>
            </a:pPr>
            <a:r>
              <a:rPr lang="en"/>
              <a:t>MD5</a:t>
            </a:r>
          </a:p>
          <a:p>
            <a:pPr indent="-228600" lvl="1" marL="914400" rtl="0">
              <a:spcBef>
                <a:spcPts val="0"/>
              </a:spcBef>
            </a:pPr>
            <a:r>
              <a:rPr lang="en"/>
              <a:t>Hashes</a:t>
            </a:r>
          </a:p>
          <a:p>
            <a:pPr indent="-228600" lvl="0" marL="457200" rtl="0">
              <a:spcBef>
                <a:spcPts val="0"/>
              </a:spcBef>
            </a:pPr>
            <a:r>
              <a:rPr lang="en"/>
              <a:t>Even if you don’t know any of this, you will learn it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Types of Attacks</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Phishing</a:t>
            </a:r>
          </a:p>
          <a:p>
            <a:pPr indent="-228600" lvl="1" marL="914400" rtl="0">
              <a:spcBef>
                <a:spcPts val="0"/>
              </a:spcBef>
            </a:pPr>
            <a:r>
              <a:rPr lang="en"/>
              <a:t>Spearphishing</a:t>
            </a:r>
          </a:p>
          <a:p>
            <a:pPr indent="-228600" lvl="0" marL="457200" rtl="0">
              <a:spcBef>
                <a:spcPts val="0"/>
              </a:spcBef>
            </a:pPr>
            <a:r>
              <a:rPr lang="en"/>
              <a:t>Exploiting</a:t>
            </a:r>
          </a:p>
          <a:p>
            <a:pPr indent="-228600" lvl="1" marL="914400" rtl="0">
              <a:spcBef>
                <a:spcPts val="0"/>
              </a:spcBef>
            </a:pPr>
            <a:r>
              <a:rPr lang="en"/>
              <a:t>Binary</a:t>
            </a:r>
          </a:p>
          <a:p>
            <a:pPr indent="-228600" lvl="2" marL="1371600" rtl="0">
              <a:spcBef>
                <a:spcPts val="0"/>
              </a:spcBef>
            </a:pPr>
            <a:r>
              <a:rPr lang="en"/>
              <a:t>Overflows</a:t>
            </a:r>
          </a:p>
          <a:p>
            <a:pPr indent="-228600" lvl="1" marL="914400" rtl="0">
              <a:spcBef>
                <a:spcPts val="0"/>
              </a:spcBef>
            </a:pPr>
            <a:r>
              <a:rPr lang="en"/>
              <a:t>Web</a:t>
            </a:r>
          </a:p>
          <a:p>
            <a:pPr indent="-228600" lvl="2" marL="1371600" rtl="0">
              <a:spcBef>
                <a:spcPts val="0"/>
              </a:spcBef>
            </a:pPr>
            <a:r>
              <a:rPr lang="en"/>
              <a:t>XSS</a:t>
            </a:r>
          </a:p>
          <a:p>
            <a:pPr indent="-228600" lvl="2" marL="1371600" rtl="0">
              <a:spcBef>
                <a:spcPts val="0"/>
              </a:spcBef>
            </a:pPr>
            <a:r>
              <a:rPr lang="en"/>
              <a:t>SQL Injections</a:t>
            </a:r>
          </a:p>
          <a:p>
            <a:pPr indent="-228600" lvl="0" marL="457200" rtl="0">
              <a:spcBef>
                <a:spcPts val="0"/>
              </a:spcBef>
            </a:pPr>
            <a:r>
              <a:rPr lang="en"/>
              <a:t>Malware</a:t>
            </a:r>
          </a:p>
          <a:p>
            <a:pPr indent="-228600" lvl="1" marL="914400" rtl="0">
              <a:spcBef>
                <a:spcPts val="0"/>
              </a:spcBef>
            </a:pPr>
            <a:r>
              <a:rPr lang="en"/>
              <a:t>Trojans, Worms, Viruses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Upcoming Events</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06375" lvl="0" marL="228600" rtl="0">
              <a:lnSpc>
                <a:spcPct val="70000"/>
              </a:lnSpc>
              <a:spcBef>
                <a:spcPts val="1000"/>
              </a:spcBef>
              <a:spcAft>
                <a:spcPts val="0"/>
              </a:spcAft>
              <a:buClr>
                <a:srgbClr val="FFFFFF"/>
              </a:buClr>
              <a:buSzPct val="100000"/>
              <a:buFont typeface="Verdana"/>
              <a:buChar char="•"/>
            </a:pPr>
            <a:r>
              <a:rPr lang="en" sz="1400">
                <a:solidFill>
                  <a:srgbClr val="FFFFFF"/>
                </a:solidFill>
                <a:latin typeface="Verdana"/>
                <a:ea typeface="Verdana"/>
                <a:cs typeface="Verdana"/>
                <a:sym typeface="Verdana"/>
              </a:rPr>
              <a:t>15 Sep/11:30am-1:30pm/Hale Koa Hotel - ISSA Monthly Luncheon: Hosted by Symantec (</a:t>
            </a:r>
            <a:r>
              <a:rPr lang="en" sz="1400" u="sng">
                <a:solidFill>
                  <a:srgbClr val="FFFFFF"/>
                </a:solidFill>
                <a:latin typeface="Verdana"/>
                <a:ea typeface="Verdana"/>
                <a:cs typeface="Verdana"/>
                <a:sym typeface="Verdana"/>
                <a:hlinkClick r:id="rId3"/>
              </a:rPr>
              <a:t>http://www.issahawaii.org/events.cfm?v=5&amp;t=20170908&amp;c=0&amp;lc=1</a:t>
            </a:r>
            <a:r>
              <a:rPr lang="en" sz="1400">
                <a:solidFill>
                  <a:srgbClr val="FFFFFF"/>
                </a:solidFill>
                <a:latin typeface="Verdana"/>
                <a:ea typeface="Verdana"/>
                <a:cs typeface="Verdana"/>
                <a:sym typeface="Verdana"/>
              </a:rPr>
              <a:t>) (free)</a:t>
            </a:r>
          </a:p>
          <a:p>
            <a:pPr indent="-228600" lvl="0" marL="228600" rtl="0">
              <a:lnSpc>
                <a:spcPct val="70000"/>
              </a:lnSpc>
              <a:spcBef>
                <a:spcPts val="1000"/>
              </a:spcBef>
              <a:spcAft>
                <a:spcPts val="0"/>
              </a:spcAft>
              <a:buClr>
                <a:srgbClr val="000000"/>
              </a:buClr>
              <a:buSzPct val="125000"/>
              <a:buFont typeface="Arial"/>
              <a:buNone/>
            </a:pPr>
            <a:r>
              <a:t/>
            </a:r>
            <a:endParaRPr sz="1400">
              <a:solidFill>
                <a:srgbClr val="FFFFFF"/>
              </a:solidFill>
              <a:latin typeface="Verdana"/>
              <a:ea typeface="Verdana"/>
              <a:cs typeface="Verdana"/>
              <a:sym typeface="Verdana"/>
            </a:endParaRPr>
          </a:p>
          <a:p>
            <a:pPr indent="-206375" lvl="0" marL="228600" rtl="0">
              <a:lnSpc>
                <a:spcPct val="70000"/>
              </a:lnSpc>
              <a:spcBef>
                <a:spcPts val="1000"/>
              </a:spcBef>
              <a:spcAft>
                <a:spcPts val="0"/>
              </a:spcAft>
              <a:buClr>
                <a:srgbClr val="FFFFFF"/>
              </a:buClr>
              <a:buSzPct val="100000"/>
              <a:buFont typeface="Verdana"/>
              <a:buChar char="•"/>
            </a:pPr>
            <a:r>
              <a:rPr lang="en" sz="1400">
                <a:solidFill>
                  <a:srgbClr val="FFFFFF"/>
                </a:solidFill>
                <a:latin typeface="Verdana"/>
                <a:ea typeface="Verdana"/>
                <a:cs typeface="Verdana"/>
                <a:sym typeface="Verdana"/>
              </a:rPr>
              <a:t>3 Oct/5-7pm/Gordon Biersch - AFCEA/HICTA Social Mixer </a:t>
            </a:r>
            <a:r>
              <a:rPr lang="en" sz="1400" u="sng">
                <a:solidFill>
                  <a:srgbClr val="FFFFFF"/>
                </a:solidFill>
                <a:latin typeface="Verdana"/>
                <a:ea typeface="Verdana"/>
                <a:cs typeface="Verdana"/>
                <a:sym typeface="Verdana"/>
                <a:hlinkClick r:id="rId4"/>
              </a:rPr>
              <a:t>https://docs.google.com/forms/d/1PB3LZAyOaUoumUBRMDdcjvtQ6Qnfsn3ZIZSQDoJu41U/edit?ts=598e842b</a:t>
            </a:r>
            <a:r>
              <a:rPr lang="en" sz="1400" u="sng">
                <a:solidFill>
                  <a:srgbClr val="FFFFFF"/>
                </a:solidFill>
                <a:latin typeface="Verdana"/>
                <a:ea typeface="Verdana"/>
                <a:cs typeface="Verdana"/>
                <a:sym typeface="Verdana"/>
              </a:rPr>
              <a:t> (free)</a:t>
            </a:r>
          </a:p>
          <a:p>
            <a:pPr indent="-228600" lvl="0" marL="228600" rtl="0">
              <a:lnSpc>
                <a:spcPct val="70000"/>
              </a:lnSpc>
              <a:spcBef>
                <a:spcPts val="1000"/>
              </a:spcBef>
              <a:spcAft>
                <a:spcPts val="0"/>
              </a:spcAft>
              <a:buClr>
                <a:srgbClr val="000000"/>
              </a:buClr>
              <a:buSzPct val="125000"/>
              <a:buFont typeface="Arial"/>
              <a:buNone/>
            </a:pPr>
            <a:r>
              <a:t/>
            </a:r>
            <a:endParaRPr sz="1400">
              <a:solidFill>
                <a:srgbClr val="FFFFFF"/>
              </a:solidFill>
              <a:latin typeface="Verdana"/>
              <a:ea typeface="Verdana"/>
              <a:cs typeface="Verdana"/>
              <a:sym typeface="Verdana"/>
            </a:endParaRPr>
          </a:p>
          <a:p>
            <a:pPr indent="-206375" lvl="0" marL="228600" rtl="0">
              <a:lnSpc>
                <a:spcPct val="70000"/>
              </a:lnSpc>
              <a:spcBef>
                <a:spcPts val="1000"/>
              </a:spcBef>
              <a:spcAft>
                <a:spcPts val="0"/>
              </a:spcAft>
              <a:buClr>
                <a:srgbClr val="FFFFFF"/>
              </a:buClr>
              <a:buSzPct val="100000"/>
              <a:buFont typeface="Verdana"/>
              <a:buChar char="•"/>
            </a:pPr>
            <a:r>
              <a:rPr lang="en" sz="1400">
                <a:solidFill>
                  <a:srgbClr val="FFFFFF"/>
                </a:solidFill>
                <a:latin typeface="Verdana"/>
                <a:ea typeface="Verdana"/>
                <a:cs typeface="Verdana"/>
                <a:sym typeface="Verdana"/>
              </a:rPr>
              <a:t>4 Oct/All Day/Convention Center – CyberHawaii-Future Focus (</a:t>
            </a:r>
            <a:r>
              <a:rPr lang="en" sz="1400" u="sng">
                <a:solidFill>
                  <a:srgbClr val="FFFFFF"/>
                </a:solidFill>
                <a:latin typeface="Verdana"/>
                <a:ea typeface="Verdana"/>
                <a:cs typeface="Verdana"/>
                <a:sym typeface="Verdana"/>
                <a:hlinkClick r:id="rId5"/>
              </a:rPr>
              <a:t>http://www.hawaii.edu/research/future-focus-2017/</a:t>
            </a:r>
            <a:r>
              <a:rPr lang="en" sz="1400">
                <a:solidFill>
                  <a:srgbClr val="FFFFFF"/>
                </a:solidFill>
                <a:latin typeface="Verdana"/>
                <a:ea typeface="Verdana"/>
                <a:cs typeface="Verdana"/>
                <a:sym typeface="Verdana"/>
              </a:rPr>
              <a:t>) Students: $50</a:t>
            </a:r>
          </a:p>
          <a:p>
            <a:pPr indent="-228600" lvl="0" marL="228600" rtl="0">
              <a:lnSpc>
                <a:spcPct val="70000"/>
              </a:lnSpc>
              <a:spcBef>
                <a:spcPts val="1000"/>
              </a:spcBef>
              <a:spcAft>
                <a:spcPts val="0"/>
              </a:spcAft>
              <a:buClr>
                <a:srgbClr val="000000"/>
              </a:buClr>
              <a:buSzPct val="125000"/>
              <a:buFont typeface="Arial"/>
              <a:buNone/>
            </a:pPr>
            <a:r>
              <a:t/>
            </a:r>
            <a:endParaRPr sz="1400">
              <a:solidFill>
                <a:srgbClr val="FFFFFF"/>
              </a:solidFill>
              <a:latin typeface="Verdana"/>
              <a:ea typeface="Verdana"/>
              <a:cs typeface="Verdana"/>
              <a:sym typeface="Verdana"/>
            </a:endParaRPr>
          </a:p>
          <a:p>
            <a:pPr indent="-206375" lvl="0" marL="228600" rtl="0">
              <a:lnSpc>
                <a:spcPct val="70000"/>
              </a:lnSpc>
              <a:spcBef>
                <a:spcPts val="1000"/>
              </a:spcBef>
              <a:spcAft>
                <a:spcPts val="0"/>
              </a:spcAft>
              <a:buClr>
                <a:srgbClr val="FFFFFF"/>
              </a:buClr>
              <a:buSzPct val="100000"/>
              <a:buFont typeface="Verdana"/>
              <a:buChar char="•"/>
            </a:pPr>
            <a:r>
              <a:rPr lang="en" sz="1400">
                <a:solidFill>
                  <a:srgbClr val="FFFFFF"/>
                </a:solidFill>
                <a:latin typeface="Verdana"/>
                <a:ea typeface="Verdana"/>
                <a:cs typeface="Verdana"/>
                <a:sym typeface="Verdana"/>
              </a:rPr>
              <a:t>11-12 Oct/All Day/Dole Cannery - ISSA Discover Security Conf  (</a:t>
            </a:r>
            <a:r>
              <a:rPr lang="en" sz="1400" u="sng">
                <a:solidFill>
                  <a:srgbClr val="FFFFFF"/>
                </a:solidFill>
                <a:latin typeface="Verdana"/>
                <a:ea typeface="Verdana"/>
                <a:cs typeface="Verdana"/>
                <a:sym typeface="Verdana"/>
                <a:hlinkClick r:id="rId6"/>
              </a:rPr>
              <a:t>http://www.issahawaii.org/events.cfm?v=5&amp;t=20170907&amp;c=0&amp;lc=0</a:t>
            </a:r>
            <a:r>
              <a:rPr lang="en" sz="1400">
                <a:solidFill>
                  <a:srgbClr val="FFFFFF"/>
                </a:solidFill>
                <a:latin typeface="Verdana"/>
                <a:ea typeface="Verdana"/>
                <a:cs typeface="Verdana"/>
                <a:sym typeface="Verdana"/>
              </a:rPr>
              <a:t>) Students: $50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Talks</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56" name="Shape 156"/>
          <p:cNvPicPr preferRelativeResize="0"/>
          <p:nvPr/>
        </p:nvPicPr>
        <p:blipFill>
          <a:blip r:embed="rId3">
            <a:alphaModFix/>
          </a:blip>
          <a:stretch>
            <a:fillRect/>
          </a:stretch>
        </p:blipFill>
        <p:spPr>
          <a:xfrm>
            <a:off x="311714" y="608212"/>
            <a:ext cx="2721775" cy="1825623"/>
          </a:xfrm>
          <a:prstGeom prst="rect">
            <a:avLst/>
          </a:prstGeom>
          <a:noFill/>
          <a:ln>
            <a:noFill/>
          </a:ln>
        </p:spPr>
      </p:pic>
      <p:pic>
        <p:nvPicPr>
          <p:cNvPr id="157" name="Shape 157"/>
          <p:cNvPicPr preferRelativeResize="0"/>
          <p:nvPr/>
        </p:nvPicPr>
        <p:blipFill>
          <a:blip r:embed="rId4">
            <a:alphaModFix/>
          </a:blip>
          <a:stretch>
            <a:fillRect/>
          </a:stretch>
        </p:blipFill>
        <p:spPr>
          <a:xfrm>
            <a:off x="4428045" y="1152475"/>
            <a:ext cx="4404250" cy="2058450"/>
          </a:xfrm>
          <a:prstGeom prst="rect">
            <a:avLst/>
          </a:prstGeom>
          <a:noFill/>
          <a:ln>
            <a:noFill/>
          </a:ln>
        </p:spPr>
      </p:pic>
      <p:pic>
        <p:nvPicPr>
          <p:cNvPr id="158" name="Shape 158"/>
          <p:cNvPicPr preferRelativeResize="0"/>
          <p:nvPr/>
        </p:nvPicPr>
        <p:blipFill>
          <a:blip r:embed="rId5">
            <a:alphaModFix/>
          </a:blip>
          <a:stretch>
            <a:fillRect/>
          </a:stretch>
        </p:blipFill>
        <p:spPr>
          <a:xfrm>
            <a:off x="568662" y="2839625"/>
            <a:ext cx="2058450" cy="2058450"/>
          </a:xfrm>
          <a:prstGeom prst="rect">
            <a:avLst/>
          </a:prstGeom>
          <a:noFill/>
          <a:ln>
            <a:noFill/>
          </a:ln>
        </p:spPr>
      </p:pic>
      <p:pic>
        <p:nvPicPr>
          <p:cNvPr id="159" name="Shape 159"/>
          <p:cNvPicPr preferRelativeResize="0"/>
          <p:nvPr/>
        </p:nvPicPr>
        <p:blipFill>
          <a:blip r:embed="rId6">
            <a:alphaModFix/>
          </a:blip>
          <a:stretch>
            <a:fillRect/>
          </a:stretch>
        </p:blipFill>
        <p:spPr>
          <a:xfrm>
            <a:off x="4155795" y="3405195"/>
            <a:ext cx="4676505" cy="1652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Club Meetings</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Weekly</a:t>
            </a:r>
          </a:p>
          <a:p>
            <a:pPr indent="-228600" lvl="0" marL="457200" rtl="0">
              <a:spcBef>
                <a:spcPts val="0"/>
              </a:spcBef>
            </a:pPr>
            <a:r>
              <a:rPr lang="en"/>
              <a:t>Everyone is welcome</a:t>
            </a:r>
          </a:p>
          <a:p>
            <a:pPr indent="-228600" lvl="0" marL="457200" rtl="0">
              <a:spcBef>
                <a:spcPts val="0"/>
              </a:spcBef>
            </a:pPr>
            <a:r>
              <a:rPr lang="en"/>
              <a:t>M</a:t>
            </a:r>
            <a:r>
              <a:rPr lang="en"/>
              <a:t>ondays @ 4:30pm</a:t>
            </a:r>
          </a:p>
          <a:p>
            <a:pPr indent="-228600" lvl="0" marL="457200" rtl="0">
              <a:spcBef>
                <a:spcPts val="0"/>
              </a:spcBef>
            </a:pPr>
            <a:r>
              <a:rPr lang="en"/>
              <a:t>Other meetings will be held for different events</a:t>
            </a:r>
          </a:p>
          <a:p>
            <a:pPr indent="-228600" lvl="1" marL="914400" rtl="0">
              <a:spcBef>
                <a:spcPts val="0"/>
              </a:spcBef>
            </a:pPr>
            <a:r>
              <a:rPr lang="en"/>
              <a:t>Usually in Keller 105</a:t>
            </a:r>
          </a:p>
          <a:p>
            <a:pPr indent="-228600" lvl="0" marL="457200" rtl="0">
              <a:spcBef>
                <a:spcPts val="0"/>
              </a:spcBef>
            </a:pPr>
            <a:r>
              <a:rPr lang="en"/>
              <a:t>What do you want from the club?</a:t>
            </a:r>
          </a:p>
          <a:p>
            <a:pPr indent="-381000" lvl="1" marL="914400">
              <a:spcBef>
                <a:spcPts val="0"/>
              </a:spcBef>
              <a:buClr>
                <a:srgbClr val="FFFFFF"/>
              </a:buClr>
              <a:buSzPct val="100000"/>
            </a:pPr>
            <a:r>
              <a:rPr lang="en" sz="2400">
                <a:solidFill>
                  <a:srgbClr val="FFFFFF"/>
                </a:solidFill>
                <a:latin typeface="Roboto"/>
                <a:ea typeface="Roboto"/>
                <a:cs typeface="Roboto"/>
                <a:sym typeface="Roboto"/>
              </a:rPr>
              <a:t>goo.gl/rAA3SN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That’s it!</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gn="ctr">
              <a:spcBef>
                <a:spcPts val="0"/>
              </a:spcBef>
              <a:buNone/>
            </a:pPr>
            <a:r>
              <a:rPr lang="en"/>
              <a:t>Have fun in your cyber space adventures! </a:t>
            </a:r>
          </a:p>
          <a:p>
            <a:pPr lvl="0" rtl="0" algn="ctr">
              <a:spcBef>
                <a:spcPts val="0"/>
              </a:spcBef>
              <a:buNone/>
            </a:pPr>
            <a:r>
              <a:rPr lang="en"/>
              <a:t>Enjoy the food!</a:t>
            </a:r>
          </a:p>
          <a:p>
            <a:pPr lvl="0" algn="ctr">
              <a:spcBef>
                <a:spcPts val="0"/>
              </a:spcBef>
              <a:buNone/>
            </a:pPr>
            <a:r>
              <a:t/>
            </a:r>
            <a:endParaRPr/>
          </a:p>
        </p:txBody>
      </p:sp>
      <p:pic>
        <p:nvPicPr>
          <p:cNvPr id="172" name="Shape 172"/>
          <p:cNvPicPr preferRelativeResize="0"/>
          <p:nvPr/>
        </p:nvPicPr>
        <p:blipFill>
          <a:blip r:embed="rId3">
            <a:alphaModFix/>
          </a:blip>
          <a:stretch>
            <a:fillRect/>
          </a:stretch>
        </p:blipFill>
        <p:spPr>
          <a:xfrm>
            <a:off x="3125262" y="2123825"/>
            <a:ext cx="2893474" cy="2893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sz="3600"/>
              <a:t>Our </a:t>
            </a:r>
            <a:r>
              <a:rPr lang="en" sz="3600"/>
              <a:t>Objective</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Our main purpose is to develop and encourage cyber security awareness and application by providing students with the tools and education they need to advance their cyber security careers. </a:t>
            </a:r>
          </a:p>
          <a:p>
            <a:pPr indent="-228600" lvl="1" marL="914400" rtl="0">
              <a:spcBef>
                <a:spcPts val="0"/>
              </a:spcBef>
              <a:buClr>
                <a:srgbClr val="ADADAD"/>
              </a:buClr>
            </a:pPr>
            <a:r>
              <a:rPr lang="en">
                <a:solidFill>
                  <a:srgbClr val="ADADAD"/>
                </a:solidFill>
              </a:rPr>
              <a:t>Host Tech Talks and Guest Speakers</a:t>
            </a:r>
          </a:p>
          <a:p>
            <a:pPr indent="-228600" lvl="1" marL="914400" rtl="0">
              <a:spcBef>
                <a:spcPts val="0"/>
              </a:spcBef>
              <a:buClr>
                <a:srgbClr val="ADADAD"/>
              </a:buClr>
            </a:pPr>
            <a:r>
              <a:rPr lang="en">
                <a:solidFill>
                  <a:srgbClr val="ADADAD"/>
                </a:solidFill>
              </a:rPr>
              <a:t>Participate in security related competitions and conventions</a:t>
            </a:r>
          </a:p>
          <a:p>
            <a:pPr indent="-228600" lvl="1" marL="914400" rtl="0">
              <a:spcBef>
                <a:spcPts val="0"/>
              </a:spcBef>
              <a:buClr>
                <a:srgbClr val="ADADAD"/>
              </a:buClr>
            </a:pPr>
            <a:r>
              <a:rPr lang="en">
                <a:solidFill>
                  <a:srgbClr val="ADADAD"/>
                </a:solidFill>
              </a:rPr>
              <a:t>Train future Script Kiddies (Skiddies) in the use of hacking tools</a:t>
            </a:r>
          </a:p>
          <a:p>
            <a:pPr lvl="0">
              <a:spcBef>
                <a:spcPts val="0"/>
              </a:spcBef>
              <a:buNone/>
            </a:pPr>
            <a:r>
              <a:t/>
            </a:r>
            <a:endParaRPr/>
          </a:p>
        </p:txBody>
      </p:sp>
      <p:pic>
        <p:nvPicPr>
          <p:cNvPr id="67" name="Shape 67"/>
          <p:cNvPicPr preferRelativeResize="0"/>
          <p:nvPr/>
        </p:nvPicPr>
        <p:blipFill>
          <a:blip r:embed="rId3">
            <a:alphaModFix/>
          </a:blip>
          <a:stretch>
            <a:fillRect/>
          </a:stretch>
        </p:blipFill>
        <p:spPr>
          <a:xfrm>
            <a:off x="2514438" y="3153300"/>
            <a:ext cx="4115125" cy="199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Communication</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19100" lvl="0" marL="457200" rtl="0">
              <a:spcBef>
                <a:spcPts val="0"/>
              </a:spcBef>
              <a:buSzPct val="100000"/>
            </a:pPr>
            <a:r>
              <a:rPr lang="en" sz="3000"/>
              <a:t>Slack</a:t>
            </a:r>
          </a:p>
          <a:p>
            <a:pPr indent="-419100" lvl="1" marL="914400" rtl="0">
              <a:spcBef>
                <a:spcPts val="0"/>
              </a:spcBef>
              <a:buSzPct val="100000"/>
            </a:pPr>
            <a:r>
              <a:rPr lang="en" sz="3000"/>
              <a:t>greyhatsuhm.slack.com/signup</a:t>
            </a:r>
          </a:p>
          <a:p>
            <a:pPr indent="-419100" lvl="1" marL="914400" rtl="0">
              <a:spcBef>
                <a:spcPts val="0"/>
              </a:spcBef>
              <a:buSzPct val="100000"/>
            </a:pPr>
            <a:r>
              <a:rPr lang="en" sz="3000"/>
              <a:t>Ask us for an invite</a:t>
            </a:r>
          </a:p>
          <a:p>
            <a:pPr indent="-419100" lvl="0" marL="457200" rtl="0">
              <a:spcBef>
                <a:spcPts val="0"/>
              </a:spcBef>
              <a:buSzPct val="100000"/>
            </a:pPr>
            <a:r>
              <a:rPr lang="en" sz="3000"/>
              <a:t>Bi-weekly emails</a:t>
            </a:r>
          </a:p>
          <a:p>
            <a:pPr indent="0" lvl="0" marL="457200">
              <a:spcBef>
                <a:spcPts val="0"/>
              </a:spcBef>
              <a:buNone/>
            </a:pPr>
            <a:r>
              <a:t/>
            </a:r>
            <a:endParaRPr sz="3000"/>
          </a:p>
        </p:txBody>
      </p:sp>
      <p:pic>
        <p:nvPicPr>
          <p:cNvPr id="74" name="Shape 74"/>
          <p:cNvPicPr preferRelativeResize="0"/>
          <p:nvPr/>
        </p:nvPicPr>
        <p:blipFill>
          <a:blip r:embed="rId3">
            <a:alphaModFix/>
          </a:blip>
          <a:stretch>
            <a:fillRect/>
          </a:stretch>
        </p:blipFill>
        <p:spPr>
          <a:xfrm>
            <a:off x="6505700" y="0"/>
            <a:ext cx="2590299" cy="2590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nvSpPr>
        <p:spPr>
          <a:xfrm>
            <a:off x="311700" y="445025"/>
            <a:ext cx="8520600" cy="572700"/>
          </a:xfrm>
          <a:prstGeom prst="rect">
            <a:avLst/>
          </a:prstGeom>
          <a:noFill/>
          <a:ln>
            <a:noFill/>
          </a:ln>
        </p:spPr>
        <p:txBody>
          <a:bodyPr anchorCtr="0" anchor="t" bIns="91425" lIns="91425" rIns="91425" wrap="square" tIns="91425">
            <a:noAutofit/>
          </a:bodyPr>
          <a:lstStyle/>
          <a:p>
            <a:pPr lvl="0" rtl="0" algn="ctr">
              <a:spcBef>
                <a:spcPts val="0"/>
              </a:spcBef>
              <a:buNone/>
            </a:pPr>
            <a:r>
              <a:rPr lang="en" sz="3600">
                <a:solidFill>
                  <a:srgbClr val="FFFFFF"/>
                </a:solidFill>
              </a:rPr>
              <a:t>Frequently Asked Questions</a:t>
            </a:r>
          </a:p>
        </p:txBody>
      </p:sp>
      <p:sp>
        <p:nvSpPr>
          <p:cNvPr id="80" name="Shape 80"/>
          <p:cNvSpPr txBox="1"/>
          <p:nvPr/>
        </p:nvSpPr>
        <p:spPr>
          <a:xfrm>
            <a:off x="4057775" y="1179477"/>
            <a:ext cx="4643400" cy="3437700"/>
          </a:xfrm>
          <a:prstGeom prst="rect">
            <a:avLst/>
          </a:prstGeom>
          <a:noFill/>
          <a:ln>
            <a:noFill/>
          </a:ln>
        </p:spPr>
        <p:txBody>
          <a:bodyPr anchorCtr="0" anchor="t" bIns="91425" lIns="91425" rIns="91425" wrap="square" tIns="91425">
            <a:noAutofit/>
          </a:bodyPr>
          <a:lstStyle/>
          <a:p>
            <a:pPr indent="-355600" lvl="0" marL="457200" rtl="0">
              <a:lnSpc>
                <a:spcPct val="115000"/>
              </a:lnSpc>
              <a:spcBef>
                <a:spcPts val="0"/>
              </a:spcBef>
              <a:spcAft>
                <a:spcPts val="1600"/>
              </a:spcAft>
              <a:buClr>
                <a:schemeClr val="lt2"/>
              </a:buClr>
              <a:buSzPct val="100000"/>
              <a:buChar char="●"/>
            </a:pPr>
            <a:r>
              <a:rPr lang="en" sz="2000">
                <a:solidFill>
                  <a:schemeClr val="lt2"/>
                </a:solidFill>
              </a:rPr>
              <a:t>What do i need?</a:t>
            </a:r>
          </a:p>
          <a:p>
            <a:pPr indent="-355600" lvl="1" marL="914400" rtl="0">
              <a:lnSpc>
                <a:spcPct val="115000"/>
              </a:lnSpc>
              <a:spcBef>
                <a:spcPts val="0"/>
              </a:spcBef>
              <a:spcAft>
                <a:spcPts val="1600"/>
              </a:spcAft>
              <a:buClr>
                <a:schemeClr val="lt2"/>
              </a:buClr>
              <a:buSzPct val="100000"/>
              <a:buChar char="○"/>
            </a:pPr>
            <a:r>
              <a:rPr lang="en" sz="2000">
                <a:solidFill>
                  <a:schemeClr val="lt2"/>
                </a:solidFill>
              </a:rPr>
              <a:t>A can-do attitude</a:t>
            </a:r>
          </a:p>
          <a:p>
            <a:pPr indent="-355600" lvl="1" marL="914400" rtl="0">
              <a:lnSpc>
                <a:spcPct val="115000"/>
              </a:lnSpc>
              <a:spcBef>
                <a:spcPts val="0"/>
              </a:spcBef>
              <a:spcAft>
                <a:spcPts val="1600"/>
              </a:spcAft>
              <a:buClr>
                <a:schemeClr val="lt2"/>
              </a:buClr>
              <a:buSzPct val="100000"/>
              <a:buChar char="○"/>
            </a:pPr>
            <a:r>
              <a:rPr lang="en" sz="2000">
                <a:solidFill>
                  <a:schemeClr val="lt2"/>
                </a:solidFill>
              </a:rPr>
              <a:t>Liability waiver</a:t>
            </a:r>
          </a:p>
          <a:p>
            <a:pPr indent="-355600" lvl="0" marL="457200" rtl="0">
              <a:lnSpc>
                <a:spcPct val="115000"/>
              </a:lnSpc>
              <a:spcBef>
                <a:spcPts val="0"/>
              </a:spcBef>
              <a:spcAft>
                <a:spcPts val="1600"/>
              </a:spcAft>
              <a:buClr>
                <a:schemeClr val="lt2"/>
              </a:buClr>
              <a:buSzPct val="100000"/>
              <a:buChar char="●"/>
            </a:pPr>
            <a:r>
              <a:rPr lang="en" sz="2000">
                <a:solidFill>
                  <a:schemeClr val="lt2"/>
                </a:solidFill>
              </a:rPr>
              <a:t>What should I learn?</a:t>
            </a:r>
          </a:p>
          <a:p>
            <a:pPr indent="-355600" lvl="1" marL="914400" rtl="0">
              <a:lnSpc>
                <a:spcPct val="115000"/>
              </a:lnSpc>
              <a:spcBef>
                <a:spcPts val="0"/>
              </a:spcBef>
              <a:spcAft>
                <a:spcPts val="1600"/>
              </a:spcAft>
              <a:buClr>
                <a:schemeClr val="lt2"/>
              </a:buClr>
              <a:buSzPct val="100000"/>
              <a:buChar char="○"/>
            </a:pPr>
            <a:r>
              <a:rPr lang="en" sz="2000">
                <a:solidFill>
                  <a:schemeClr val="lt2"/>
                </a:solidFill>
              </a:rPr>
              <a:t>Check out the github for examples</a:t>
            </a:r>
          </a:p>
          <a:p>
            <a:pPr indent="-355600" lvl="1" marL="914400" rtl="0">
              <a:lnSpc>
                <a:spcPct val="115000"/>
              </a:lnSpc>
              <a:spcBef>
                <a:spcPts val="0"/>
              </a:spcBef>
              <a:spcAft>
                <a:spcPts val="1600"/>
              </a:spcAft>
              <a:buClr>
                <a:schemeClr val="lt2"/>
              </a:buClr>
              <a:buSzPct val="100000"/>
              <a:buChar char="○"/>
            </a:pPr>
            <a:r>
              <a:rPr lang="en" sz="2000">
                <a:solidFill>
                  <a:schemeClr val="lt2"/>
                </a:solidFill>
              </a:rPr>
              <a:t>Everything</a:t>
            </a:r>
          </a:p>
          <a:p>
            <a:pPr lvl="0" marR="0" rtl="0" algn="l">
              <a:lnSpc>
                <a:spcPct val="115000"/>
              </a:lnSpc>
              <a:spcBef>
                <a:spcPts val="0"/>
              </a:spcBef>
              <a:spcAft>
                <a:spcPts val="1600"/>
              </a:spcAft>
              <a:buNone/>
            </a:pPr>
            <a:r>
              <a:t/>
            </a:r>
            <a:endParaRPr sz="2000">
              <a:solidFill>
                <a:schemeClr val="lt2"/>
              </a:solidFill>
            </a:endParaRPr>
          </a:p>
          <a:p>
            <a:pPr indent="0" lvl="0" marL="457200" rtl="0">
              <a:lnSpc>
                <a:spcPct val="115000"/>
              </a:lnSpc>
              <a:spcBef>
                <a:spcPts val="0"/>
              </a:spcBef>
              <a:spcAft>
                <a:spcPts val="1600"/>
              </a:spcAft>
              <a:buNone/>
            </a:pPr>
            <a:br>
              <a:rPr lang="en" sz="2000">
                <a:solidFill>
                  <a:srgbClr val="ADADAD"/>
                </a:solidFill>
              </a:rPr>
            </a:br>
            <a:r>
              <a:rPr lang="en" sz="2000">
                <a:solidFill>
                  <a:srgbClr val="ADADAD"/>
                </a:solidFill>
              </a:rPr>
              <a:t>	</a:t>
            </a:r>
            <a:br>
              <a:rPr lang="en" sz="2000">
                <a:solidFill>
                  <a:srgbClr val="ADADAD"/>
                </a:solidFill>
              </a:rPr>
            </a:br>
          </a:p>
        </p:txBody>
      </p:sp>
      <p:pic>
        <p:nvPicPr>
          <p:cNvPr descr="Hacker14.jpg" id="81" name="Shape 81"/>
          <p:cNvPicPr preferRelativeResize="0"/>
          <p:nvPr/>
        </p:nvPicPr>
        <p:blipFill>
          <a:blip r:embed="rId3">
            <a:alphaModFix/>
          </a:blip>
          <a:stretch>
            <a:fillRect/>
          </a:stretch>
        </p:blipFill>
        <p:spPr>
          <a:xfrm>
            <a:off x="218125" y="1634327"/>
            <a:ext cx="3794400" cy="252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What is Cyber Security?</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Protecting Information</a:t>
            </a:r>
          </a:p>
          <a:p>
            <a:pPr indent="-228600" lvl="1" marL="914400" rtl="0">
              <a:spcBef>
                <a:spcPts val="0"/>
              </a:spcBef>
            </a:pPr>
            <a:r>
              <a:rPr lang="en"/>
              <a:t>Money</a:t>
            </a:r>
          </a:p>
          <a:p>
            <a:pPr indent="-228600" lvl="1" marL="914400" rtl="0">
              <a:spcBef>
                <a:spcPts val="0"/>
              </a:spcBef>
            </a:pPr>
            <a:r>
              <a:rPr lang="en"/>
              <a:t>Personal Identification</a:t>
            </a:r>
          </a:p>
          <a:p>
            <a:pPr indent="-228600" lvl="1" marL="914400" rtl="0">
              <a:spcBef>
                <a:spcPts val="0"/>
              </a:spcBef>
            </a:pPr>
            <a:r>
              <a:rPr lang="en"/>
              <a:t>Government</a:t>
            </a:r>
          </a:p>
          <a:p>
            <a:pPr indent="-228600" lvl="0" marL="457200" rtl="0">
              <a:spcBef>
                <a:spcPts val="0"/>
              </a:spcBef>
            </a:pPr>
            <a:r>
              <a:rPr lang="en"/>
              <a:t>Defending and Attacking</a:t>
            </a:r>
          </a:p>
          <a:p>
            <a:pPr indent="-228600" lvl="1" marL="914400" rtl="0">
              <a:spcBef>
                <a:spcPts val="0"/>
              </a:spcBef>
            </a:pPr>
            <a:r>
              <a:rPr lang="en"/>
              <a:t>Thinking on both sides</a:t>
            </a:r>
          </a:p>
          <a:p>
            <a:pPr indent="-228600" lvl="1" marL="914400" rtl="0">
              <a:spcBef>
                <a:spcPts val="0"/>
              </a:spcBef>
            </a:pPr>
            <a:r>
              <a:rPr lang="en"/>
              <a:t>Scouting, Research, Exploiting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Why is Cyber Security important?</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781225" y="1931462"/>
            <a:ext cx="2705100" cy="1685925"/>
          </a:xfrm>
          <a:prstGeom prst="rect">
            <a:avLst/>
          </a:prstGeom>
          <a:noFill/>
          <a:ln>
            <a:noFill/>
          </a:ln>
        </p:spPr>
      </p:pic>
      <p:pic>
        <p:nvPicPr>
          <p:cNvPr id="95" name="Shape 95"/>
          <p:cNvPicPr preferRelativeResize="0"/>
          <p:nvPr/>
        </p:nvPicPr>
        <p:blipFill>
          <a:blip r:embed="rId4">
            <a:alphaModFix/>
          </a:blip>
          <a:stretch>
            <a:fillRect/>
          </a:stretch>
        </p:blipFill>
        <p:spPr>
          <a:xfrm>
            <a:off x="4432747" y="1152474"/>
            <a:ext cx="3289750" cy="357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sz="3600"/>
              <a:t>Our Goals</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19100" lvl="0" marL="457200" rtl="0">
              <a:spcBef>
                <a:spcPts val="0"/>
              </a:spcBef>
              <a:buClr>
                <a:schemeClr val="dk1"/>
              </a:buClr>
              <a:buSzPct val="100000"/>
            </a:pPr>
            <a:r>
              <a:rPr lang="en" sz="3000">
                <a:solidFill>
                  <a:schemeClr val="dk1"/>
                </a:solidFill>
              </a:rPr>
              <a:t>Learn Outside Of The Classroom</a:t>
            </a:r>
          </a:p>
          <a:p>
            <a:pPr indent="-419100" lvl="0" marL="457200" rtl="0">
              <a:spcBef>
                <a:spcPts val="0"/>
              </a:spcBef>
              <a:buClr>
                <a:schemeClr val="dk1"/>
              </a:buClr>
              <a:buSzPct val="100000"/>
            </a:pPr>
            <a:r>
              <a:rPr lang="en" sz="3000">
                <a:solidFill>
                  <a:schemeClr val="dk1"/>
                </a:solidFill>
              </a:rPr>
              <a:t>Participate In</a:t>
            </a:r>
            <a:r>
              <a:rPr lang="en" sz="3000">
                <a:solidFill>
                  <a:schemeClr val="dk1"/>
                </a:solidFill>
              </a:rPr>
              <a:t> Events</a:t>
            </a:r>
          </a:p>
          <a:p>
            <a:pPr indent="-419100" lvl="0" marL="457200" rtl="0">
              <a:spcBef>
                <a:spcPts val="0"/>
              </a:spcBef>
              <a:buClr>
                <a:schemeClr val="dk1"/>
              </a:buClr>
              <a:buSzPct val="100000"/>
            </a:pPr>
            <a:r>
              <a:rPr lang="en" sz="3000">
                <a:solidFill>
                  <a:schemeClr val="dk1"/>
                </a:solidFill>
              </a:rPr>
              <a:t>Win Competitions/Try our best</a:t>
            </a:r>
          </a:p>
          <a:p>
            <a:pPr lvl="0" rtl="0">
              <a:spcBef>
                <a:spcPts val="0"/>
              </a:spcBef>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Why You Should Compete</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06400" lvl="0" marL="457200" rtl="0">
              <a:spcBef>
                <a:spcPts val="0"/>
              </a:spcBef>
              <a:buClr>
                <a:schemeClr val="dk1"/>
              </a:buClr>
              <a:buSzPct val="100000"/>
            </a:pPr>
            <a:r>
              <a:rPr lang="en" sz="2800">
                <a:solidFill>
                  <a:schemeClr val="dk1"/>
                </a:solidFill>
              </a:rPr>
              <a:t>Set yourself apart</a:t>
            </a:r>
          </a:p>
          <a:p>
            <a:pPr indent="-406400" lvl="0" marL="457200" rtl="0">
              <a:spcBef>
                <a:spcPts val="0"/>
              </a:spcBef>
              <a:buClr>
                <a:schemeClr val="dk1"/>
              </a:buClr>
              <a:buSzPct val="100000"/>
            </a:pPr>
            <a:r>
              <a:rPr lang="en" sz="2800">
                <a:solidFill>
                  <a:schemeClr val="dk1"/>
                </a:solidFill>
              </a:rPr>
              <a:t>Acquire new skills</a:t>
            </a:r>
          </a:p>
          <a:p>
            <a:pPr indent="0" lvl="0" marL="0" rtl="0">
              <a:spcBef>
                <a:spcPts val="0"/>
              </a:spcBef>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n"/>
              <a:t>Competitions</a:t>
            </a:r>
          </a:p>
          <a:p>
            <a:pPr lvl="0" algn="ctr">
              <a:spcBef>
                <a:spcPts val="0"/>
              </a:spcBef>
              <a:buNone/>
            </a:pPr>
            <a:r>
              <a:t/>
            </a:r>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55600" lvl="0" marL="457200" rtl="0">
              <a:spcBef>
                <a:spcPts val="0"/>
              </a:spcBef>
              <a:buClr>
                <a:schemeClr val="dk1"/>
              </a:buClr>
              <a:buSzPct val="100000"/>
            </a:pPr>
            <a:r>
              <a:rPr lang="en" sz="2000">
                <a:solidFill>
                  <a:schemeClr val="dk1"/>
                </a:solidFill>
              </a:rPr>
              <a:t>Cyber Security Awareness Week (CSAW CTF) [September 15-17]</a:t>
            </a:r>
          </a:p>
          <a:p>
            <a:pPr indent="-355600" lvl="1" marL="914400" rtl="0">
              <a:spcBef>
                <a:spcPts val="0"/>
              </a:spcBef>
              <a:buSzPct val="100000"/>
            </a:pPr>
            <a:r>
              <a:rPr lang="en" sz="2000"/>
              <a:t>Student-Run Cyber Security Event </a:t>
            </a:r>
          </a:p>
          <a:p>
            <a:pPr indent="-355600" lvl="0" marL="457200" rtl="0">
              <a:spcBef>
                <a:spcPts val="0"/>
              </a:spcBef>
              <a:buClr>
                <a:schemeClr val="dk1"/>
              </a:buClr>
              <a:buSzPct val="100000"/>
            </a:pPr>
            <a:r>
              <a:rPr lang="en" sz="2000">
                <a:solidFill>
                  <a:schemeClr val="dk1"/>
                </a:solidFill>
              </a:rPr>
              <a:t>D-CTF 2017 Quals 2017 [September 30 Qualification Round]</a:t>
            </a:r>
          </a:p>
          <a:p>
            <a:pPr indent="-355600" lvl="0" marL="457200" rtl="0">
              <a:spcBef>
                <a:spcPts val="0"/>
              </a:spcBef>
              <a:buClr>
                <a:schemeClr val="dk1"/>
              </a:buClr>
              <a:buSzPct val="100000"/>
            </a:pPr>
            <a:r>
              <a:rPr lang="en" sz="2000">
                <a:solidFill>
                  <a:schemeClr val="dk1"/>
                </a:solidFill>
              </a:rPr>
              <a:t>National Cyber League (NCL) [Nov. 3 - 5]</a:t>
            </a:r>
          </a:p>
          <a:p>
            <a:pPr indent="-355600" lvl="1" marL="914400" rtl="0">
              <a:spcBef>
                <a:spcPts val="0"/>
              </a:spcBef>
              <a:buSzPct val="100000"/>
            </a:pPr>
            <a:r>
              <a:rPr lang="en" sz="2000"/>
              <a:t>Seasonal CTF Challenge </a:t>
            </a:r>
          </a:p>
          <a:p>
            <a:pPr indent="-355600" lvl="0" marL="457200" marR="0" rtl="0" algn="l">
              <a:lnSpc>
                <a:spcPct val="115000"/>
              </a:lnSpc>
              <a:spcBef>
                <a:spcPts val="0"/>
              </a:spcBef>
              <a:spcAft>
                <a:spcPts val="1600"/>
              </a:spcAft>
              <a:buClr>
                <a:schemeClr val="dk1"/>
              </a:buClr>
              <a:buSzPct val="100000"/>
            </a:pPr>
            <a:r>
              <a:rPr lang="en" sz="2000">
                <a:solidFill>
                  <a:schemeClr val="dk1"/>
                </a:solidFill>
              </a:rPr>
              <a:t>Check out the #events channel on Slack!</a:t>
            </a:r>
          </a:p>
        </p:txBody>
      </p:sp>
      <p:pic>
        <p:nvPicPr>
          <p:cNvPr id="114" name="Shape 114"/>
          <p:cNvPicPr preferRelativeResize="0"/>
          <p:nvPr/>
        </p:nvPicPr>
        <p:blipFill>
          <a:blip r:embed="rId3">
            <a:alphaModFix/>
          </a:blip>
          <a:stretch>
            <a:fillRect/>
          </a:stretch>
        </p:blipFill>
        <p:spPr>
          <a:xfrm>
            <a:off x="127787" y="135762"/>
            <a:ext cx="600075" cy="638175"/>
          </a:xfrm>
          <a:prstGeom prst="rect">
            <a:avLst/>
          </a:prstGeom>
          <a:noFill/>
          <a:ln>
            <a:noFill/>
          </a:ln>
        </p:spPr>
      </p:pic>
      <p:pic>
        <p:nvPicPr>
          <p:cNvPr id="115" name="Shape 115"/>
          <p:cNvPicPr preferRelativeResize="0"/>
          <p:nvPr/>
        </p:nvPicPr>
        <p:blipFill>
          <a:blip r:embed="rId4">
            <a:alphaModFix/>
          </a:blip>
          <a:stretch>
            <a:fillRect/>
          </a:stretch>
        </p:blipFill>
        <p:spPr>
          <a:xfrm>
            <a:off x="4448674" y="4157102"/>
            <a:ext cx="4695325" cy="951747"/>
          </a:xfrm>
          <a:prstGeom prst="rect">
            <a:avLst/>
          </a:prstGeom>
          <a:noFill/>
          <a:ln>
            <a:noFill/>
          </a:ln>
        </p:spPr>
      </p:pic>
      <p:pic>
        <p:nvPicPr>
          <p:cNvPr id="116" name="Shape 116"/>
          <p:cNvPicPr preferRelativeResize="0"/>
          <p:nvPr/>
        </p:nvPicPr>
        <p:blipFill>
          <a:blip r:embed="rId5">
            <a:alphaModFix/>
          </a:blip>
          <a:stretch>
            <a:fillRect/>
          </a:stretch>
        </p:blipFill>
        <p:spPr>
          <a:xfrm>
            <a:off x="54550" y="3928593"/>
            <a:ext cx="4244717" cy="572699"/>
          </a:xfrm>
          <a:prstGeom prst="rect">
            <a:avLst/>
          </a:prstGeom>
          <a:noFill/>
          <a:ln>
            <a:noFill/>
          </a:ln>
        </p:spPr>
      </p:pic>
      <p:pic>
        <p:nvPicPr>
          <p:cNvPr id="117" name="Shape 117"/>
          <p:cNvPicPr preferRelativeResize="0"/>
          <p:nvPr/>
        </p:nvPicPr>
        <p:blipFill>
          <a:blip r:embed="rId6">
            <a:alphaModFix/>
          </a:blip>
          <a:stretch>
            <a:fillRect/>
          </a:stretch>
        </p:blipFill>
        <p:spPr>
          <a:xfrm>
            <a:off x="7238651" y="0"/>
            <a:ext cx="1905350" cy="102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