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comments/comment26.xml" ContentType="application/vnd.openxmlformats-officedocument.presentationml.comment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</p:sldIdLst>
  <p:sldSz cx="9144000" cy="6858000"/>
  <p:notesSz cx="7559675" cy="10691813"/>
</p:presentation>
</file>

<file path=ppt/commentAuthors.xml><?xml version="1.0" encoding="utf-8"?>
<p:cmAuthorLst xmlns:p="http://schemas.openxmlformats.org/presentationml/2006/main">
  <p:cmAuthor id="0" name="F009935Z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presProps" Target="presProps.xml"/><Relationship Id="rId43" Type="http://schemas.openxmlformats.org/officeDocument/2006/relationships/commentAuthors" Target="commentAuthors.xml"/>
</Relationships>
</file>

<file path=ppt/comments/comment26.xml><?xml version="1.0" encoding="utf-8"?>
<p:cmLst xmlns:p="http://schemas.openxmlformats.org/presentationml/2006/main">
  <p:cm authorId="0" dt="2025-04-22T10:30:39.920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3AF9CC-43D2-4958-B4A3-A520BA9957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A3740A0-944D-4921-8509-1A3D69E3DA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2D4031E-31FB-4363-A00E-4DDDF9528A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C31600-C4A1-4EEE-BA7D-C219089380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3FF47E-47EA-4F6C-A449-B85B38C507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A559C9-E1AE-4F88-AE2B-0A82EA0BEE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25613C8-3CA6-4199-B0D0-BF580537DD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C32AE49-D95E-4AFA-9D1D-CDA4940355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8B58F45-D22A-4999-9ECB-FC22D14907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C21CE33-F510-46B5-ABB1-2AB42E2A57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645D794-4EE8-4718-BA4F-E9CAB202B9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1000" b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plantilla-freehand-nueva-co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1" name="Text Box 8" hidden="1"/>
          <p:cNvSpPr/>
          <p:nvPr/>
        </p:nvSpPr>
        <p:spPr>
          <a:xfrm>
            <a:off x="533520" y="6553080"/>
            <a:ext cx="8076960" cy="272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s-ES" sz="1200" spc="-1" strike="noStrike">
                <a:solidFill>
                  <a:srgbClr val="0000cc"/>
                </a:solidFill>
                <a:latin typeface="Arial"/>
              </a:rPr>
              <a:t>D.I.T.-S.G. Aplicaciones (DD.FF.)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57200" y="642240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124080" y="642240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6876360" y="642240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C571D00-6FA0-4000-A060-FE11F8AD401D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1000" b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9" descr="plantilla-freehand-nueva-co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73" name="Text Box 8" hidden="1"/>
          <p:cNvSpPr/>
          <p:nvPr/>
        </p:nvSpPr>
        <p:spPr>
          <a:xfrm>
            <a:off x="533520" y="6553080"/>
            <a:ext cx="8076960" cy="272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s-ES" sz="1200" spc="-1" strike="noStrike">
                <a:solidFill>
                  <a:srgbClr val="0000cc"/>
                </a:solidFill>
                <a:latin typeface="Arial"/>
              </a:rPr>
              <a:t>D.I.T.-S.G. Aplicaciones (DD.FF.)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" sz="2000" spc="-1" strike="noStrike">
                <a:solidFill>
                  <a:schemeClr val="dk1"/>
                </a:solidFill>
                <a:latin typeface="Calibri"/>
              </a:rPr>
              <a:t>Haga clic para modificar el estilo de título del patrón</a:t>
            </a:r>
            <a:endParaRPr b="0" lang="es-ES" sz="2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Haga clic para modificar el estilo de texto del patrón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8725A7F-F527-462C-80A3-E43C4CF9BCA4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1000" b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9" descr="plantilla-freehand-nueva-co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81" name="Text Box 8" hidden="1"/>
          <p:cNvSpPr/>
          <p:nvPr/>
        </p:nvSpPr>
        <p:spPr>
          <a:xfrm>
            <a:off x="533520" y="6553080"/>
            <a:ext cx="8076960" cy="272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s-ES" sz="1200" spc="-1" strike="noStrike">
                <a:solidFill>
                  <a:srgbClr val="0000cc"/>
                </a:solidFill>
                <a:latin typeface="Arial"/>
              </a:rPr>
              <a:t>D.I.T.-S.G. Aplicaciones (DD.FF.)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" sz="2000" spc="-1" strike="noStrike">
                <a:solidFill>
                  <a:schemeClr val="dk1"/>
                </a:solidFill>
                <a:latin typeface="Calibri"/>
              </a:rPr>
              <a:t>Haga clic para modificar el estilo de título del patrón</a:t>
            </a:r>
            <a:endParaRPr b="0" lang="es-ES" sz="2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chemeClr val="dk1"/>
                </a:solidFill>
                <a:latin typeface="Calibri"/>
              </a:rPr>
              <a:t>Haga clic para modificar el estilo de texto del patrón</a:t>
            </a:r>
            <a:endParaRPr b="0" lang="es-E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B6B0D9-FA78-4431-92C2-C1D74938C67F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1000" b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plantilla-freehand-nueva-co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10" name="Text Box 8" hidden="1"/>
          <p:cNvSpPr/>
          <p:nvPr/>
        </p:nvSpPr>
        <p:spPr>
          <a:xfrm>
            <a:off x="533520" y="6553080"/>
            <a:ext cx="8076960" cy="272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s-ES" sz="1200" spc="-1" strike="noStrike">
                <a:solidFill>
                  <a:srgbClr val="0000cc"/>
                </a:solidFill>
                <a:latin typeface="Arial"/>
              </a:rPr>
              <a:t>D.I.T.-S.G. Aplicaciones (DD.FF.)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A4B9CD4-F22E-418A-8F6E-7925AD0A378E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1000" b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9" descr="plantilla-freehand-nueva-co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17" name="Text Box 8" hidden="1"/>
          <p:cNvSpPr/>
          <p:nvPr/>
        </p:nvSpPr>
        <p:spPr>
          <a:xfrm>
            <a:off x="533520" y="6553080"/>
            <a:ext cx="8076960" cy="272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s-ES" sz="1200" spc="-1" strike="noStrike">
                <a:solidFill>
                  <a:srgbClr val="0000cc"/>
                </a:solidFill>
                <a:latin typeface="Arial"/>
              </a:rPr>
              <a:t>D.I.T.-S.G. Aplicaciones (DD.FF.)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8BA3B52-0A8D-49B0-B100-F3422C053492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1000" b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9" descr="plantilla-freehand-nueva-co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24" name="Text Box 8" hidden="1"/>
          <p:cNvSpPr/>
          <p:nvPr/>
        </p:nvSpPr>
        <p:spPr>
          <a:xfrm>
            <a:off x="533520" y="6553080"/>
            <a:ext cx="8076960" cy="272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s-ES" sz="1200" spc="-1" strike="noStrike">
                <a:solidFill>
                  <a:srgbClr val="0000cc"/>
                </a:solidFill>
                <a:latin typeface="Arial"/>
              </a:rPr>
              <a:t>D.I.T.-S.G. Aplicaciones (DD.FF.)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2CB4601-C9B3-43CB-8F5E-98862A1E6B8C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1000" b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9" descr="plantilla-freehand-nueva-co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33" name="Text Box 8" hidden="1"/>
          <p:cNvSpPr/>
          <p:nvPr/>
        </p:nvSpPr>
        <p:spPr>
          <a:xfrm>
            <a:off x="533520" y="6553080"/>
            <a:ext cx="8076960" cy="272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s-ES" sz="1200" spc="-1" strike="noStrike">
                <a:solidFill>
                  <a:srgbClr val="0000cc"/>
                </a:solidFill>
                <a:latin typeface="Arial"/>
              </a:rPr>
              <a:t>D.I.T.-S.G. Aplicaciones (DD.FF.)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s-ES" sz="4000" spc="-1" strike="noStrike" cap="all">
                <a:solidFill>
                  <a:schemeClr val="dk1"/>
                </a:solidFill>
                <a:latin typeface="Calibri"/>
              </a:rPr>
              <a:t>Haga clic para modificar el estilo de título del patrón</a:t>
            </a:r>
            <a:endParaRPr b="0" lang="es-ES" sz="4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Haga clic para modificar el estilo de texto del patrón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C1F0F93-3CEE-43EC-91F5-29BBC7B44C96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1000" b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9" descr="plantilla-freehand-nueva-co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40" name="Text Box 8" hidden="1"/>
          <p:cNvSpPr/>
          <p:nvPr/>
        </p:nvSpPr>
        <p:spPr>
          <a:xfrm>
            <a:off x="533520" y="6553080"/>
            <a:ext cx="8076960" cy="272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s-ES" sz="1200" spc="-1" strike="noStrike">
                <a:solidFill>
                  <a:srgbClr val="0000cc"/>
                </a:solidFill>
                <a:latin typeface="Arial"/>
              </a:rPr>
              <a:t>D.I.T.-S.G. Aplicaciones (DD.FF.)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Haga clic para modificar el estilo de texto del patrón</a:t>
            </a:r>
            <a:endParaRPr b="0" lang="es-E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Haga clic para modificar el estilo de texto del patrón</a:t>
            </a:r>
            <a:endParaRPr b="0" lang="es-E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5B5CDF4-EF61-4474-B2E7-4F05FDEC13E7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1000" b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9" descr="plantilla-freehand-nueva-co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51" name="Text Box 8" hidden="1"/>
          <p:cNvSpPr/>
          <p:nvPr/>
        </p:nvSpPr>
        <p:spPr>
          <a:xfrm>
            <a:off x="533520" y="6553080"/>
            <a:ext cx="8076960" cy="272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s-ES" sz="1200" spc="-1" strike="noStrike">
                <a:solidFill>
                  <a:srgbClr val="0000cc"/>
                </a:solidFill>
                <a:latin typeface="Arial"/>
              </a:rPr>
              <a:t>D.I.T.-S.G. Aplicaciones (DD.FF.)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chemeClr val="dk1"/>
                </a:solidFill>
                <a:latin typeface="Calibri"/>
              </a:rPr>
              <a:t>Haga clic para modificar el estilo de texto del patrón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Haga clic para modificar el estilo de texto del patrón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16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s-E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16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s-E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chemeClr val="dk1"/>
                </a:solidFill>
                <a:latin typeface="Calibri"/>
              </a:rPr>
              <a:t>Haga clic para modificar el estilo de texto del patrón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Haga clic para modificar el estilo de texto del patrón</a:t>
            </a:r>
            <a:endParaRPr b="0" lang="es-E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s-E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16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s-E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16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s-E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D021337-797F-4EA4-9840-4C33303DDA62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1000" b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9" descr="plantilla-freehand-nueva-co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61" name="Text Box 8" hidden="1"/>
          <p:cNvSpPr/>
          <p:nvPr/>
        </p:nvSpPr>
        <p:spPr>
          <a:xfrm>
            <a:off x="533520" y="6553080"/>
            <a:ext cx="8076960" cy="272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s-ES" sz="1200" spc="-1" strike="noStrike">
                <a:solidFill>
                  <a:srgbClr val="0000cc"/>
                </a:solidFill>
                <a:latin typeface="Arial"/>
              </a:rPr>
              <a:t>D.I.T.-S.G. Aplicaciones (DD.FF.)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638E171-B499-40FE-8CED-095DF9137955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1000" b="-1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9" descr="plantilla-freehand-nueva-co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525">
            <a:noFill/>
          </a:ln>
        </p:spPr>
      </p:pic>
      <p:sp>
        <p:nvSpPr>
          <p:cNvPr id="68" name="Text Box 8" hidden="1"/>
          <p:cNvSpPr/>
          <p:nvPr/>
        </p:nvSpPr>
        <p:spPr>
          <a:xfrm>
            <a:off x="533520" y="6553080"/>
            <a:ext cx="8076960" cy="272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s-ES" sz="1200" spc="-1" strike="noStrike">
                <a:solidFill>
                  <a:srgbClr val="0000cc"/>
                </a:solidFill>
                <a:latin typeface="Arial"/>
              </a:rPr>
              <a:t>D.I.T.-S.G. Aplicaciones (DD.FF.)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C946448-6A91-4B36-A5E3-135AAE2CE38A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desa1.dit.aeat/spadit/SPAD-RDIT" TargetMode="External"/><Relationship Id="rId2" Type="http://schemas.openxmlformats.org/officeDocument/2006/relationships/hyperlink" Target="https://desa1.dit.aeat/spadit/SPAD-RDIT" TargetMode="External"/><Relationship Id="rId3" Type="http://schemas.openxmlformats.org/officeDocument/2006/relationships/hyperlink" Target="https://desa1.dit.aeat/spadit/SPAD-RDIT/Ejemplos" TargetMode="External"/><Relationship Id="rId4" Type="http://schemas.openxmlformats.org/officeDocument/2006/relationships/hyperlink" Target="https://desa1.dit.aeat/spadit/SPAD-RDIT/Ejemplos" TargetMode="External"/><Relationship Id="rId5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desa1.dit.aeat/spadit/SPAD-RDIT/EjemploAxiosInstance" TargetMode="External"/><Relationship Id="rId2" Type="http://schemas.openxmlformats.org/officeDocument/2006/relationships/hyperlink" Target="https://desa1.dit.aeat/spadit/SPAD-RDIT/EjemploAxiosInstanceTSX" TargetMode="External"/><Relationship Id="rId3" Type="http://schemas.openxmlformats.org/officeDocument/2006/relationships/hyperlink" Target="https://desa1.dit.aeat/spadit/SPAD-RDIT/EjemploAxiosInstanceTSX" TargetMode="External"/><Relationship Id="rId4" Type="http://schemas.openxmlformats.org/officeDocument/2006/relationships/hyperlink" Target="https://desa1.dit.aeat/spadit/SPAD-RDIT/EjemploAxiosAPI" TargetMode="External"/><Relationship Id="rId5" Type="http://schemas.openxmlformats.org/officeDocument/2006/relationships/hyperlink" Target="https://desa1.dit.aeat/spadit/SPAD-RDIT/EjemploAxiosAPITSX" TargetMode="External"/><Relationship Id="rId6" Type="http://schemas.openxmlformats.org/officeDocument/2006/relationships/hyperlink" Target="https://desa1.dit.aeat/wlpl/SPAD-RDIT/EjemploRESTService" TargetMode="External"/><Relationship Id="rId7" Type="http://schemas.openxmlformats.org/officeDocument/2006/relationships/hyperlink" Target="https://desa1.dit.aeat/wlpl/SPAD-RDIT/EjemploRESTService" TargetMode="External"/><Relationship Id="rId8" Type="http://schemas.openxmlformats.org/officeDocument/2006/relationships/hyperlink" Target="https://desa1.dit.aeat/wlpl/SPAD-RDIT/EjemploRESTService" TargetMode="External"/><Relationship Id="rId9" Type="http://schemas.openxmlformats.org/officeDocument/2006/relationships/hyperlink" Target="https://desa1.dit.aeat/spadit/SPAD-RDIT/JsonGenerador" TargetMode="External"/><Relationship Id="rId10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slide" Target="slide5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9.xml"/><Relationship Id="rId11" Type="http://schemas.openxmlformats.org/officeDocument/2006/relationships/slide" Target="slide10.xml"/><Relationship Id="rId12" Type="http://schemas.openxmlformats.org/officeDocument/2006/relationships/slide" Target="slide10.xml"/><Relationship Id="rId13" Type="http://schemas.openxmlformats.org/officeDocument/2006/relationships/slide" Target="slide11.xml"/><Relationship Id="rId14" Type="http://schemas.openxmlformats.org/officeDocument/2006/relationships/slide" Target="slide11.xml"/><Relationship Id="rId15" Type="http://schemas.openxmlformats.org/officeDocument/2006/relationships/slide" Target="slide12.xml"/><Relationship Id="rId16" Type="http://schemas.openxmlformats.org/officeDocument/2006/relationships/slide" Target="slide12.xml"/><Relationship Id="rId17" Type="http://schemas.openxmlformats.org/officeDocument/2006/relationships/slide" Target="slide13.xml"/><Relationship Id="rId18" Type="http://schemas.openxmlformats.org/officeDocument/2006/relationships/slide" Target="slide13.xml"/><Relationship Id="rId19" Type="http://schemas.openxmlformats.org/officeDocument/2006/relationships/slide" Target="slide14.xml"/><Relationship Id="rId20" Type="http://schemas.openxmlformats.org/officeDocument/2006/relationships/slide" Target="slide14.xml"/><Relationship Id="rId21" Type="http://schemas.openxmlformats.org/officeDocument/2006/relationships/slide" Target="slide14.xml"/><Relationship Id="rId22" Type="http://schemas.openxmlformats.org/officeDocument/2006/relationships/slide" Target="slide16.xml"/><Relationship Id="rId23" Type="http://schemas.openxmlformats.org/officeDocument/2006/relationships/slide" Target="slide16.xml"/><Relationship Id="rId24" Type="http://schemas.openxmlformats.org/officeDocument/2006/relationships/slide" Target="slide16.xml"/><Relationship Id="rId25" Type="http://schemas.openxmlformats.org/officeDocument/2006/relationships/slide" Target="slide17.xml"/><Relationship Id="rId26" Type="http://schemas.openxmlformats.org/officeDocument/2006/relationships/slide" Target="slide17.xml"/><Relationship Id="rId27" Type="http://schemas.openxmlformats.org/officeDocument/2006/relationships/slide" Target="slide18.xml"/><Relationship Id="rId28" Type="http://schemas.openxmlformats.org/officeDocument/2006/relationships/slide" Target="slide18.xml"/><Relationship Id="rId29" Type="http://schemas.openxmlformats.org/officeDocument/2006/relationships/slide" Target="slide20.xml"/><Relationship Id="rId30" Type="http://schemas.openxmlformats.org/officeDocument/2006/relationships/slide" Target="slide20.xml"/><Relationship Id="rId31" Type="http://schemas.openxmlformats.org/officeDocument/2006/relationships/slide" Target="slide21.xml"/><Relationship Id="rId32" Type="http://schemas.openxmlformats.org/officeDocument/2006/relationships/slide" Target="slide21.xml"/><Relationship Id="rId33" Type="http://schemas.openxmlformats.org/officeDocument/2006/relationships/slide" Target="slide23.xml"/><Relationship Id="rId34" Type="http://schemas.openxmlformats.org/officeDocument/2006/relationships/slide" Target="slide23.xml"/><Relationship Id="rId35" Type="http://schemas.openxmlformats.org/officeDocument/2006/relationships/slide" Target="slide25.xml"/><Relationship Id="rId36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desa1.dit.aeat/spadit/SPAD-RDIT/EjemploSpaditContexto" TargetMode="External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desa1.dit.aeat/spadit/SPAD-RDIT/EjemploUtilidades" TargetMode="External"/><Relationship Id="rId2" Type="http://schemas.openxmlformats.org/officeDocument/2006/relationships/hyperlink" Target="https://desa1.dit.aeat/spadit/SPAD-RDIT/EjemploUtilidades" TargetMode="External"/><Relationship Id="rId3" Type="http://schemas.openxmlformats.org/officeDocument/2006/relationships/hyperlink" Target="https://desa1.dit.aeat/spadit/SPAD-RDIT/EjemploUtilidades" TargetMode="External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desa1.dit.aeat/spadit/SPAD-RDIT/EjemploQueryForm" TargetMode="External"/><Relationship Id="rId2" Type="http://schemas.openxmlformats.org/officeDocument/2006/relationships/hyperlink" Target="https://desa1.dit.aeat/spadit/SPAD-RDIT/EjemploQueryForm" TargetMode="External"/><Relationship Id="rId3" Type="http://schemas.openxmlformats.org/officeDocument/2006/relationships/hyperlink" Target="https://desa1.dit.aeat/spadit/SPAD-RDIT/EjemploQueryForm" TargetMode="External"/><Relationship Id="rId4" Type="http://schemas.openxmlformats.org/officeDocument/2006/relationships/hyperlink" Target="https://desa1.dit.aeat/spadit/SPAD-RDIT/EjemploQueryFormTSX" TargetMode="External"/><Relationship Id="rId5" Type="http://schemas.openxmlformats.org/officeDocument/2006/relationships/hyperlink" Target="https://desa1.dit.aeat/spadit/SPAD-RDIT/EjemploQueryFormTSX" TargetMode="External"/><Relationship Id="rId6" Type="http://schemas.openxmlformats.org/officeDocument/2006/relationships/hyperlink" Target="https://desa1.dit.aeat/wlpl/ADHT-AUDT/LogIntranetQuery" TargetMode="External"/><Relationship Id="rId7" Type="http://schemas.openxmlformats.org/officeDocument/2006/relationships/hyperlink" Target="https://desa1.dit.aeat/wlpl/ADHT-AUDT/LogIntranetQuery" TargetMode="External"/><Relationship Id="rId8" Type="http://schemas.openxmlformats.org/officeDocument/2006/relationships/hyperlink" Target="https://desa1.dit.aeat/wlpl/ADHT-AUDT/LogIntranetQuery?VEZ=BUSCAR1_JSON" TargetMode="External"/><Relationship Id="rId9" Type="http://schemas.openxmlformats.org/officeDocument/2006/relationships/hyperlink" Target="https://desa1.dit.aeat/wlpl/ADHT-AUDT/LogIntranetQuery?VEZ=BUSCAR1_JSON" TargetMode="External"/><Relationship Id="rId10" Type="http://schemas.openxmlformats.org/officeDocument/2006/relationships/hyperlink" Target="https://desa1.dit.aeat/wlpl/ADHT-AUDT/LogIntranetQuery?VEZ=BUSCAR_JSON" TargetMode="External"/><Relationship Id="rId11" Type="http://schemas.openxmlformats.org/officeDocument/2006/relationships/hyperlink" Target="https://desa1.dit.aeat/wlpl/ADHT-AUDT/LogIntranetQuery?VEZ=BUSCAR_JSON" TargetMode="External"/><Relationship Id="rId1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desa1.dit.aeat/wlpl/SPAD-CURS/Empleados" TargetMode="External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getbootstrap.com/docs/4.3/layout/grid" TargetMode="External"/><Relationship Id="rId2" Type="http://schemas.openxmlformats.org/officeDocument/2006/relationships/hyperlink" Target="https://getbootstrap.com/docs/4.3/layout/grid" TargetMode="External"/><Relationship Id="rId3" Type="http://schemas.openxmlformats.org/officeDocument/2006/relationships/hyperlink" Target="https://getbootstrap.com/docs/4.3/utilities/flex" TargetMode="External"/><Relationship Id="rId4" Type="http://schemas.openxmlformats.org/officeDocument/2006/relationships/hyperlink" Target="https://getbootstrap.com/docs/4.3/utilities/flex" TargetMode="External"/><Relationship Id="rId5" Type="http://schemas.openxmlformats.org/officeDocument/2006/relationships/hyperlink" Target="https://getbootstrap.com/docs/4.3/components/forms" TargetMode="External"/><Relationship Id="rId6" Type="http://schemas.openxmlformats.org/officeDocument/2006/relationships/hyperlink" Target="https://getbootstrap.com/docs/4.3/components/forms" TargetMode="External"/><Relationship Id="rId7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mailto:spadit@correo.aeat.es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svn.dit.aeat/repos/javadit/SPAD-CURS/develop/SPAD-CURS_APP" TargetMode="External"/><Relationship Id="rId2" Type="http://schemas.openxmlformats.org/officeDocument/2006/relationships/hyperlink" Target="https://svn.dit.aeat/repos/javadit/SPAD-CURS/develop/SPAD-CURS_APP" TargetMode="External"/><Relationship Id="rId3" Type="http://schemas.openxmlformats.org/officeDocument/2006/relationships/hyperlink" Target="file:///C:/Teletrabajo/VSCode/Code.lnk" TargetMode="External"/><Relationship Id="rId4" Type="http://schemas.openxmlformats.org/officeDocument/2006/relationships/hyperlink" Target="file:///C:/Teletrabajo/VSCode/Code.lnk" TargetMode="External"/><Relationship Id="rId5" Type="http://schemas.openxmlformats.org/officeDocument/2006/relationships/hyperlink" Target="https://www.aeat/twiki6sh/bin/view/Infra/VsCode" TargetMode="External"/><Relationship Id="rId6" Type="http://schemas.openxmlformats.org/officeDocument/2006/relationships/hyperlink" Target="https://www.aeat/twiki6sh/bin/view/Infra/VsCode" TargetMode="External"/><Relationship Id="rId7" Type="http://schemas.openxmlformats.org/officeDocument/2006/relationships/hyperlink" Target="https://www.aeat/twiki6sh/bin/view/Infra/SpaDit" TargetMode="External"/><Relationship Id="rId8" Type="http://schemas.openxmlformats.org/officeDocument/2006/relationships/hyperlink" Target="https://www.aeat/twiki6sh/bin/view/Infra/SpaDit" TargetMode="External"/><Relationship Id="rId9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/>
          <p:nvPr/>
        </p:nvSpPr>
        <p:spPr>
          <a:xfrm>
            <a:off x="1174320" y="1630080"/>
            <a:ext cx="6795000" cy="2302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200" spc="-1" strike="noStrike">
                <a:solidFill>
                  <a:schemeClr val="dk1"/>
                </a:solidFill>
                <a:latin typeface="Arial"/>
              </a:rPr>
              <a:t>CURSO DE INICIACIÓN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3200" spc="-1" strike="noStrike">
                <a:solidFill>
                  <a:srgbClr val="0070c0"/>
                </a:solidFill>
                <a:latin typeface="Arial"/>
              </a:rPr>
              <a:t>React y Librería SpaDit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adroTexto 10"/>
          <p:cNvSpPr/>
          <p:nvPr/>
        </p:nvSpPr>
        <p:spPr>
          <a:xfrm>
            <a:off x="6256800" y="5951880"/>
            <a:ext cx="22197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Mayo 2025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adroTexto 11"/>
          <p:cNvSpPr/>
          <p:nvPr/>
        </p:nvSpPr>
        <p:spPr>
          <a:xfrm>
            <a:off x="2988000" y="5613120"/>
            <a:ext cx="54889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s-ES_tradnl" sz="1400" spc="-1" strike="noStrike">
                <a:solidFill>
                  <a:schemeClr val="dk1"/>
                </a:solidFill>
                <a:latin typeface="Arial"/>
              </a:rPr>
              <a:t>DEPARTAMENTO DE INFORMÁTICA TRIBUTARIA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sldNum" idx="34"/>
          </p:nvPr>
        </p:nvSpPr>
        <p:spPr>
          <a:xfrm>
            <a:off x="6876360" y="642240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EEAE37E-B6E2-411E-8470-A9C1EE41508E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adroTexto 7"/>
          <p:cNvSpPr/>
          <p:nvPr/>
        </p:nvSpPr>
        <p:spPr>
          <a:xfrm>
            <a:off x="431640" y="1609560"/>
            <a:ext cx="828072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useEffect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permite ejecutar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efectos secundarios 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en un componente, tales como peticiones HTTP, suscripciones a eventos, manipulación del DOM, etc. Estos efectos se pueden ejecutar al montar, actualizar o desmontar del componente, según sus dependencias.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Hook useEffect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adroTexto 9"/>
          <p:cNvSpPr/>
          <p:nvPr/>
        </p:nvSpPr>
        <p:spPr>
          <a:xfrm>
            <a:off x="431640" y="4221000"/>
            <a:ext cx="8280720" cy="20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Array de dependencias vacío [ ]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El efecto se ejecuta solo una vez, al montar el componente.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Array de dependencias [x, y]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El efecto se ejecuta cada vez que cambian las variables x o y.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Sin array de dependencias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El efecto se ejecuta después de cada renderizado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Limpieza de recursos (return)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Si el efecto utiliza recursos externos (como eventos, timers, o conexiones), es recomendable devolver una función de limpieza para evitar problemas.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ángulo 4"/>
          <p:cNvSpPr/>
          <p:nvPr/>
        </p:nvSpPr>
        <p:spPr>
          <a:xfrm>
            <a:off x="2286000" y="2765160"/>
            <a:ext cx="4571640" cy="91476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900" spc="-1" strike="noStrike">
                <a:solidFill>
                  <a:srgbClr val="000000"/>
                </a:solidFill>
                <a:latin typeface="Consolas"/>
              </a:rPr>
              <a:t>useEffect(() </a:t>
            </a:r>
            <a:r>
              <a:rPr b="0" lang="es-ES" sz="9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900" spc="-1" strike="noStrike">
                <a:solidFill>
                  <a:srgbClr val="000000"/>
                </a:solidFill>
                <a:latin typeface="Consolas"/>
              </a:rPr>
              <a:t> {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9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900" spc="-1" strike="noStrike">
                <a:solidFill>
                  <a:srgbClr val="008000"/>
                </a:solidFill>
                <a:latin typeface="Consolas"/>
              </a:rPr>
              <a:t>// Efecto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9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9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s-ES" sz="900" spc="-1" strike="noStrike">
                <a:solidFill>
                  <a:srgbClr val="000000"/>
                </a:solidFill>
                <a:latin typeface="Consolas"/>
              </a:rPr>
              <a:t> () </a:t>
            </a:r>
            <a:r>
              <a:rPr b="0" lang="es-ES" sz="9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900" spc="-1" strike="noStrike">
                <a:solidFill>
                  <a:srgbClr val="000000"/>
                </a:solidFill>
                <a:latin typeface="Consolas"/>
              </a:rPr>
              <a:t> {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9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900" spc="-1" strike="noStrike">
                <a:solidFill>
                  <a:srgbClr val="008000"/>
                </a:solidFill>
                <a:latin typeface="Consolas"/>
              </a:rPr>
              <a:t>// Limpieza (opcional)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9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900" spc="-1" strike="noStrike">
                <a:solidFill>
                  <a:srgbClr val="000000"/>
                </a:solidFill>
                <a:latin typeface="Consolas"/>
              </a:rPr>
              <a:t>};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900" spc="-1" strike="noStrike">
                <a:solidFill>
                  <a:srgbClr val="000000"/>
                </a:solidFill>
                <a:latin typeface="Consolas"/>
              </a:rPr>
              <a:t>}, [dependencias]);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87A452-56E1-44CC-8A04-79F869059D9C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adroTexto 7"/>
          <p:cNvSpPr/>
          <p:nvPr/>
        </p:nvSpPr>
        <p:spPr>
          <a:xfrm>
            <a:off x="431640" y="1484640"/>
            <a:ext cx="828072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useContext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es un hook que permite acceder a datos de un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contexto global 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desde un componente. Es útil para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compartir datos entre múltiples componentes 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sin pasar props manualmente.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Hook useContext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adroTexto 10"/>
          <p:cNvSpPr/>
          <p:nvPr/>
        </p:nvSpPr>
        <p:spPr>
          <a:xfrm>
            <a:off x="431640" y="5589360"/>
            <a:ext cx="828072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createContext(): 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Crea el contexto.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Provider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Proporciona el valor compartido a los componentes descendientes.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useContext(Contexto): 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Permite a los componentes hijos acceder al valor del contexto.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Rectángulo 2"/>
          <p:cNvSpPr/>
          <p:nvPr/>
        </p:nvSpPr>
        <p:spPr>
          <a:xfrm>
            <a:off x="1601640" y="2121120"/>
            <a:ext cx="5940360" cy="329508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1. Crear contexto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DatosContexto = createContext();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2. Crear Proveedor de datos (en el componente padre o raíz)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DatosContextoProvider = ({ children })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{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datos = </a:t>
            </a:r>
            <a:r>
              <a:rPr b="0" lang="es-ES" sz="1000" spc="-1" strike="noStrike">
                <a:solidFill>
                  <a:srgbClr val="a31515"/>
                </a:solidFill>
                <a:latin typeface="Consolas"/>
              </a:rPr>
              <a:t>"ContenidoDeDatos"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(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&lt;DatosContexto.Provider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value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datos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children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&lt;/DatosContexto.Provider&gt;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};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3. Anidar componentes en el Proveedor de datos (en el componente padre o raíz)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&lt;DatosContextoProvider&gt;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&lt;ComponenteA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/&gt;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&lt;ComponenteB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/&gt;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&lt;/DatosContextoProvider&gt;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4. Consumir datos (en cualquier componente hijo)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datos = useContext(DatosContexto);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405DAA-CAD3-4552-95D8-4C72051ACFEE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adroTexto 7"/>
          <p:cNvSpPr/>
          <p:nvPr/>
        </p:nvSpPr>
        <p:spPr>
          <a:xfrm>
            <a:off x="431640" y="1609560"/>
            <a:ext cx="8280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useRef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permite crear una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referencia mutable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que persiste entre renderizados,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sin provocar una actualización del componente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Hook useRef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ctángulo 2"/>
          <p:cNvSpPr/>
          <p:nvPr/>
        </p:nvSpPr>
        <p:spPr>
          <a:xfrm>
            <a:off x="1475640" y="2513880"/>
            <a:ext cx="2520000" cy="24228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ref = useRef(valorInicial);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adroTexto 10"/>
          <p:cNvSpPr/>
          <p:nvPr/>
        </p:nvSpPr>
        <p:spPr>
          <a:xfrm>
            <a:off x="431640" y="3141000"/>
            <a:ext cx="828072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ref.current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contiene el valor actual de la referencia y puede modificarse sin provocar un nuevo renderizado.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Se usa para: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Acceder a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elementos del DOM 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sin necesidad de document.querySelector.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Almacenar valores que deben persistir entre renderizados sin causar re-renderizados.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Rectángulo 3"/>
          <p:cNvSpPr/>
          <p:nvPr/>
        </p:nvSpPr>
        <p:spPr>
          <a:xfrm>
            <a:off x="4716000" y="2359800"/>
            <a:ext cx="2285640" cy="54756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70c1"/>
                </a:solidFill>
                <a:latin typeface="Consolas"/>
              </a:rPr>
              <a:t>inputRef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useRef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null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&lt;input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e50000"/>
                </a:solidFill>
                <a:latin typeface="Consolas"/>
              </a:rPr>
              <a:t>ref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70c1"/>
                </a:solidFill>
                <a:latin typeface="Consolas"/>
              </a:rPr>
              <a:t>inputRef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/&gt;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B1FAD6-A48B-478F-9E90-22C96DB664F0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adroTexto 7"/>
          <p:cNvSpPr/>
          <p:nvPr/>
        </p:nvSpPr>
        <p:spPr>
          <a:xfrm>
            <a:off x="431640" y="1609560"/>
            <a:ext cx="8280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El hook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useReducer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es una alternativa a useState para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manejar estados complejos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, donde hay múltiples acciones que afectan al estado.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Hook useReducer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adroTexto 10"/>
          <p:cNvSpPr/>
          <p:nvPr/>
        </p:nvSpPr>
        <p:spPr>
          <a:xfrm>
            <a:off x="6084000" y="2646000"/>
            <a:ext cx="2781360" cy="32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estado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representa el estado actual.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dispatch(accion)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función para ejecutar una acción y actualizar el estado.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reducer(estado, accion)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función que recibe el estado actual y una acción y devuelve un nuevo estado.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estadoInicial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estado por defecto cuando se monta el componente.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Rectángulo 3"/>
          <p:cNvSpPr/>
          <p:nvPr/>
        </p:nvSpPr>
        <p:spPr>
          <a:xfrm>
            <a:off x="459360" y="2216880"/>
            <a:ext cx="5544360" cy="436356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1. función reducer: define cómo cambia el estado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contadorReducer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estado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accion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af00db"/>
                </a:solidFill>
                <a:latin typeface="Consolas"/>
              </a:rPr>
              <a:t>switch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accion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tipo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af00db"/>
                </a:solidFill>
                <a:latin typeface="Consolas"/>
              </a:rPr>
              <a:t>case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a31515"/>
                </a:solidFill>
                <a:latin typeface="Consolas"/>
              </a:rPr>
              <a:t>'incrementar'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b="0" lang="es-ES" sz="10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contador: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estado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contador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+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98658"/>
                </a:solidFill>
                <a:latin typeface="Consolas"/>
              </a:rPr>
              <a:t>1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af00db"/>
                </a:solidFill>
                <a:latin typeface="Consolas"/>
              </a:rPr>
              <a:t>case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a31515"/>
                </a:solidFill>
                <a:latin typeface="Consolas"/>
              </a:rPr>
              <a:t>'reiniciar'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b="0" lang="es-ES" sz="10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contador: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af00db"/>
                </a:solidFill>
                <a:latin typeface="Consolas"/>
              </a:rPr>
              <a:t>default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: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b="0" lang="es-ES" sz="10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estado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ContadorConReducer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2. useReducer recibe la función reducer y el estado inicial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[</a:t>
            </a:r>
            <a:r>
              <a:rPr b="0" lang="es-ES" sz="1000" spc="-1" strike="noStrike">
                <a:solidFill>
                  <a:srgbClr val="0070c1"/>
                </a:solidFill>
                <a:latin typeface="Consolas"/>
              </a:rPr>
              <a:t>estado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s-ES" sz="1000" spc="-1" strike="noStrike">
                <a:solidFill>
                  <a:srgbClr val="0070c1"/>
                </a:solidFill>
                <a:latin typeface="Consolas"/>
              </a:rPr>
              <a:t>dispatch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]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useReducer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contadorReducer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, { 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contador: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});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(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&lt;div&gt;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&lt;p&gt;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Contador: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70c1"/>
                </a:solidFill>
                <a:latin typeface="Consolas"/>
              </a:rPr>
              <a:t>estado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contador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&lt;/p&gt;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&lt;button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e50000"/>
                </a:solidFill>
                <a:latin typeface="Consolas"/>
              </a:rPr>
              <a:t>onClick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()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dispatch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({ 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tipo: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a31515"/>
                </a:solidFill>
                <a:latin typeface="Consolas"/>
              </a:rPr>
              <a:t>'incrementar'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})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Incrementar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&lt;/button&gt;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&lt;button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e50000"/>
                </a:solidFill>
                <a:latin typeface="Consolas"/>
              </a:rPr>
              <a:t>onClick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()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dispatch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({ 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tipo: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a31515"/>
                </a:solidFill>
                <a:latin typeface="Consolas"/>
              </a:rPr>
              <a:t>'reiniciar'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})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            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Reiniciar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&lt;/button&gt;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&lt;/div&gt;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530F7C-A28A-4BFD-8F50-EEE27331F06E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adroTexto 7"/>
          <p:cNvSpPr/>
          <p:nvPr/>
        </p:nvSpPr>
        <p:spPr>
          <a:xfrm>
            <a:off x="431640" y="1615320"/>
            <a:ext cx="8280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Usar TypeScript en una aplicación React es principalmente una ayuda en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tiempo de desarrollo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, ya que proporciona: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 </a:t>
            </a: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React con TypeScript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adroTexto 9"/>
          <p:cNvSpPr/>
          <p:nvPr/>
        </p:nvSpPr>
        <p:spPr>
          <a:xfrm>
            <a:off x="431640" y="2296080"/>
            <a:ext cx="828072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Tipado estático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Previene errores al detectar problemas antes de ejecutar el código.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Autocompletado y mejor documentación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Facilita la escritura de código con mejores sugerencias en los editores como VS Code.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Refactorización más segura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Permite cambiar estructuras de datos y funciones con menor riesgo de errores.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adroTexto 11"/>
          <p:cNvSpPr/>
          <p:nvPr/>
        </p:nvSpPr>
        <p:spPr>
          <a:xfrm>
            <a:off x="431640" y="4168440"/>
            <a:ext cx="8280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En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tiempo de ejecución, solo existe JavaScript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, porque TypeScript se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transpila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a JavaScript antes de que el navegador lo ejecute.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Rectángulo 2"/>
          <p:cNvSpPr/>
          <p:nvPr/>
        </p:nvSpPr>
        <p:spPr>
          <a:xfrm>
            <a:off x="2349000" y="5013000"/>
            <a:ext cx="4446000" cy="131076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interface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Props {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nombre: string;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edad?: number;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Saludo = ({ nombre, edad }: Props): JSX.Element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{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&lt;p&gt;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Hola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nombre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, edad: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edad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&lt;/p&gt;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};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F5E998-DBD6-4CEF-8192-F5B3EC61DA33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adroTexto 7"/>
          <p:cNvSpPr/>
          <p:nvPr/>
        </p:nvSpPr>
        <p:spPr>
          <a:xfrm>
            <a:off x="431640" y="1615320"/>
            <a:ext cx="82807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Estos son algunos de los tipos propios usados en el desarrollo de aplicaciones React: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 </a:t>
            </a: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React con TypeScript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ángulo 3"/>
          <p:cNvSpPr/>
          <p:nvPr/>
        </p:nvSpPr>
        <p:spPr>
          <a:xfrm>
            <a:off x="1619640" y="2421000"/>
            <a:ext cx="5904360" cy="360036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Inputs y formularios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handleInputChange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React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ChangeEvent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HTMLInputElement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&gt;)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{};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handleTextareaChange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React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ChangeEvent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HTMLTextAreaElement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&gt;)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{};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handleSelectChange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React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ChangeEvent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HTMLSelectElement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&gt;)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{};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handleFormSubmit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React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FormEvent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HTMLFormElement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&gt;)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{};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Teclado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handleInputKeyDown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React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KeyboardEvent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HTMLInputElement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&gt;)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{};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handleDivKeyDown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React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KeyboardEvent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HTMLDivElement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&gt;)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{};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Ratón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handleButtonClick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React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MouseEvent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HTMLButtonElement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&gt;)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{};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handleDivClick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React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MouseEvent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HTMLDivElement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&gt;)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{};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Otros eventos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handleFocus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React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FocusEvent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HTMLInputElement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&gt;)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{};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handleDrag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React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DragEvent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HTMLDivElement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&gt;)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{};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Otros usos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interface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Props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children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React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ReactNode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MyComponent1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React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FC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Props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&gt;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({ 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children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})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&lt;div&gt;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children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&lt;/div&gt;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MyComponent2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({ 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children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}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Props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)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: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JSX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Element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&lt;div&gt;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1080"/>
                </a:solidFill>
                <a:latin typeface="Consolas"/>
              </a:rPr>
              <a:t>children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&lt;/div&gt;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inputRef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795e26"/>
                </a:solidFill>
                <a:latin typeface="Consolas"/>
              </a:rPr>
              <a:t>useRef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s-ES" sz="1000" spc="-1" strike="noStrike">
                <a:solidFill>
                  <a:srgbClr val="267f99"/>
                </a:solidFill>
                <a:latin typeface="Consolas"/>
              </a:rPr>
              <a:t>HTMLInputElement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&gt;(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null</a:t>
            </a:r>
            <a:r>
              <a:rPr b="0" lang="es-ES" sz="10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57AAC6-9BD4-4CD8-BD69-584E095F4BF9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adroTexto 7"/>
          <p:cNvSpPr/>
          <p:nvPr/>
        </p:nvSpPr>
        <p:spPr>
          <a:xfrm>
            <a:off x="431640" y="1465200"/>
            <a:ext cx="82807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La librería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react-router-dom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permite gestionar la navegación en React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sin recargar la página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React Router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uadroTexto 10"/>
          <p:cNvSpPr/>
          <p:nvPr/>
        </p:nvSpPr>
        <p:spPr>
          <a:xfrm>
            <a:off x="431640" y="4221000"/>
            <a:ext cx="8280720" cy="24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Se usa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&lt;BrowserRouter&gt; 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para envolver la aplicación y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&lt;Routes&gt; 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para agrupar las rutas.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&lt;Link&gt; 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permite al usuario la navegación dentro del interfaz.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useNavigate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permite cambiar (y pasar datos) a otra ruta.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useParams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permite acceder a segmentos dinámicos de la URL.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useSearchParams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maneja parámetros de búsqueda en la URL.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useLocation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devuelve un objeto con detalles de la ruta actual, incluido datos pasados entre rutas.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Rectángulo 3"/>
          <p:cNvSpPr/>
          <p:nvPr/>
        </p:nvSpPr>
        <p:spPr>
          <a:xfrm>
            <a:off x="1727640" y="1845000"/>
            <a:ext cx="5688360" cy="222660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function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App() {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(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&lt;BrowserRouter&gt;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&lt;nav&gt;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&lt;Link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to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a31515"/>
                </a:solidFill>
                <a:latin typeface="Consolas"/>
              </a:rPr>
              <a:t>"/"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Inicio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&lt;/Link&gt;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&lt;Link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to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a31515"/>
                </a:solidFill>
                <a:latin typeface="Consolas"/>
              </a:rPr>
              <a:t>"/perfil/123"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Perfil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&lt;/Link&gt;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&lt;/nav&gt;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&lt;Routes&gt;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&lt;Route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path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a31515"/>
                </a:solidFill>
                <a:latin typeface="Consolas"/>
              </a:rPr>
              <a:t>"/"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element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&lt;Home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/&gt;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/&gt;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&lt;Route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path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a31515"/>
                </a:solidFill>
                <a:latin typeface="Consolas"/>
              </a:rPr>
              <a:t>"/perfil/:id"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element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&lt;Perfil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/&gt;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/&gt;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&lt;/Routes&gt;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&lt;/BrowserRouter&gt;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CCD0F1-5301-474C-A3A4-53F25AF9DC25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adroTexto 7"/>
          <p:cNvSpPr/>
          <p:nvPr/>
        </p:nvSpPr>
        <p:spPr>
          <a:xfrm>
            <a:off x="448920" y="2365920"/>
            <a:ext cx="82807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"/>
              </a:rPr>
              <a:t>https://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"/>
              </a:rPr>
              <a:t>desa1.dit.aeat/spadit/SPAD-RDIT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Consola SpaDit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adroTexto 9"/>
          <p:cNvSpPr/>
          <p:nvPr/>
        </p:nvSpPr>
        <p:spPr>
          <a:xfrm>
            <a:off x="448920" y="2997000"/>
            <a:ext cx="828072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Ejemplos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de componentes de la librería @dit/spad-rdit_library: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3"/>
              </a:rPr>
              <a:t>https://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4"/>
              </a:rPr>
              <a:t>desa1.dit.aeat/spadit/SPAD-RDIT/Ejemplos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adroTexto 12"/>
          <p:cNvSpPr/>
          <p:nvPr/>
        </p:nvSpPr>
        <p:spPr>
          <a:xfrm>
            <a:off x="448920" y="1615320"/>
            <a:ext cx="8280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La Consola SpaDit muestra ejemplos de fragmentos JSX/TSX que hacen uso de React. La mayoría son componentes de la librería @dit/spad-rdit_library proporcionada por el DIT.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adroTexto 13"/>
          <p:cNvSpPr/>
          <p:nvPr/>
        </p:nvSpPr>
        <p:spPr>
          <a:xfrm>
            <a:off x="448920" y="4221000"/>
            <a:ext cx="8280720" cy="20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Arial"/>
                <a:ea typeface="Verdana"/>
              </a:rPr>
              <a:t>Componentes visuales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de la librería @dit/spad-rdit_library</a:t>
            </a:r>
            <a:r>
              <a:rPr b="1" lang="en-US" sz="1400" spc="-1" strike="noStrike">
                <a:solidFill>
                  <a:schemeClr val="dk1"/>
                </a:solidFill>
                <a:latin typeface="Arial"/>
                <a:ea typeface="Verdana"/>
              </a:rPr>
              <a:t>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Verdana"/>
              </a:rPr>
              <a:t>Accordion - ActionBar - Alert - Button - Card - Checkbox - ComboBox - DataGrid - DatePicker - Dropdown - InputText - List - LoadingOverlay - Modal - OutputData - ProgressBar - QueryForm - Select - Stepper - Switch - Tabs - TextArea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Arial"/>
                <a:ea typeface="Verdana"/>
              </a:rPr>
              <a:t>Componentes de infraestructura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de la librería @dit/spad-rdit_library</a:t>
            </a:r>
            <a:r>
              <a:rPr b="1" lang="en-US" sz="1400" spc="-1" strike="noStrike">
                <a:solidFill>
                  <a:schemeClr val="dk1"/>
                </a:solidFill>
                <a:latin typeface="Arial"/>
                <a:ea typeface="Verdana"/>
              </a:rPr>
              <a:t>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Verdana"/>
              </a:rPr>
              <a:t>SpaditContexto - SpaditContextoProvider - Utilidades - axiosAPI - axiosInstance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60BFF4-32B1-4062-968F-FA372542B481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adroTexto 7"/>
          <p:cNvSpPr/>
          <p:nvPr/>
        </p:nvSpPr>
        <p:spPr>
          <a:xfrm>
            <a:off x="431640" y="3215880"/>
            <a:ext cx="8280720" cy="20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JSX &gt;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"/>
              </a:rPr>
              <a:t>https://desa1.dit.aeat/spadit/SPAD-RDIT/EjemploAxiosInstance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TSX &gt;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"/>
              </a:rPr>
              <a:t>https://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3"/>
              </a:rPr>
              <a:t>desa1.dit.aeat/spadit/SPAD-RDIT/EjemploAxiosInstanceTSX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JSX &gt;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4"/>
              </a:rPr>
              <a:t>https://desa1.dit.aeat/spadit/SPAD-RDIT/EjemploAxiosAPI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TSX &gt;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5"/>
              </a:rPr>
              <a:t>https://desa1.dit.aeat/spadit/SPAD-RDIT/EjemploAxiosAPITSX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Componentes AxiosInstance y AxiosAPI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adroTexto 9"/>
          <p:cNvSpPr/>
          <p:nvPr/>
        </p:nvSpPr>
        <p:spPr>
          <a:xfrm>
            <a:off x="431640" y="5034600"/>
            <a:ext cx="8280720" cy="15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Ejemplo de Endpoint: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6"/>
              </a:rPr>
              <a:t>https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7"/>
              </a:rPr>
              <a:t>://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8"/>
              </a:rPr>
              <a:t>desa1.dit.aeat/wlpl/SPAD-RDIT/EjemploRESTService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Utilidad de QuickType para obtener el tipado desde un JSON: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9"/>
              </a:rPr>
              <a:t>https://desa1.dit.aeat/spadit/SPAD-RDIT/JsonGenerador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adroTexto 12"/>
          <p:cNvSpPr/>
          <p:nvPr/>
        </p:nvSpPr>
        <p:spPr>
          <a:xfrm>
            <a:off x="431640" y="1484640"/>
            <a:ext cx="8280720" cy="15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Ambos permiten realizar peticiones GET o POST con paso de parámetros a endpoints del backend.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axiosInstance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permite añadir opciones de configuración en la petición (timeout, headers, ...) y obtener información adicional en la respuesta.</a:t>
            </a:r>
            <a:br>
              <a:rPr sz="1400"/>
            </a:b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axiosAPI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versión simplificada con la configuración por defecto y devuelve directamente el "data" de la respuesta.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B1EE1F-BF32-47AB-A2C8-A738437D9D59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Backend. Serializar objetos Java a JSON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adroTexto 12"/>
          <p:cNvSpPr/>
          <p:nvPr/>
        </p:nvSpPr>
        <p:spPr>
          <a:xfrm>
            <a:off x="431640" y="3481200"/>
            <a:ext cx="82807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Con la librería Gson (com.google.gson.Gson)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adroTexto 6"/>
          <p:cNvSpPr/>
          <p:nvPr/>
        </p:nvSpPr>
        <p:spPr>
          <a:xfrm>
            <a:off x="431640" y="5137560"/>
            <a:ext cx="82807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Con el servicio  ADHT_UTIL_Factory.getJsonSrv()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Rectángulo 2"/>
          <p:cNvSpPr/>
          <p:nvPr/>
        </p:nvSpPr>
        <p:spPr>
          <a:xfrm>
            <a:off x="2286000" y="3853440"/>
            <a:ext cx="4571640" cy="100548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Persona persona =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new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Persona(</a:t>
            </a:r>
            <a:r>
              <a:rPr b="0" lang="es-ES" sz="1000" spc="-1" strike="noStrike">
                <a:solidFill>
                  <a:srgbClr val="a31515"/>
                </a:solidFill>
                <a:latin typeface="Consolas"/>
              </a:rPr>
              <a:t>"Ana"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s-ES" sz="1000" spc="-1" strike="noStrike">
                <a:solidFill>
                  <a:srgbClr val="098658"/>
                </a:solidFill>
                <a:latin typeface="Consolas"/>
              </a:rPr>
              <a:t>30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Gson gson =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new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Gson();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String json = gson.toJson(persona);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//{"nombre":"Ana","edad":30}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Rectángulo 3"/>
          <p:cNvSpPr/>
          <p:nvPr/>
        </p:nvSpPr>
        <p:spPr>
          <a:xfrm>
            <a:off x="2286000" y="5509800"/>
            <a:ext cx="4571640" cy="100548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Persona persona =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new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Persona(</a:t>
            </a:r>
            <a:r>
              <a:rPr b="0" lang="es-ES" sz="1000" spc="-1" strike="noStrike">
                <a:solidFill>
                  <a:srgbClr val="a31515"/>
                </a:solidFill>
                <a:latin typeface="Consolas"/>
              </a:rPr>
              <a:t>"Ana"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s-ES" sz="1000" spc="-1" strike="noStrike">
                <a:solidFill>
                  <a:srgbClr val="098658"/>
                </a:solidFill>
                <a:latin typeface="Consolas"/>
              </a:rPr>
              <a:t>30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JsonSrv jsonSrv = ADHT_UTIL_Factory.getJsonSrv();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String json = jsonSrv.toJson(persona);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//{"nombre":"Ana","edad":30}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Rectángulo 4"/>
          <p:cNvSpPr/>
          <p:nvPr/>
        </p:nvSpPr>
        <p:spPr>
          <a:xfrm>
            <a:off x="2286000" y="1418040"/>
            <a:ext cx="4571640" cy="192132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public </a:t>
            </a:r>
            <a:r>
              <a:rPr b="0" lang="en-US" sz="10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 Persona {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n-US" sz="1000" spc="-1" strike="noStrike">
                <a:solidFill>
                  <a:srgbClr val="0000ff"/>
                </a:solidFill>
                <a:latin typeface="Consolas"/>
              </a:rPr>
              <a:t>private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 String nombre;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n-US" sz="1000" spc="-1" strike="noStrike">
                <a:solidFill>
                  <a:srgbClr val="0000ff"/>
                </a:solidFill>
                <a:latin typeface="Consolas"/>
              </a:rPr>
              <a:t>private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 int edad;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n-US" sz="1000" spc="-1" strike="noStrike">
                <a:solidFill>
                  <a:srgbClr val="008000"/>
                </a:solidFill>
                <a:latin typeface="Consolas"/>
              </a:rPr>
              <a:t>// Constructor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n-US" sz="100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 Persona(String nombre, int edad) {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en-US" sz="1000" spc="-1" strike="noStrike">
                <a:solidFill>
                  <a:srgbClr val="0000ff"/>
                </a:solidFill>
                <a:latin typeface="Consolas"/>
              </a:rPr>
              <a:t>this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.nombre = nombre;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en-US" sz="1000" spc="-1" strike="noStrike">
                <a:solidFill>
                  <a:srgbClr val="0000ff"/>
                </a:solidFill>
                <a:latin typeface="Consolas"/>
              </a:rPr>
              <a:t>this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.edad = edad;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n-US" sz="1000" spc="-1" strike="noStrike">
                <a:solidFill>
                  <a:srgbClr val="008000"/>
                </a:solidFill>
                <a:latin typeface="Consolas"/>
              </a:rPr>
              <a:t>// Getters y setters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48F805-A7B3-45DD-B1F8-30655D2BC8A1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React y Librería SpaDit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adroTexto 9"/>
          <p:cNvSpPr/>
          <p:nvPr/>
        </p:nvSpPr>
        <p:spPr>
          <a:xfrm>
            <a:off x="1619640" y="1772640"/>
            <a:ext cx="3312000" cy="45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" action="ppaction://hlinksldjump"/>
              </a:rPr>
              <a:t>Sintaxis JSX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" action="ppaction://hlinksldjump"/>
              </a:rPr>
              <a:t>Renderizado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3" action="ppaction://hlinksldjump"/>
              </a:rPr>
              <a:t> Condicional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4" action="ppaction://hlinksldjump"/>
              </a:rPr>
              <a:t>Renderizado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5" action="ppaction://hlinksldjump"/>
              </a:rPr>
              <a:t> de Listas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6" action="ppaction://hlinksldjump"/>
              </a:rPr>
              <a:t>Manejo de Eventos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7" action="ppaction://hlinksldjump"/>
              </a:rPr>
              <a:t>Props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8" action="ppaction://hlinksldjump"/>
              </a:rPr>
              <a:t> y Componentes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9" action="ppaction://hlinksldjump"/>
              </a:rPr>
              <a:t>Hook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0" action="ppaction://hlinksldjump"/>
              </a:rPr>
              <a:t>useState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1" action="ppaction://hlinksldjump"/>
              </a:rPr>
              <a:t>Hook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2" action="ppaction://hlinksldjump"/>
              </a:rPr>
              <a:t>useEffect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*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3" action="ppaction://hlinksldjump"/>
              </a:rPr>
              <a:t>Hook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4" action="ppaction://hlinksldjump"/>
              </a:rPr>
              <a:t>useContext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*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5" action="ppaction://hlinksldjump"/>
              </a:rPr>
              <a:t>Hook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6" action="ppaction://hlinksldjump"/>
              </a:rPr>
              <a:t>useRef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*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7" action="ppaction://hlinksldjump"/>
              </a:rPr>
              <a:t>Hook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8" action="ppaction://hlinksldjump"/>
              </a:rPr>
              <a:t>useReducer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9" action="ppaction://hlinksldjump"/>
              </a:rPr>
              <a:t>React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0" action="ppaction://hlinksldjump"/>
              </a:rPr>
              <a:t> con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1" action="ppaction://hlinksldjump"/>
              </a:rPr>
              <a:t>TypeScript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adroTexto 6"/>
          <p:cNvSpPr/>
          <p:nvPr/>
        </p:nvSpPr>
        <p:spPr>
          <a:xfrm>
            <a:off x="5346360" y="1772640"/>
            <a:ext cx="2537640" cy="43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2" action="ppaction://hlinksldjump"/>
              </a:rPr>
              <a:t>React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3" action="ppaction://hlinksldjump"/>
              </a:rPr>
              <a:t>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4" action="ppaction://hlinksldjump"/>
              </a:rPr>
              <a:t>Router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5" action="ppaction://hlinksldjump"/>
              </a:rPr>
              <a:t>Consola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6" action="ppaction://hlinksldjump"/>
              </a:rPr>
              <a:t>SpaDit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7" action="ppaction://hlinksldjump"/>
              </a:rPr>
              <a:t>Componente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8" action="ppaction://hlinksldjump"/>
              </a:rPr>
              <a:t>Axios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9" action="ppaction://hlinksldjump"/>
              </a:rPr>
              <a:t>Componente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30" action="ppaction://hlinksldjump"/>
              </a:rPr>
              <a:t>SpaditContexto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31" action="ppaction://hlinksldjump"/>
              </a:rPr>
              <a:t>Componente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32" action="ppaction://hlinksldjump"/>
              </a:rPr>
              <a:t>Utilidades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33" action="ppaction://hlinksldjump"/>
              </a:rPr>
              <a:t>Componente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34" action="ppaction://hlinksldjump"/>
              </a:rPr>
              <a:t>QueryForm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*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35" action="ppaction://hlinksldjump"/>
              </a:rPr>
              <a:t>Caso Práctico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E1699F-4C07-4F44-B2DC-5BBAA365C910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adroTexto 7"/>
          <p:cNvSpPr/>
          <p:nvPr/>
        </p:nvSpPr>
        <p:spPr>
          <a:xfrm>
            <a:off x="464760" y="2061000"/>
            <a:ext cx="82807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"/>
              </a:rPr>
              <a:t>https://desa1.dit.aeat/spadit/SPAD-RDIT/EjemploSpaditContexto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Componente SpaditContexto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adroTexto 9"/>
          <p:cNvSpPr/>
          <p:nvPr/>
        </p:nvSpPr>
        <p:spPr>
          <a:xfrm>
            <a:off x="464760" y="2853000"/>
            <a:ext cx="8280720" cy="24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Algunas de las propiedades que se pueden obtener del contexto: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Organismo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AEAT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Entorno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DESARROLLO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Plataforma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INTRANET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Subplataforma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Sistema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WLP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NIF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Usuario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f0099xyz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NombreApellidos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JUAN GARCIA SUAREZ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Dominio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https://desa1.dit.aeat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adroTexto 12"/>
          <p:cNvSpPr/>
          <p:nvPr/>
        </p:nvSpPr>
        <p:spPr>
          <a:xfrm>
            <a:off x="464760" y="1615320"/>
            <a:ext cx="82807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Permite obtener diferentes propiedades del contexto de ejecución de la SPA.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0B7D7E-C872-445E-BED8-43472F243AEF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adroTexto 7"/>
          <p:cNvSpPr/>
          <p:nvPr/>
        </p:nvSpPr>
        <p:spPr>
          <a:xfrm>
            <a:off x="464760" y="2258280"/>
            <a:ext cx="82807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"/>
              </a:rPr>
              <a:t>https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"/>
              </a:rPr>
              <a:t>://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3"/>
              </a:rPr>
              <a:t>desa1.dit.aeat/spadit/SPAD-RDIT/EjemploUtilidades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Componente Utilidades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adroTexto 9"/>
          <p:cNvSpPr/>
          <p:nvPr/>
        </p:nvSpPr>
        <p:spPr>
          <a:xfrm>
            <a:off x="464760" y="2853000"/>
            <a:ext cx="8280720" cy="37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Ejemplo cuando la SPA se ejecuta en Desarrollo - Intranet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Utilidades.getUrl("/wlpl/SPAD-RDIT/EjemploRESTService")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https://desa1.dit.aeat/wlpl/SPAD-RDIT/EjemploRESTService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Ejemplo cuando la SPA se ejecuta en Local - Intranet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Utilidades.getUrl("/wlpl/SPAD-RDIT/EjemploRESTService",false)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https://desa1.dit.aeat/wlpl/SPAD-RDIT/EjemploRESTService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Utilidades.getUrl("/wlpl/SPAD-RDIT/EjemploRESTService",true)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https://intra.waslocal.gob.aeat:8443/wlpl/SPAD-RDIT/EjemploRESTService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El segundo parámetro solo aplica en LOCAL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Con el parámetro "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true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" devuelve la URL del dominio del servidor WLP LOCAL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Con el parámetro "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false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" devuelve la URL del dominio de DESARROLLO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adroTexto 12"/>
          <p:cNvSpPr/>
          <p:nvPr/>
        </p:nvSpPr>
        <p:spPr>
          <a:xfrm>
            <a:off x="464760" y="1615320"/>
            <a:ext cx="8280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El método getUrl recibe como parámetro una ruta relativa y devuelve la ruta absoluta de JavaDit asociada al entorno y plataforma donde se este ejecutando la SPA.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863A88-4699-4481-B84A-70A5733FBD35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Componente Utilidades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adroTexto 9"/>
          <p:cNvSpPr/>
          <p:nvPr/>
        </p:nvSpPr>
        <p:spPr>
          <a:xfrm>
            <a:off x="464760" y="2407680"/>
            <a:ext cx="8280720" cy="26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VITE_WLPL_LOCAL = true (siempre devuelve las URLs del dominio del servidor WLP LOCAL)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Utilidades.getUrl("/wlpl/SPAD-RDIT/EjemploRESTService")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https://intra.waslocal.gob.aeat:8443/wlpl/SPAD-RDIT/EjemploRESTService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VITE_WLPL_LOCAL = false (siempre devuelve las URLs del dominio de DESARROLLO)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Utilidades.getUrl("/wlpl/SPAD-RDIT/EjemploRESTService")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https://desa1.dit.aeat/wlpl/SPAD-RDIT/EjemploRESTService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adroTexto 12"/>
          <p:cNvSpPr/>
          <p:nvPr/>
        </p:nvSpPr>
        <p:spPr>
          <a:xfrm>
            <a:off x="464760" y="1615320"/>
            <a:ext cx="8280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En Local se puede definir el comportamiento global del método getUrl en toda la SPA, con la variable de entorno VITE_WLPL_LOCAL (ubicada en el fichero .env).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adroTexto 6"/>
          <p:cNvSpPr/>
          <p:nvPr/>
        </p:nvSpPr>
        <p:spPr>
          <a:xfrm>
            <a:off x="431640" y="5469840"/>
            <a:ext cx="8280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Si al método getUrl se le pasa el segundo parámetro (true o false), este parámetro prevalece sobre la variable de entorno VITE_WLPL_LOCAL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2C6270-8FDA-4C30-AC76-6F732B47B838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adroTexto 7"/>
          <p:cNvSpPr/>
          <p:nvPr/>
        </p:nvSpPr>
        <p:spPr>
          <a:xfrm>
            <a:off x="464760" y="2327400"/>
            <a:ext cx="828072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JSX &gt;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"/>
              </a:rPr>
              <a:t>https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"/>
              </a:rPr>
              <a:t>://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3"/>
              </a:rPr>
              <a:t>desa1.dit.aeat/spadit/SPAD-RDIT/EjemploQueryForm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TSX &gt;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4"/>
              </a:rPr>
              <a:t>https://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5"/>
              </a:rPr>
              <a:t>desa1.dit.aeat/spadit/SPAD-RDIT/EjemploQueryFormTSX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Componente QueryForm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adroTexto 9"/>
          <p:cNvSpPr/>
          <p:nvPr/>
        </p:nvSpPr>
        <p:spPr>
          <a:xfrm>
            <a:off x="464760" y="3679200"/>
            <a:ext cx="8280720" cy="24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Ejemplo de Query: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6"/>
              </a:rPr>
              <a:t>https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7"/>
              </a:rPr>
              <a:t>://desa1.dit.aeat/wlpl/ADHT-AUDT/LogIntranetQuery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Ejemplo Endpoint REST primeros resultados: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8"/>
              </a:rPr>
              <a:t>https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9"/>
              </a:rPr>
              <a:t>://desa1.dit.aeat/wlpl/ADHT-AUDT/LogIntranetQuery?VEZ=BUSCAR1_JSON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Ejemplo Endpoint REST más resultados: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0"/>
              </a:rPr>
              <a:t>https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1"/>
              </a:rPr>
              <a:t>://desa1.dit.aeat/wlpl/ADHT-AUDT/LogIntranetQuery?VEZ=BUSCAR_JSON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adroTexto 12"/>
          <p:cNvSpPr/>
          <p:nvPr/>
        </p:nvSpPr>
        <p:spPr>
          <a:xfrm>
            <a:off x="464760" y="1615320"/>
            <a:ext cx="8280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Permite obtener el listado de una Query ya existente en JavaDit, sin necesidad de modificar el backend.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338871-555A-4DFB-A754-B0C50A5D5560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Componente QueryForm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Imagen 2" descr=""/>
          <p:cNvPicPr/>
          <p:nvPr/>
        </p:nvPicPr>
        <p:blipFill>
          <a:blip r:embed="rId1"/>
          <a:stretch/>
        </p:blipFill>
        <p:spPr>
          <a:xfrm>
            <a:off x="558000" y="1772640"/>
            <a:ext cx="8027280" cy="43048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C66216-6B84-4E18-95C5-696EDD3E76C1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ítulo 1"/>
          <p:cNvSpPr/>
          <p:nvPr/>
        </p:nvSpPr>
        <p:spPr>
          <a:xfrm>
            <a:off x="71640" y="836640"/>
            <a:ext cx="90007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Caso Práctico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adroTexto 2"/>
          <p:cNvSpPr/>
          <p:nvPr/>
        </p:nvSpPr>
        <p:spPr>
          <a:xfrm>
            <a:off x="1970280" y="1568160"/>
            <a:ext cx="5273640" cy="457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Crear formulario básico y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</a:rPr>
              <a:t>manejo de eventos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 de botones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Añadir estados para los campos del formulario con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</a:rPr>
              <a:t>useState</a:t>
            </a:r>
            <a:br>
              <a:rPr sz="1400"/>
            </a:b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Implementar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hlinkClick r:id="rId1"/>
              </a:rPr>
              <a:t>llamada HTTP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 con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</a:rPr>
              <a:t>axios</a:t>
            </a:r>
            <a:br>
              <a:rPr sz="1400"/>
            </a:b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</a:rPr>
              <a:t>useEffect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 para cargar datos iniciales</a:t>
            </a:r>
            <a:br>
              <a:rPr sz="1400"/>
            </a:b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Uso de map para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</a:rPr>
              <a:t>renderizar listado 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en una tabla</a:t>
            </a:r>
            <a:br>
              <a:rPr sz="1400"/>
            </a:b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</a:rPr>
              <a:t>Renderizado condicional 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cuando no hay resultados</a:t>
            </a:r>
            <a:br>
              <a:rPr sz="1400"/>
            </a:b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Añadir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</a:rPr>
              <a:t>validación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 básica y mostrar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</a:rPr>
              <a:t>alerta de errores</a:t>
            </a:r>
            <a:br>
              <a:rPr sz="1400"/>
            </a:b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Enfoque automático en campos con errores con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</a:rPr>
              <a:t>useRef</a:t>
            </a:r>
            <a:br>
              <a:rPr sz="1400"/>
            </a:b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Implementar persistencia con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</a:rPr>
              <a:t>localStorage</a:t>
            </a:r>
            <a:br>
              <a:rPr sz="1400"/>
            </a:b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Añadir navegación a otras vistas con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</a:rPr>
              <a:t>useNavigate</a:t>
            </a:r>
            <a:br>
              <a:rPr sz="1400"/>
            </a:b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Añadir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</a:rPr>
              <a:t>TypeScript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</a:rPr>
              <a:t> (interfaces, tipos)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0AFC6E-7CF0-4CFF-B9E1-2AF7C20C06DD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ítulo 1"/>
          <p:cNvSpPr/>
          <p:nvPr/>
        </p:nvSpPr>
        <p:spPr>
          <a:xfrm>
            <a:off x="71640" y="836640"/>
            <a:ext cx="90007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96604"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Ejemplo de formulario responsivo con Bootstrap (aeat.07.css)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Rectángulo 3"/>
          <p:cNvSpPr/>
          <p:nvPr/>
        </p:nvSpPr>
        <p:spPr>
          <a:xfrm>
            <a:off x="1431000" y="1416960"/>
            <a:ext cx="6281640" cy="527940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&lt;div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"container"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&lt;form&gt;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&lt;div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"row"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&lt;div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"col-md-3 p-3"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&lt;label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"form-label"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NIF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&lt;/label&gt;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&lt;input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type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"text"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"form-control form-control-sm"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value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/&gt;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&lt;/div&gt;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&lt;div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"col-md-3 p-3"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&lt;label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"form-label"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Grupo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&lt;/label&gt;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&lt;select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"form-control form-control-sm"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&lt;option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value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""</a:t>
            </a:r>
            <a:r>
              <a:rPr b="0" lang="es-ES" sz="1000" spc="-1" strike="noStrike">
                <a:solidFill>
                  <a:srgbClr val="cd3131"/>
                </a:solidFill>
                <a:latin typeface="Consolas"/>
              </a:rPr>
              <a:t>/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&lt;option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value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"A1"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A1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&lt;/option&gt;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&lt;option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value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"A2"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A2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&lt;/option&gt;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&lt;option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value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"C1"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C1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&lt;/option&gt;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&lt;option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value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"C2"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C2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&lt;/option&gt;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&lt;/select&gt;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&lt;/div&gt;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&lt;div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"col-md-3 p-3"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&lt;label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"form-label"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Nivel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&lt;/label&gt;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&lt;input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type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"number"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"form-control form-control-sm"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value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/&gt;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&lt;/div&gt;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&lt;div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"col-md-3 p-3"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&lt;label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"form-label"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Nombre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&lt;/label&gt;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&lt;input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type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"text"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"form-control form-control-sm"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value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/&gt;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&lt;/div&gt;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&lt;/div&gt;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&lt;div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"d-flex flex-column flex-sm-row justify-content-center"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&lt;button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type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"button"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"btn btn-outline-primary m-3"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Buscar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&lt;/button&gt;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&lt;button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type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"button"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"btn btn-outline-primary m-3"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Limpiar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&lt;/button&gt;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&lt;button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type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"button"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"btn btn-outline-primary m-3"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Nuevo Empleado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&lt;/button&gt;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&lt;/div&gt;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&lt;/form&gt;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&lt;/div&gt;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8DBC38-5C6D-463A-8189-FAD08860A19F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ítulo 1"/>
          <p:cNvSpPr/>
          <p:nvPr/>
        </p:nvSpPr>
        <p:spPr>
          <a:xfrm>
            <a:off x="71640" y="836640"/>
            <a:ext cx="90007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96604"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Ejemplo de formulario responsivo con Bootstrap (aeat.07.css)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9" name="Tabla 3"/>
          <p:cNvGraphicFramePr/>
          <p:nvPr/>
        </p:nvGraphicFramePr>
        <p:xfrm>
          <a:off x="935640" y="1499040"/>
          <a:ext cx="7272360" cy="4449600"/>
        </p:xfrm>
        <a:graphic>
          <a:graphicData uri="http://schemas.openxmlformats.org/drawingml/2006/table">
            <a:tbl>
              <a:tblPr/>
              <a:tblGrid>
                <a:gridCol w="1692000"/>
                <a:gridCol w="5580360"/>
              </a:tblGrid>
              <a:tr h="3708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Clase</a:t>
                      </a:r>
                      <a:endParaRPr b="0" lang="es-ES" sz="1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16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Función / Responsividad</a:t>
                      </a:r>
                      <a:endParaRPr b="0" lang="es-ES" sz="1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.container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Centra y limita el ancho del contenido. Contenedor base del sistema grid en Bootstrap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.row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Activa el sistema de columnas de Bootstrap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.col-md-3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Ocupa 3 columnas en pantallas ≥768px (4 campos por fila); se apilan en &lt;768px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.p-3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Agrega padding interno (espacio alrededor del campo)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.form-control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Estira el input/select al 100% del ancho de la columna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.form-control-sm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Aplica versión más pequeña del input/select (menos altura y padding)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.d-flex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Activa Flexbox en el contenedor de los botones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.flex-column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En vista móvil, los botones se apilan verticalmente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.flex-sm-row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Desde sm (≥576px), los botones se alinean horizontalmente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.justify-content-center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Centra horizontalmente los elementos dentro del d-flex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.m-3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Aplica margen en los 4 lados a cada botón, separándolos entre sí</a:t>
                      </a:r>
                      <a:endParaRPr b="0" lang="es-E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0" name="CuadroTexto 6"/>
          <p:cNvSpPr/>
          <p:nvPr/>
        </p:nvSpPr>
        <p:spPr>
          <a:xfrm>
            <a:off x="899640" y="6021360"/>
            <a:ext cx="4176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"/>
              </a:rPr>
              <a:t>https://</a:t>
            </a:r>
            <a:r>
              <a:rPr b="0" lang="es-ES" sz="10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"/>
              </a:rPr>
              <a:t>getbootstrap.com/docs/4.3/layout/grid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adroTexto 7"/>
          <p:cNvSpPr/>
          <p:nvPr/>
        </p:nvSpPr>
        <p:spPr>
          <a:xfrm>
            <a:off x="899640" y="6499440"/>
            <a:ext cx="4176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3"/>
              </a:rPr>
              <a:t>https://</a:t>
            </a:r>
            <a:r>
              <a:rPr b="0" lang="es-ES" sz="10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4"/>
              </a:rPr>
              <a:t>getbootstrap.com/docs/4.3/utilities/flex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adroTexto 9"/>
          <p:cNvSpPr/>
          <p:nvPr/>
        </p:nvSpPr>
        <p:spPr>
          <a:xfrm>
            <a:off x="899640" y="6267600"/>
            <a:ext cx="4464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5"/>
              </a:rPr>
              <a:t>https://</a:t>
            </a:r>
            <a:r>
              <a:rPr b="0" lang="es-ES" sz="10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6"/>
              </a:rPr>
              <a:t>getbootstrap.com/docs/4.3/components/forms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0D3C81-9525-4969-BCB5-8B95981EEA66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ítulo 1"/>
          <p:cNvSpPr/>
          <p:nvPr/>
        </p:nvSpPr>
        <p:spPr>
          <a:xfrm>
            <a:off x="71640" y="836640"/>
            <a:ext cx="90007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96604"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Ejemplo de formulario responsivo con Bootstrap (aeat.07.css)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Imagen 2" descr=""/>
          <p:cNvPicPr/>
          <p:nvPr/>
        </p:nvPicPr>
        <p:blipFill>
          <a:blip r:embed="rId1"/>
          <a:stretch/>
        </p:blipFill>
        <p:spPr>
          <a:xfrm>
            <a:off x="266040" y="1628640"/>
            <a:ext cx="5817600" cy="4780800"/>
          </a:xfrm>
          <a:prstGeom prst="rect">
            <a:avLst/>
          </a:prstGeom>
          <a:ln w="0">
            <a:noFill/>
          </a:ln>
        </p:spPr>
      </p:pic>
      <p:pic>
        <p:nvPicPr>
          <p:cNvPr id="195" name="Imagen 5" descr=""/>
          <p:cNvPicPr/>
          <p:nvPr/>
        </p:nvPicPr>
        <p:blipFill>
          <a:blip r:embed="rId2"/>
          <a:stretch/>
        </p:blipFill>
        <p:spPr>
          <a:xfrm>
            <a:off x="6386400" y="1628640"/>
            <a:ext cx="2075040" cy="4793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C4A67E-0EA7-468F-9B22-3DC36D8C4774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ítulo 1"/>
          <p:cNvSpPr/>
          <p:nvPr/>
        </p:nvSpPr>
        <p:spPr>
          <a:xfrm>
            <a:off x="71640" y="836640"/>
            <a:ext cx="90007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Buzon SpaDit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adroTexto 3"/>
          <p:cNvSpPr/>
          <p:nvPr/>
        </p:nvSpPr>
        <p:spPr>
          <a:xfrm>
            <a:off x="4720680" y="2565000"/>
            <a:ext cx="18432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1" lang="es-ES" sz="3000" spc="-1" strike="noStrike">
              <a:solidFill>
                <a:srgbClr val="3333cc"/>
              </a:solidFill>
              <a:latin typeface="Arial"/>
            </a:endParaRPr>
          </a:p>
        </p:txBody>
      </p:sp>
      <p:sp>
        <p:nvSpPr>
          <p:cNvPr id="198" name="CuadroTexto 4"/>
          <p:cNvSpPr/>
          <p:nvPr/>
        </p:nvSpPr>
        <p:spPr>
          <a:xfrm>
            <a:off x="1120680" y="2180160"/>
            <a:ext cx="6901920" cy="13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t">
            <a:spAutoFit/>
          </a:bodyPr>
          <a:p>
            <a:pPr algn="ctr"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00" spc="-1" strike="noStrike">
                <a:solidFill>
                  <a:schemeClr val="dk1"/>
                </a:solidFill>
                <a:latin typeface="Arial"/>
              </a:rPr>
              <a:t>BUZON SPADIT E INFRAESTRUCTURAS EXTERNAS/AEAT/ES@AEAT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600" spc="-1" strike="noStrike" u="sng">
                <a:solidFill>
                  <a:schemeClr val="dk1"/>
                </a:solidFill>
                <a:uFillTx/>
                <a:latin typeface="Arial"/>
                <a:hlinkClick r:id="rId1"/>
              </a:rPr>
              <a:t>spadit@correo.aeat.es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69B9DB-3E3C-474C-BC36-9C4388375276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adroTexto 7"/>
          <p:cNvSpPr/>
          <p:nvPr/>
        </p:nvSpPr>
        <p:spPr>
          <a:xfrm>
            <a:off x="1349640" y="2061000"/>
            <a:ext cx="64443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1"/>
              </a:rPr>
              <a:t>https://</a:t>
            </a:r>
            <a:r>
              <a:rPr b="1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2"/>
              </a:rPr>
              <a:t>svn.dit.aeat/repos/javadit/SPAD-CURS/develop/SPAD-CURS_APP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APP base del Curso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adroTexto 6"/>
          <p:cNvSpPr/>
          <p:nvPr/>
        </p:nvSpPr>
        <p:spPr>
          <a:xfrm>
            <a:off x="1853640" y="2909160"/>
            <a:ext cx="543636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Descargar código de SPAD-CURS_APP en: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C:\AEAT\VSCode\workspaces\desa\proyectos\SPAD-CURS_APP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Abrir VsCode: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3"/>
              </a:rPr>
              <a:t>C:\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4"/>
              </a:rPr>
              <a:t>AEAT\VSCode\Code.lnk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En VsCode abrir la carpeta SPAD-CURS_APP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adroTexto 10"/>
          <p:cNvSpPr/>
          <p:nvPr/>
        </p:nvSpPr>
        <p:spPr>
          <a:xfrm>
            <a:off x="1871640" y="5210640"/>
            <a:ext cx="540036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Twiki VsCode &gt;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5"/>
              </a:rPr>
              <a:t>https://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6"/>
              </a:rPr>
              <a:t>www.aeat/twiki6sh/bin/view/Infra/VsCode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Twiki SpaDit &gt; 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7"/>
              </a:rPr>
              <a:t>https://</a:t>
            </a:r>
            <a:r>
              <a:rPr b="0" lang="es-ES" sz="1400" spc="-1" strike="noStrike" u="sng">
                <a:solidFill>
                  <a:schemeClr val="dk1"/>
                </a:solidFill>
                <a:uFillTx/>
                <a:latin typeface="Arial"/>
                <a:ea typeface="Verdana"/>
                <a:hlinkClick r:id="rId8"/>
              </a:rPr>
              <a:t>www.aeat/twiki6sh/bin/view/Infra/SpaDit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D66874-2B3A-45EA-845B-C2D6CA14D67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adroTexto 7"/>
          <p:cNvSpPr/>
          <p:nvPr/>
        </p:nvSpPr>
        <p:spPr>
          <a:xfrm>
            <a:off x="431640" y="1412640"/>
            <a:ext cx="8280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JSX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es una extensión que permite escribir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HTML dentro de ficheros JavaScript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. Es una característica fundamental que facilita la creación de interfaces de usuario.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Sintaxis JSX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adroTexto 9"/>
          <p:cNvSpPr/>
          <p:nvPr/>
        </p:nvSpPr>
        <p:spPr>
          <a:xfrm>
            <a:off x="431640" y="3499200"/>
            <a:ext cx="828072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Un componente debe retornar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un único elemento raíz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.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Las expresiones de JavaScript se incluyen entre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llaves {}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Los nombres de funciones, variables y atributos de los componentes siguen convenio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camelCase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.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Los nombres de los componentes siguen convenio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PascalCase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.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Algún atributo que cambia de nombre, por ejemplo,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className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en lugar de class.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Se recomienda mantener la lógica fuera del JSX y definirla en funciones o variables.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El uso de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fragmentos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(&lt;&gt;...&lt;/&gt;) permite evitar elementos adicionales en el DOM.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ctángulo 2"/>
          <p:cNvSpPr/>
          <p:nvPr/>
        </p:nvSpPr>
        <p:spPr>
          <a:xfrm>
            <a:off x="2286000" y="2133000"/>
            <a:ext cx="4571640" cy="115812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nombre = </a:t>
            </a:r>
            <a:r>
              <a:rPr b="0" lang="es-ES" sz="1000" spc="-1" strike="noStrike">
                <a:solidFill>
                  <a:srgbClr val="a31515"/>
                </a:solidFill>
                <a:latin typeface="Consolas"/>
              </a:rPr>
              <a:t>"React"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(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&lt;div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className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a31515"/>
                </a:solidFill>
                <a:latin typeface="Consolas"/>
              </a:rPr>
              <a:t>"container"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&lt;h1&gt;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Hola,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nombre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&lt;/h1&gt;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&lt;p&gt;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Este es un ejemplo de JSX.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&lt;/p&gt;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&lt;/div&gt;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3CDD7B-68FA-4B17-B6D2-E8600A424A26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adroTexto 7"/>
          <p:cNvSpPr/>
          <p:nvPr/>
        </p:nvSpPr>
        <p:spPr>
          <a:xfrm>
            <a:off x="431640" y="1659600"/>
            <a:ext cx="8280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El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renderizado condicional 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permite mostrar u ocultar componentes o elementos del DOM en función de una condición lógica. Es esencial para construir interfaces dinámicas e interactivas.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Renderizado Condicional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ctángulo 4"/>
          <p:cNvSpPr/>
          <p:nvPr/>
        </p:nvSpPr>
        <p:spPr>
          <a:xfrm>
            <a:off x="1223640" y="2711160"/>
            <a:ext cx="6696360" cy="85284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{condición ?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&lt;ComponenteA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/&gt;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: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&lt;ComponenteB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/&gt;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Si la condición es verdadera, renderiza ComponenteA, si es falsa, renderiza ComponenteB  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{condición &amp;&amp;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&lt;Componente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/&gt;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Si la condición es verdadera, renderiza Componente, si es falsa, no renderiza nada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F7A91A-D01E-4074-8354-C688A24C597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adroTexto 7"/>
          <p:cNvSpPr/>
          <p:nvPr/>
        </p:nvSpPr>
        <p:spPr>
          <a:xfrm>
            <a:off x="431640" y="1609560"/>
            <a:ext cx="8280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El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renderizado de listas 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permite mostrar colecciones de datos como elementos individuales. Comúnmente se utiliza el método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Array.map()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para crear estos elementos.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Renderizado de Listas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Rectángulo 3"/>
          <p:cNvSpPr/>
          <p:nvPr/>
        </p:nvSpPr>
        <p:spPr>
          <a:xfrm>
            <a:off x="2286000" y="2548080"/>
            <a:ext cx="4571640" cy="146340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ListaUsuarios = ({ usuarios })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{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(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&lt;ul&gt;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usuarios.map(usuario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(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&lt;li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key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usuario.id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usuario.nombre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&lt;/li&gt;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))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&lt;/ul&gt;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};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adroTexto 9"/>
          <p:cNvSpPr/>
          <p:nvPr/>
        </p:nvSpPr>
        <p:spPr>
          <a:xfrm>
            <a:off x="431640" y="4581000"/>
            <a:ext cx="8280720" cy="11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Es importante usar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key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para proporcionar una identificación única y estable a cada elemento de la lista.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No se recomienda usar el índice como key si la lista puede cambiar de orden, ya que puede generar problemas de renderizado.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EF5AF4-E907-4AF9-B61F-46A7C8729A1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adroTexto 7"/>
          <p:cNvSpPr/>
          <p:nvPr/>
        </p:nvSpPr>
        <p:spPr>
          <a:xfrm>
            <a:off x="431640" y="1609560"/>
            <a:ext cx="828072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El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manejo de eventos 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permite que la interfaz responda a las acciones del usuario, como clicks, escritura, movimientos del ratón, etc. Es una parte fundamental para hacer las aplicaciones interactivas.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Manejo de Eventos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adroTexto 9"/>
          <p:cNvSpPr/>
          <p:nvPr/>
        </p:nvSpPr>
        <p:spPr>
          <a:xfrm>
            <a:off x="431640" y="4581000"/>
            <a:ext cx="828072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Eventos comunes: onClick, onChange, onSubmit, onKeyDown, onKeyUp, onMouseOver.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Los eventos pueden aceptar funciones anónimas o funciones predefinidas.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Rectángulo 2"/>
          <p:cNvSpPr/>
          <p:nvPr/>
        </p:nvSpPr>
        <p:spPr>
          <a:xfrm>
            <a:off x="2013120" y="2460240"/>
            <a:ext cx="5117400" cy="176868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&lt;button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onClick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()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alert(</a:t>
            </a:r>
            <a:r>
              <a:rPr b="0" lang="es-ES" sz="1000" spc="-1" strike="noStrike">
                <a:solidFill>
                  <a:srgbClr val="a31515"/>
                </a:solidFill>
                <a:latin typeface="Consolas"/>
              </a:rPr>
              <a:t>"¡Hola!"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)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Haz clic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&lt;/button&gt;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Al hacer click en el botón, se muestra una alerta  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&lt;input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onChange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(e)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console.log(e.target.value)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/&gt;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Al cambiar el valor del input, se muestra el valor en consola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&lt;input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onChange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handleChange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/&gt;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Al cambiar el valor del input, se ejecuta la funcion handleChange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&lt;button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onClick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()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handleClick(</a:t>
            </a:r>
            <a:r>
              <a:rPr b="0" lang="es-ES" sz="1000" spc="-1" strike="noStrike">
                <a:solidFill>
                  <a:srgbClr val="a31515"/>
                </a:solidFill>
                <a:latin typeface="Consolas"/>
              </a:rPr>
              <a:t>"Hola"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)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Haz clic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&lt;/button&gt;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8000"/>
                </a:solidFill>
                <a:latin typeface="Consolas"/>
              </a:rPr>
              <a:t>// Al hacer click, se ejecuta la funcion handleClick con parámetro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FBD610-BC51-4678-B401-A286A3FEE50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adroTexto 7"/>
          <p:cNvSpPr/>
          <p:nvPr/>
        </p:nvSpPr>
        <p:spPr>
          <a:xfrm>
            <a:off x="431640" y="1412640"/>
            <a:ext cx="8280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Las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props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(propiedades) permiten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pasar datos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desde un componente padre a sus hijos. Son fundamentales para crear componentes reutilizables y modulares.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Props y Componentes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adroTexto 9"/>
          <p:cNvSpPr/>
          <p:nvPr/>
        </p:nvSpPr>
        <p:spPr>
          <a:xfrm>
            <a:off x="431640" y="3499200"/>
            <a:ext cx="828072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Las props son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inmutables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dentro del componente hijo.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Se puede aplicar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destructuración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para acceder a las props de manera más clara.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Props por defecto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Se pueden asignar valores predeterminados en la destructuración.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Props como funciones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Permiten manejar eventos o lógica en componentes hijos.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Validar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las props con PropTypes o TypeScript para reducir errores.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Para evitar el prop drilling (pasar props a múltiples niveles), considerar el uso de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useContext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Mantener los componentes pequeños y con una única responsabilidad.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Rectángulo 3"/>
          <p:cNvSpPr/>
          <p:nvPr/>
        </p:nvSpPr>
        <p:spPr>
          <a:xfrm>
            <a:off x="2286000" y="2035080"/>
            <a:ext cx="4571640" cy="131076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Saludo = ({ nombre, edad })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(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&lt;div&gt;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&lt;h1&gt;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Hola,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nombre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&lt;/h1&gt;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edad &amp;&amp;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&lt;p&gt;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Tienes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edad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años.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&lt;/p&gt;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&lt;/div&gt;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&lt;Saludo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nombre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a31515"/>
                </a:solidFill>
                <a:latin typeface="Consolas"/>
              </a:rPr>
              <a:t>"Juan"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edad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98658"/>
                </a:solidFill>
                <a:latin typeface="Consolas"/>
              </a:rPr>
              <a:t>25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/&gt;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49E657-E29C-40E1-8FC8-D427CB3C7653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adroTexto 7"/>
          <p:cNvSpPr/>
          <p:nvPr/>
        </p:nvSpPr>
        <p:spPr>
          <a:xfrm>
            <a:off x="431640" y="1609560"/>
            <a:ext cx="828072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useState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es un hook fundamental en React. Permite a un componente funcional mantener valores que cambian con el tiempo (estado). Cada vez que el estado cambia, el componente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se vuelve a renderizar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 con el nuevo valor.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ítulo 1"/>
          <p:cNvSpPr/>
          <p:nvPr/>
        </p:nvSpPr>
        <p:spPr>
          <a:xfrm>
            <a:off x="1143000" y="836640"/>
            <a:ext cx="6857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</a:rPr>
              <a:t>Hook useState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adroTexto 9"/>
          <p:cNvSpPr/>
          <p:nvPr/>
        </p:nvSpPr>
        <p:spPr>
          <a:xfrm>
            <a:off x="431640" y="4221000"/>
            <a:ext cx="828072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El estado puede ser de </a:t>
            </a: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cualquier tipo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: Un número, un string, un array, un objeto, etc.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Nunca modificar el estado directamente</a:t>
            </a: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. Siempre usa la función setEstado para actualizar el estado. Modificar directamente el estado puede causar problemas de consistencia y no actualizará el componente.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400" spc="-1" strike="noStrike">
                <a:solidFill>
                  <a:schemeClr val="dk1"/>
                </a:solidFill>
                <a:latin typeface="Arial"/>
                <a:ea typeface="Verdana"/>
              </a:rPr>
              <a:t>La actualización del estado no ocurre de manera inmediata, por lo que si intentas acceder al estado justo después de actualizarlo, obtendrás el valor anterior.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Rectángulo 3"/>
          <p:cNvSpPr/>
          <p:nvPr/>
        </p:nvSpPr>
        <p:spPr>
          <a:xfrm>
            <a:off x="1642320" y="2609640"/>
            <a:ext cx="5859000" cy="1310760"/>
          </a:xfrm>
          <a:prstGeom prst="rect">
            <a:avLst/>
          </a:prstGeom>
          <a:solidFill>
            <a:srgbClr val="fff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const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[contador, setContador] = useState(</a:t>
            </a:r>
            <a:r>
              <a:rPr b="0" lang="es-ES" sz="10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000"/>
            </a:b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return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(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&lt;div&gt;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&lt;p&gt;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Contador: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contador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&lt;/p&gt;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&lt;button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s-ES" sz="1000" spc="-1" strike="noStrike">
                <a:solidFill>
                  <a:srgbClr val="ff0000"/>
                </a:solidFill>
                <a:latin typeface="Consolas"/>
              </a:rPr>
              <a:t>onClick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{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() 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=&gt;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 setContador(contador + </a:t>
            </a:r>
            <a:r>
              <a:rPr b="0" lang="es-ES" sz="1000" spc="-1" strike="noStrike">
                <a:solidFill>
                  <a:srgbClr val="098658"/>
                </a:solidFill>
                <a:latin typeface="Consolas"/>
              </a:rPr>
              <a:t>1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)</a:t>
            </a:r>
            <a:r>
              <a:rPr b="0" lang="es-ES" sz="1000" spc="-1" strike="noStrike">
                <a:solidFill>
                  <a:srgbClr val="0000ff"/>
                </a:solidFill>
                <a:latin typeface="Consolas"/>
              </a:rPr>
              <a:t>}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&gt;</a:t>
            </a: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Incrementar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&lt;/button&gt;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    </a:t>
            </a:r>
            <a:r>
              <a:rPr b="0" lang="es-ES" sz="1000" spc="-1" strike="noStrike">
                <a:solidFill>
                  <a:srgbClr val="800000"/>
                </a:solidFill>
                <a:latin typeface="Consolas"/>
              </a:rPr>
              <a:t>&lt;/div&gt;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4BA7AB-C8ED-41BE-A249-7AC13EED7F85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53893</TotalTime>
  <Application>LibreOffice/24.2.6.2$Windows_X86_64 LibreOffice_project/ef66aa7e36a1bb8e65bfbc63aba53045a14d0871</Application>
  <AppVersion>15.0000</AppVersion>
  <Words>3981</Words>
  <Paragraphs>529</Paragraphs>
  <Company>ORGANIZACION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2006-12-21T12:18:28Z</dcterms:created>
  <dc:creator>f00993wm</dc:creator>
  <dc:description/>
  <dc:language>es-ES</dc:language>
  <cp:lastModifiedBy/>
  <dcterms:modified xsi:type="dcterms:W3CDTF">2025-05-06T13:40:52Z</dcterms:modified>
  <cp:revision>2163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29</vt:i4>
  </property>
</Properties>
</file>