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yen hoang" initials="uh" lastIdx="1" clrIdx="0">
    <p:extLst>
      <p:ext uri="{19B8F6BF-5375-455C-9EA6-DF929625EA0E}">
        <p15:presenceInfo xmlns:p15="http://schemas.microsoft.com/office/powerpoint/2012/main" userId="2b26e5b07e13e0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7" d="100"/>
          <a:sy n="87" d="100"/>
        </p:scale>
        <p:origin x="58" y="10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7165-DDD4-4DD0-8106-09643FD35917}"/>
              </a:ext>
            </a:extLst>
          </p:cNvPr>
          <p:cNvSpPr>
            <a:spLocks noGrp="1"/>
          </p:cNvSpPr>
          <p:nvPr>
            <p:ph type="ctrTitle"/>
          </p:nvPr>
        </p:nvSpPr>
        <p:spPr>
          <a:xfrm>
            <a:off x="1183341" y="1183341"/>
            <a:ext cx="9871511" cy="2160388"/>
          </a:xfrm>
        </p:spPr>
        <p:txBody>
          <a:bodyPr>
            <a:normAutofit fontScale="90000"/>
          </a:bodyPr>
          <a:lstStyle/>
          <a:p>
            <a:r>
              <a:rPr lang="en-US" b="1" dirty="0"/>
              <a:t>Prosper Loan Project</a:t>
            </a:r>
            <a:br>
              <a:rPr lang="en-US" b="1" dirty="0"/>
            </a:br>
            <a:r>
              <a:rPr lang="en-US" b="1" dirty="0"/>
              <a:t>					</a:t>
            </a:r>
            <a:r>
              <a:rPr lang="en-US" sz="2800" b="1" dirty="0"/>
              <a:t>Data visualization</a:t>
            </a:r>
            <a:endParaRPr lang="en-US" dirty="0"/>
          </a:p>
        </p:txBody>
      </p:sp>
      <p:sp>
        <p:nvSpPr>
          <p:cNvPr id="3" name="Subtitle 2">
            <a:extLst>
              <a:ext uri="{FF2B5EF4-FFF2-40B4-BE49-F238E27FC236}">
                <a16:creationId xmlns:a16="http://schemas.microsoft.com/office/drawing/2014/main" id="{3A36F5FA-D8C9-4E50-9210-93281A669BD1}"/>
              </a:ext>
            </a:extLst>
          </p:cNvPr>
          <p:cNvSpPr>
            <a:spLocks noGrp="1"/>
          </p:cNvSpPr>
          <p:nvPr>
            <p:ph type="subTitle" idx="1"/>
          </p:nvPr>
        </p:nvSpPr>
        <p:spPr>
          <a:xfrm>
            <a:off x="2417780" y="3531204"/>
            <a:ext cx="7070465" cy="977621"/>
          </a:xfrm>
        </p:spPr>
        <p:txBody>
          <a:bodyPr/>
          <a:lstStyle/>
          <a:p>
            <a:pPr algn="r"/>
            <a:r>
              <a:rPr lang="en-US" dirty="0"/>
              <a:t>Uyen hoang</a:t>
            </a:r>
          </a:p>
        </p:txBody>
      </p:sp>
    </p:spTree>
    <p:extLst>
      <p:ext uri="{BB962C8B-B14F-4D97-AF65-F5344CB8AC3E}">
        <p14:creationId xmlns:p14="http://schemas.microsoft.com/office/powerpoint/2010/main" val="140332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C2520CE-E1F5-4319-81B3-D584AC9DC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16" y="567715"/>
            <a:ext cx="5884008" cy="5298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85E75-FBC0-4884-AE33-9D54F8D451BE}"/>
              </a:ext>
            </a:extLst>
          </p:cNvPr>
          <p:cNvSpPr txBox="1"/>
          <p:nvPr/>
        </p:nvSpPr>
        <p:spPr>
          <a:xfrm>
            <a:off x="7446723" y="1922744"/>
            <a:ext cx="281209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Plot shows that member with higher income tends to have higher credit score.</a:t>
            </a:r>
          </a:p>
        </p:txBody>
      </p:sp>
    </p:spTree>
    <p:extLst>
      <p:ext uri="{BB962C8B-B14F-4D97-AF65-F5344CB8AC3E}">
        <p14:creationId xmlns:p14="http://schemas.microsoft.com/office/powerpoint/2010/main" val="447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00240-A017-4BEE-B9D3-908397E70ABB}"/>
              </a:ext>
            </a:extLst>
          </p:cNvPr>
          <p:cNvSpPr/>
          <p:nvPr/>
        </p:nvSpPr>
        <p:spPr>
          <a:xfrm>
            <a:off x="1910219" y="1114816"/>
            <a:ext cx="8160707" cy="2954591"/>
          </a:xfrm>
          <a:prstGeom prst="rect">
            <a:avLst/>
          </a:prstGeom>
        </p:spPr>
        <p:txBody>
          <a:bodyPr wrap="square">
            <a:spAutoFit/>
          </a:bodyPr>
          <a:lstStyle/>
          <a:p>
            <a:pPr marR="0" lvl="0">
              <a:lnSpc>
                <a:spcPct val="107000"/>
              </a:lnSpc>
              <a:spcBef>
                <a:spcPts val="1200"/>
              </a:spcBef>
              <a:spcAft>
                <a:spcPts val="0"/>
              </a:spcAft>
            </a:pPr>
            <a:r>
              <a:rPr lang="en-US"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Question 3: What is the relationship between borrowers’ employment status and weather they are a home owner?</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555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78A7F423-70C4-4698-8B12-73FBA181C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631" y="410430"/>
            <a:ext cx="6455508" cy="5540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A16303-C418-47D1-B12C-54D6014DD015}"/>
              </a:ext>
            </a:extLst>
          </p:cNvPr>
          <p:cNvSpPr txBox="1"/>
          <p:nvPr/>
        </p:nvSpPr>
        <p:spPr>
          <a:xfrm>
            <a:off x="578338" y="765908"/>
            <a:ext cx="3712308" cy="4524315"/>
          </a:xfrm>
          <a:prstGeom prst="rect">
            <a:avLst/>
          </a:prstGeom>
          <a:noFill/>
        </p:spPr>
        <p:txBody>
          <a:bodyPr wrap="square" rtlCol="0">
            <a:spAutoFit/>
          </a:bodyPr>
          <a:lstStyle/>
          <a:p>
            <a:r>
              <a:rPr lang="en-US" sz="2400" dirty="0"/>
              <a:t>- Plot showed people that employed and work full-time has mores loan compare to people who is working part-time or retired. When comparing whether or not a person owns a house, employed and fulltime job group that own house has higher number while it's less for non-homeowner groups.</a:t>
            </a:r>
          </a:p>
        </p:txBody>
      </p:sp>
    </p:spTree>
    <p:extLst>
      <p:ext uri="{BB962C8B-B14F-4D97-AF65-F5344CB8AC3E}">
        <p14:creationId xmlns:p14="http://schemas.microsoft.com/office/powerpoint/2010/main" val="247868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D91239-694C-4788-9694-99C7C39441D1}"/>
              </a:ext>
            </a:extLst>
          </p:cNvPr>
          <p:cNvSpPr txBox="1"/>
          <p:nvPr/>
        </p:nvSpPr>
        <p:spPr>
          <a:xfrm>
            <a:off x="1027134" y="1421704"/>
            <a:ext cx="9457151" cy="2800767"/>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Question 4:  What are the differences on Borrower rate when comparing home owner and non-homeowner throughout the years?</a:t>
            </a:r>
          </a:p>
        </p:txBody>
      </p:sp>
    </p:spTree>
    <p:extLst>
      <p:ext uri="{BB962C8B-B14F-4D97-AF65-F5344CB8AC3E}">
        <p14:creationId xmlns:p14="http://schemas.microsoft.com/office/powerpoint/2010/main" val="47741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C7FDD-DC14-4700-A1F6-6FE45CD72058}"/>
              </a:ext>
            </a:extLst>
          </p:cNvPr>
          <p:cNvSpPr txBox="1"/>
          <p:nvPr/>
        </p:nvSpPr>
        <p:spPr>
          <a:xfrm>
            <a:off x="1062893" y="4857262"/>
            <a:ext cx="9789900" cy="1015663"/>
          </a:xfrm>
          <a:prstGeom prst="rect">
            <a:avLst/>
          </a:prstGeom>
          <a:noFill/>
        </p:spPr>
        <p:txBody>
          <a:bodyPr wrap="square" rtlCol="0">
            <a:spAutoFit/>
          </a:bodyPr>
          <a:lstStyle/>
          <a:p>
            <a:r>
              <a:rPr lang="en-US" sz="2000" dirty="0"/>
              <a:t>Throughout time, there are some changes on interest rate when comparing Homeowner and Non-homeowner. The interest rate tend to be higher on Non-homeowner vs Homeowner. The borrower rate was highest in 2010, it then started to decrease from there.</a:t>
            </a:r>
          </a:p>
        </p:txBody>
      </p:sp>
      <p:pic>
        <p:nvPicPr>
          <p:cNvPr id="9220" name="Picture 4">
            <a:extLst>
              <a:ext uri="{FF2B5EF4-FFF2-40B4-BE49-F238E27FC236}">
                <a16:creationId xmlns:a16="http://schemas.microsoft.com/office/drawing/2014/main" id="{EA8E6092-39B2-4B72-BC5B-69BA9D7B4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563" y="495301"/>
            <a:ext cx="9914559" cy="436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58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414D-9211-4EFE-9298-68A7F73963E3}"/>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B37F837-D9D3-4EF9-B4A9-752489FCB46C}"/>
              </a:ext>
            </a:extLst>
          </p:cNvPr>
          <p:cNvSpPr>
            <a:spLocks noGrp="1"/>
          </p:cNvSpPr>
          <p:nvPr>
            <p:ph idx="1"/>
          </p:nvPr>
        </p:nvSpPr>
        <p:spPr/>
        <p:txBody>
          <a:bodyPr>
            <a:normAutofit/>
          </a:bodyPr>
          <a:lstStyle/>
          <a:p>
            <a:r>
              <a:rPr lang="en-US" sz="2800" dirty="0"/>
              <a:t>This data set contains 113,937 loans with 81 variables on each loan, including loan amount, borrower rate (or interest rate), current loan status, borrower income, and many others. Information in data will be used to analyzed and visualized. </a:t>
            </a:r>
          </a:p>
        </p:txBody>
      </p:sp>
    </p:spTree>
    <p:extLst>
      <p:ext uri="{BB962C8B-B14F-4D97-AF65-F5344CB8AC3E}">
        <p14:creationId xmlns:p14="http://schemas.microsoft.com/office/powerpoint/2010/main" val="291271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47F4-E700-4077-B407-2222B383E80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68306B9-C1CA-457E-BB32-C8A67F9C91C7}"/>
              </a:ext>
            </a:extLst>
          </p:cNvPr>
          <p:cNvSpPr>
            <a:spLocks noGrp="1"/>
          </p:cNvSpPr>
          <p:nvPr>
            <p:ph idx="1"/>
          </p:nvPr>
        </p:nvSpPr>
        <p:spPr/>
        <p:txBody>
          <a:bodyPr>
            <a:normAutofit/>
          </a:bodyPr>
          <a:lstStyle/>
          <a:p>
            <a:r>
              <a:rPr lang="en-US" sz="3600" dirty="0"/>
              <a:t>Question 1:  How is loans distribution differently base on locations, time, employment status, and credit scores, income range?</a:t>
            </a:r>
          </a:p>
        </p:txBody>
      </p:sp>
    </p:spTree>
    <p:extLst>
      <p:ext uri="{BB962C8B-B14F-4D97-AF65-F5344CB8AC3E}">
        <p14:creationId xmlns:p14="http://schemas.microsoft.com/office/powerpoint/2010/main" val="13692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20BD09-0792-4A2B-B337-F1967689A2D8}"/>
              </a:ext>
            </a:extLst>
          </p:cNvPr>
          <p:cNvSpPr/>
          <p:nvPr/>
        </p:nvSpPr>
        <p:spPr>
          <a:xfrm>
            <a:off x="726510" y="2967334"/>
            <a:ext cx="8417490" cy="295465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000" dirty="0"/>
              <a:t>CA have highest numbers of loans while North Dakota has the fewest number of loans. A key consideration is population; it could be a factor that cause the differences.</a:t>
            </a:r>
          </a:p>
        </p:txBody>
      </p:sp>
      <p:pic>
        <p:nvPicPr>
          <p:cNvPr id="1028" name="Picture 4">
            <a:extLst>
              <a:ext uri="{FF2B5EF4-FFF2-40B4-BE49-F238E27FC236}">
                <a16:creationId xmlns:a16="http://schemas.microsoft.com/office/drawing/2014/main" id="{EFA4F57D-AB36-4C30-9164-E00FD143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905" y="120773"/>
            <a:ext cx="86391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1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1EAE8-FFC0-4258-9B1C-10516F469F44}"/>
              </a:ext>
            </a:extLst>
          </p:cNvPr>
          <p:cNvSpPr txBox="1"/>
          <p:nvPr/>
        </p:nvSpPr>
        <p:spPr>
          <a:xfrm>
            <a:off x="6291385" y="992553"/>
            <a:ext cx="3298092"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largest number of loans are in the fourth quarter of 2013. The time that have the least number of loans are in second quarter of 2009 and fourth quarter of 2005.</a:t>
            </a:r>
          </a:p>
        </p:txBody>
      </p:sp>
      <p:pic>
        <p:nvPicPr>
          <p:cNvPr id="3078" name="Picture 6">
            <a:extLst>
              <a:ext uri="{FF2B5EF4-FFF2-40B4-BE49-F238E27FC236}">
                <a16:creationId xmlns:a16="http://schemas.microsoft.com/office/drawing/2014/main" id="{60D7EDA6-0166-43A1-8B84-7C649AC5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295" y="140677"/>
            <a:ext cx="4417890" cy="60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8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A7225A0-3ADD-46A8-AFF5-642302719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417757"/>
            <a:ext cx="86391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F218C2-F76A-4CEC-B798-1EB3D89FF7B7}"/>
              </a:ext>
            </a:extLst>
          </p:cNvPr>
          <p:cNvSpPr txBox="1"/>
          <p:nvPr/>
        </p:nvSpPr>
        <p:spPr>
          <a:xfrm>
            <a:off x="1906954" y="5416062"/>
            <a:ext cx="722212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Most people are Employed, the fewest loans belong to retired group</a:t>
            </a:r>
          </a:p>
        </p:txBody>
      </p:sp>
    </p:spTree>
    <p:extLst>
      <p:ext uri="{BB962C8B-B14F-4D97-AF65-F5344CB8AC3E}">
        <p14:creationId xmlns:p14="http://schemas.microsoft.com/office/powerpoint/2010/main" val="385709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6CD3BF-F559-460D-87BF-70F23D5F3EB8}"/>
              </a:ext>
            </a:extLst>
          </p:cNvPr>
          <p:cNvSpPr txBox="1"/>
          <p:nvPr/>
        </p:nvSpPr>
        <p:spPr>
          <a:xfrm>
            <a:off x="1408176" y="5440680"/>
            <a:ext cx="8330756" cy="461665"/>
          </a:xfrm>
          <a:prstGeom prst="rect">
            <a:avLst/>
          </a:prstGeom>
          <a:noFill/>
        </p:spPr>
        <p:txBody>
          <a:bodyPr wrap="square" rtlCol="0">
            <a:spAutoFit/>
          </a:bodyPr>
          <a:lstStyle/>
          <a:p>
            <a:r>
              <a:rPr lang="en-US" sz="2400" dirty="0"/>
              <a:t>- The most common credit score is 699.0</a:t>
            </a:r>
          </a:p>
        </p:txBody>
      </p:sp>
      <p:pic>
        <p:nvPicPr>
          <p:cNvPr id="2052" name="Picture 4">
            <a:extLst>
              <a:ext uri="{FF2B5EF4-FFF2-40B4-BE49-F238E27FC236}">
                <a16:creationId xmlns:a16="http://schemas.microsoft.com/office/drawing/2014/main" id="{D4E4C8BF-6ABE-431C-A379-9AA844B63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66" y="464649"/>
            <a:ext cx="8827880" cy="487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1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E96E176-4B95-44C1-BCB8-732579647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212" y="504743"/>
            <a:ext cx="8639175" cy="4772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CCCE7-A321-4C9E-A810-C45F16C55B91}"/>
              </a:ext>
            </a:extLst>
          </p:cNvPr>
          <p:cNvSpPr txBox="1"/>
          <p:nvPr/>
        </p:nvSpPr>
        <p:spPr>
          <a:xfrm>
            <a:off x="1610255" y="5486400"/>
            <a:ext cx="8389091" cy="461665"/>
          </a:xfrm>
          <a:prstGeom prst="rect">
            <a:avLst/>
          </a:prstGeom>
          <a:noFill/>
        </p:spPr>
        <p:txBody>
          <a:bodyPr wrap="none" rtlCol="0">
            <a:spAutoFit/>
          </a:bodyPr>
          <a:lstStyle/>
          <a:p>
            <a:r>
              <a:rPr lang="en-US" sz="2400" dirty="0"/>
              <a:t>Most loan holders has the income rage between 25,000 to 49,999</a:t>
            </a:r>
          </a:p>
        </p:txBody>
      </p:sp>
    </p:spTree>
    <p:extLst>
      <p:ext uri="{BB962C8B-B14F-4D97-AF65-F5344CB8AC3E}">
        <p14:creationId xmlns:p14="http://schemas.microsoft.com/office/powerpoint/2010/main" val="102458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ED4670-60A8-4C21-9714-77FA8BC68AE9}"/>
              </a:ext>
            </a:extLst>
          </p:cNvPr>
          <p:cNvSpPr/>
          <p:nvPr/>
        </p:nvSpPr>
        <p:spPr>
          <a:xfrm>
            <a:off x="1246340" y="1540701"/>
            <a:ext cx="8223337" cy="2123658"/>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Question 2:  Is it true that borrower who has higher income more likely to have better credit score? </a:t>
            </a:r>
          </a:p>
        </p:txBody>
      </p:sp>
    </p:spTree>
    <p:extLst>
      <p:ext uri="{BB962C8B-B14F-4D97-AF65-F5344CB8AC3E}">
        <p14:creationId xmlns:p14="http://schemas.microsoft.com/office/powerpoint/2010/main" val="3076025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344</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 New Roman</vt:lpstr>
      <vt:lpstr>Gallery</vt:lpstr>
      <vt:lpstr>Prosper Loan Project      Data visualization</vt:lpstr>
      <vt:lpstr>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Prosper Loan Project      Data visualization</dc:title>
  <dc:creator>uyen hoang</dc:creator>
  <cp:lastModifiedBy>uyen hoang</cp:lastModifiedBy>
  <cp:revision>9</cp:revision>
  <dcterms:created xsi:type="dcterms:W3CDTF">2019-02-05T18:44:57Z</dcterms:created>
  <dcterms:modified xsi:type="dcterms:W3CDTF">2019-02-05T20:14:42Z</dcterms:modified>
</cp:coreProperties>
</file>