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1714" r:id="rId2"/>
    <p:sldId id="2207" r:id="rId3"/>
    <p:sldId id="2199" r:id="rId4"/>
    <p:sldId id="2202" r:id="rId5"/>
    <p:sldId id="2203" r:id="rId6"/>
    <p:sldId id="2204" r:id="rId7"/>
    <p:sldId id="2205" r:id="rId8"/>
    <p:sldId id="2211" r:id="rId9"/>
    <p:sldId id="2208" r:id="rId10"/>
    <p:sldId id="2206" r:id="rId11"/>
    <p:sldId id="2212" r:id="rId12"/>
    <p:sldId id="2213" r:id="rId13"/>
    <p:sldId id="2214" r:id="rId14"/>
    <p:sldId id="2215" r:id="rId15"/>
    <p:sldId id="2200" r:id="rId16"/>
    <p:sldId id="2216" r:id="rId17"/>
    <p:sldId id="2222" r:id="rId18"/>
    <p:sldId id="2217" r:id="rId19"/>
    <p:sldId id="2218" r:id="rId20"/>
    <p:sldId id="2220" r:id="rId21"/>
    <p:sldId id="2219" r:id="rId22"/>
    <p:sldId id="2221" r:id="rId23"/>
    <p:sldId id="2201" r:id="rId24"/>
    <p:sldId id="2209" r:id="rId25"/>
    <p:sldId id="2210" r:id="rId26"/>
    <p:sldId id="2154" r:id="rId27"/>
  </p:sldIdLst>
  <p:sldSz cx="12192000" cy="6858000"/>
  <p:notesSz cx="6888163" cy="100187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81" autoAdjust="0"/>
    <p:restoredTop sz="95540" autoAdjust="0"/>
  </p:normalViewPr>
  <p:slideViewPr>
    <p:cSldViewPr snapToGrid="0">
      <p:cViewPr varScale="1">
        <p:scale>
          <a:sx n="92" d="100"/>
          <a:sy n="92" d="100"/>
        </p:scale>
        <p:origin x="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2725F-9F67-4DAB-89C5-EE87DE00F6AB}"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B72EFECA-16A0-4380-A9DB-D2A243B26E33}">
      <dgm:prSet/>
      <dgm:spPr/>
      <dgm:t>
        <a:bodyPr/>
        <a:lstStyle/>
        <a:p>
          <a:r>
            <a:rPr kumimoji="1" lang="ja-JP" altLang="en-US" dirty="0"/>
            <a:t>①</a:t>
          </a:r>
          <a:r>
            <a:rPr kumimoji="1" lang="en-US" dirty="0"/>
            <a:t>(0,1)</a:t>
          </a:r>
          <a:r>
            <a:rPr kumimoji="1" lang="ja-JP" dirty="0"/>
            <a:t>で両端の密度が大きい分布</a:t>
          </a:r>
          <a:endParaRPr lang="ja-JP" dirty="0"/>
        </a:p>
      </dgm:t>
    </dgm:pt>
    <dgm:pt modelId="{939A9D93-5CD3-4D61-BE38-4113117FF96A}" type="parTrans" cxnId="{C7E0D858-8EDB-4567-B339-B2D226C17770}">
      <dgm:prSet/>
      <dgm:spPr/>
      <dgm:t>
        <a:bodyPr/>
        <a:lstStyle/>
        <a:p>
          <a:endParaRPr kumimoji="1" lang="ja-JP" altLang="en-US"/>
        </a:p>
      </dgm:t>
    </dgm:pt>
    <dgm:pt modelId="{92221246-A618-49A2-A6AF-2BACDA6FAB62}" type="sibTrans" cxnId="{C7E0D858-8EDB-4567-B339-B2D226C17770}">
      <dgm:prSet/>
      <dgm:spPr/>
      <dgm:t>
        <a:bodyPr/>
        <a:lstStyle/>
        <a:p>
          <a:endParaRPr kumimoji="1" lang="ja-JP" altLang="en-US"/>
        </a:p>
      </dgm:t>
    </dgm:pt>
    <dgm:pt modelId="{BDB12EB6-8AAD-4E6E-82F9-B14C864638F4}">
      <dgm:prSet/>
      <dgm:spPr/>
      <dgm:t>
        <a:bodyPr/>
        <a:lstStyle/>
        <a:p>
          <a:r>
            <a:rPr kumimoji="1" lang="ja-JP" altLang="en-US" dirty="0"/>
            <a:t>②</a:t>
          </a:r>
          <a:r>
            <a:rPr kumimoji="1" lang="en-US" dirty="0"/>
            <a:t>(0,1)</a:t>
          </a:r>
          <a:r>
            <a:rPr kumimoji="1" lang="ja-JP" dirty="0"/>
            <a:t>をはみ出すように</a:t>
          </a:r>
          <a:r>
            <a:rPr kumimoji="1" lang="ja-JP" altLang="en-US" dirty="0"/>
            <a:t>分布を</a:t>
          </a:r>
          <a:r>
            <a:rPr kumimoji="1" lang="ja-JP" dirty="0"/>
            <a:t>ストレッチ</a:t>
          </a:r>
          <a:endParaRPr lang="ja-JP" dirty="0"/>
        </a:p>
      </dgm:t>
    </dgm:pt>
    <dgm:pt modelId="{A2A6F137-EA67-458C-ACC2-F38B7BCC8FE3}" type="parTrans" cxnId="{DCE3A6E4-7C35-442E-8B76-05DF3AC585C2}">
      <dgm:prSet/>
      <dgm:spPr/>
      <dgm:t>
        <a:bodyPr/>
        <a:lstStyle/>
        <a:p>
          <a:endParaRPr kumimoji="1" lang="ja-JP" altLang="en-US"/>
        </a:p>
      </dgm:t>
    </dgm:pt>
    <dgm:pt modelId="{7EBC9172-5B6E-43D6-82B7-B99A612B052F}" type="sibTrans" cxnId="{DCE3A6E4-7C35-442E-8B76-05DF3AC585C2}">
      <dgm:prSet/>
      <dgm:spPr/>
      <dgm:t>
        <a:bodyPr/>
        <a:lstStyle/>
        <a:p>
          <a:endParaRPr kumimoji="1" lang="ja-JP" altLang="en-US"/>
        </a:p>
      </dgm:t>
    </dgm:pt>
    <dgm:pt modelId="{1A773B0B-4645-4C25-8B83-BACA23B7F45A}">
      <dgm:prSet/>
      <dgm:spPr/>
      <dgm:t>
        <a:bodyPr/>
        <a:lstStyle/>
        <a:p>
          <a:r>
            <a:rPr kumimoji="1" lang="ja-JP" altLang="en-US" dirty="0"/>
            <a:t>③</a:t>
          </a:r>
          <a:r>
            <a:rPr kumimoji="1" lang="ja-JP" dirty="0"/>
            <a:t>はみ出た部分を</a:t>
          </a:r>
          <a:r>
            <a:rPr kumimoji="1" lang="en-US" dirty="0"/>
            <a:t>rectify</a:t>
          </a:r>
          <a:endParaRPr lang="ja-JP" dirty="0"/>
        </a:p>
      </dgm:t>
    </dgm:pt>
    <dgm:pt modelId="{C17DC308-D0CF-4F36-AF53-669F6B9F35A4}" type="parTrans" cxnId="{E39FE90D-5993-4B4A-AE64-ED52B7C0EA3B}">
      <dgm:prSet/>
      <dgm:spPr/>
      <dgm:t>
        <a:bodyPr/>
        <a:lstStyle/>
        <a:p>
          <a:endParaRPr kumimoji="1" lang="ja-JP" altLang="en-US"/>
        </a:p>
      </dgm:t>
    </dgm:pt>
    <dgm:pt modelId="{3D076E9D-FD92-4CBC-9AD2-BE0FBC54B9CF}" type="sibTrans" cxnId="{E39FE90D-5993-4B4A-AE64-ED52B7C0EA3B}">
      <dgm:prSet/>
      <dgm:spPr/>
      <dgm:t>
        <a:bodyPr/>
        <a:lstStyle/>
        <a:p>
          <a:endParaRPr kumimoji="1" lang="ja-JP" altLang="en-US"/>
        </a:p>
      </dgm:t>
    </dgm:pt>
    <dgm:pt modelId="{CA03A6FB-59F4-48B1-A358-3552F01AA6AF}" type="pres">
      <dgm:prSet presAssocID="{53A2725F-9F67-4DAB-89C5-EE87DE00F6AB}" presName="linearFlow" presStyleCnt="0">
        <dgm:presLayoutVars>
          <dgm:resizeHandles val="exact"/>
        </dgm:presLayoutVars>
      </dgm:prSet>
      <dgm:spPr/>
    </dgm:pt>
    <dgm:pt modelId="{AB7B1688-4B41-4D9C-BB03-81EB4F205F40}" type="pres">
      <dgm:prSet presAssocID="{B72EFECA-16A0-4380-A9DB-D2A243B26E33}" presName="node" presStyleLbl="node1" presStyleIdx="0" presStyleCnt="3">
        <dgm:presLayoutVars>
          <dgm:bulletEnabled val="1"/>
        </dgm:presLayoutVars>
      </dgm:prSet>
      <dgm:spPr/>
    </dgm:pt>
    <dgm:pt modelId="{282EF07B-E470-4CD3-8AF6-FF0385DED30E}" type="pres">
      <dgm:prSet presAssocID="{92221246-A618-49A2-A6AF-2BACDA6FAB62}" presName="sibTrans" presStyleLbl="sibTrans2D1" presStyleIdx="0" presStyleCnt="2"/>
      <dgm:spPr/>
    </dgm:pt>
    <dgm:pt modelId="{C4469848-F1B8-4329-A1E9-91669AB8DEF0}" type="pres">
      <dgm:prSet presAssocID="{92221246-A618-49A2-A6AF-2BACDA6FAB62}" presName="connectorText" presStyleLbl="sibTrans2D1" presStyleIdx="0" presStyleCnt="2"/>
      <dgm:spPr/>
    </dgm:pt>
    <dgm:pt modelId="{FC81D374-5ABA-42FD-AFFA-A3AB05063046}" type="pres">
      <dgm:prSet presAssocID="{BDB12EB6-8AAD-4E6E-82F9-B14C864638F4}" presName="node" presStyleLbl="node1" presStyleIdx="1" presStyleCnt="3">
        <dgm:presLayoutVars>
          <dgm:bulletEnabled val="1"/>
        </dgm:presLayoutVars>
      </dgm:prSet>
      <dgm:spPr/>
    </dgm:pt>
    <dgm:pt modelId="{6A92F2DD-1BD9-4D5B-ADEC-A0E4F0778B6B}" type="pres">
      <dgm:prSet presAssocID="{7EBC9172-5B6E-43D6-82B7-B99A612B052F}" presName="sibTrans" presStyleLbl="sibTrans2D1" presStyleIdx="1" presStyleCnt="2"/>
      <dgm:spPr/>
    </dgm:pt>
    <dgm:pt modelId="{DDCE7F88-0A5F-473D-AD39-ACD318DD753C}" type="pres">
      <dgm:prSet presAssocID="{7EBC9172-5B6E-43D6-82B7-B99A612B052F}" presName="connectorText" presStyleLbl="sibTrans2D1" presStyleIdx="1" presStyleCnt="2"/>
      <dgm:spPr/>
    </dgm:pt>
    <dgm:pt modelId="{4DD5DD6C-239E-4293-A308-F89346F09D64}" type="pres">
      <dgm:prSet presAssocID="{1A773B0B-4645-4C25-8B83-BACA23B7F45A}" presName="node" presStyleLbl="node1" presStyleIdx="2" presStyleCnt="3">
        <dgm:presLayoutVars>
          <dgm:bulletEnabled val="1"/>
        </dgm:presLayoutVars>
      </dgm:prSet>
      <dgm:spPr/>
    </dgm:pt>
  </dgm:ptLst>
  <dgm:cxnLst>
    <dgm:cxn modelId="{FB3B970B-50DE-485B-9646-3AF661457933}" type="presOf" srcId="{7EBC9172-5B6E-43D6-82B7-B99A612B052F}" destId="{6A92F2DD-1BD9-4D5B-ADEC-A0E4F0778B6B}" srcOrd="0" destOrd="0" presId="urn:microsoft.com/office/officeart/2005/8/layout/process2"/>
    <dgm:cxn modelId="{E39FE90D-5993-4B4A-AE64-ED52B7C0EA3B}" srcId="{53A2725F-9F67-4DAB-89C5-EE87DE00F6AB}" destId="{1A773B0B-4645-4C25-8B83-BACA23B7F45A}" srcOrd="2" destOrd="0" parTransId="{C17DC308-D0CF-4F36-AF53-669F6B9F35A4}" sibTransId="{3D076E9D-FD92-4CBC-9AD2-BE0FBC54B9CF}"/>
    <dgm:cxn modelId="{D1E3BA2D-4B1F-4CE3-A1D9-6420FCCCAAC2}" type="presOf" srcId="{B72EFECA-16A0-4380-A9DB-D2A243B26E33}" destId="{AB7B1688-4B41-4D9C-BB03-81EB4F205F40}" srcOrd="0" destOrd="0" presId="urn:microsoft.com/office/officeart/2005/8/layout/process2"/>
    <dgm:cxn modelId="{FB9F4F68-D6EA-4142-91D2-49787BFFC911}" type="presOf" srcId="{92221246-A618-49A2-A6AF-2BACDA6FAB62}" destId="{282EF07B-E470-4CD3-8AF6-FF0385DED30E}" srcOrd="0" destOrd="0" presId="urn:microsoft.com/office/officeart/2005/8/layout/process2"/>
    <dgm:cxn modelId="{C7E0D858-8EDB-4567-B339-B2D226C17770}" srcId="{53A2725F-9F67-4DAB-89C5-EE87DE00F6AB}" destId="{B72EFECA-16A0-4380-A9DB-D2A243B26E33}" srcOrd="0" destOrd="0" parTransId="{939A9D93-5CD3-4D61-BE38-4113117FF96A}" sibTransId="{92221246-A618-49A2-A6AF-2BACDA6FAB62}"/>
    <dgm:cxn modelId="{6821F586-1E62-4D54-B11A-94DF41E1596D}" type="presOf" srcId="{7EBC9172-5B6E-43D6-82B7-B99A612B052F}" destId="{DDCE7F88-0A5F-473D-AD39-ACD318DD753C}" srcOrd="1" destOrd="0" presId="urn:microsoft.com/office/officeart/2005/8/layout/process2"/>
    <dgm:cxn modelId="{F210CA8F-C944-498B-9B65-7359F5967576}" type="presOf" srcId="{BDB12EB6-8AAD-4E6E-82F9-B14C864638F4}" destId="{FC81D374-5ABA-42FD-AFFA-A3AB05063046}" srcOrd="0" destOrd="0" presId="urn:microsoft.com/office/officeart/2005/8/layout/process2"/>
    <dgm:cxn modelId="{F37886C0-0F34-4914-866F-267231EED197}" type="presOf" srcId="{1A773B0B-4645-4C25-8B83-BACA23B7F45A}" destId="{4DD5DD6C-239E-4293-A308-F89346F09D64}" srcOrd="0" destOrd="0" presId="urn:microsoft.com/office/officeart/2005/8/layout/process2"/>
    <dgm:cxn modelId="{84F1D5D3-DCEE-410A-B2E0-D8812FB65EDD}" type="presOf" srcId="{92221246-A618-49A2-A6AF-2BACDA6FAB62}" destId="{C4469848-F1B8-4329-A1E9-91669AB8DEF0}" srcOrd="1" destOrd="0" presId="urn:microsoft.com/office/officeart/2005/8/layout/process2"/>
    <dgm:cxn modelId="{DCE3A6E4-7C35-442E-8B76-05DF3AC585C2}" srcId="{53A2725F-9F67-4DAB-89C5-EE87DE00F6AB}" destId="{BDB12EB6-8AAD-4E6E-82F9-B14C864638F4}" srcOrd="1" destOrd="0" parTransId="{A2A6F137-EA67-458C-ACC2-F38B7BCC8FE3}" sibTransId="{7EBC9172-5B6E-43D6-82B7-B99A612B052F}"/>
    <dgm:cxn modelId="{976E12EC-2CD6-4B12-A221-F2FAF6CE4A0F}" type="presOf" srcId="{53A2725F-9F67-4DAB-89C5-EE87DE00F6AB}" destId="{CA03A6FB-59F4-48B1-A358-3552F01AA6AF}" srcOrd="0" destOrd="0" presId="urn:microsoft.com/office/officeart/2005/8/layout/process2"/>
    <dgm:cxn modelId="{93132339-EFE4-4A9C-8219-668D30726BEA}" type="presParOf" srcId="{CA03A6FB-59F4-48B1-A358-3552F01AA6AF}" destId="{AB7B1688-4B41-4D9C-BB03-81EB4F205F40}" srcOrd="0" destOrd="0" presId="urn:microsoft.com/office/officeart/2005/8/layout/process2"/>
    <dgm:cxn modelId="{65C00117-34BB-43D6-B45A-F0F5429C38BC}" type="presParOf" srcId="{CA03A6FB-59F4-48B1-A358-3552F01AA6AF}" destId="{282EF07B-E470-4CD3-8AF6-FF0385DED30E}" srcOrd="1" destOrd="0" presId="urn:microsoft.com/office/officeart/2005/8/layout/process2"/>
    <dgm:cxn modelId="{E4205296-E9B3-448E-A717-6DFCE04B954B}" type="presParOf" srcId="{282EF07B-E470-4CD3-8AF6-FF0385DED30E}" destId="{C4469848-F1B8-4329-A1E9-91669AB8DEF0}" srcOrd="0" destOrd="0" presId="urn:microsoft.com/office/officeart/2005/8/layout/process2"/>
    <dgm:cxn modelId="{BCEEE43C-03B5-4C97-9D0E-D5DF64FE38BD}" type="presParOf" srcId="{CA03A6FB-59F4-48B1-A358-3552F01AA6AF}" destId="{FC81D374-5ABA-42FD-AFFA-A3AB05063046}" srcOrd="2" destOrd="0" presId="urn:microsoft.com/office/officeart/2005/8/layout/process2"/>
    <dgm:cxn modelId="{E908AF9E-3494-4CAA-A41B-EA09B9935347}" type="presParOf" srcId="{CA03A6FB-59F4-48B1-A358-3552F01AA6AF}" destId="{6A92F2DD-1BD9-4D5B-ADEC-A0E4F0778B6B}" srcOrd="3" destOrd="0" presId="urn:microsoft.com/office/officeart/2005/8/layout/process2"/>
    <dgm:cxn modelId="{E8B4D74D-16BC-49CB-A0F1-8E2F3D630A62}" type="presParOf" srcId="{6A92F2DD-1BD9-4D5B-ADEC-A0E4F0778B6B}" destId="{DDCE7F88-0A5F-473D-AD39-ACD318DD753C}" srcOrd="0" destOrd="0" presId="urn:microsoft.com/office/officeart/2005/8/layout/process2"/>
    <dgm:cxn modelId="{4485EBB4-378A-4F49-9248-4C354E59B3B6}" type="presParOf" srcId="{CA03A6FB-59F4-48B1-A358-3552F01AA6AF}" destId="{4DD5DD6C-239E-4293-A308-F89346F09D64}"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A2725F-9F67-4DAB-89C5-EE87DE00F6AB}"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B72EFECA-16A0-4380-A9DB-D2A243B26E33}">
      <dgm:prSet/>
      <dgm:spPr/>
      <dgm:t>
        <a:bodyPr/>
        <a:lstStyle/>
        <a:p>
          <a:r>
            <a:rPr kumimoji="1" lang="ja-JP" altLang="en-US" dirty="0"/>
            <a:t>①</a:t>
          </a:r>
          <a:r>
            <a:rPr kumimoji="1" lang="en-US" dirty="0"/>
            <a:t>(0,1)</a:t>
          </a:r>
          <a:r>
            <a:rPr kumimoji="1" lang="ja-JP" dirty="0"/>
            <a:t>で両端の密度が大きい分布</a:t>
          </a:r>
          <a:endParaRPr lang="ja-JP" dirty="0"/>
        </a:p>
      </dgm:t>
    </dgm:pt>
    <dgm:pt modelId="{939A9D93-5CD3-4D61-BE38-4113117FF96A}" type="parTrans" cxnId="{C7E0D858-8EDB-4567-B339-B2D226C17770}">
      <dgm:prSet/>
      <dgm:spPr/>
      <dgm:t>
        <a:bodyPr/>
        <a:lstStyle/>
        <a:p>
          <a:endParaRPr kumimoji="1" lang="ja-JP" altLang="en-US"/>
        </a:p>
      </dgm:t>
    </dgm:pt>
    <dgm:pt modelId="{92221246-A618-49A2-A6AF-2BACDA6FAB62}" type="sibTrans" cxnId="{C7E0D858-8EDB-4567-B339-B2D226C17770}">
      <dgm:prSet/>
      <dgm:spPr/>
      <dgm:t>
        <a:bodyPr/>
        <a:lstStyle/>
        <a:p>
          <a:endParaRPr kumimoji="1" lang="ja-JP" altLang="en-US"/>
        </a:p>
      </dgm:t>
    </dgm:pt>
    <dgm:pt modelId="{BDB12EB6-8AAD-4E6E-82F9-B14C864638F4}">
      <dgm:prSet/>
      <dgm:spPr/>
      <dgm:t>
        <a:bodyPr/>
        <a:lstStyle/>
        <a:p>
          <a:r>
            <a:rPr kumimoji="1" lang="ja-JP" altLang="en-US" dirty="0"/>
            <a:t>②</a:t>
          </a:r>
          <a:r>
            <a:rPr kumimoji="1" lang="en-US" dirty="0"/>
            <a:t>(0,1)</a:t>
          </a:r>
          <a:r>
            <a:rPr kumimoji="1" lang="ja-JP" dirty="0"/>
            <a:t>をはみ出すように</a:t>
          </a:r>
          <a:r>
            <a:rPr kumimoji="1" lang="ja-JP" altLang="en-US" dirty="0"/>
            <a:t>分布を</a:t>
          </a:r>
          <a:r>
            <a:rPr kumimoji="1" lang="ja-JP" dirty="0"/>
            <a:t>ストレッチ</a:t>
          </a:r>
          <a:endParaRPr lang="ja-JP" dirty="0"/>
        </a:p>
      </dgm:t>
    </dgm:pt>
    <dgm:pt modelId="{A2A6F137-EA67-458C-ACC2-F38B7BCC8FE3}" type="parTrans" cxnId="{DCE3A6E4-7C35-442E-8B76-05DF3AC585C2}">
      <dgm:prSet/>
      <dgm:spPr/>
      <dgm:t>
        <a:bodyPr/>
        <a:lstStyle/>
        <a:p>
          <a:endParaRPr kumimoji="1" lang="ja-JP" altLang="en-US"/>
        </a:p>
      </dgm:t>
    </dgm:pt>
    <dgm:pt modelId="{7EBC9172-5B6E-43D6-82B7-B99A612B052F}" type="sibTrans" cxnId="{DCE3A6E4-7C35-442E-8B76-05DF3AC585C2}">
      <dgm:prSet/>
      <dgm:spPr/>
      <dgm:t>
        <a:bodyPr/>
        <a:lstStyle/>
        <a:p>
          <a:endParaRPr kumimoji="1" lang="ja-JP" altLang="en-US"/>
        </a:p>
      </dgm:t>
    </dgm:pt>
    <dgm:pt modelId="{1A773B0B-4645-4C25-8B83-BACA23B7F45A}">
      <dgm:prSet/>
      <dgm:spPr/>
      <dgm:t>
        <a:bodyPr/>
        <a:lstStyle/>
        <a:p>
          <a:r>
            <a:rPr kumimoji="1" lang="ja-JP" altLang="en-US" dirty="0"/>
            <a:t>③</a:t>
          </a:r>
          <a:r>
            <a:rPr kumimoji="1" lang="en-US" altLang="ja-JP" dirty="0"/>
            <a:t>2</a:t>
          </a:r>
          <a:r>
            <a:rPr kumimoji="1" lang="ja-JP" altLang="en-US" dirty="0"/>
            <a:t>値化：</a:t>
          </a:r>
          <a:r>
            <a:rPr kumimoji="1" lang="ja-JP" dirty="0"/>
            <a:t>はみ出た部分を</a:t>
          </a:r>
          <a:r>
            <a:rPr kumimoji="1" lang="en-US" dirty="0"/>
            <a:t>rectify</a:t>
          </a:r>
          <a:endParaRPr lang="ja-JP" dirty="0"/>
        </a:p>
      </dgm:t>
    </dgm:pt>
    <dgm:pt modelId="{C17DC308-D0CF-4F36-AF53-669F6B9F35A4}" type="parTrans" cxnId="{E39FE90D-5993-4B4A-AE64-ED52B7C0EA3B}">
      <dgm:prSet/>
      <dgm:spPr/>
      <dgm:t>
        <a:bodyPr/>
        <a:lstStyle/>
        <a:p>
          <a:endParaRPr kumimoji="1" lang="ja-JP" altLang="en-US"/>
        </a:p>
      </dgm:t>
    </dgm:pt>
    <dgm:pt modelId="{3D076E9D-FD92-4CBC-9AD2-BE0FBC54B9CF}" type="sibTrans" cxnId="{E39FE90D-5993-4B4A-AE64-ED52B7C0EA3B}">
      <dgm:prSet/>
      <dgm:spPr/>
      <dgm:t>
        <a:bodyPr/>
        <a:lstStyle/>
        <a:p>
          <a:endParaRPr kumimoji="1" lang="ja-JP" altLang="en-US"/>
        </a:p>
      </dgm:t>
    </dgm:pt>
    <dgm:pt modelId="{CA03A6FB-59F4-48B1-A358-3552F01AA6AF}" type="pres">
      <dgm:prSet presAssocID="{53A2725F-9F67-4DAB-89C5-EE87DE00F6AB}" presName="linearFlow" presStyleCnt="0">
        <dgm:presLayoutVars>
          <dgm:resizeHandles val="exact"/>
        </dgm:presLayoutVars>
      </dgm:prSet>
      <dgm:spPr/>
    </dgm:pt>
    <dgm:pt modelId="{AB7B1688-4B41-4D9C-BB03-81EB4F205F40}" type="pres">
      <dgm:prSet presAssocID="{B72EFECA-16A0-4380-A9DB-D2A243B26E33}" presName="node" presStyleLbl="node1" presStyleIdx="0" presStyleCnt="3">
        <dgm:presLayoutVars>
          <dgm:bulletEnabled val="1"/>
        </dgm:presLayoutVars>
      </dgm:prSet>
      <dgm:spPr/>
    </dgm:pt>
    <dgm:pt modelId="{282EF07B-E470-4CD3-8AF6-FF0385DED30E}" type="pres">
      <dgm:prSet presAssocID="{92221246-A618-49A2-A6AF-2BACDA6FAB62}" presName="sibTrans" presStyleLbl="sibTrans2D1" presStyleIdx="0" presStyleCnt="2"/>
      <dgm:spPr/>
    </dgm:pt>
    <dgm:pt modelId="{C4469848-F1B8-4329-A1E9-91669AB8DEF0}" type="pres">
      <dgm:prSet presAssocID="{92221246-A618-49A2-A6AF-2BACDA6FAB62}" presName="connectorText" presStyleLbl="sibTrans2D1" presStyleIdx="0" presStyleCnt="2"/>
      <dgm:spPr/>
    </dgm:pt>
    <dgm:pt modelId="{FC81D374-5ABA-42FD-AFFA-A3AB05063046}" type="pres">
      <dgm:prSet presAssocID="{BDB12EB6-8AAD-4E6E-82F9-B14C864638F4}" presName="node" presStyleLbl="node1" presStyleIdx="1" presStyleCnt="3">
        <dgm:presLayoutVars>
          <dgm:bulletEnabled val="1"/>
        </dgm:presLayoutVars>
      </dgm:prSet>
      <dgm:spPr/>
    </dgm:pt>
    <dgm:pt modelId="{6A92F2DD-1BD9-4D5B-ADEC-A0E4F0778B6B}" type="pres">
      <dgm:prSet presAssocID="{7EBC9172-5B6E-43D6-82B7-B99A612B052F}" presName="sibTrans" presStyleLbl="sibTrans2D1" presStyleIdx="1" presStyleCnt="2"/>
      <dgm:spPr/>
    </dgm:pt>
    <dgm:pt modelId="{DDCE7F88-0A5F-473D-AD39-ACD318DD753C}" type="pres">
      <dgm:prSet presAssocID="{7EBC9172-5B6E-43D6-82B7-B99A612B052F}" presName="connectorText" presStyleLbl="sibTrans2D1" presStyleIdx="1" presStyleCnt="2"/>
      <dgm:spPr/>
    </dgm:pt>
    <dgm:pt modelId="{4DD5DD6C-239E-4293-A308-F89346F09D64}" type="pres">
      <dgm:prSet presAssocID="{1A773B0B-4645-4C25-8B83-BACA23B7F45A}" presName="node" presStyleLbl="node1" presStyleIdx="2" presStyleCnt="3">
        <dgm:presLayoutVars>
          <dgm:bulletEnabled val="1"/>
        </dgm:presLayoutVars>
      </dgm:prSet>
      <dgm:spPr/>
    </dgm:pt>
  </dgm:ptLst>
  <dgm:cxnLst>
    <dgm:cxn modelId="{FB3B970B-50DE-485B-9646-3AF661457933}" type="presOf" srcId="{7EBC9172-5B6E-43D6-82B7-B99A612B052F}" destId="{6A92F2DD-1BD9-4D5B-ADEC-A0E4F0778B6B}" srcOrd="0" destOrd="0" presId="urn:microsoft.com/office/officeart/2005/8/layout/process2"/>
    <dgm:cxn modelId="{E39FE90D-5993-4B4A-AE64-ED52B7C0EA3B}" srcId="{53A2725F-9F67-4DAB-89C5-EE87DE00F6AB}" destId="{1A773B0B-4645-4C25-8B83-BACA23B7F45A}" srcOrd="2" destOrd="0" parTransId="{C17DC308-D0CF-4F36-AF53-669F6B9F35A4}" sibTransId="{3D076E9D-FD92-4CBC-9AD2-BE0FBC54B9CF}"/>
    <dgm:cxn modelId="{D1E3BA2D-4B1F-4CE3-A1D9-6420FCCCAAC2}" type="presOf" srcId="{B72EFECA-16A0-4380-A9DB-D2A243B26E33}" destId="{AB7B1688-4B41-4D9C-BB03-81EB4F205F40}" srcOrd="0" destOrd="0" presId="urn:microsoft.com/office/officeart/2005/8/layout/process2"/>
    <dgm:cxn modelId="{FB9F4F68-D6EA-4142-91D2-49787BFFC911}" type="presOf" srcId="{92221246-A618-49A2-A6AF-2BACDA6FAB62}" destId="{282EF07B-E470-4CD3-8AF6-FF0385DED30E}" srcOrd="0" destOrd="0" presId="urn:microsoft.com/office/officeart/2005/8/layout/process2"/>
    <dgm:cxn modelId="{C7E0D858-8EDB-4567-B339-B2D226C17770}" srcId="{53A2725F-9F67-4DAB-89C5-EE87DE00F6AB}" destId="{B72EFECA-16A0-4380-A9DB-D2A243B26E33}" srcOrd="0" destOrd="0" parTransId="{939A9D93-5CD3-4D61-BE38-4113117FF96A}" sibTransId="{92221246-A618-49A2-A6AF-2BACDA6FAB62}"/>
    <dgm:cxn modelId="{6821F586-1E62-4D54-B11A-94DF41E1596D}" type="presOf" srcId="{7EBC9172-5B6E-43D6-82B7-B99A612B052F}" destId="{DDCE7F88-0A5F-473D-AD39-ACD318DD753C}" srcOrd="1" destOrd="0" presId="urn:microsoft.com/office/officeart/2005/8/layout/process2"/>
    <dgm:cxn modelId="{F210CA8F-C944-498B-9B65-7359F5967576}" type="presOf" srcId="{BDB12EB6-8AAD-4E6E-82F9-B14C864638F4}" destId="{FC81D374-5ABA-42FD-AFFA-A3AB05063046}" srcOrd="0" destOrd="0" presId="urn:microsoft.com/office/officeart/2005/8/layout/process2"/>
    <dgm:cxn modelId="{F37886C0-0F34-4914-866F-267231EED197}" type="presOf" srcId="{1A773B0B-4645-4C25-8B83-BACA23B7F45A}" destId="{4DD5DD6C-239E-4293-A308-F89346F09D64}" srcOrd="0" destOrd="0" presId="urn:microsoft.com/office/officeart/2005/8/layout/process2"/>
    <dgm:cxn modelId="{84F1D5D3-DCEE-410A-B2E0-D8812FB65EDD}" type="presOf" srcId="{92221246-A618-49A2-A6AF-2BACDA6FAB62}" destId="{C4469848-F1B8-4329-A1E9-91669AB8DEF0}" srcOrd="1" destOrd="0" presId="urn:microsoft.com/office/officeart/2005/8/layout/process2"/>
    <dgm:cxn modelId="{DCE3A6E4-7C35-442E-8B76-05DF3AC585C2}" srcId="{53A2725F-9F67-4DAB-89C5-EE87DE00F6AB}" destId="{BDB12EB6-8AAD-4E6E-82F9-B14C864638F4}" srcOrd="1" destOrd="0" parTransId="{A2A6F137-EA67-458C-ACC2-F38B7BCC8FE3}" sibTransId="{7EBC9172-5B6E-43D6-82B7-B99A612B052F}"/>
    <dgm:cxn modelId="{976E12EC-2CD6-4B12-A221-F2FAF6CE4A0F}" type="presOf" srcId="{53A2725F-9F67-4DAB-89C5-EE87DE00F6AB}" destId="{CA03A6FB-59F4-48B1-A358-3552F01AA6AF}" srcOrd="0" destOrd="0" presId="urn:microsoft.com/office/officeart/2005/8/layout/process2"/>
    <dgm:cxn modelId="{93132339-EFE4-4A9C-8219-668D30726BEA}" type="presParOf" srcId="{CA03A6FB-59F4-48B1-A358-3552F01AA6AF}" destId="{AB7B1688-4B41-4D9C-BB03-81EB4F205F40}" srcOrd="0" destOrd="0" presId="urn:microsoft.com/office/officeart/2005/8/layout/process2"/>
    <dgm:cxn modelId="{65C00117-34BB-43D6-B45A-F0F5429C38BC}" type="presParOf" srcId="{CA03A6FB-59F4-48B1-A358-3552F01AA6AF}" destId="{282EF07B-E470-4CD3-8AF6-FF0385DED30E}" srcOrd="1" destOrd="0" presId="urn:microsoft.com/office/officeart/2005/8/layout/process2"/>
    <dgm:cxn modelId="{E4205296-E9B3-448E-A717-6DFCE04B954B}" type="presParOf" srcId="{282EF07B-E470-4CD3-8AF6-FF0385DED30E}" destId="{C4469848-F1B8-4329-A1E9-91669AB8DEF0}" srcOrd="0" destOrd="0" presId="urn:microsoft.com/office/officeart/2005/8/layout/process2"/>
    <dgm:cxn modelId="{BCEEE43C-03B5-4C97-9D0E-D5DF64FE38BD}" type="presParOf" srcId="{CA03A6FB-59F4-48B1-A358-3552F01AA6AF}" destId="{FC81D374-5ABA-42FD-AFFA-A3AB05063046}" srcOrd="2" destOrd="0" presId="urn:microsoft.com/office/officeart/2005/8/layout/process2"/>
    <dgm:cxn modelId="{E908AF9E-3494-4CAA-A41B-EA09B9935347}" type="presParOf" srcId="{CA03A6FB-59F4-48B1-A358-3552F01AA6AF}" destId="{6A92F2DD-1BD9-4D5B-ADEC-A0E4F0778B6B}" srcOrd="3" destOrd="0" presId="urn:microsoft.com/office/officeart/2005/8/layout/process2"/>
    <dgm:cxn modelId="{E8B4D74D-16BC-49CB-A0F1-8E2F3D630A62}" type="presParOf" srcId="{6A92F2DD-1BD9-4D5B-ADEC-A0E4F0778B6B}" destId="{DDCE7F88-0A5F-473D-AD39-ACD318DD753C}" srcOrd="0" destOrd="0" presId="urn:microsoft.com/office/officeart/2005/8/layout/process2"/>
    <dgm:cxn modelId="{4485EBB4-378A-4F49-9248-4C354E59B3B6}" type="presParOf" srcId="{CA03A6FB-59F4-48B1-A358-3552F01AA6AF}" destId="{4DD5DD6C-239E-4293-A308-F89346F09D64}"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B1688-4B41-4D9C-BB03-81EB4F205F40}">
      <dsp:nvSpPr>
        <dsp:cNvPr id="0" name=""/>
        <dsp:cNvSpPr/>
      </dsp:nvSpPr>
      <dsp:spPr>
        <a:xfrm>
          <a:off x="509824" y="0"/>
          <a:ext cx="2485358" cy="9530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①</a:t>
          </a:r>
          <a:r>
            <a:rPr kumimoji="1" lang="en-US" sz="1800" kern="1200" dirty="0"/>
            <a:t>(0,1)</a:t>
          </a:r>
          <a:r>
            <a:rPr kumimoji="1" lang="ja-JP" sz="1800" kern="1200" dirty="0"/>
            <a:t>で両端の密度が大きい分布</a:t>
          </a:r>
          <a:endParaRPr lang="ja-JP" sz="1800" kern="1200" dirty="0"/>
        </a:p>
      </dsp:txBody>
      <dsp:txXfrm>
        <a:off x="537738" y="27914"/>
        <a:ext cx="2429530" cy="897215"/>
      </dsp:txXfrm>
    </dsp:sp>
    <dsp:sp modelId="{282EF07B-E470-4CD3-8AF6-FF0385DED30E}">
      <dsp:nvSpPr>
        <dsp:cNvPr id="0" name=""/>
        <dsp:cNvSpPr/>
      </dsp:nvSpPr>
      <dsp:spPr>
        <a:xfrm rot="5400000">
          <a:off x="1573808" y="976869"/>
          <a:ext cx="357391" cy="4288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rot="-5400000">
        <a:off x="1623844" y="1012608"/>
        <a:ext cx="257321" cy="250174"/>
      </dsp:txXfrm>
    </dsp:sp>
    <dsp:sp modelId="{FC81D374-5ABA-42FD-AFFA-A3AB05063046}">
      <dsp:nvSpPr>
        <dsp:cNvPr id="0" name=""/>
        <dsp:cNvSpPr/>
      </dsp:nvSpPr>
      <dsp:spPr>
        <a:xfrm>
          <a:off x="509824" y="1429565"/>
          <a:ext cx="2485358" cy="9530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②</a:t>
          </a:r>
          <a:r>
            <a:rPr kumimoji="1" lang="en-US" sz="1800" kern="1200" dirty="0"/>
            <a:t>(0,1)</a:t>
          </a:r>
          <a:r>
            <a:rPr kumimoji="1" lang="ja-JP" sz="1800" kern="1200" dirty="0"/>
            <a:t>をはみ出すように</a:t>
          </a:r>
          <a:r>
            <a:rPr kumimoji="1" lang="ja-JP" altLang="en-US" sz="1800" kern="1200" dirty="0"/>
            <a:t>分布を</a:t>
          </a:r>
          <a:r>
            <a:rPr kumimoji="1" lang="ja-JP" sz="1800" kern="1200" dirty="0"/>
            <a:t>ストレッチ</a:t>
          </a:r>
          <a:endParaRPr lang="ja-JP" sz="1800" kern="1200" dirty="0"/>
        </a:p>
      </dsp:txBody>
      <dsp:txXfrm>
        <a:off x="537738" y="1457479"/>
        <a:ext cx="2429530" cy="897215"/>
      </dsp:txXfrm>
    </dsp:sp>
    <dsp:sp modelId="{6A92F2DD-1BD9-4D5B-ADEC-A0E4F0778B6B}">
      <dsp:nvSpPr>
        <dsp:cNvPr id="0" name=""/>
        <dsp:cNvSpPr/>
      </dsp:nvSpPr>
      <dsp:spPr>
        <a:xfrm rot="5400000">
          <a:off x="1573808" y="2406434"/>
          <a:ext cx="357391" cy="4288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rot="-5400000">
        <a:off x="1623844" y="2442173"/>
        <a:ext cx="257321" cy="250174"/>
      </dsp:txXfrm>
    </dsp:sp>
    <dsp:sp modelId="{4DD5DD6C-239E-4293-A308-F89346F09D64}">
      <dsp:nvSpPr>
        <dsp:cNvPr id="0" name=""/>
        <dsp:cNvSpPr/>
      </dsp:nvSpPr>
      <dsp:spPr>
        <a:xfrm>
          <a:off x="509824" y="2859130"/>
          <a:ext cx="2485358" cy="9530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③</a:t>
          </a:r>
          <a:r>
            <a:rPr kumimoji="1" lang="ja-JP" sz="1800" kern="1200" dirty="0"/>
            <a:t>はみ出た部分を</a:t>
          </a:r>
          <a:r>
            <a:rPr kumimoji="1" lang="en-US" sz="1800" kern="1200" dirty="0"/>
            <a:t>rectify</a:t>
          </a:r>
          <a:endParaRPr lang="ja-JP" sz="1800" kern="1200" dirty="0"/>
        </a:p>
      </dsp:txBody>
      <dsp:txXfrm>
        <a:off x="537738" y="2887044"/>
        <a:ext cx="2429530" cy="8972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B1688-4B41-4D9C-BB03-81EB4F205F40}">
      <dsp:nvSpPr>
        <dsp:cNvPr id="0" name=""/>
        <dsp:cNvSpPr/>
      </dsp:nvSpPr>
      <dsp:spPr>
        <a:xfrm>
          <a:off x="509824" y="0"/>
          <a:ext cx="2485358" cy="9530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①</a:t>
          </a:r>
          <a:r>
            <a:rPr kumimoji="1" lang="en-US" sz="1800" kern="1200" dirty="0"/>
            <a:t>(0,1)</a:t>
          </a:r>
          <a:r>
            <a:rPr kumimoji="1" lang="ja-JP" sz="1800" kern="1200" dirty="0"/>
            <a:t>で両端の密度が大きい分布</a:t>
          </a:r>
          <a:endParaRPr lang="ja-JP" sz="1800" kern="1200" dirty="0"/>
        </a:p>
      </dsp:txBody>
      <dsp:txXfrm>
        <a:off x="537738" y="27914"/>
        <a:ext cx="2429530" cy="897215"/>
      </dsp:txXfrm>
    </dsp:sp>
    <dsp:sp modelId="{282EF07B-E470-4CD3-8AF6-FF0385DED30E}">
      <dsp:nvSpPr>
        <dsp:cNvPr id="0" name=""/>
        <dsp:cNvSpPr/>
      </dsp:nvSpPr>
      <dsp:spPr>
        <a:xfrm rot="5400000">
          <a:off x="1573808" y="976869"/>
          <a:ext cx="357391" cy="4288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rot="-5400000">
        <a:off x="1623844" y="1012608"/>
        <a:ext cx="257321" cy="250174"/>
      </dsp:txXfrm>
    </dsp:sp>
    <dsp:sp modelId="{FC81D374-5ABA-42FD-AFFA-A3AB05063046}">
      <dsp:nvSpPr>
        <dsp:cNvPr id="0" name=""/>
        <dsp:cNvSpPr/>
      </dsp:nvSpPr>
      <dsp:spPr>
        <a:xfrm>
          <a:off x="509824" y="1429565"/>
          <a:ext cx="2485358" cy="9530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②</a:t>
          </a:r>
          <a:r>
            <a:rPr kumimoji="1" lang="en-US" sz="1800" kern="1200" dirty="0"/>
            <a:t>(0,1)</a:t>
          </a:r>
          <a:r>
            <a:rPr kumimoji="1" lang="ja-JP" sz="1800" kern="1200" dirty="0"/>
            <a:t>をはみ出すように</a:t>
          </a:r>
          <a:r>
            <a:rPr kumimoji="1" lang="ja-JP" altLang="en-US" sz="1800" kern="1200" dirty="0"/>
            <a:t>分布を</a:t>
          </a:r>
          <a:r>
            <a:rPr kumimoji="1" lang="ja-JP" sz="1800" kern="1200" dirty="0"/>
            <a:t>ストレッチ</a:t>
          </a:r>
          <a:endParaRPr lang="ja-JP" sz="1800" kern="1200" dirty="0"/>
        </a:p>
      </dsp:txBody>
      <dsp:txXfrm>
        <a:off x="537738" y="1457479"/>
        <a:ext cx="2429530" cy="897215"/>
      </dsp:txXfrm>
    </dsp:sp>
    <dsp:sp modelId="{6A92F2DD-1BD9-4D5B-ADEC-A0E4F0778B6B}">
      <dsp:nvSpPr>
        <dsp:cNvPr id="0" name=""/>
        <dsp:cNvSpPr/>
      </dsp:nvSpPr>
      <dsp:spPr>
        <a:xfrm rot="5400000">
          <a:off x="1573808" y="2406434"/>
          <a:ext cx="357391" cy="4288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rot="-5400000">
        <a:off x="1623844" y="2442173"/>
        <a:ext cx="257321" cy="250174"/>
      </dsp:txXfrm>
    </dsp:sp>
    <dsp:sp modelId="{4DD5DD6C-239E-4293-A308-F89346F09D64}">
      <dsp:nvSpPr>
        <dsp:cNvPr id="0" name=""/>
        <dsp:cNvSpPr/>
      </dsp:nvSpPr>
      <dsp:spPr>
        <a:xfrm>
          <a:off x="509824" y="2859130"/>
          <a:ext cx="2485358" cy="9530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③</a:t>
          </a:r>
          <a:r>
            <a:rPr kumimoji="1" lang="en-US" altLang="ja-JP" sz="1800" kern="1200" dirty="0"/>
            <a:t>2</a:t>
          </a:r>
          <a:r>
            <a:rPr kumimoji="1" lang="ja-JP" altLang="en-US" sz="1800" kern="1200" dirty="0"/>
            <a:t>値化：</a:t>
          </a:r>
          <a:r>
            <a:rPr kumimoji="1" lang="ja-JP" sz="1800" kern="1200" dirty="0"/>
            <a:t>はみ出た部分を</a:t>
          </a:r>
          <a:r>
            <a:rPr kumimoji="1" lang="en-US" sz="1800" kern="1200" dirty="0"/>
            <a:t>rectify</a:t>
          </a:r>
          <a:endParaRPr lang="ja-JP" sz="1800" kern="1200" dirty="0"/>
        </a:p>
      </dsp:txBody>
      <dsp:txXfrm>
        <a:off x="537738" y="2887044"/>
        <a:ext cx="2429530" cy="8972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2075" y="0"/>
            <a:ext cx="2984500" cy="501650"/>
          </a:xfrm>
          <a:prstGeom prst="rect">
            <a:avLst/>
          </a:prstGeom>
        </p:spPr>
        <p:txBody>
          <a:bodyPr vert="horz" lIns="91440" tIns="45720" rIns="91440" bIns="45720" rtlCol="0"/>
          <a:lstStyle>
            <a:lvl1pPr algn="r">
              <a:defRPr sz="1200"/>
            </a:lvl1pPr>
          </a:lstStyle>
          <a:p>
            <a:fld id="{55361331-2A8B-4BBF-AD21-E65A646DDAA4}" type="datetimeFigureOut">
              <a:rPr kumimoji="1" lang="ja-JP" altLang="en-US" smtClean="0"/>
              <a:t>2025/9/17</a:t>
            </a:fld>
            <a:endParaRPr kumimoji="1" lang="ja-JP" altLang="en-US"/>
          </a:p>
        </p:txBody>
      </p:sp>
      <p:sp>
        <p:nvSpPr>
          <p:cNvPr id="4" name="スライド イメージ プレースホルダー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8975" y="4821238"/>
            <a:ext cx="5510213" cy="394493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063"/>
            <a:ext cx="2984500" cy="50165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2075" y="9517063"/>
            <a:ext cx="2984500" cy="501650"/>
          </a:xfrm>
          <a:prstGeom prst="rect">
            <a:avLst/>
          </a:prstGeom>
        </p:spPr>
        <p:txBody>
          <a:bodyPr vert="horz" lIns="91440" tIns="45720" rIns="91440" bIns="45720" rtlCol="0" anchor="b"/>
          <a:lstStyle>
            <a:lvl1pPr algn="r">
              <a:defRPr sz="1200"/>
            </a:lvl1pPr>
          </a:lstStyle>
          <a:p>
            <a:fld id="{41838476-4382-45FF-BAB7-92C845264ED4}" type="slidenum">
              <a:rPr kumimoji="1" lang="ja-JP" altLang="en-US" smtClean="0"/>
              <a:t>‹#›</a:t>
            </a:fld>
            <a:endParaRPr kumimoji="1" lang="ja-JP" altLang="en-US"/>
          </a:p>
        </p:txBody>
      </p:sp>
    </p:spTree>
    <p:extLst>
      <p:ext uri="{BB962C8B-B14F-4D97-AF65-F5344CB8AC3E}">
        <p14:creationId xmlns:p14="http://schemas.microsoft.com/office/powerpoint/2010/main" val="379487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前回発表内容を踏まえますので、研究の背景と前回の発表概要をざっと説明してから本論に入ります。</a:t>
            </a:r>
          </a:p>
        </p:txBody>
      </p:sp>
      <p:sp>
        <p:nvSpPr>
          <p:cNvPr id="4" name="スライド番号プレースホルダー 3"/>
          <p:cNvSpPr>
            <a:spLocks noGrp="1"/>
          </p:cNvSpPr>
          <p:nvPr>
            <p:ph type="sldNum" sz="quarter" idx="5"/>
          </p:nvPr>
        </p:nvSpPr>
        <p:spPr/>
        <p:txBody>
          <a:bodyPr/>
          <a:lstStyle/>
          <a:p>
            <a:fld id="{41838476-4382-45FF-BAB7-92C845264ED4}" type="slidenum">
              <a:rPr kumimoji="1" lang="ja-JP" altLang="en-US" smtClean="0"/>
              <a:t>1</a:t>
            </a:fld>
            <a:endParaRPr kumimoji="1" lang="ja-JP" altLang="en-US"/>
          </a:p>
        </p:txBody>
      </p:sp>
    </p:spTree>
    <p:extLst>
      <p:ext uri="{BB962C8B-B14F-4D97-AF65-F5344CB8AC3E}">
        <p14:creationId xmlns:p14="http://schemas.microsoft.com/office/powerpoint/2010/main" val="158167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DEEBE-D661-658E-6C1E-CA4F41BBEED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B8FB2E9-05B4-DBFB-07EF-187029ECB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DDB48A9-4B94-8C78-13F9-664AE10B76EF}"/>
              </a:ext>
            </a:extLst>
          </p:cNvPr>
          <p:cNvSpPr>
            <a:spLocks noGrp="1"/>
          </p:cNvSpPr>
          <p:nvPr>
            <p:ph type="dt" sz="half" idx="10"/>
          </p:nvPr>
        </p:nvSpPr>
        <p:spPr/>
        <p:txBody>
          <a:bodyPr/>
          <a:lstStyle/>
          <a:p>
            <a:fld id="{9DFD360C-B37E-465F-A993-949C67F4CD34}" type="datetimeFigureOut">
              <a:rPr kumimoji="1" lang="ja-JP" altLang="en-US" smtClean="0"/>
              <a:t>2025/9/17</a:t>
            </a:fld>
            <a:endParaRPr kumimoji="1" lang="ja-JP" altLang="en-US"/>
          </a:p>
        </p:txBody>
      </p:sp>
      <p:sp>
        <p:nvSpPr>
          <p:cNvPr id="5" name="フッター プレースホルダー 4">
            <a:extLst>
              <a:ext uri="{FF2B5EF4-FFF2-40B4-BE49-F238E27FC236}">
                <a16:creationId xmlns:a16="http://schemas.microsoft.com/office/drawing/2014/main" id="{895DA5CA-B0AB-1946-86FE-FB45580FC7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FE25CC-A812-3270-AAE5-7E51E2F3EEA7}"/>
              </a:ext>
            </a:extLst>
          </p:cNvPr>
          <p:cNvSpPr>
            <a:spLocks noGrp="1"/>
          </p:cNvSpPr>
          <p:nvPr>
            <p:ph type="sldNum" sz="quarter" idx="12"/>
          </p:nvPr>
        </p:nvSpPr>
        <p:spPr/>
        <p:txBody>
          <a:bodyPr/>
          <a:lstStyle/>
          <a:p>
            <a:fld id="{0B917BE0-D8C1-4879-A0A6-6026C7B43C7E}" type="slidenum">
              <a:rPr kumimoji="1" lang="ja-JP" altLang="en-US" smtClean="0"/>
              <a:t>‹#›</a:t>
            </a:fld>
            <a:endParaRPr kumimoji="1" lang="ja-JP" altLang="en-US"/>
          </a:p>
        </p:txBody>
      </p:sp>
    </p:spTree>
    <p:extLst>
      <p:ext uri="{BB962C8B-B14F-4D97-AF65-F5344CB8AC3E}">
        <p14:creationId xmlns:p14="http://schemas.microsoft.com/office/powerpoint/2010/main" val="7459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012EE1-030B-E8F4-E811-81073C8494C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F840BAE-F6FB-0E80-814D-0988AED6B8D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DA25AF-9076-12A5-EF9C-ABCE6FE08DDD}"/>
              </a:ext>
            </a:extLst>
          </p:cNvPr>
          <p:cNvSpPr>
            <a:spLocks noGrp="1"/>
          </p:cNvSpPr>
          <p:nvPr>
            <p:ph type="dt" sz="half" idx="10"/>
          </p:nvPr>
        </p:nvSpPr>
        <p:spPr/>
        <p:txBody>
          <a:bodyPr/>
          <a:lstStyle/>
          <a:p>
            <a:fld id="{9DFD360C-B37E-465F-A993-949C67F4CD34}" type="datetimeFigureOut">
              <a:rPr kumimoji="1" lang="ja-JP" altLang="en-US" smtClean="0"/>
              <a:t>2025/9/17</a:t>
            </a:fld>
            <a:endParaRPr kumimoji="1" lang="ja-JP" altLang="en-US"/>
          </a:p>
        </p:txBody>
      </p:sp>
      <p:sp>
        <p:nvSpPr>
          <p:cNvPr id="5" name="フッター プレースホルダー 4">
            <a:extLst>
              <a:ext uri="{FF2B5EF4-FFF2-40B4-BE49-F238E27FC236}">
                <a16:creationId xmlns:a16="http://schemas.microsoft.com/office/drawing/2014/main" id="{163747F1-9620-6D63-E391-525A1E0002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3ECBE8-41F6-0375-7FE4-108E7DFD396F}"/>
              </a:ext>
            </a:extLst>
          </p:cNvPr>
          <p:cNvSpPr>
            <a:spLocks noGrp="1"/>
          </p:cNvSpPr>
          <p:nvPr>
            <p:ph type="sldNum" sz="quarter" idx="12"/>
          </p:nvPr>
        </p:nvSpPr>
        <p:spPr/>
        <p:txBody>
          <a:bodyPr/>
          <a:lstStyle/>
          <a:p>
            <a:fld id="{0B917BE0-D8C1-4879-A0A6-6026C7B43C7E}" type="slidenum">
              <a:rPr kumimoji="1" lang="ja-JP" altLang="en-US" smtClean="0"/>
              <a:t>‹#›</a:t>
            </a:fld>
            <a:endParaRPr kumimoji="1" lang="ja-JP" altLang="en-US"/>
          </a:p>
        </p:txBody>
      </p:sp>
    </p:spTree>
    <p:extLst>
      <p:ext uri="{BB962C8B-B14F-4D97-AF65-F5344CB8AC3E}">
        <p14:creationId xmlns:p14="http://schemas.microsoft.com/office/powerpoint/2010/main" val="197507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BA9B5A7-CC65-D493-1976-DF3D6893C30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2EFECE5-A1A2-E8E9-2180-EF73A4C9F8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9255D4-2DCF-CD76-A6A0-8A3902D6B7A0}"/>
              </a:ext>
            </a:extLst>
          </p:cNvPr>
          <p:cNvSpPr>
            <a:spLocks noGrp="1"/>
          </p:cNvSpPr>
          <p:nvPr>
            <p:ph type="dt" sz="half" idx="10"/>
          </p:nvPr>
        </p:nvSpPr>
        <p:spPr/>
        <p:txBody>
          <a:bodyPr/>
          <a:lstStyle/>
          <a:p>
            <a:fld id="{9DFD360C-B37E-465F-A993-949C67F4CD34}" type="datetimeFigureOut">
              <a:rPr kumimoji="1" lang="ja-JP" altLang="en-US" smtClean="0"/>
              <a:t>2025/9/17</a:t>
            </a:fld>
            <a:endParaRPr kumimoji="1" lang="ja-JP" altLang="en-US"/>
          </a:p>
        </p:txBody>
      </p:sp>
      <p:sp>
        <p:nvSpPr>
          <p:cNvPr id="5" name="フッター プレースホルダー 4">
            <a:extLst>
              <a:ext uri="{FF2B5EF4-FFF2-40B4-BE49-F238E27FC236}">
                <a16:creationId xmlns:a16="http://schemas.microsoft.com/office/drawing/2014/main" id="{A0BD1904-7885-6935-3543-2ADDA0144D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B50FCA-2372-1E9C-06B6-A188B4A83728}"/>
              </a:ext>
            </a:extLst>
          </p:cNvPr>
          <p:cNvSpPr>
            <a:spLocks noGrp="1"/>
          </p:cNvSpPr>
          <p:nvPr>
            <p:ph type="sldNum" sz="quarter" idx="12"/>
          </p:nvPr>
        </p:nvSpPr>
        <p:spPr/>
        <p:txBody>
          <a:bodyPr/>
          <a:lstStyle/>
          <a:p>
            <a:fld id="{0B917BE0-D8C1-4879-A0A6-6026C7B43C7E}" type="slidenum">
              <a:rPr kumimoji="1" lang="ja-JP" altLang="en-US" smtClean="0"/>
              <a:t>‹#›</a:t>
            </a:fld>
            <a:endParaRPr kumimoji="1" lang="ja-JP" altLang="en-US"/>
          </a:p>
        </p:txBody>
      </p:sp>
    </p:spTree>
    <p:extLst>
      <p:ext uri="{BB962C8B-B14F-4D97-AF65-F5344CB8AC3E}">
        <p14:creationId xmlns:p14="http://schemas.microsoft.com/office/powerpoint/2010/main" val="1554177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ADE9F-4826-7E19-E29D-CC9480D243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16BBF6-C160-E651-EF33-52649F63224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CFDAEF-D1F3-3F15-2EE0-BF45B4791EEC}"/>
              </a:ext>
            </a:extLst>
          </p:cNvPr>
          <p:cNvSpPr>
            <a:spLocks noGrp="1"/>
          </p:cNvSpPr>
          <p:nvPr>
            <p:ph type="dt" sz="half" idx="10"/>
          </p:nvPr>
        </p:nvSpPr>
        <p:spPr/>
        <p:txBody>
          <a:bodyPr/>
          <a:lstStyle/>
          <a:p>
            <a:fld id="{9DFD360C-B37E-465F-A993-949C67F4CD34}" type="datetimeFigureOut">
              <a:rPr kumimoji="1" lang="ja-JP" altLang="en-US" smtClean="0"/>
              <a:t>2025/9/17</a:t>
            </a:fld>
            <a:endParaRPr kumimoji="1" lang="ja-JP" altLang="en-US"/>
          </a:p>
        </p:txBody>
      </p:sp>
      <p:sp>
        <p:nvSpPr>
          <p:cNvPr id="5" name="フッター プレースホルダー 4">
            <a:extLst>
              <a:ext uri="{FF2B5EF4-FFF2-40B4-BE49-F238E27FC236}">
                <a16:creationId xmlns:a16="http://schemas.microsoft.com/office/drawing/2014/main" id="{92AF8D61-3DCA-4E54-481D-DD6D8D6664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227E4DD-196F-FD0F-EED2-F683C1532A12}"/>
              </a:ext>
            </a:extLst>
          </p:cNvPr>
          <p:cNvSpPr>
            <a:spLocks noGrp="1"/>
          </p:cNvSpPr>
          <p:nvPr>
            <p:ph type="sldNum" sz="quarter" idx="12"/>
          </p:nvPr>
        </p:nvSpPr>
        <p:spPr/>
        <p:txBody>
          <a:bodyPr/>
          <a:lstStyle/>
          <a:p>
            <a:fld id="{0B917BE0-D8C1-4879-A0A6-6026C7B43C7E}" type="slidenum">
              <a:rPr kumimoji="1" lang="ja-JP" altLang="en-US" smtClean="0"/>
              <a:t>‹#›</a:t>
            </a:fld>
            <a:endParaRPr kumimoji="1" lang="ja-JP" altLang="en-US"/>
          </a:p>
        </p:txBody>
      </p:sp>
    </p:spTree>
    <p:extLst>
      <p:ext uri="{BB962C8B-B14F-4D97-AF65-F5344CB8AC3E}">
        <p14:creationId xmlns:p14="http://schemas.microsoft.com/office/powerpoint/2010/main" val="182943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D41BA-C917-181E-5CB9-82BF93DC24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99B99F4-8C92-9BF7-22BC-2C07619A46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ED2B4F1-7DF0-31F1-7446-6FD1076C32AA}"/>
              </a:ext>
            </a:extLst>
          </p:cNvPr>
          <p:cNvSpPr>
            <a:spLocks noGrp="1"/>
          </p:cNvSpPr>
          <p:nvPr>
            <p:ph type="dt" sz="half" idx="10"/>
          </p:nvPr>
        </p:nvSpPr>
        <p:spPr/>
        <p:txBody>
          <a:bodyPr/>
          <a:lstStyle/>
          <a:p>
            <a:fld id="{9DFD360C-B37E-465F-A993-949C67F4CD34}" type="datetimeFigureOut">
              <a:rPr kumimoji="1" lang="ja-JP" altLang="en-US" smtClean="0"/>
              <a:t>2025/9/17</a:t>
            </a:fld>
            <a:endParaRPr kumimoji="1" lang="ja-JP" altLang="en-US"/>
          </a:p>
        </p:txBody>
      </p:sp>
      <p:sp>
        <p:nvSpPr>
          <p:cNvPr id="5" name="フッター プレースホルダー 4">
            <a:extLst>
              <a:ext uri="{FF2B5EF4-FFF2-40B4-BE49-F238E27FC236}">
                <a16:creationId xmlns:a16="http://schemas.microsoft.com/office/drawing/2014/main" id="{7667A7BB-8DAC-760F-70A2-76D6382BDB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328DD9-0965-6552-F590-70F2AAD5FEB6}"/>
              </a:ext>
            </a:extLst>
          </p:cNvPr>
          <p:cNvSpPr>
            <a:spLocks noGrp="1"/>
          </p:cNvSpPr>
          <p:nvPr>
            <p:ph type="sldNum" sz="quarter" idx="12"/>
          </p:nvPr>
        </p:nvSpPr>
        <p:spPr/>
        <p:txBody>
          <a:bodyPr/>
          <a:lstStyle/>
          <a:p>
            <a:fld id="{0B917BE0-D8C1-4879-A0A6-6026C7B43C7E}" type="slidenum">
              <a:rPr kumimoji="1" lang="ja-JP" altLang="en-US" smtClean="0"/>
              <a:t>‹#›</a:t>
            </a:fld>
            <a:endParaRPr kumimoji="1" lang="ja-JP" altLang="en-US"/>
          </a:p>
        </p:txBody>
      </p:sp>
    </p:spTree>
    <p:extLst>
      <p:ext uri="{BB962C8B-B14F-4D97-AF65-F5344CB8AC3E}">
        <p14:creationId xmlns:p14="http://schemas.microsoft.com/office/powerpoint/2010/main" val="351768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E1DEF-8BBF-85ED-D8D4-403A1F5BAF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9965F7-BF4E-128A-1E0A-59426384EB7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02CA95A-23A3-9BCD-3ECA-72330247C5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2BE497F-9A04-51A5-4EE5-D52B1B8080E6}"/>
              </a:ext>
            </a:extLst>
          </p:cNvPr>
          <p:cNvSpPr>
            <a:spLocks noGrp="1"/>
          </p:cNvSpPr>
          <p:nvPr>
            <p:ph type="dt" sz="half" idx="10"/>
          </p:nvPr>
        </p:nvSpPr>
        <p:spPr/>
        <p:txBody>
          <a:bodyPr/>
          <a:lstStyle/>
          <a:p>
            <a:fld id="{9DFD360C-B37E-465F-A993-949C67F4CD34}" type="datetimeFigureOut">
              <a:rPr kumimoji="1" lang="ja-JP" altLang="en-US" smtClean="0"/>
              <a:t>2025/9/17</a:t>
            </a:fld>
            <a:endParaRPr kumimoji="1" lang="ja-JP" altLang="en-US"/>
          </a:p>
        </p:txBody>
      </p:sp>
      <p:sp>
        <p:nvSpPr>
          <p:cNvPr id="6" name="フッター プレースホルダー 5">
            <a:extLst>
              <a:ext uri="{FF2B5EF4-FFF2-40B4-BE49-F238E27FC236}">
                <a16:creationId xmlns:a16="http://schemas.microsoft.com/office/drawing/2014/main" id="{0F7D277A-5859-60CD-1A5D-B6CC094601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90E70C-1750-ED42-E446-CD61CFB5A738}"/>
              </a:ext>
            </a:extLst>
          </p:cNvPr>
          <p:cNvSpPr>
            <a:spLocks noGrp="1"/>
          </p:cNvSpPr>
          <p:nvPr>
            <p:ph type="sldNum" sz="quarter" idx="12"/>
          </p:nvPr>
        </p:nvSpPr>
        <p:spPr/>
        <p:txBody>
          <a:bodyPr/>
          <a:lstStyle/>
          <a:p>
            <a:fld id="{0B917BE0-D8C1-4879-A0A6-6026C7B43C7E}" type="slidenum">
              <a:rPr kumimoji="1" lang="ja-JP" altLang="en-US" smtClean="0"/>
              <a:t>‹#›</a:t>
            </a:fld>
            <a:endParaRPr kumimoji="1" lang="ja-JP" altLang="en-US"/>
          </a:p>
        </p:txBody>
      </p:sp>
    </p:spTree>
    <p:extLst>
      <p:ext uri="{BB962C8B-B14F-4D97-AF65-F5344CB8AC3E}">
        <p14:creationId xmlns:p14="http://schemas.microsoft.com/office/powerpoint/2010/main" val="67504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F3D37D-8D78-B407-8200-D38A8593A8A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3C2EBB-4023-F440-5A67-CEC5021DC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D76F625-D86C-1690-0650-2CC67D5A860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3DC057E-38F7-388C-0231-2DB87BF135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1094EB1-8C2B-168E-9CA6-D8BB82D50A3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AF9BB3F-0983-A110-A15F-1F24E0BB025D}"/>
              </a:ext>
            </a:extLst>
          </p:cNvPr>
          <p:cNvSpPr>
            <a:spLocks noGrp="1"/>
          </p:cNvSpPr>
          <p:nvPr>
            <p:ph type="dt" sz="half" idx="10"/>
          </p:nvPr>
        </p:nvSpPr>
        <p:spPr/>
        <p:txBody>
          <a:bodyPr/>
          <a:lstStyle/>
          <a:p>
            <a:fld id="{9DFD360C-B37E-465F-A993-949C67F4CD34}" type="datetimeFigureOut">
              <a:rPr kumimoji="1" lang="ja-JP" altLang="en-US" smtClean="0"/>
              <a:t>2025/9/17</a:t>
            </a:fld>
            <a:endParaRPr kumimoji="1" lang="ja-JP" altLang="en-US"/>
          </a:p>
        </p:txBody>
      </p:sp>
      <p:sp>
        <p:nvSpPr>
          <p:cNvPr id="8" name="フッター プレースホルダー 7">
            <a:extLst>
              <a:ext uri="{FF2B5EF4-FFF2-40B4-BE49-F238E27FC236}">
                <a16:creationId xmlns:a16="http://schemas.microsoft.com/office/drawing/2014/main" id="{F89A0C27-2964-E650-1352-F92ACF56A8F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EB6A642-FE54-F122-077A-A3B46EC6783E}"/>
              </a:ext>
            </a:extLst>
          </p:cNvPr>
          <p:cNvSpPr>
            <a:spLocks noGrp="1"/>
          </p:cNvSpPr>
          <p:nvPr>
            <p:ph type="sldNum" sz="quarter" idx="12"/>
          </p:nvPr>
        </p:nvSpPr>
        <p:spPr/>
        <p:txBody>
          <a:bodyPr/>
          <a:lstStyle/>
          <a:p>
            <a:fld id="{0B917BE0-D8C1-4879-A0A6-6026C7B43C7E}" type="slidenum">
              <a:rPr kumimoji="1" lang="ja-JP" altLang="en-US" smtClean="0"/>
              <a:t>‹#›</a:t>
            </a:fld>
            <a:endParaRPr kumimoji="1" lang="ja-JP" altLang="en-US"/>
          </a:p>
        </p:txBody>
      </p:sp>
    </p:spTree>
    <p:extLst>
      <p:ext uri="{BB962C8B-B14F-4D97-AF65-F5344CB8AC3E}">
        <p14:creationId xmlns:p14="http://schemas.microsoft.com/office/powerpoint/2010/main" val="383265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84FC1-8847-D6DC-C8F3-9F9B8A7E9E0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D7B41DB-B6EA-9BDE-C0A1-0FDAC1A30FE8}"/>
              </a:ext>
            </a:extLst>
          </p:cNvPr>
          <p:cNvSpPr>
            <a:spLocks noGrp="1"/>
          </p:cNvSpPr>
          <p:nvPr>
            <p:ph type="dt" sz="half" idx="10"/>
          </p:nvPr>
        </p:nvSpPr>
        <p:spPr/>
        <p:txBody>
          <a:bodyPr/>
          <a:lstStyle/>
          <a:p>
            <a:fld id="{9DFD360C-B37E-465F-A993-949C67F4CD34}" type="datetimeFigureOut">
              <a:rPr kumimoji="1" lang="ja-JP" altLang="en-US" smtClean="0"/>
              <a:t>2025/9/17</a:t>
            </a:fld>
            <a:endParaRPr kumimoji="1" lang="ja-JP" altLang="en-US"/>
          </a:p>
        </p:txBody>
      </p:sp>
      <p:sp>
        <p:nvSpPr>
          <p:cNvPr id="4" name="フッター プレースホルダー 3">
            <a:extLst>
              <a:ext uri="{FF2B5EF4-FFF2-40B4-BE49-F238E27FC236}">
                <a16:creationId xmlns:a16="http://schemas.microsoft.com/office/drawing/2014/main" id="{50805BA0-C0A6-1F12-C698-7ECBE6D1258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23EA722-35F9-1FD6-DBDC-56524E732DA3}"/>
              </a:ext>
            </a:extLst>
          </p:cNvPr>
          <p:cNvSpPr>
            <a:spLocks noGrp="1"/>
          </p:cNvSpPr>
          <p:nvPr>
            <p:ph type="sldNum" sz="quarter" idx="12"/>
          </p:nvPr>
        </p:nvSpPr>
        <p:spPr/>
        <p:txBody>
          <a:bodyPr/>
          <a:lstStyle/>
          <a:p>
            <a:fld id="{0B917BE0-D8C1-4879-A0A6-6026C7B43C7E}" type="slidenum">
              <a:rPr kumimoji="1" lang="ja-JP" altLang="en-US" smtClean="0"/>
              <a:t>‹#›</a:t>
            </a:fld>
            <a:endParaRPr kumimoji="1" lang="ja-JP" altLang="en-US"/>
          </a:p>
        </p:txBody>
      </p:sp>
    </p:spTree>
    <p:extLst>
      <p:ext uri="{BB962C8B-B14F-4D97-AF65-F5344CB8AC3E}">
        <p14:creationId xmlns:p14="http://schemas.microsoft.com/office/powerpoint/2010/main" val="2519995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EEB1F50-A9B8-23AF-ABFF-A8F4B9578BE9}"/>
              </a:ext>
            </a:extLst>
          </p:cNvPr>
          <p:cNvSpPr>
            <a:spLocks noGrp="1"/>
          </p:cNvSpPr>
          <p:nvPr>
            <p:ph type="dt" sz="half" idx="10"/>
          </p:nvPr>
        </p:nvSpPr>
        <p:spPr/>
        <p:txBody>
          <a:bodyPr/>
          <a:lstStyle/>
          <a:p>
            <a:fld id="{9DFD360C-B37E-465F-A993-949C67F4CD34}" type="datetimeFigureOut">
              <a:rPr kumimoji="1" lang="ja-JP" altLang="en-US" smtClean="0"/>
              <a:t>2025/9/17</a:t>
            </a:fld>
            <a:endParaRPr kumimoji="1" lang="ja-JP" altLang="en-US"/>
          </a:p>
        </p:txBody>
      </p:sp>
      <p:sp>
        <p:nvSpPr>
          <p:cNvPr id="3" name="フッター プレースホルダー 2">
            <a:extLst>
              <a:ext uri="{FF2B5EF4-FFF2-40B4-BE49-F238E27FC236}">
                <a16:creationId xmlns:a16="http://schemas.microsoft.com/office/drawing/2014/main" id="{EC3D5379-3036-1A43-1F1A-D80BF3671D5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F40400F-244D-59C4-DF56-BAF6F6704DA6}"/>
              </a:ext>
            </a:extLst>
          </p:cNvPr>
          <p:cNvSpPr>
            <a:spLocks noGrp="1"/>
          </p:cNvSpPr>
          <p:nvPr>
            <p:ph type="sldNum" sz="quarter" idx="12"/>
          </p:nvPr>
        </p:nvSpPr>
        <p:spPr/>
        <p:txBody>
          <a:bodyPr/>
          <a:lstStyle/>
          <a:p>
            <a:fld id="{0B917BE0-D8C1-4879-A0A6-6026C7B43C7E}" type="slidenum">
              <a:rPr kumimoji="1" lang="ja-JP" altLang="en-US" smtClean="0"/>
              <a:t>‹#›</a:t>
            </a:fld>
            <a:endParaRPr kumimoji="1" lang="ja-JP" altLang="en-US"/>
          </a:p>
        </p:txBody>
      </p:sp>
    </p:spTree>
    <p:extLst>
      <p:ext uri="{BB962C8B-B14F-4D97-AF65-F5344CB8AC3E}">
        <p14:creationId xmlns:p14="http://schemas.microsoft.com/office/powerpoint/2010/main" val="1262853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A8A90-AD63-F1BD-8730-8E3E65846A1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EB52DD-D9C8-2914-A5F5-F5A3F999D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4C1E13D-A885-D1E4-0A61-AB8089BFD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8AD727-BFC9-D9D3-93F6-9706C956A298}"/>
              </a:ext>
            </a:extLst>
          </p:cNvPr>
          <p:cNvSpPr>
            <a:spLocks noGrp="1"/>
          </p:cNvSpPr>
          <p:nvPr>
            <p:ph type="dt" sz="half" idx="10"/>
          </p:nvPr>
        </p:nvSpPr>
        <p:spPr/>
        <p:txBody>
          <a:bodyPr/>
          <a:lstStyle/>
          <a:p>
            <a:fld id="{9DFD360C-B37E-465F-A993-949C67F4CD34}" type="datetimeFigureOut">
              <a:rPr kumimoji="1" lang="ja-JP" altLang="en-US" smtClean="0"/>
              <a:t>2025/9/17</a:t>
            </a:fld>
            <a:endParaRPr kumimoji="1" lang="ja-JP" altLang="en-US"/>
          </a:p>
        </p:txBody>
      </p:sp>
      <p:sp>
        <p:nvSpPr>
          <p:cNvPr id="6" name="フッター プレースホルダー 5">
            <a:extLst>
              <a:ext uri="{FF2B5EF4-FFF2-40B4-BE49-F238E27FC236}">
                <a16:creationId xmlns:a16="http://schemas.microsoft.com/office/drawing/2014/main" id="{A4EA8D3C-65A0-96B9-1864-7D9488D264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B9B14B7-8398-3648-BE08-234980620AE8}"/>
              </a:ext>
            </a:extLst>
          </p:cNvPr>
          <p:cNvSpPr>
            <a:spLocks noGrp="1"/>
          </p:cNvSpPr>
          <p:nvPr>
            <p:ph type="sldNum" sz="quarter" idx="12"/>
          </p:nvPr>
        </p:nvSpPr>
        <p:spPr/>
        <p:txBody>
          <a:bodyPr/>
          <a:lstStyle/>
          <a:p>
            <a:fld id="{0B917BE0-D8C1-4879-A0A6-6026C7B43C7E}" type="slidenum">
              <a:rPr kumimoji="1" lang="ja-JP" altLang="en-US" smtClean="0"/>
              <a:t>‹#›</a:t>
            </a:fld>
            <a:endParaRPr kumimoji="1" lang="ja-JP" altLang="en-US"/>
          </a:p>
        </p:txBody>
      </p:sp>
    </p:spTree>
    <p:extLst>
      <p:ext uri="{BB962C8B-B14F-4D97-AF65-F5344CB8AC3E}">
        <p14:creationId xmlns:p14="http://schemas.microsoft.com/office/powerpoint/2010/main" val="371924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ACB3F9-B74D-BC15-371D-B5E98AE108E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4145F59-E7E7-142E-5E29-3064DF2A0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7562909-F7FF-C20D-4BDA-BB00A36E9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05EAF81-AEAA-706C-DF54-CB6FC43F83F8}"/>
              </a:ext>
            </a:extLst>
          </p:cNvPr>
          <p:cNvSpPr>
            <a:spLocks noGrp="1"/>
          </p:cNvSpPr>
          <p:nvPr>
            <p:ph type="dt" sz="half" idx="10"/>
          </p:nvPr>
        </p:nvSpPr>
        <p:spPr/>
        <p:txBody>
          <a:bodyPr/>
          <a:lstStyle/>
          <a:p>
            <a:fld id="{9DFD360C-B37E-465F-A993-949C67F4CD34}" type="datetimeFigureOut">
              <a:rPr kumimoji="1" lang="ja-JP" altLang="en-US" smtClean="0"/>
              <a:t>2025/9/17</a:t>
            </a:fld>
            <a:endParaRPr kumimoji="1" lang="ja-JP" altLang="en-US"/>
          </a:p>
        </p:txBody>
      </p:sp>
      <p:sp>
        <p:nvSpPr>
          <p:cNvPr id="6" name="フッター プレースホルダー 5">
            <a:extLst>
              <a:ext uri="{FF2B5EF4-FFF2-40B4-BE49-F238E27FC236}">
                <a16:creationId xmlns:a16="http://schemas.microsoft.com/office/drawing/2014/main" id="{5F2B82D8-C81F-DEAA-BDC6-B7F65F58D9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73DC58-99FF-5C03-17FD-CB554CC48618}"/>
              </a:ext>
            </a:extLst>
          </p:cNvPr>
          <p:cNvSpPr>
            <a:spLocks noGrp="1"/>
          </p:cNvSpPr>
          <p:nvPr>
            <p:ph type="sldNum" sz="quarter" idx="12"/>
          </p:nvPr>
        </p:nvSpPr>
        <p:spPr/>
        <p:txBody>
          <a:bodyPr/>
          <a:lstStyle/>
          <a:p>
            <a:fld id="{0B917BE0-D8C1-4879-A0A6-6026C7B43C7E}" type="slidenum">
              <a:rPr kumimoji="1" lang="ja-JP" altLang="en-US" smtClean="0"/>
              <a:t>‹#›</a:t>
            </a:fld>
            <a:endParaRPr kumimoji="1" lang="ja-JP" altLang="en-US"/>
          </a:p>
        </p:txBody>
      </p:sp>
    </p:spTree>
    <p:extLst>
      <p:ext uri="{BB962C8B-B14F-4D97-AF65-F5344CB8AC3E}">
        <p14:creationId xmlns:p14="http://schemas.microsoft.com/office/powerpoint/2010/main" val="636550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D5958A2-4556-65B6-1AE3-1E3BF34D2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0F5D4C-6B51-AAE7-D2D6-25510E559F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6F365E-D22F-AC8D-DDA8-E6C8C96A62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D360C-B37E-465F-A993-949C67F4CD34}" type="datetimeFigureOut">
              <a:rPr kumimoji="1" lang="ja-JP" altLang="en-US" smtClean="0"/>
              <a:t>2025/9/17</a:t>
            </a:fld>
            <a:endParaRPr kumimoji="1" lang="ja-JP" altLang="en-US"/>
          </a:p>
        </p:txBody>
      </p:sp>
      <p:sp>
        <p:nvSpPr>
          <p:cNvPr id="5" name="フッター プレースホルダー 4">
            <a:extLst>
              <a:ext uri="{FF2B5EF4-FFF2-40B4-BE49-F238E27FC236}">
                <a16:creationId xmlns:a16="http://schemas.microsoft.com/office/drawing/2014/main" id="{40F26BDF-10B2-B0BE-F89B-F7884933A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0355F88-C03E-BFAB-8CB1-D9D7E0C82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17BE0-D8C1-4879-A0A6-6026C7B43C7E}" type="slidenum">
              <a:rPr kumimoji="1" lang="ja-JP" altLang="en-US" smtClean="0"/>
              <a:t>‹#›</a:t>
            </a:fld>
            <a:endParaRPr kumimoji="1" lang="ja-JP" altLang="en-US"/>
          </a:p>
        </p:txBody>
      </p:sp>
    </p:spTree>
    <p:extLst>
      <p:ext uri="{BB962C8B-B14F-4D97-AF65-F5344CB8AC3E}">
        <p14:creationId xmlns:p14="http://schemas.microsoft.com/office/powerpoint/2010/main" val="4154053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0.png"/><Relationship Id="rId7" Type="http://schemas.openxmlformats.org/officeDocument/2006/relationships/image" Target="../media/image38.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6.png"/><Relationship Id="rId5" Type="http://schemas.openxmlformats.org/officeDocument/2006/relationships/image" Target="../media/image52.png"/><Relationship Id="rId10" Type="http://schemas.openxmlformats.org/officeDocument/2006/relationships/image" Target="../media/image55.png"/><Relationship Id="rId4" Type="http://schemas.openxmlformats.org/officeDocument/2006/relationships/image" Target="../media/image51.png"/><Relationship Id="rId9"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24.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520.png"/><Relationship Id="rId5" Type="http://schemas.openxmlformats.org/officeDocument/2006/relationships/image" Target="../media/image510.png"/><Relationship Id="rId4" Type="http://schemas.openxmlformats.org/officeDocument/2006/relationships/image" Target="../media/image50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1.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30.png"/><Relationship Id="rId5" Type="http://schemas.openxmlformats.org/officeDocument/2006/relationships/diagramColors" Target="../diagrams/colors1.xml"/><Relationship Id="rId10" Type="http://schemas.openxmlformats.org/officeDocument/2006/relationships/image" Target="../media/image29.png"/><Relationship Id="rId4" Type="http://schemas.openxmlformats.org/officeDocument/2006/relationships/diagramQuickStyle" Target="../diagrams/quickStyle1.xml"/><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360.png"/><Relationship Id="rId18" Type="http://schemas.openxmlformats.org/officeDocument/2006/relationships/image" Target="../media/image42.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28.png"/><Relationship Id="rId2" Type="http://schemas.openxmlformats.org/officeDocument/2006/relationships/image" Target="../media/image37.png"/><Relationship Id="rId16"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image" Target="../media/image350.png"/><Relationship Id="rId5" Type="http://schemas.openxmlformats.org/officeDocument/2006/relationships/diagramQuickStyle" Target="../diagrams/quickStyle2.xml"/><Relationship Id="rId15" Type="http://schemas.openxmlformats.org/officeDocument/2006/relationships/image" Target="../media/image40.png"/><Relationship Id="rId10" Type="http://schemas.openxmlformats.org/officeDocument/2006/relationships/image" Target="../media/image340.png"/><Relationship Id="rId4" Type="http://schemas.openxmlformats.org/officeDocument/2006/relationships/diagramLayout" Target="../diagrams/layout2.xml"/><Relationship Id="rId9" Type="http://schemas.openxmlformats.org/officeDocument/2006/relationships/image" Target="../media/image39.png"/><Relationship Id="rId14" Type="http://schemas.openxmlformats.org/officeDocument/2006/relationships/image" Target="../media/image3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83F279A-94A2-186C-8171-1ACC61BB514A}"/>
              </a:ext>
            </a:extLst>
          </p:cNvPr>
          <p:cNvSpPr txBox="1"/>
          <p:nvPr/>
        </p:nvSpPr>
        <p:spPr>
          <a:xfrm>
            <a:off x="536028" y="3922797"/>
            <a:ext cx="1928733" cy="584775"/>
          </a:xfrm>
          <a:prstGeom prst="rect">
            <a:avLst/>
          </a:prstGeom>
          <a:noFill/>
        </p:spPr>
        <p:txBody>
          <a:bodyPr wrap="none" rtlCol="0">
            <a:spAutoFit/>
          </a:bodyPr>
          <a:lstStyle/>
          <a:p>
            <a:pPr algn="l"/>
            <a:r>
              <a:rPr kumimoji="1" lang="en-US" altLang="ja-JP" sz="3200" dirty="0">
                <a:latin typeface="Times New Roman" panose="02020603050405020304" pitchFamily="18" charset="0"/>
                <a:ea typeface="メイリオ" panose="020B0604030504040204" pitchFamily="50" charset="-128"/>
                <a:cs typeface="Times New Roman" panose="02020603050405020304" pitchFamily="18" charset="0"/>
              </a:rPr>
              <a:t>2025.9.18.</a:t>
            </a:r>
            <a:endParaRPr kumimoji="1" lang="ja-JP" altLang="en-US" sz="32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10E8635D-4B95-99EE-E677-FE1CAB374935}"/>
              </a:ext>
            </a:extLst>
          </p:cNvPr>
          <p:cNvSpPr txBox="1"/>
          <p:nvPr/>
        </p:nvSpPr>
        <p:spPr>
          <a:xfrm>
            <a:off x="452900" y="2550482"/>
            <a:ext cx="10996609" cy="1446550"/>
          </a:xfrm>
          <a:prstGeom prst="rect">
            <a:avLst/>
          </a:prstGeom>
          <a:noFill/>
        </p:spPr>
        <p:txBody>
          <a:bodyPr wrap="square" rtlCol="0">
            <a:spAutoFit/>
          </a:bodyPr>
          <a:lstStyle/>
          <a:p>
            <a:pPr algn="l"/>
            <a:r>
              <a:rPr kumimoji="1" lang="ja-JP" altLang="en-US" sz="4400" dirty="0">
                <a:latin typeface="Times New Roman" panose="02020603050405020304" pitchFamily="18" charset="0"/>
                <a:ea typeface="メイリオ" panose="020B0604030504040204" pitchFamily="50" charset="-128"/>
                <a:cs typeface="Times New Roman" panose="02020603050405020304" pitchFamily="18" charset="0"/>
              </a:rPr>
              <a:t>特徴量間の</a:t>
            </a:r>
            <a:r>
              <a:rPr kumimoji="1" lang="en-US" altLang="ja-JP" sz="4400" dirty="0">
                <a:latin typeface="Times New Roman" panose="02020603050405020304" pitchFamily="18" charset="0"/>
                <a:ea typeface="メイリオ" panose="020B0604030504040204" pitchFamily="50" charset="-128"/>
                <a:cs typeface="Times New Roman" panose="02020603050405020304" pitchFamily="18" charset="0"/>
              </a:rPr>
              <a:t>interaction</a:t>
            </a:r>
            <a:r>
              <a:rPr kumimoji="1" lang="ja-JP" altLang="en-US" sz="4400" dirty="0">
                <a:latin typeface="Times New Roman" panose="02020603050405020304" pitchFamily="18" charset="0"/>
                <a:ea typeface="メイリオ" panose="020B0604030504040204" pitchFamily="50" charset="-128"/>
                <a:cs typeface="Times New Roman" panose="02020603050405020304" pitchFamily="18" charset="0"/>
              </a:rPr>
              <a:t>にもとづく</a:t>
            </a:r>
            <a:r>
              <a:rPr lang="ja-JP" altLang="en-US" sz="4400" dirty="0">
                <a:latin typeface="Times New Roman" panose="02020603050405020304" pitchFamily="18" charset="0"/>
                <a:ea typeface="メイリオ" panose="020B0604030504040204" pitchFamily="50" charset="-128"/>
                <a:cs typeface="Times New Roman" panose="02020603050405020304" pitchFamily="18" charset="0"/>
              </a:rPr>
              <a:t>統計的クラスタリング</a:t>
            </a:r>
            <a:endParaRPr kumimoji="1" lang="ja-JP" altLang="en-US" sz="4400" dirty="0">
              <a:latin typeface="Times New Roman" panose="02020603050405020304" pitchFamily="18" charset="0"/>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3483341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EB172B2-0B1D-6339-7B01-3C85A27EACF2}"/>
              </a:ext>
            </a:extLst>
          </p:cNvPr>
          <p:cNvSpPr txBox="1"/>
          <p:nvPr/>
        </p:nvSpPr>
        <p:spPr>
          <a:xfrm>
            <a:off x="432262" y="339652"/>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留意点</a:t>
            </a:r>
          </a:p>
        </p:txBody>
      </p:sp>
      <p:sp>
        <p:nvSpPr>
          <p:cNvPr id="3" name="テキスト ボックス 2">
            <a:extLst>
              <a:ext uri="{FF2B5EF4-FFF2-40B4-BE49-F238E27FC236}">
                <a16:creationId xmlns:a16="http://schemas.microsoft.com/office/drawing/2014/main" id="{AE297711-F29D-837D-FED5-695AEB5BF243}"/>
              </a:ext>
            </a:extLst>
          </p:cNvPr>
          <p:cNvSpPr txBox="1"/>
          <p:nvPr/>
        </p:nvSpPr>
        <p:spPr>
          <a:xfrm>
            <a:off x="490451" y="2427316"/>
            <a:ext cx="11017187"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完全な</a:t>
            </a:r>
            <a:r>
              <a:rPr kumimoji="1" lang="en-US" altLang="ja-JP" sz="2400" dirty="0">
                <a:latin typeface="メイリオ" panose="020B0604030504040204" pitchFamily="50" charset="-128"/>
                <a:ea typeface="メイリオ" panose="020B0604030504040204" pitchFamily="50" charset="-128"/>
              </a:rPr>
              <a:t>binary gate</a:t>
            </a:r>
            <a:r>
              <a:rPr kumimoji="1" lang="ja-JP" altLang="en-US" sz="2400" dirty="0">
                <a:latin typeface="メイリオ" panose="020B0604030504040204" pitchFamily="50" charset="-128"/>
                <a:ea typeface="メイリオ" panose="020B0604030504040204" pitchFamily="50" charset="-128"/>
              </a:rPr>
              <a:t>ではない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微分可能なソフト</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値化分布は</a:t>
            </a:r>
            <a:r>
              <a:rPr kumimoji="1" lang="en-US" altLang="ja-JP" sz="2400" dirty="0">
                <a:latin typeface="メイリオ" panose="020B0604030504040204" pitchFamily="50" charset="-128"/>
                <a:ea typeface="メイリオ" panose="020B0604030504040204" pitchFamily="50" charset="-128"/>
              </a:rPr>
              <a:t>0&lt;s&lt;1</a:t>
            </a:r>
            <a:r>
              <a:rPr kumimoji="1" lang="ja-JP" altLang="en-US" sz="2400" dirty="0">
                <a:latin typeface="メイリオ" panose="020B0604030504040204" pitchFamily="50" charset="-128"/>
                <a:ea typeface="メイリオ" panose="020B0604030504040204" pitchFamily="50" charset="-128"/>
              </a:rPr>
              <a:t>の値</a:t>
            </a:r>
            <a:r>
              <a:rPr kumimoji="1" lang="en-US" altLang="ja-JP" sz="2400" dirty="0">
                <a:latin typeface="メイリオ" panose="020B0604030504040204" pitchFamily="50" charset="-128"/>
                <a:ea typeface="メイリオ" panose="020B0604030504040204" pitchFamily="50" charset="-128"/>
              </a:rPr>
              <a:t>(truncated</a:t>
            </a:r>
            <a:r>
              <a:rPr kumimoji="1" lang="ja-JP" altLang="en-US" sz="2400" dirty="0">
                <a:latin typeface="メイリオ" panose="020B0604030504040204" pitchFamily="50" charset="-128"/>
                <a:ea typeface="メイリオ" panose="020B0604030504040204" pitchFamily="50" charset="-128"/>
              </a:rPr>
              <a:t>分布に相当）も（確率は小さいが）取りうる。</a:t>
            </a:r>
            <a:r>
              <a:rPr lang="ja-JP" altLang="en-US" sz="2400" dirty="0">
                <a:latin typeface="メイリオ" panose="020B0604030504040204" pitchFamily="50" charset="-128"/>
                <a:ea typeface="メイリオ" panose="020B0604030504040204" pitchFamily="50" charset="-128"/>
              </a:rPr>
              <a:t>この場合は、何らかの閾値で</a:t>
            </a:r>
            <a:r>
              <a:rPr lang="en-US" altLang="ja-JP" sz="2400" dirty="0">
                <a:latin typeface="メイリオ" panose="020B0604030504040204" pitchFamily="50" charset="-128"/>
                <a:ea typeface="メイリオ" panose="020B0604030504040204" pitchFamily="50" charset="-128"/>
              </a:rPr>
              <a:t>0,1</a:t>
            </a:r>
            <a:r>
              <a:rPr lang="ja-JP" altLang="en-US" sz="2400" dirty="0">
                <a:latin typeface="メイリオ" panose="020B0604030504040204" pitchFamily="50" charset="-128"/>
                <a:ea typeface="メイリオ" panose="020B0604030504040204" pitchFamily="50" charset="-128"/>
              </a:rPr>
              <a:t>に</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値化する</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6F5EDCA9-D95B-B30A-A42E-344857A5AF81}"/>
              </a:ext>
            </a:extLst>
          </p:cNvPr>
          <p:cNvSpPr txBox="1"/>
          <p:nvPr/>
        </p:nvSpPr>
        <p:spPr>
          <a:xfrm>
            <a:off x="432262" y="1014152"/>
            <a:ext cx="10756198" cy="1200329"/>
          </a:xfrm>
          <a:prstGeom prst="rect">
            <a:avLst/>
          </a:prstGeom>
          <a:noFill/>
        </p:spPr>
        <p:txBody>
          <a:bodyPr wrap="square" rtlCol="0">
            <a:spAutoFit/>
          </a:bodyPr>
          <a:lstStyle/>
          <a:p>
            <a:pPr marL="457200" indent="-457200" algn="l">
              <a:buAutoNum type="arabicPeriod"/>
            </a:pPr>
            <a:r>
              <a:rPr kumimoji="1" lang="en-US" altLang="ja-JP" sz="2400" dirty="0">
                <a:latin typeface="メイリオ" panose="020B0604030504040204" pitchFamily="50" charset="-128"/>
                <a:ea typeface="メイリオ" panose="020B0604030504040204" pitchFamily="50" charset="-128"/>
              </a:rPr>
              <a:t>Reparameterization trick</a:t>
            </a:r>
            <a:r>
              <a:rPr kumimoji="1" lang="ja-JP" altLang="en-US" sz="2400" dirty="0">
                <a:latin typeface="メイリオ" panose="020B0604030504040204" pitchFamily="50" charset="-128"/>
                <a:ea typeface="メイリオ" panose="020B0604030504040204" pitchFamily="50" charset="-128"/>
              </a:rPr>
              <a:t>による</a:t>
            </a:r>
            <a:r>
              <a:rPr kumimoji="1" lang="en-US" altLang="ja-JP" sz="2400" dirty="0">
                <a:latin typeface="メイリオ" panose="020B0604030504040204" pitchFamily="50" charset="-128"/>
                <a:ea typeface="メイリオ" panose="020B0604030504040204" pitchFamily="50" charset="-128"/>
              </a:rPr>
              <a:t>L0</a:t>
            </a:r>
            <a:r>
              <a:rPr kumimoji="1" lang="ja-JP" altLang="en-US" sz="2400" dirty="0">
                <a:latin typeface="メイリオ" panose="020B0604030504040204" pitchFamily="50" charset="-128"/>
                <a:ea typeface="メイリオ" panose="020B0604030504040204" pitchFamily="50" charset="-128"/>
              </a:rPr>
              <a:t>正則化の揺れ</a:t>
            </a:r>
            <a:endParaRPr kumimoji="1"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一様分布からのサンプリングで分布</a:t>
            </a:r>
            <a:r>
              <a:rPr lang="en-US" altLang="ja-JP" sz="2400" dirty="0">
                <a:latin typeface="メイリオ" panose="020B0604030504040204" pitchFamily="50" charset="-128"/>
                <a:ea typeface="メイリオ" panose="020B0604030504040204" pitchFamily="50" charset="-128"/>
              </a:rPr>
              <a:t>(reparameterization trick)</a:t>
            </a:r>
            <a:r>
              <a:rPr lang="ja-JP" altLang="en-US" sz="2400" dirty="0">
                <a:latin typeface="メイリオ" panose="020B0604030504040204" pitchFamily="50" charset="-128"/>
                <a:ea typeface="メイリオ" panose="020B0604030504040204" pitchFamily="50" charset="-128"/>
              </a:rPr>
              <a:t>をその都</a:t>
            </a:r>
            <a:endParaRPr lang="en-US" altLang="ja-JP" sz="2400" dirty="0">
              <a:latin typeface="メイリオ" panose="020B0604030504040204" pitchFamily="50" charset="-128"/>
              <a:ea typeface="メイリオ" panose="020B0604030504040204" pitchFamily="50" charset="-128"/>
            </a:endParaRPr>
          </a:p>
          <a:p>
            <a:pPr algn="l"/>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度決めるため</a:t>
            </a:r>
            <a:r>
              <a:rPr lang="en-US" altLang="ja-JP" sz="2400" dirty="0">
                <a:latin typeface="メイリオ" panose="020B0604030504040204" pitchFamily="50" charset="-128"/>
                <a:ea typeface="メイリオ" panose="020B0604030504040204" pitchFamily="50" charset="-128"/>
              </a:rPr>
              <a:t>L0</a:t>
            </a:r>
            <a:r>
              <a:rPr lang="ja-JP" altLang="en-US" sz="2400" dirty="0">
                <a:latin typeface="メイリオ" panose="020B0604030504040204" pitchFamily="50" charset="-128"/>
                <a:ea typeface="メイリオ" panose="020B0604030504040204" pitchFamily="50" charset="-128"/>
              </a:rPr>
              <a:t>正則化対象</a:t>
            </a:r>
            <a:r>
              <a:rPr kumimoji="1" lang="ja-JP" altLang="en-US" sz="2400" dirty="0">
                <a:latin typeface="メイリオ" panose="020B0604030504040204" pitchFamily="50" charset="-128"/>
                <a:ea typeface="メイリオ" panose="020B0604030504040204" pitchFamily="50" charset="-128"/>
              </a:rPr>
              <a:t>の特徴量が訓練の都度少し変化する</a:t>
            </a:r>
          </a:p>
        </p:txBody>
      </p:sp>
    </p:spTree>
    <p:extLst>
      <p:ext uri="{BB962C8B-B14F-4D97-AF65-F5344CB8AC3E}">
        <p14:creationId xmlns:p14="http://schemas.microsoft.com/office/powerpoint/2010/main" val="276376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56EB7C-5FFD-E50A-B7F7-D0BF4D3E2335}"/>
              </a:ext>
            </a:extLst>
          </p:cNvPr>
          <p:cNvSpPr txBox="1"/>
          <p:nvPr/>
        </p:nvSpPr>
        <p:spPr>
          <a:xfrm>
            <a:off x="370936" y="465826"/>
            <a:ext cx="8981369" cy="584775"/>
          </a:xfrm>
          <a:prstGeom prst="rect">
            <a:avLst/>
          </a:prstGeom>
          <a:noFill/>
        </p:spPr>
        <p:txBody>
          <a:bodyPr wrap="none" rtlCol="0">
            <a:spAutoFit/>
          </a:bodyPr>
          <a:lstStyle/>
          <a:p>
            <a:r>
              <a:rPr lang="en-US" altLang="ja-JP" sz="3200" dirty="0">
                <a:latin typeface="メイリオ" panose="020B0604030504040204" pitchFamily="50" charset="-128"/>
                <a:ea typeface="メイリオ" panose="020B0604030504040204" pitchFamily="50" charset="-128"/>
              </a:rPr>
              <a:t>Binary concrete</a:t>
            </a:r>
            <a:r>
              <a:rPr lang="ja-JP" altLang="en-US" sz="3200" dirty="0">
                <a:latin typeface="メイリオ" panose="020B0604030504040204" pitchFamily="50" charset="-128"/>
                <a:ea typeface="メイリオ" panose="020B0604030504040204" pitchFamily="50" charset="-128"/>
              </a:rPr>
              <a:t>分布</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にもとづく</a:t>
            </a:r>
            <a:r>
              <a:rPr lang="en-US" altLang="ja-JP" sz="3200" dirty="0">
                <a:latin typeface="メイリオ" panose="020B0604030504040204" pitchFamily="50" charset="-128"/>
                <a:ea typeface="メイリオ" panose="020B0604030504040204" pitchFamily="50" charset="-128"/>
              </a:rPr>
              <a:t>L0</a:t>
            </a:r>
            <a:r>
              <a:rPr lang="ja-JP" altLang="en-US" sz="3200" dirty="0">
                <a:latin typeface="メイリオ" panose="020B0604030504040204" pitchFamily="50" charset="-128"/>
                <a:ea typeface="メイリオ" panose="020B0604030504040204" pitchFamily="50" charset="-128"/>
              </a:rPr>
              <a:t>正則化近似</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8DC4601-A0C3-A026-F9AC-8FA03B40D12C}"/>
                  </a:ext>
                </a:extLst>
              </p:cNvPr>
              <p:cNvSpPr txBox="1"/>
              <p:nvPr/>
            </p:nvSpPr>
            <p:spPr>
              <a:xfrm>
                <a:off x="780690" y="1453551"/>
                <a:ext cx="4026935" cy="109741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smtClean="0">
                              <a:latin typeface="Cambria Math" panose="02040503050406030204" pitchFamily="18" charset="0"/>
                              <a:ea typeface="Cambria Math" panose="02040503050406030204" pitchFamily="18" charset="0"/>
                            </a:rPr>
                            <m:t>ℒ</m:t>
                          </m:r>
                        </m:e>
                        <m:sub>
                          <m:r>
                            <a:rPr kumimoji="1" lang="en-US" altLang="ja-JP" sz="2400" b="0" i="1" smtClean="0">
                              <a:latin typeface="Cambria Math" panose="02040503050406030204" pitchFamily="18" charset="0"/>
                              <a:ea typeface="メイリオ" panose="020B0604030504040204" pitchFamily="50" charset="-128"/>
                            </a:rPr>
                            <m:t>𝐶</m:t>
                          </m:r>
                        </m:sub>
                      </m:sSub>
                      <m:d>
                        <m:dPr>
                          <m:ctrlPr>
                            <a:rPr kumimoji="1" lang="en-US" altLang="ja-JP" sz="2400" b="0" i="1" smtClean="0">
                              <a:latin typeface="Cambria Math" panose="02040503050406030204" pitchFamily="18" charset="0"/>
                              <a:ea typeface="メイリオ" panose="020B0604030504040204" pitchFamily="50" charset="-128"/>
                            </a:rPr>
                          </m:ctrlPr>
                        </m:dPr>
                        <m:e>
                          <m:r>
                            <a:rPr kumimoji="1" lang="ja-JP" altLang="en-US" sz="2400" b="0" i="1" smtClean="0">
                              <a:latin typeface="Cambria Math" panose="02040503050406030204" pitchFamily="18" charset="0"/>
                              <a:ea typeface="メイリオ" panose="020B0604030504040204" pitchFamily="50" charset="-128"/>
                            </a:rPr>
                            <m:t>𝜙</m:t>
                          </m:r>
                        </m:e>
                      </m:d>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𝜆</m:t>
                      </m:r>
                      <m:nary>
                        <m:naryPr>
                          <m:chr m:val="∑"/>
                          <m:ctrlPr>
                            <a:rPr kumimoji="1" lang="ja-JP" altLang="en-US"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𝑗</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𝜃</m:t>
                          </m:r>
                          <m:r>
                            <a:rPr kumimoji="1" lang="en-US" altLang="ja-JP" sz="2400" b="0" i="1" smtClean="0">
                              <a:latin typeface="Cambria Math" panose="02040503050406030204" pitchFamily="18" charset="0"/>
                              <a:ea typeface="メイリオ" panose="020B0604030504040204" pitchFamily="50" charset="-128"/>
                            </a:rPr>
                            <m:t>|</m:t>
                          </m:r>
                        </m:sup>
                        <m:e>
                          <m:r>
                            <a:rPr kumimoji="1" lang="en-US" altLang="ja-JP" sz="2400" b="0" i="1" smtClean="0">
                              <a:latin typeface="Cambria Math" panose="02040503050406030204" pitchFamily="18" charset="0"/>
                              <a:ea typeface="メイリオ" panose="020B0604030504040204" pitchFamily="50" charset="-128"/>
                            </a:rPr>
                            <m:t>(1−</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𝑄</m:t>
                              </m:r>
                            </m:e>
                            <m:sub>
                              <m:sSub>
                                <m:sSubPr>
                                  <m:ctrlPr>
                                    <a:rPr kumimoji="1" lang="en-US" altLang="ja-JP" sz="2400" b="0" i="1" smtClean="0">
                                      <a:latin typeface="Cambria Math" panose="02040503050406030204" pitchFamily="18" charset="0"/>
                                      <a:ea typeface="メイリオ" panose="020B0604030504040204" pitchFamily="50" charset="-128"/>
                                    </a:rPr>
                                  </m:ctrlPr>
                                </m:sSubPr>
                                <m:e>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𝑠</m:t>
                                      </m:r>
                                    </m:e>
                                  </m:acc>
                                </m:e>
                                <m:sub>
                                  <m:r>
                                    <a:rPr kumimoji="1" lang="en-US" altLang="ja-JP" sz="2400" b="0" i="1" smtClean="0">
                                      <a:latin typeface="Cambria Math" panose="02040503050406030204" pitchFamily="18" charset="0"/>
                                      <a:ea typeface="メイリオ" panose="020B0604030504040204" pitchFamily="50" charset="-128"/>
                                    </a:rPr>
                                    <m:t>𝑗</m:t>
                                  </m:r>
                                </m:sub>
                              </m:sSub>
                            </m:sub>
                          </m:sSub>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Cambria Math" panose="02040503050406030204" pitchFamily="18" charset="0"/>
                                </a:rPr>
                                <m:t>0</m:t>
                              </m:r>
                            </m:e>
                            <m:e>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ja-JP" altLang="en-US" sz="2400" b="0" i="1" smtClean="0">
                                      <a:latin typeface="Cambria Math" panose="02040503050406030204" pitchFamily="18" charset="0"/>
                                      <a:ea typeface="Cambria Math" panose="02040503050406030204" pitchFamily="18" charset="0"/>
                                    </a:rPr>
                                    <m:t>𝜙</m:t>
                                  </m:r>
                                </m:e>
                                <m:sub>
                                  <m:r>
                                    <a:rPr kumimoji="1" lang="en-US" altLang="ja-JP" sz="2400" b="0" i="1" smtClean="0">
                                      <a:latin typeface="Cambria Math" panose="02040503050406030204" pitchFamily="18" charset="0"/>
                                      <a:ea typeface="Cambria Math" panose="02040503050406030204" pitchFamily="18" charset="0"/>
                                    </a:rPr>
                                    <m:t>𝑗</m:t>
                                  </m:r>
                                </m:sub>
                              </m:sSub>
                            </m:e>
                          </m:d>
                          <m:r>
                            <a:rPr kumimoji="1" lang="en-US" altLang="ja-JP" sz="2400" b="0" i="1" smtClean="0">
                              <a:latin typeface="Cambria Math" panose="02040503050406030204" pitchFamily="18" charset="0"/>
                              <a:ea typeface="Cambria Math" panose="02040503050406030204" pitchFamily="18" charset="0"/>
                            </a:rPr>
                            <m:t>)</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08DC4601-A0C3-A026-F9AC-8FA03B40D12C}"/>
                  </a:ext>
                </a:extLst>
              </p:cNvPr>
              <p:cNvSpPr txBox="1">
                <a:spLocks noRot="1" noChangeAspect="1" noMove="1" noResize="1" noEditPoints="1" noAdjustHandles="1" noChangeArrowheads="1" noChangeShapeType="1" noTextEdit="1"/>
              </p:cNvSpPr>
              <p:nvPr/>
            </p:nvSpPr>
            <p:spPr>
              <a:xfrm>
                <a:off x="780690" y="1453551"/>
                <a:ext cx="4026935" cy="109741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5FBCC0B-774A-0174-8D6F-5E2F06A7192E}"/>
                  </a:ext>
                </a:extLst>
              </p:cNvPr>
              <p:cNvSpPr txBox="1"/>
              <p:nvPr/>
            </p:nvSpPr>
            <p:spPr>
              <a:xfrm>
                <a:off x="4878238" y="1453551"/>
                <a:ext cx="4584460" cy="10974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nary>
                        <m:naryPr>
                          <m:chr m:val="∑"/>
                          <m:ctrlPr>
                            <a:rPr lang="ja-JP" altLang="en-US" sz="2400" i="1">
                              <a:latin typeface="Cambria Math" panose="02040503050406030204" pitchFamily="18" charset="0"/>
                              <a:ea typeface="メイリオ" panose="020B0604030504040204" pitchFamily="50" charset="-128"/>
                            </a:rPr>
                          </m:ctrlPr>
                        </m:naryPr>
                        <m:sub>
                          <m:r>
                            <m:rPr>
                              <m:brk m:alnAt="23"/>
                            </m:rPr>
                            <a:rPr lang="en-US" altLang="ja-JP" sz="2400" i="1">
                              <a:latin typeface="Cambria Math" panose="02040503050406030204" pitchFamily="18" charset="0"/>
                              <a:ea typeface="メイリオ" panose="020B0604030504040204" pitchFamily="50" charset="-128"/>
                            </a:rPr>
                            <m:t>𝑗</m:t>
                          </m:r>
                          <m:r>
                            <a:rPr lang="en-US" altLang="ja-JP" sz="2400" i="1">
                              <a:latin typeface="Cambria Math" panose="02040503050406030204" pitchFamily="18" charset="0"/>
                              <a:ea typeface="メイリオ" panose="020B0604030504040204" pitchFamily="50" charset="-128"/>
                            </a:rPr>
                            <m:t>=1</m:t>
                          </m:r>
                        </m:sub>
                        <m:sup>
                          <m:r>
                            <a:rPr lang="en-US" altLang="ja-JP" sz="2400" i="1">
                              <a:latin typeface="Cambria Math" panose="02040503050406030204" pitchFamily="18" charset="0"/>
                              <a:ea typeface="メイリオ" panose="020B0604030504040204" pitchFamily="50" charset="-128"/>
                            </a:rPr>
                            <m:t>|</m:t>
                          </m:r>
                          <m:r>
                            <a:rPr lang="ja-JP" altLang="en-US" sz="2400" i="1">
                              <a:latin typeface="Cambria Math" panose="02040503050406030204" pitchFamily="18" charset="0"/>
                              <a:ea typeface="メイリオ" panose="020B0604030504040204" pitchFamily="50" charset="-128"/>
                            </a:rPr>
                            <m:t>𝜃</m:t>
                          </m:r>
                          <m:r>
                            <a:rPr lang="en-US" altLang="ja-JP" sz="2400" i="1">
                              <a:latin typeface="Cambria Math" panose="02040503050406030204" pitchFamily="18" charset="0"/>
                              <a:ea typeface="メイリオ" panose="020B0604030504040204" pitchFamily="50" charset="-128"/>
                            </a:rPr>
                            <m:t>|</m:t>
                          </m:r>
                        </m:sup>
                        <m:e>
                          <m:r>
                            <a:rPr lang="en-US" altLang="ja-JP" sz="2400" b="0" i="1" smtClean="0">
                              <a:latin typeface="Cambria Math" panose="02040503050406030204" pitchFamily="18" charset="0"/>
                              <a:ea typeface="メイリオ" panose="020B0604030504040204" pitchFamily="50" charset="-128"/>
                            </a:rPr>
                            <m:t>𝑆𝑖𝑔𝑚𝑜𝑖𝑑</m:t>
                          </m:r>
                          <m:r>
                            <a:rPr lang="en-US" altLang="ja-JP" sz="2400" b="0" i="1" smtClean="0">
                              <a:latin typeface="Cambria Math" panose="02040503050406030204" pitchFamily="18" charset="0"/>
                              <a:ea typeface="メイリオ" panose="020B0604030504040204" pitchFamily="50" charset="-128"/>
                            </a:rPr>
                            <m:t>(</m:t>
                          </m:r>
                          <m:func>
                            <m:funcPr>
                              <m:ctrlPr>
                                <a:rPr lang="en-US" altLang="ja-JP" sz="2400" b="0" i="1" smtClean="0">
                                  <a:latin typeface="Cambria Math" panose="02040503050406030204" pitchFamily="18" charset="0"/>
                                  <a:ea typeface="メイリオ" panose="020B0604030504040204" pitchFamily="50" charset="-128"/>
                                </a:rPr>
                              </m:ctrlPr>
                            </m:funcPr>
                            <m:fName>
                              <m:r>
                                <m:rPr>
                                  <m:sty m:val="p"/>
                                </m:rPr>
                                <a:rPr lang="en-US" altLang="ja-JP" sz="2400" b="0" i="0" smtClean="0">
                                  <a:latin typeface="Cambria Math" panose="02040503050406030204" pitchFamily="18" charset="0"/>
                                  <a:ea typeface="メイリオ" panose="020B0604030504040204" pitchFamily="50" charset="-128"/>
                                </a:rPr>
                                <m:t>log</m:t>
                              </m:r>
                            </m:fName>
                            <m:e>
                              <m:sSub>
                                <m:sSubPr>
                                  <m:ctrlPr>
                                    <a:rPr lang="en-US" altLang="ja-JP" sz="2400" b="0" i="1" smtClean="0">
                                      <a:latin typeface="Cambria Math" panose="02040503050406030204" pitchFamily="18" charset="0"/>
                                      <a:ea typeface="メイリオ" panose="020B0604030504040204" pitchFamily="50" charset="-128"/>
                                    </a:rPr>
                                  </m:ctrlPr>
                                </m:sSubPr>
                                <m:e>
                                  <m:r>
                                    <a:rPr lang="ja-JP" altLang="en-US" sz="2400" b="0" i="1" smtClean="0">
                                      <a:latin typeface="Cambria Math" panose="02040503050406030204" pitchFamily="18" charset="0"/>
                                      <a:ea typeface="メイリオ" panose="020B0604030504040204" pitchFamily="50" charset="-128"/>
                                    </a:rPr>
                                    <m:t>𝛼</m:t>
                                  </m:r>
                                </m:e>
                                <m:sub>
                                  <m:r>
                                    <a:rPr lang="en-US" altLang="ja-JP" sz="2400" b="0" i="1" smtClean="0">
                                      <a:latin typeface="Cambria Math" panose="02040503050406030204" pitchFamily="18" charset="0"/>
                                      <a:ea typeface="メイリオ" panose="020B0604030504040204" pitchFamily="50" charset="-128"/>
                                    </a:rPr>
                                    <m:t>𝑗</m:t>
                                  </m:r>
                                </m:sub>
                              </m:sSub>
                              <m:r>
                                <a:rPr lang="en-US" altLang="ja-JP" sz="2400" b="0" i="1" smtClean="0">
                                  <a:latin typeface="Cambria Math" panose="02040503050406030204" pitchFamily="18" charset="0"/>
                                  <a:ea typeface="メイリオ" panose="020B0604030504040204" pitchFamily="50" charset="-128"/>
                                </a:rPr>
                                <m:t>−</m:t>
                              </m:r>
                              <m:r>
                                <a:rPr lang="ja-JP" altLang="en-US" sz="2400" b="0" i="1" smtClean="0">
                                  <a:latin typeface="Cambria Math" panose="02040503050406030204" pitchFamily="18" charset="0"/>
                                  <a:ea typeface="メイリオ" panose="020B0604030504040204" pitchFamily="50" charset="-128"/>
                                </a:rPr>
                                <m:t>𝛽</m:t>
                              </m:r>
                              <m:func>
                                <m:funcPr>
                                  <m:ctrlPr>
                                    <a:rPr lang="en-US" altLang="ja-JP" sz="2400" b="0" i="1" smtClean="0">
                                      <a:latin typeface="Cambria Math" panose="02040503050406030204" pitchFamily="18" charset="0"/>
                                      <a:ea typeface="メイリオ" panose="020B0604030504040204" pitchFamily="50" charset="-128"/>
                                    </a:rPr>
                                  </m:ctrlPr>
                                </m:funcPr>
                                <m:fName>
                                  <m:r>
                                    <m:rPr>
                                      <m:sty m:val="p"/>
                                    </m:rPr>
                                    <a:rPr lang="en-US" altLang="ja-JP" sz="2400" b="0" i="0" smtClean="0">
                                      <a:latin typeface="Cambria Math" panose="02040503050406030204" pitchFamily="18" charset="0"/>
                                      <a:ea typeface="メイリオ" panose="020B0604030504040204" pitchFamily="50" charset="-128"/>
                                    </a:rPr>
                                    <m:t>log</m:t>
                                  </m:r>
                                </m:fName>
                                <m:e>
                                  <m:f>
                                    <m:fPr>
                                      <m:ctrlPr>
                                        <a:rPr lang="en-US" altLang="ja-JP" sz="2400" b="0" i="1" smtClean="0">
                                          <a:latin typeface="Cambria Math" panose="02040503050406030204" pitchFamily="18" charset="0"/>
                                          <a:ea typeface="メイリオ" panose="020B0604030504040204" pitchFamily="50" charset="-128"/>
                                        </a:rPr>
                                      </m:ctrlPr>
                                    </m:fPr>
                                    <m:num>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𝑙</m:t>
                                      </m:r>
                                    </m:num>
                                    <m:den>
                                      <m:r>
                                        <a:rPr lang="en-US" altLang="ja-JP" sz="2400" b="0" i="1" smtClean="0">
                                          <a:latin typeface="Cambria Math" panose="02040503050406030204" pitchFamily="18" charset="0"/>
                                          <a:ea typeface="メイリオ" panose="020B0604030504040204" pitchFamily="50" charset="-128"/>
                                        </a:rPr>
                                        <m:t>𝑟</m:t>
                                      </m:r>
                                    </m:den>
                                  </m:f>
                                </m:e>
                              </m:func>
                            </m:e>
                          </m:func>
                        </m:e>
                      </m:nary>
                      <m:r>
                        <a:rPr lang="en-US" altLang="ja-JP" sz="2400" b="0" i="1" smtClean="0">
                          <a:latin typeface="Cambria Math" panose="02040503050406030204" pitchFamily="18" charset="0"/>
                          <a:ea typeface="Cambria Math" panose="02040503050406030204" pitchFamily="18" charset="0"/>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F5FBCC0B-774A-0174-8D6F-5E2F06A7192E}"/>
                  </a:ext>
                </a:extLst>
              </p:cNvPr>
              <p:cNvSpPr txBox="1">
                <a:spLocks noRot="1" noChangeAspect="1" noMove="1" noResize="1" noEditPoints="1" noAdjustHandles="1" noChangeArrowheads="1" noChangeShapeType="1" noTextEdit="1"/>
              </p:cNvSpPr>
              <p:nvPr/>
            </p:nvSpPr>
            <p:spPr>
              <a:xfrm>
                <a:off x="4878238" y="1453551"/>
                <a:ext cx="4584460" cy="1097416"/>
              </a:xfrm>
              <a:prstGeom prst="rect">
                <a:avLst/>
              </a:prstGeom>
              <a:blipFill>
                <a:blip r:embed="rId3"/>
                <a:stretch>
                  <a:fillRect/>
                </a:stretch>
              </a:blipFill>
            </p:spPr>
            <p:txBody>
              <a:bodyPr/>
              <a:lstStyle/>
              <a:p>
                <a:r>
                  <a:rPr lang="ja-JP" altLang="en-US">
                    <a:noFill/>
                  </a:rPr>
                  <a:t> </a:t>
                </a:r>
              </a:p>
            </p:txBody>
          </p:sp>
        </mc:Fallback>
      </mc:AlternateContent>
      <p:pic>
        <p:nvPicPr>
          <p:cNvPr id="12" name="図 11">
            <a:extLst>
              <a:ext uri="{FF2B5EF4-FFF2-40B4-BE49-F238E27FC236}">
                <a16:creationId xmlns:a16="http://schemas.microsoft.com/office/drawing/2014/main" id="{0C885376-9945-BEFE-0775-B243B7CBD82E}"/>
              </a:ext>
            </a:extLst>
          </p:cNvPr>
          <p:cNvPicPr>
            <a:picLocks noChangeAspect="1"/>
          </p:cNvPicPr>
          <p:nvPr/>
        </p:nvPicPr>
        <p:blipFill>
          <a:blip r:embed="rId4"/>
          <a:stretch>
            <a:fillRect/>
          </a:stretch>
        </p:blipFill>
        <p:spPr>
          <a:xfrm>
            <a:off x="886642" y="3104340"/>
            <a:ext cx="4478785" cy="3011788"/>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53345D3-0EDD-83E2-A591-72FC9A5969B8}"/>
                  </a:ext>
                </a:extLst>
              </p:cNvPr>
              <p:cNvSpPr txBox="1"/>
              <p:nvPr/>
            </p:nvSpPr>
            <p:spPr>
              <a:xfrm>
                <a:off x="2162093" y="5201728"/>
                <a:ext cx="2112373" cy="5612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solidFill>
                            <a:schemeClr val="bg1"/>
                          </a:solidFill>
                          <a:latin typeface="Cambria Math" panose="02040503050406030204" pitchFamily="18" charset="0"/>
                          <a:ea typeface="メイリオ" panose="020B0604030504040204" pitchFamily="50" charset="-128"/>
                        </a:rPr>
                        <m:t>1−</m:t>
                      </m:r>
                      <m:sSub>
                        <m:sSubPr>
                          <m:ctrlPr>
                            <a:rPr lang="en-US" altLang="ja-JP" sz="2400" i="1">
                              <a:solidFill>
                                <a:schemeClr val="bg1"/>
                              </a:solidFill>
                              <a:latin typeface="Cambria Math" panose="02040503050406030204" pitchFamily="18" charset="0"/>
                              <a:ea typeface="メイリオ" panose="020B0604030504040204" pitchFamily="50" charset="-128"/>
                            </a:rPr>
                          </m:ctrlPr>
                        </m:sSubPr>
                        <m:e>
                          <m:r>
                            <a:rPr lang="en-US" altLang="ja-JP" sz="2400" i="1">
                              <a:solidFill>
                                <a:schemeClr val="bg1"/>
                              </a:solidFill>
                              <a:latin typeface="Cambria Math" panose="02040503050406030204" pitchFamily="18" charset="0"/>
                              <a:ea typeface="メイリオ" panose="020B0604030504040204" pitchFamily="50" charset="-128"/>
                            </a:rPr>
                            <m:t>𝑄</m:t>
                          </m:r>
                        </m:e>
                        <m:sub>
                          <m:sSub>
                            <m:sSubPr>
                              <m:ctrlPr>
                                <a:rPr lang="en-US" altLang="ja-JP" sz="2400" i="1">
                                  <a:solidFill>
                                    <a:schemeClr val="bg1"/>
                                  </a:solidFill>
                                  <a:latin typeface="Cambria Math" panose="02040503050406030204" pitchFamily="18" charset="0"/>
                                  <a:ea typeface="メイリオ" panose="020B0604030504040204" pitchFamily="50" charset="-128"/>
                                </a:rPr>
                              </m:ctrlPr>
                            </m:sSubPr>
                            <m:e>
                              <m:acc>
                                <m:accPr>
                                  <m:chr m:val="̅"/>
                                  <m:ctrlPr>
                                    <a:rPr lang="en-US" altLang="ja-JP" sz="2400" i="1">
                                      <a:solidFill>
                                        <a:schemeClr val="bg1"/>
                                      </a:solidFill>
                                      <a:latin typeface="Cambria Math" panose="02040503050406030204" pitchFamily="18" charset="0"/>
                                      <a:ea typeface="メイリオ" panose="020B0604030504040204" pitchFamily="50" charset="-128"/>
                                    </a:rPr>
                                  </m:ctrlPr>
                                </m:accPr>
                                <m:e>
                                  <m:r>
                                    <a:rPr lang="en-US" altLang="ja-JP" sz="2400" i="1">
                                      <a:solidFill>
                                        <a:schemeClr val="bg1"/>
                                      </a:solidFill>
                                      <a:latin typeface="Cambria Math" panose="02040503050406030204" pitchFamily="18" charset="0"/>
                                      <a:ea typeface="メイリオ" panose="020B0604030504040204" pitchFamily="50" charset="-128"/>
                                    </a:rPr>
                                    <m:t>𝑠</m:t>
                                  </m:r>
                                </m:e>
                              </m:acc>
                            </m:e>
                            <m:sub>
                              <m:r>
                                <a:rPr lang="en-US" altLang="ja-JP" sz="2400" i="1">
                                  <a:solidFill>
                                    <a:schemeClr val="bg1"/>
                                  </a:solidFill>
                                  <a:latin typeface="Cambria Math" panose="02040503050406030204" pitchFamily="18" charset="0"/>
                                  <a:ea typeface="メイリオ" panose="020B0604030504040204" pitchFamily="50" charset="-128"/>
                                </a:rPr>
                                <m:t>𝑗</m:t>
                              </m:r>
                            </m:sub>
                          </m:sSub>
                        </m:sub>
                      </m:sSub>
                      <m:d>
                        <m:dPr>
                          <m:ctrlPr>
                            <a:rPr lang="en-US" altLang="ja-JP" sz="2400" i="1">
                              <a:solidFill>
                                <a:schemeClr val="bg1"/>
                              </a:solidFill>
                              <a:latin typeface="Cambria Math" panose="02040503050406030204" pitchFamily="18" charset="0"/>
                              <a:ea typeface="メイリオ" panose="020B0604030504040204" pitchFamily="50" charset="-128"/>
                            </a:rPr>
                          </m:ctrlPr>
                        </m:dPr>
                        <m:e>
                          <m:r>
                            <a:rPr lang="en-US" altLang="ja-JP" sz="2400" i="1">
                              <a:solidFill>
                                <a:schemeClr val="bg1"/>
                              </a:solidFill>
                              <a:latin typeface="Cambria Math" panose="02040503050406030204" pitchFamily="18" charset="0"/>
                              <a:ea typeface="Cambria Math" panose="02040503050406030204" pitchFamily="18" charset="0"/>
                            </a:rPr>
                            <m:t>0</m:t>
                          </m:r>
                        </m:e>
                        <m:e>
                          <m:sSub>
                            <m:sSubPr>
                              <m:ctrlPr>
                                <a:rPr lang="en-US" altLang="ja-JP" sz="2400" i="1">
                                  <a:solidFill>
                                    <a:schemeClr val="bg1"/>
                                  </a:solidFill>
                                  <a:latin typeface="Cambria Math" panose="02040503050406030204" pitchFamily="18" charset="0"/>
                                  <a:ea typeface="Cambria Math" panose="02040503050406030204" pitchFamily="18" charset="0"/>
                                </a:rPr>
                              </m:ctrlPr>
                            </m:sSubPr>
                            <m:e>
                              <m:r>
                                <a:rPr lang="ja-JP" altLang="en-US" sz="2400" i="1">
                                  <a:solidFill>
                                    <a:schemeClr val="bg1"/>
                                  </a:solidFill>
                                  <a:latin typeface="Cambria Math" panose="02040503050406030204" pitchFamily="18" charset="0"/>
                                  <a:ea typeface="Cambria Math" panose="02040503050406030204" pitchFamily="18" charset="0"/>
                                </a:rPr>
                                <m:t>𝜙</m:t>
                              </m:r>
                            </m:e>
                            <m:sub>
                              <m:r>
                                <a:rPr lang="en-US" altLang="ja-JP" sz="2400" i="1">
                                  <a:solidFill>
                                    <a:schemeClr val="bg1"/>
                                  </a:solidFill>
                                  <a:latin typeface="Cambria Math" panose="02040503050406030204" pitchFamily="18" charset="0"/>
                                  <a:ea typeface="Cambria Math" panose="02040503050406030204" pitchFamily="18" charset="0"/>
                                </a:rPr>
                                <m:t>𝑗</m:t>
                              </m:r>
                            </m:sub>
                          </m:sSub>
                        </m:e>
                      </m:d>
                    </m:oMath>
                  </m:oMathPara>
                </a14:m>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53345D3-0EDD-83E2-A591-72FC9A5969B8}"/>
                  </a:ext>
                </a:extLst>
              </p:cNvPr>
              <p:cNvSpPr txBox="1">
                <a:spLocks noRot="1" noChangeAspect="1" noMove="1" noResize="1" noEditPoints="1" noAdjustHandles="1" noChangeArrowheads="1" noChangeShapeType="1" noTextEdit="1"/>
              </p:cNvSpPr>
              <p:nvPr/>
            </p:nvSpPr>
            <p:spPr>
              <a:xfrm>
                <a:off x="2162093" y="5201728"/>
                <a:ext cx="2112373" cy="561244"/>
              </a:xfrm>
              <a:prstGeom prst="rect">
                <a:avLst/>
              </a:prstGeom>
              <a:blipFill>
                <a:blip r:embed="rId5"/>
                <a:stretch>
                  <a:fillRect/>
                </a:stretch>
              </a:blipFill>
            </p:spPr>
            <p:txBody>
              <a:bodyPr/>
              <a:lstStyle/>
              <a:p>
                <a:r>
                  <a:rPr lang="ja-JP" altLang="en-US">
                    <a:noFill/>
                  </a:rPr>
                  <a:t> </a:t>
                </a:r>
              </a:p>
            </p:txBody>
          </p:sp>
        </mc:Fallback>
      </mc:AlternateContent>
      <p:sp>
        <p:nvSpPr>
          <p:cNvPr id="14" name="矢印: 下 13">
            <a:extLst>
              <a:ext uri="{FF2B5EF4-FFF2-40B4-BE49-F238E27FC236}">
                <a16:creationId xmlns:a16="http://schemas.microsoft.com/office/drawing/2014/main" id="{A221F48C-8FB1-2EED-88BF-9CA0AFC62E6C}"/>
              </a:ext>
            </a:extLst>
          </p:cNvPr>
          <p:cNvSpPr/>
          <p:nvPr/>
        </p:nvSpPr>
        <p:spPr>
          <a:xfrm>
            <a:off x="3226279" y="2550967"/>
            <a:ext cx="888521" cy="402950"/>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592755E-042A-06B3-51BC-DF0FEF717574}"/>
                  </a:ext>
                </a:extLst>
              </p:cNvPr>
              <p:cNvSpPr txBox="1"/>
              <p:nvPr/>
            </p:nvSpPr>
            <p:spPr>
              <a:xfrm>
                <a:off x="5295207" y="3706869"/>
                <a:ext cx="6767731"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L0</a:t>
                </a:r>
                <a:r>
                  <a:rPr kumimoji="1" lang="ja-JP" altLang="en-US" sz="2400" dirty="0">
                    <a:latin typeface="メイリオ" panose="020B0604030504040204" pitchFamily="50" charset="-128"/>
                    <a:ea typeface="メイリオ" panose="020B0604030504040204" pitchFamily="50" charset="-128"/>
                  </a:rPr>
                  <a:t>は有効な特徴量の数え上げだが左図のとおり</a:t>
                </a:r>
                <a:r>
                  <a:rPr kumimoji="1" lang="en-US" altLang="ja-JP" sz="2400" dirty="0">
                    <a:latin typeface="メイリオ" panose="020B0604030504040204" pitchFamily="50" charset="-128"/>
                    <a:ea typeface="メイリオ" panose="020B0604030504040204" pitchFamily="50" charset="-128"/>
                  </a:rPr>
                  <a:t>gate</a:t>
                </a:r>
                <a:r>
                  <a:rPr kumimoji="1" lang="ja-JP" altLang="en-US" sz="2400" dirty="0">
                    <a:latin typeface="メイリオ" panose="020B0604030504040204" pitchFamily="50" charset="-128"/>
                    <a:ea typeface="メイリオ" panose="020B0604030504040204" pitchFamily="50" charset="-128"/>
                  </a:rPr>
                  <a:t>確率</a:t>
                </a:r>
                <a14:m>
                  <m:oMath xmlns:m="http://schemas.openxmlformats.org/officeDocument/2006/math">
                    <m:r>
                      <a:rPr kumimoji="1" lang="en-US" altLang="ja-JP" sz="2400" b="0" i="0" smtClean="0">
                        <a:latin typeface="Cambria Math" panose="02040503050406030204" pitchFamily="18" charset="0"/>
                        <a:ea typeface="メイリオ" panose="020B0604030504040204" pitchFamily="50" charset="-128"/>
                      </a:rPr>
                      <m:t>&gt;</m:t>
                    </m:r>
                    <m:r>
                      <a:rPr kumimoji="1" lang="en-US" altLang="ja-JP" sz="2400" b="0" i="1" smtClean="0">
                        <a:latin typeface="Cambria Math" panose="02040503050406030204" pitchFamily="18" charset="0"/>
                        <a:ea typeface="メイリオ" panose="020B0604030504040204" pitchFamily="50" charset="-128"/>
                      </a:rPr>
                      <m:t>0</m:t>
                    </m:r>
                  </m:oMath>
                </a14:m>
                <a:r>
                  <a:rPr kumimoji="1" lang="ja-JP" altLang="en-US" sz="2400" dirty="0">
                    <a:latin typeface="メイリオ" panose="020B0604030504040204" pitchFamily="50" charset="-128"/>
                    <a:ea typeface="メイリオ" panose="020B0604030504040204" pitchFamily="50" charset="-128"/>
                  </a:rPr>
                  <a:t>の累積確率の総和で近似している</a:t>
                </a:r>
              </a:p>
            </p:txBody>
          </p:sp>
        </mc:Choice>
        <mc:Fallback xmlns="">
          <p:sp>
            <p:nvSpPr>
              <p:cNvPr id="15" name="テキスト ボックス 14">
                <a:extLst>
                  <a:ext uri="{FF2B5EF4-FFF2-40B4-BE49-F238E27FC236}">
                    <a16:creationId xmlns:a16="http://schemas.microsoft.com/office/drawing/2014/main" id="{E592755E-042A-06B3-51BC-DF0FEF717574}"/>
                  </a:ext>
                </a:extLst>
              </p:cNvPr>
              <p:cNvSpPr txBox="1">
                <a:spLocks noRot="1" noChangeAspect="1" noMove="1" noResize="1" noEditPoints="1" noAdjustHandles="1" noChangeArrowheads="1" noChangeShapeType="1" noTextEdit="1"/>
              </p:cNvSpPr>
              <p:nvPr/>
            </p:nvSpPr>
            <p:spPr>
              <a:xfrm>
                <a:off x="5295207" y="3706869"/>
                <a:ext cx="6767731" cy="830997"/>
              </a:xfrm>
              <a:prstGeom prst="rect">
                <a:avLst/>
              </a:prstGeom>
              <a:blipFill>
                <a:blip r:embed="rId6"/>
                <a:stretch>
                  <a:fillRect l="-1441" t="-5882" b="-17647"/>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EF03121A-00BC-305A-7877-813137684F0F}"/>
              </a:ext>
            </a:extLst>
          </p:cNvPr>
          <p:cNvSpPr txBox="1"/>
          <p:nvPr/>
        </p:nvSpPr>
        <p:spPr>
          <a:xfrm>
            <a:off x="5187455" y="3245204"/>
            <a:ext cx="6221511" cy="461665"/>
          </a:xfrm>
          <a:prstGeom prst="rect">
            <a:avLst/>
          </a:prstGeom>
          <a:noFill/>
        </p:spPr>
        <p:txBody>
          <a:bodyPr wrap="none" rtlCol="0">
            <a:spAutoFit/>
          </a:bodyPr>
          <a:lstStyle/>
          <a:p>
            <a:r>
              <a:rPr lang="en-US" altLang="ja-JP" sz="2400" b="1" dirty="0">
                <a:latin typeface="メイリオ" panose="020B0604030504040204" pitchFamily="50" charset="-128"/>
                <a:ea typeface="メイリオ" panose="020B0604030504040204" pitchFamily="50" charset="-128"/>
              </a:rPr>
              <a:t>Binary concrete</a:t>
            </a:r>
            <a:r>
              <a:rPr lang="ja-JP" altLang="en-US" sz="2400" b="1" dirty="0">
                <a:latin typeface="メイリオ" panose="020B0604030504040204" pitchFamily="50" charset="-128"/>
                <a:ea typeface="メイリオ" panose="020B0604030504040204" pitchFamily="50" charset="-128"/>
              </a:rPr>
              <a:t>累積分布による</a:t>
            </a:r>
            <a:r>
              <a:rPr lang="en-US" altLang="ja-JP" sz="2400" b="1" dirty="0">
                <a:latin typeface="メイリオ" panose="020B0604030504040204" pitchFamily="50" charset="-128"/>
                <a:ea typeface="メイリオ" panose="020B0604030504040204" pitchFamily="50" charset="-128"/>
              </a:rPr>
              <a:t>L0</a:t>
            </a:r>
            <a:r>
              <a:rPr lang="ja-JP" altLang="en-US" sz="2400" b="1" dirty="0">
                <a:latin typeface="メイリオ" panose="020B0604030504040204" pitchFamily="50" charset="-128"/>
                <a:ea typeface="メイリオ" panose="020B0604030504040204" pitchFamily="50" charset="-128"/>
              </a:rPr>
              <a:t>正則化</a:t>
            </a:r>
            <a:endParaRPr kumimoji="1" lang="ja-JP" altLang="en-US" sz="2400" b="1" dirty="0">
              <a:latin typeface="メイリオ" panose="020B0604030504040204" pitchFamily="50" charset="-128"/>
              <a:ea typeface="メイリオ" panose="020B0604030504040204" pitchFamily="50" charset="-128"/>
            </a:endParaRPr>
          </a:p>
        </p:txBody>
      </p:sp>
      <p:sp>
        <p:nvSpPr>
          <p:cNvPr id="17" name="四角形: 1 つの角を丸める 16">
            <a:extLst>
              <a:ext uri="{FF2B5EF4-FFF2-40B4-BE49-F238E27FC236}">
                <a16:creationId xmlns:a16="http://schemas.microsoft.com/office/drawing/2014/main" id="{072B7D82-EEA4-B572-783E-D6B3269B71BB}"/>
              </a:ext>
            </a:extLst>
          </p:cNvPr>
          <p:cNvSpPr/>
          <p:nvPr/>
        </p:nvSpPr>
        <p:spPr>
          <a:xfrm>
            <a:off x="2162093" y="3245204"/>
            <a:ext cx="1994270" cy="561244"/>
          </a:xfrm>
          <a:prstGeom prst="round1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24C0024A-5D47-7ABB-CBC7-C0ABD0727AC6}"/>
                  </a:ext>
                </a:extLst>
              </p:cNvPr>
              <p:cNvSpPr txBox="1"/>
              <p:nvPr/>
            </p:nvSpPr>
            <p:spPr>
              <a:xfrm>
                <a:off x="5295207" y="4768222"/>
                <a:ext cx="3623236" cy="783741"/>
              </a:xfrm>
              <a:prstGeom prst="rect">
                <a:avLst/>
              </a:prstGeom>
              <a:noFill/>
            </p:spPr>
            <p:txBody>
              <a:bodyPr wrap="none" lIns="0" tIns="0" rIns="0" bIns="0" rtlCol="0">
                <a:spAutoFit/>
              </a:bodyPr>
              <a:lstStyle/>
              <a:p>
                <a:pPr algn="l"/>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𝒍</m:t>
                    </m:r>
                    <m:r>
                      <a:rPr kumimoji="1" lang="en-US" altLang="ja-JP" sz="2400" b="1" i="1" smtClean="0">
                        <a:latin typeface="Cambria Math" panose="02040503050406030204" pitchFamily="18" charset="0"/>
                        <a:ea typeface="メイリオ" panose="020B0604030504040204" pitchFamily="50" charset="-128"/>
                      </a:rPr>
                      <m:t>, </m:t>
                    </m:r>
                    <m:r>
                      <a:rPr kumimoji="1" lang="en-US" altLang="ja-JP" sz="2400" b="1" i="1" smtClean="0">
                        <a:latin typeface="Cambria Math" panose="02040503050406030204" pitchFamily="18" charset="0"/>
                        <a:ea typeface="メイリオ" panose="020B0604030504040204" pitchFamily="50" charset="-128"/>
                      </a:rPr>
                      <m:t>𝒓</m:t>
                    </m:r>
                  </m:oMath>
                </a14:m>
                <a:r>
                  <a:rPr kumimoji="1" lang="ja-JP" altLang="en-US" sz="2400" b="1" dirty="0">
                    <a:latin typeface="メイリオ" panose="020B0604030504040204" pitchFamily="50" charset="-128"/>
                    <a:ea typeface="メイリオ" panose="020B0604030504040204" pitchFamily="50" charset="-128"/>
                  </a:rPr>
                  <a:t>の設定値</a:t>
                </a:r>
                <a:r>
                  <a:rPr kumimoji="1" lang="en-US" altLang="ja-JP" sz="2400" b="1" dirty="0">
                    <a:latin typeface="メイリオ" panose="020B0604030504040204" pitchFamily="50" charset="-128"/>
                    <a:ea typeface="メイリオ" panose="020B0604030504040204" pitchFamily="50" charset="-128"/>
                  </a:rPr>
                  <a:t>:</a:t>
                </a:r>
              </a:p>
              <a:p>
                <a:r>
                  <a:rPr lang="en-US" altLang="ja-JP" sz="2400" b="1"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論文</a:t>
                </a:r>
                <a14:m>
                  <m:oMath xmlns:m="http://schemas.openxmlformats.org/officeDocument/2006/math">
                    <m:r>
                      <a:rPr lang="ja-JP" altLang="en-US" sz="2400" b="0" i="1" dirty="0">
                        <a:latin typeface="Cambria Math" panose="02040503050406030204" pitchFamily="18" charset="0"/>
                        <a:ea typeface="メイリオ" panose="020B0604030504040204" pitchFamily="50" charset="-128"/>
                      </a:rPr>
                      <m:t>では</m:t>
                    </m:r>
                    <m:r>
                      <a:rPr lang="ja-JP" altLang="en-US" sz="2400" i="1" dirty="0" smtClean="0">
                        <a:latin typeface="Cambria Math" panose="02040503050406030204" pitchFamily="18" charset="0"/>
                        <a:ea typeface="メイリオ" panose="020B0604030504040204" pitchFamily="50" charset="-128"/>
                      </a:rPr>
                      <m:t>　</m:t>
                    </m:r>
                    <m:r>
                      <a:rPr lang="en-US" altLang="ja-JP" sz="2400" b="0" i="1">
                        <a:latin typeface="Cambria Math" panose="02040503050406030204" pitchFamily="18" charset="0"/>
                        <a:ea typeface="メイリオ" panose="020B0604030504040204" pitchFamily="50" charset="-128"/>
                      </a:rPr>
                      <m:t>𝑙</m:t>
                    </m:r>
                    <m:r>
                      <a:rPr lang="en-US" altLang="ja-JP" sz="2400" b="0" i="1" smtClean="0">
                        <a:latin typeface="Cambria Math" panose="02040503050406030204" pitchFamily="18" charset="0"/>
                        <a:ea typeface="メイリオ" panose="020B0604030504040204" pitchFamily="50" charset="-128"/>
                      </a:rPr>
                      <m:t>:−0.1,</m:t>
                    </m:r>
                    <m:r>
                      <a:rPr lang="en-US" altLang="ja-JP" sz="2400" b="0" i="1">
                        <a:latin typeface="Cambria Math" panose="02040503050406030204" pitchFamily="18" charset="0"/>
                        <a:ea typeface="メイリオ" panose="020B0604030504040204" pitchFamily="50" charset="-128"/>
                      </a:rPr>
                      <m:t> </m:t>
                    </m:r>
                    <m:r>
                      <a:rPr lang="ja-JP" altLang="en-US" sz="2400" i="1" smtClean="0">
                        <a:latin typeface="Cambria Math" panose="02040503050406030204" pitchFamily="18" charset="0"/>
                        <a:ea typeface="メイリオ" panose="020B0604030504040204" pitchFamily="50" charset="-128"/>
                      </a:rPr>
                      <m:t>　</m:t>
                    </m:r>
                    <m:r>
                      <a:rPr lang="en-US" altLang="ja-JP" sz="2400" b="0" i="1">
                        <a:latin typeface="Cambria Math" panose="02040503050406030204" pitchFamily="18" charset="0"/>
                        <a:ea typeface="メイリオ" panose="020B0604030504040204" pitchFamily="50" charset="-128"/>
                      </a:rPr>
                      <m:t>𝑟</m:t>
                    </m:r>
                    <m:r>
                      <a:rPr lang="en-US" altLang="ja-JP" sz="2400" b="0" i="1" smtClean="0">
                        <a:latin typeface="Cambria Math" panose="02040503050406030204" pitchFamily="18" charset="0"/>
                        <a:ea typeface="メイリオ" panose="020B0604030504040204" pitchFamily="50" charset="-128"/>
                      </a:rPr>
                      <m:t>:1.1</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24C0024A-5D47-7ABB-CBC7-C0ABD0727AC6}"/>
                  </a:ext>
                </a:extLst>
              </p:cNvPr>
              <p:cNvSpPr txBox="1">
                <a:spLocks noRot="1" noChangeAspect="1" noMove="1" noResize="1" noEditPoints="1" noAdjustHandles="1" noChangeArrowheads="1" noChangeShapeType="1" noTextEdit="1"/>
              </p:cNvSpPr>
              <p:nvPr/>
            </p:nvSpPr>
            <p:spPr>
              <a:xfrm>
                <a:off x="5295207" y="4768222"/>
                <a:ext cx="3623236" cy="783741"/>
              </a:xfrm>
              <a:prstGeom prst="rect">
                <a:avLst/>
              </a:prstGeom>
              <a:blipFill>
                <a:blip r:embed="rId7"/>
                <a:stretch>
                  <a:fillRect l="-3199" t="-10078" r="-2020" b="-232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455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BD2B58-C2AD-225F-7A93-A0C7FDCA5D83}"/>
              </a:ext>
            </a:extLst>
          </p:cNvPr>
          <p:cNvSpPr txBox="1"/>
          <p:nvPr/>
        </p:nvSpPr>
        <p:spPr>
          <a:xfrm>
            <a:off x="307572" y="457200"/>
            <a:ext cx="9696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訓練済</a:t>
            </a:r>
            <a:r>
              <a:rPr kumimoji="1" lang="en-US" altLang="ja-JP" sz="3200" dirty="0">
                <a:latin typeface="メイリオ" panose="020B0604030504040204" pitchFamily="50" charset="-128"/>
                <a:ea typeface="メイリオ" panose="020B0604030504040204" pitchFamily="50" charset="-128"/>
              </a:rPr>
              <a:t>L0</a:t>
            </a:r>
            <a:r>
              <a:rPr kumimoji="1" lang="ja-JP" altLang="en-US" sz="3200" dirty="0">
                <a:latin typeface="メイリオ" panose="020B0604030504040204" pitchFamily="50" charset="-128"/>
                <a:ea typeface="メイリオ" panose="020B0604030504040204" pitchFamily="50" charset="-128"/>
              </a:rPr>
              <a:t>正則化ニューラルネットワークによる分類</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B2F1EDE-9FFE-D537-B1B5-93FBF481AC66}"/>
                  </a:ext>
                </a:extLst>
              </p:cNvPr>
              <p:cNvSpPr txBox="1"/>
              <p:nvPr/>
            </p:nvSpPr>
            <p:spPr>
              <a:xfrm>
                <a:off x="457200" y="1136286"/>
                <a:ext cx="8357801"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Reparameterization trick</a:t>
                </a:r>
                <a:r>
                  <a:rPr kumimoji="1" lang="ja-JP" altLang="en-US" sz="2400" dirty="0">
                    <a:latin typeface="メイリオ" panose="020B0604030504040204" pitchFamily="50" charset="-128"/>
                    <a:ea typeface="メイリオ" panose="020B0604030504040204" pitchFamily="50" charset="-128"/>
                  </a:rPr>
                  <a:t>を介さずに</a:t>
                </a:r>
                <a:r>
                  <a:rPr lang="en-US" altLang="ja-JP" sz="2400" dirty="0">
                    <a:latin typeface="メイリオ" panose="020B0604030504040204" pitchFamily="50" charset="-128"/>
                    <a:ea typeface="メイリオ" panose="020B0604030504040204" pitchFamily="50" charset="-128"/>
                  </a:rPr>
                  <a:t>binary gate</a:t>
                </a:r>
                <a:r>
                  <a:rPr lang="en-US" altLang="ja-JP" sz="2400" dirty="0">
                    <a:ea typeface="メイリオ" panose="020B0604030504040204" pitchFamily="50" charset="-128"/>
                  </a:rPr>
                  <a:t>  </a:t>
                </a:r>
                <a14:m>
                  <m:oMath xmlns:m="http://schemas.openxmlformats.org/officeDocument/2006/math">
                    <m:acc>
                      <m:accPr>
                        <m:chr m:val="̃"/>
                        <m:ctrlPr>
                          <a:rPr lang="en-US" altLang="ja-JP" sz="2400" i="1">
                            <a:latin typeface="Cambria Math" panose="02040503050406030204" pitchFamily="18" charset="0"/>
                            <a:ea typeface="メイリオ" panose="020B0604030504040204" pitchFamily="50" charset="-128"/>
                          </a:rPr>
                        </m:ctrlPr>
                      </m:accPr>
                      <m:e>
                        <m:r>
                          <a:rPr lang="en-US" altLang="ja-JP" sz="2400" i="1">
                            <a:latin typeface="Cambria Math" panose="02040503050406030204" pitchFamily="18" charset="0"/>
                            <a:ea typeface="メイリオ" panose="020B0604030504040204" pitchFamily="50" charset="-128"/>
                          </a:rPr>
                          <m:t>𝑧</m:t>
                        </m:r>
                      </m:e>
                    </m:acc>
                  </m:oMath>
                </a14:m>
                <a:r>
                  <a:rPr lang="ja-JP" altLang="en-US" sz="2400" dirty="0">
                    <a:latin typeface="メイリオ" panose="020B0604030504040204" pitchFamily="50" charset="-128"/>
                    <a:ea typeface="メイリオ" panose="020B0604030504040204" pitchFamily="50" charset="-128"/>
                  </a:rPr>
                  <a:t>を計算</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3B2F1EDE-9FFE-D537-B1B5-93FBF481AC66}"/>
                  </a:ext>
                </a:extLst>
              </p:cNvPr>
              <p:cNvSpPr txBox="1">
                <a:spLocks noRot="1" noChangeAspect="1" noMove="1" noResize="1" noEditPoints="1" noAdjustHandles="1" noChangeArrowheads="1" noChangeShapeType="1" noTextEdit="1"/>
              </p:cNvSpPr>
              <p:nvPr/>
            </p:nvSpPr>
            <p:spPr>
              <a:xfrm>
                <a:off x="457200" y="1136286"/>
                <a:ext cx="8357801" cy="461665"/>
              </a:xfrm>
              <a:prstGeom prst="rect">
                <a:avLst/>
              </a:prstGeom>
              <a:blipFill>
                <a:blip r:embed="rId2"/>
                <a:stretch>
                  <a:fillRect l="-1094" t="-7895" r="-146"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54347AB-65FE-3431-669D-78EE45CD6A03}"/>
                  </a:ext>
                </a:extLst>
              </p:cNvPr>
              <p:cNvSpPr txBox="1"/>
              <p:nvPr/>
            </p:nvSpPr>
            <p:spPr>
              <a:xfrm>
                <a:off x="2832869" y="3398669"/>
                <a:ext cx="3056221"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𝑙</m:t>
                    </m:r>
                    <m:r>
                      <a:rPr kumimoji="1" lang="en-US" altLang="ja-JP" sz="2400" b="0" i="1" smtClean="0">
                        <a:latin typeface="Cambria Math" panose="02040503050406030204" pitchFamily="18" charset="0"/>
                        <a:ea typeface="メイリオ" panose="020B0604030504040204" pitchFamily="50" charset="-128"/>
                      </a:rPr>
                      <m:t>&lt;0, </m:t>
                    </m:r>
                    <m:r>
                      <a:rPr kumimoji="1" lang="en-US" altLang="ja-JP" sz="2400" b="0" i="1" smtClean="0">
                        <a:latin typeface="Cambria Math" panose="02040503050406030204" pitchFamily="18" charset="0"/>
                        <a:ea typeface="メイリオ" panose="020B0604030504040204" pitchFamily="50" charset="-128"/>
                      </a:rPr>
                      <m:t>𝑟</m:t>
                    </m:r>
                    <m:r>
                      <a:rPr kumimoji="1" lang="en-US" altLang="ja-JP" sz="2400" b="0" i="1" smtClean="0">
                        <a:latin typeface="Cambria Math" panose="02040503050406030204" pitchFamily="18" charset="0"/>
                        <a:ea typeface="メイリオ" panose="020B0604030504040204" pitchFamily="50" charset="-128"/>
                      </a:rPr>
                      <m:t>&gt;1</m:t>
                    </m:r>
                  </m:oMath>
                </a14:m>
                <a:r>
                  <a:rPr kumimoji="1" lang="ja-JP" altLang="en-US" sz="2400" dirty="0">
                    <a:latin typeface="メイリオ" panose="020B0604030504040204" pitchFamily="50" charset="-128"/>
                    <a:ea typeface="メイリオ" panose="020B0604030504040204" pitchFamily="50" charset="-128"/>
                  </a:rPr>
                  <a:t>（固定値）</a:t>
                </a:r>
              </a:p>
            </p:txBody>
          </p:sp>
        </mc:Choice>
        <mc:Fallback xmlns="">
          <p:sp>
            <p:nvSpPr>
              <p:cNvPr id="8" name="テキスト ボックス 7">
                <a:extLst>
                  <a:ext uri="{FF2B5EF4-FFF2-40B4-BE49-F238E27FC236}">
                    <a16:creationId xmlns:a16="http://schemas.microsoft.com/office/drawing/2014/main" id="{D54347AB-65FE-3431-669D-78EE45CD6A03}"/>
                  </a:ext>
                </a:extLst>
              </p:cNvPr>
              <p:cNvSpPr txBox="1">
                <a:spLocks noRot="1" noChangeAspect="1" noMove="1" noResize="1" noEditPoints="1" noAdjustHandles="1" noChangeArrowheads="1" noChangeShapeType="1" noTextEdit="1"/>
              </p:cNvSpPr>
              <p:nvPr/>
            </p:nvSpPr>
            <p:spPr>
              <a:xfrm>
                <a:off x="2832869" y="3398669"/>
                <a:ext cx="3056221" cy="369332"/>
              </a:xfrm>
              <a:prstGeom prst="rect">
                <a:avLst/>
              </a:prstGeom>
              <a:blipFill>
                <a:blip r:embed="rId3"/>
                <a:stretch>
                  <a:fillRect l="-3593" t="-23333" r="-5190"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8F082B8-5E46-921C-7ED6-4AB6CB19A7E6}"/>
                  </a:ext>
                </a:extLst>
              </p:cNvPr>
              <p:cNvSpPr txBox="1"/>
              <p:nvPr/>
            </p:nvSpPr>
            <p:spPr>
              <a:xfrm>
                <a:off x="573097" y="3361703"/>
                <a:ext cx="215751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𝑠</m:t>
                          </m:r>
                        </m:e>
                      </m:acc>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𝑙</m:t>
                      </m:r>
                      <m:r>
                        <a:rPr kumimoji="1" lang="en-US" altLang="ja-JP" sz="2400" b="0" i="1" smtClean="0">
                          <a:latin typeface="Cambria Math" panose="02040503050406030204" pitchFamily="18" charset="0"/>
                          <a:ea typeface="メイリオ" panose="020B0604030504040204" pitchFamily="50" charset="-128"/>
                        </a:rPr>
                        <m:t>+</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𝑟</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𝑙</m:t>
                          </m:r>
                        </m:e>
                      </m:d>
                      <m:r>
                        <a:rPr kumimoji="1" lang="en-US" altLang="ja-JP" sz="2400" b="0" i="1" smtClean="0">
                          <a:latin typeface="Cambria Math" panose="02040503050406030204" pitchFamily="18" charset="0"/>
                          <a:ea typeface="メイリオ" panose="020B0604030504040204" pitchFamily="50" charset="-128"/>
                        </a:rPr>
                        <m:t>𝑠</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18F082B8-5E46-921C-7ED6-4AB6CB19A7E6}"/>
                  </a:ext>
                </a:extLst>
              </p:cNvPr>
              <p:cNvSpPr txBox="1">
                <a:spLocks noRot="1" noChangeAspect="1" noMove="1" noResize="1" noEditPoints="1" noAdjustHandles="1" noChangeArrowheads="1" noChangeShapeType="1" noTextEdit="1"/>
              </p:cNvSpPr>
              <p:nvPr/>
            </p:nvSpPr>
            <p:spPr>
              <a:xfrm>
                <a:off x="573097" y="3361703"/>
                <a:ext cx="2157514" cy="369332"/>
              </a:xfrm>
              <a:prstGeom prst="rect">
                <a:avLst/>
              </a:prstGeom>
              <a:blipFill>
                <a:blip r:embed="rId4"/>
                <a:stretch>
                  <a:fillRect l="-565" r="-565"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2A03BD9-5792-48C8-E64A-5432450CA9D8}"/>
                  </a:ext>
                </a:extLst>
              </p:cNvPr>
              <p:cNvSpPr txBox="1"/>
              <p:nvPr/>
            </p:nvSpPr>
            <p:spPr>
              <a:xfrm>
                <a:off x="573097" y="3985522"/>
                <a:ext cx="29572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𝑧</m:t>
                          </m:r>
                        </m:e>
                      </m:acc>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b="0" i="1" smtClean="0">
                              <a:latin typeface="Cambria Math" panose="02040503050406030204" pitchFamily="18" charset="0"/>
                              <a:ea typeface="メイリオ" panose="020B0604030504040204" pitchFamily="50" charset="-128"/>
                            </a:rPr>
                          </m:ctrlPr>
                        </m:funcPr>
                        <m:fName>
                          <m:r>
                            <m:rPr>
                              <m:sty m:val="p"/>
                            </m:rPr>
                            <a:rPr kumimoji="1" lang="en-US" altLang="ja-JP" sz="2400" b="0" i="0" smtClean="0">
                              <a:latin typeface="Cambria Math" panose="02040503050406030204" pitchFamily="18" charset="0"/>
                              <a:ea typeface="メイリオ" panose="020B0604030504040204" pitchFamily="50" charset="-128"/>
                            </a:rPr>
                            <m:t>min</m:t>
                          </m:r>
                        </m:fName>
                        <m:e>
                          <m:r>
                            <a:rPr kumimoji="1" lang="en-US" altLang="ja-JP" sz="2400" b="0" i="1" smtClean="0">
                              <a:latin typeface="Cambria Math" panose="02040503050406030204" pitchFamily="18" charset="0"/>
                              <a:ea typeface="メイリオ" panose="020B0604030504040204" pitchFamily="50" charset="-128"/>
                            </a:rPr>
                            <m:t>(1,</m:t>
                          </m:r>
                          <m:func>
                            <m:funcPr>
                              <m:ctrlPr>
                                <a:rPr kumimoji="1" lang="en-US" altLang="ja-JP" sz="2400" b="0" i="1" smtClean="0">
                                  <a:latin typeface="Cambria Math" panose="02040503050406030204" pitchFamily="18" charset="0"/>
                                  <a:ea typeface="メイリオ" panose="020B0604030504040204" pitchFamily="50" charset="-128"/>
                                </a:rPr>
                              </m:ctrlPr>
                            </m:funcPr>
                            <m:fName>
                              <m:r>
                                <m:rPr>
                                  <m:sty m:val="p"/>
                                </m:rPr>
                                <a:rPr kumimoji="1" lang="en-US" altLang="ja-JP" sz="2400" b="0" i="0" smtClean="0">
                                  <a:latin typeface="Cambria Math" panose="02040503050406030204" pitchFamily="18" charset="0"/>
                                  <a:ea typeface="メイリオ" panose="020B0604030504040204" pitchFamily="50" charset="-128"/>
                                </a:rPr>
                                <m:t>max</m:t>
                              </m:r>
                            </m:fName>
                            <m:e>
                              <m:r>
                                <a:rPr kumimoji="1" lang="en-US" altLang="ja-JP" sz="2400" b="0" i="1" smtClean="0">
                                  <a:latin typeface="Cambria Math" panose="02040503050406030204" pitchFamily="18" charset="0"/>
                                  <a:ea typeface="メイリオ" panose="020B0604030504040204" pitchFamily="50" charset="-128"/>
                                </a:rPr>
                                <m:t>(0,</m:t>
                              </m:r>
                            </m:e>
                          </m:func>
                        </m:e>
                      </m:func>
                      <m:acc>
                        <m:accPr>
                          <m:chr m:val="̅"/>
                          <m:ctrlPr>
                            <a:rPr lang="ja-JP" altLang="en-US" sz="2400" i="1">
                              <a:latin typeface="Cambria Math" panose="02040503050406030204" pitchFamily="18" charset="0"/>
                              <a:ea typeface="メイリオ" panose="020B0604030504040204" pitchFamily="50" charset="-128"/>
                            </a:rPr>
                          </m:ctrlPr>
                        </m:accPr>
                        <m:e>
                          <m:r>
                            <a:rPr lang="en-US" altLang="ja-JP" sz="2400" i="1">
                              <a:latin typeface="Cambria Math" panose="02040503050406030204" pitchFamily="18" charset="0"/>
                              <a:ea typeface="メイリオ" panose="020B0604030504040204" pitchFamily="50" charset="-128"/>
                            </a:rPr>
                            <m:t>𝑠</m:t>
                          </m:r>
                        </m:e>
                      </m:acc>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02A03BD9-5792-48C8-E64A-5432450CA9D8}"/>
                  </a:ext>
                </a:extLst>
              </p:cNvPr>
              <p:cNvSpPr txBox="1">
                <a:spLocks noRot="1" noChangeAspect="1" noMove="1" noResize="1" noEditPoints="1" noAdjustHandles="1" noChangeArrowheads="1" noChangeShapeType="1" noTextEdit="1"/>
              </p:cNvSpPr>
              <p:nvPr/>
            </p:nvSpPr>
            <p:spPr>
              <a:xfrm>
                <a:off x="573097" y="3985522"/>
                <a:ext cx="2957283" cy="369332"/>
              </a:xfrm>
              <a:prstGeom prst="rect">
                <a:avLst/>
              </a:prstGeom>
              <a:blipFill>
                <a:blip r:embed="rId5"/>
                <a:stretch>
                  <a:fillRect l="-206" t="-10000" r="-5155" b="-30000"/>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8ECFA5F3-5DC2-AC77-D7CD-EECCE3255AEE}"/>
              </a:ext>
            </a:extLst>
          </p:cNvPr>
          <p:cNvCxnSpPr/>
          <p:nvPr/>
        </p:nvCxnSpPr>
        <p:spPr>
          <a:xfrm>
            <a:off x="8570620" y="6803900"/>
            <a:ext cx="206010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0ED3729-B1AA-CCB5-B82A-1743E7C7B316}"/>
                  </a:ext>
                </a:extLst>
              </p:cNvPr>
              <p:cNvSpPr txBox="1"/>
              <p:nvPr/>
            </p:nvSpPr>
            <p:spPr>
              <a:xfrm>
                <a:off x="531389" y="2330442"/>
                <a:ext cx="3051348" cy="4914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𝑠</m:t>
                      </m:r>
                      <m:r>
                        <a:rPr lang="en-US" altLang="ja-JP" sz="2400" b="0" i="1" smtClean="0">
                          <a:latin typeface="Cambria Math" panose="02040503050406030204" pitchFamily="18" charset="0"/>
                          <a:ea typeface="メイリオ" panose="020B0604030504040204" pitchFamily="50" charset="-128"/>
                        </a:rPr>
                        <m:t>=</m:t>
                      </m:r>
                      <m:r>
                        <a:rPr lang="en-US" altLang="ja-JP" sz="2400" i="1" smtClean="0">
                          <a:latin typeface="Cambria Math" panose="02040503050406030204" pitchFamily="18" charset="0"/>
                          <a:ea typeface="メイリオ" panose="020B0604030504040204" pitchFamily="50" charset="-128"/>
                        </a:rPr>
                        <m:t>𝑆𝑖𝑔𝑚𝑜𝑖𝑑</m:t>
                      </m:r>
                      <m:r>
                        <a:rPr lang="en-US" altLang="ja-JP" sz="2400" i="1" smtClean="0">
                          <a:latin typeface="Cambria Math" panose="02040503050406030204" pitchFamily="18" charset="0"/>
                          <a:ea typeface="メイリオ" panose="020B0604030504040204" pitchFamily="50" charset="-128"/>
                        </a:rPr>
                        <m:t>(</m:t>
                      </m:r>
                      <m:func>
                        <m:funcPr>
                          <m:ctrlPr>
                            <a:rPr lang="en-US" altLang="ja-JP" sz="2400" i="1">
                              <a:latin typeface="Cambria Math" panose="02040503050406030204" pitchFamily="18" charset="0"/>
                              <a:ea typeface="メイリオ" panose="020B0604030504040204" pitchFamily="50" charset="-128"/>
                            </a:rPr>
                          </m:ctrlPr>
                        </m:funcPr>
                        <m:fName>
                          <m:r>
                            <m:rPr>
                              <m:sty m:val="p"/>
                            </m:rPr>
                            <a:rPr lang="en-US" altLang="ja-JP" sz="2400">
                              <a:latin typeface="Cambria Math" panose="02040503050406030204" pitchFamily="18" charset="0"/>
                              <a:ea typeface="メイリオ" panose="020B0604030504040204" pitchFamily="50" charset="-128"/>
                            </a:rPr>
                            <m:t>log</m:t>
                          </m:r>
                        </m:fName>
                        <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𝛼</m:t>
                              </m:r>
                            </m:e>
                            <m:sub>
                              <m:r>
                                <a:rPr lang="en-US" altLang="ja-JP" sz="2400" i="1">
                                  <a:latin typeface="Cambria Math" panose="02040503050406030204" pitchFamily="18" charset="0"/>
                                  <a:ea typeface="メイリオ" panose="020B0604030504040204" pitchFamily="50" charset="-128"/>
                                </a:rPr>
                                <m:t>𝑗</m:t>
                              </m:r>
                            </m:sub>
                          </m:sSub>
                          <m:r>
                            <a:rPr lang="en-US" altLang="ja-JP" sz="2400" b="0" i="1" smtClean="0">
                              <a:latin typeface="Cambria Math" panose="02040503050406030204" pitchFamily="18" charset="0"/>
                              <a:ea typeface="メイリオ" panose="020B0604030504040204" pitchFamily="50" charset="-128"/>
                            </a:rPr>
                            <m:t>)</m:t>
                          </m:r>
                          <m:r>
                            <a:rPr lang="en-US" altLang="ja-JP" sz="2400" i="1" smtClean="0">
                              <a:latin typeface="Cambria Math" panose="02040503050406030204" pitchFamily="18" charset="0"/>
                              <a:ea typeface="メイリオ" panose="020B0604030504040204" pitchFamily="50" charset="-128"/>
                            </a:rPr>
                            <m:t> </m:t>
                          </m:r>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B0ED3729-B1AA-CCB5-B82A-1743E7C7B316}"/>
                  </a:ext>
                </a:extLst>
              </p:cNvPr>
              <p:cNvSpPr txBox="1">
                <a:spLocks noRot="1" noChangeAspect="1" noMove="1" noResize="1" noEditPoints="1" noAdjustHandles="1" noChangeArrowheads="1" noChangeShapeType="1" noTextEdit="1"/>
              </p:cNvSpPr>
              <p:nvPr/>
            </p:nvSpPr>
            <p:spPr>
              <a:xfrm>
                <a:off x="531389" y="2330442"/>
                <a:ext cx="3051348" cy="491417"/>
              </a:xfrm>
              <a:prstGeom prst="rect">
                <a:avLst/>
              </a:prstGeom>
              <a:blipFill>
                <a:blip r:embed="rId6"/>
                <a:stretch>
                  <a:fillRect b="-9877"/>
                </a:stretch>
              </a:blipFill>
            </p:spPr>
            <p:txBody>
              <a:bodyPr/>
              <a:lstStyle/>
              <a:p>
                <a:r>
                  <a:rPr lang="ja-JP" altLang="en-US">
                    <a:noFill/>
                  </a:rPr>
                  <a:t> </a:t>
                </a:r>
              </a:p>
            </p:txBody>
          </p:sp>
        </mc:Fallback>
      </mc:AlternateContent>
      <p:pic>
        <p:nvPicPr>
          <p:cNvPr id="14" name="図 13">
            <a:extLst>
              <a:ext uri="{FF2B5EF4-FFF2-40B4-BE49-F238E27FC236}">
                <a16:creationId xmlns:a16="http://schemas.microsoft.com/office/drawing/2014/main" id="{B64BF8B4-2F19-B993-B144-BB3CDF3DC23D}"/>
              </a:ext>
            </a:extLst>
          </p:cNvPr>
          <p:cNvPicPr>
            <a:picLocks noChangeAspect="1"/>
          </p:cNvPicPr>
          <p:nvPr/>
        </p:nvPicPr>
        <p:blipFill>
          <a:blip r:embed="rId7"/>
          <a:stretch>
            <a:fillRect/>
          </a:stretch>
        </p:blipFill>
        <p:spPr>
          <a:xfrm>
            <a:off x="6351462" y="2168599"/>
            <a:ext cx="5754715" cy="584774"/>
          </a:xfrm>
          <a:prstGeom prst="rect">
            <a:avLst/>
          </a:prstGeom>
        </p:spPr>
      </p:pic>
      <p:pic>
        <p:nvPicPr>
          <p:cNvPr id="17" name="図 16">
            <a:extLst>
              <a:ext uri="{FF2B5EF4-FFF2-40B4-BE49-F238E27FC236}">
                <a16:creationId xmlns:a16="http://schemas.microsoft.com/office/drawing/2014/main" id="{D879DB54-479A-AE0B-481B-73EC9A5C9FFC}"/>
              </a:ext>
            </a:extLst>
          </p:cNvPr>
          <p:cNvPicPr>
            <a:picLocks noChangeAspect="1"/>
          </p:cNvPicPr>
          <p:nvPr/>
        </p:nvPicPr>
        <p:blipFill>
          <a:blip r:embed="rId8"/>
          <a:stretch>
            <a:fillRect/>
          </a:stretch>
        </p:blipFill>
        <p:spPr>
          <a:xfrm>
            <a:off x="10273849" y="2703550"/>
            <a:ext cx="1642000" cy="488529"/>
          </a:xfrm>
          <a:prstGeom prst="rect">
            <a:avLst/>
          </a:prstGeom>
        </p:spPr>
      </p:pic>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15B4C9A-1FA5-F6C4-D675-FDE61CAC12DC}"/>
                  </a:ext>
                </a:extLst>
              </p:cNvPr>
              <p:cNvSpPr txBox="1"/>
              <p:nvPr/>
            </p:nvSpPr>
            <p:spPr>
              <a:xfrm>
                <a:off x="9047571" y="3353567"/>
                <a:ext cx="3056221"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𝑙</m:t>
                    </m:r>
                    <m:r>
                      <a:rPr kumimoji="1" lang="en-US" altLang="ja-JP" sz="2400" b="0" i="1" smtClean="0">
                        <a:latin typeface="Cambria Math" panose="02040503050406030204" pitchFamily="18" charset="0"/>
                        <a:ea typeface="メイリオ" panose="020B0604030504040204" pitchFamily="50" charset="-128"/>
                      </a:rPr>
                      <m:t>&lt;0, </m:t>
                    </m:r>
                    <m:r>
                      <a:rPr kumimoji="1" lang="en-US" altLang="ja-JP" sz="2400" b="0" i="1" smtClean="0">
                        <a:latin typeface="Cambria Math" panose="02040503050406030204" pitchFamily="18" charset="0"/>
                        <a:ea typeface="メイリオ" panose="020B0604030504040204" pitchFamily="50" charset="-128"/>
                      </a:rPr>
                      <m:t>𝑟</m:t>
                    </m:r>
                    <m:r>
                      <a:rPr kumimoji="1" lang="en-US" altLang="ja-JP" sz="2400" b="0" i="1" smtClean="0">
                        <a:latin typeface="Cambria Math" panose="02040503050406030204" pitchFamily="18" charset="0"/>
                        <a:ea typeface="メイリオ" panose="020B0604030504040204" pitchFamily="50" charset="-128"/>
                      </a:rPr>
                      <m:t>&gt;1</m:t>
                    </m:r>
                  </m:oMath>
                </a14:m>
                <a:r>
                  <a:rPr kumimoji="1" lang="ja-JP" altLang="en-US" sz="2400" dirty="0">
                    <a:latin typeface="メイリオ" panose="020B0604030504040204" pitchFamily="50" charset="-128"/>
                    <a:ea typeface="メイリオ" panose="020B0604030504040204" pitchFamily="50" charset="-128"/>
                  </a:rPr>
                  <a:t>（固定値）</a:t>
                </a:r>
              </a:p>
            </p:txBody>
          </p:sp>
        </mc:Choice>
        <mc:Fallback xmlns="">
          <p:sp>
            <p:nvSpPr>
              <p:cNvPr id="20" name="テキスト ボックス 19">
                <a:extLst>
                  <a:ext uri="{FF2B5EF4-FFF2-40B4-BE49-F238E27FC236}">
                    <a16:creationId xmlns:a16="http://schemas.microsoft.com/office/drawing/2014/main" id="{915B4C9A-1FA5-F6C4-D675-FDE61CAC12DC}"/>
                  </a:ext>
                </a:extLst>
              </p:cNvPr>
              <p:cNvSpPr txBox="1">
                <a:spLocks noRot="1" noChangeAspect="1" noMove="1" noResize="1" noEditPoints="1" noAdjustHandles="1" noChangeArrowheads="1" noChangeShapeType="1" noTextEdit="1"/>
              </p:cNvSpPr>
              <p:nvPr/>
            </p:nvSpPr>
            <p:spPr>
              <a:xfrm>
                <a:off x="9047571" y="3353567"/>
                <a:ext cx="3056221" cy="369332"/>
              </a:xfrm>
              <a:prstGeom prst="rect">
                <a:avLst/>
              </a:prstGeom>
              <a:blipFill>
                <a:blip r:embed="rId9"/>
                <a:stretch>
                  <a:fillRect l="-3586" t="-21311" r="-5179" b="-52459"/>
                </a:stretch>
              </a:blipFill>
            </p:spPr>
            <p:txBody>
              <a:bodyPr/>
              <a:lstStyle/>
              <a:p>
                <a:r>
                  <a:rPr lang="ja-JP" altLang="en-US">
                    <a:noFill/>
                  </a:rPr>
                  <a:t> </a:t>
                </a:r>
              </a:p>
            </p:txBody>
          </p:sp>
        </mc:Fallback>
      </mc:AlternateContent>
      <p:sp>
        <p:nvSpPr>
          <p:cNvPr id="21" name="正方形/長方形 20">
            <a:extLst>
              <a:ext uri="{FF2B5EF4-FFF2-40B4-BE49-F238E27FC236}">
                <a16:creationId xmlns:a16="http://schemas.microsoft.com/office/drawing/2014/main" id="{466C3E0E-3034-5D0B-D385-46BBEF5E9DDF}"/>
              </a:ext>
            </a:extLst>
          </p:cNvPr>
          <p:cNvSpPr/>
          <p:nvPr/>
        </p:nvSpPr>
        <p:spPr>
          <a:xfrm>
            <a:off x="10188121" y="4367506"/>
            <a:ext cx="1704590" cy="465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CA7EB253-54E0-6020-C7EE-3952292CC1AF}"/>
                  </a:ext>
                </a:extLst>
              </p:cNvPr>
              <p:cNvSpPr txBox="1"/>
              <p:nvPr/>
            </p:nvSpPr>
            <p:spPr>
              <a:xfrm>
                <a:off x="6351462" y="3358378"/>
                <a:ext cx="215751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𝑠</m:t>
                          </m:r>
                        </m:e>
                      </m:acc>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𝑙</m:t>
                      </m:r>
                      <m:r>
                        <a:rPr kumimoji="1" lang="en-US" altLang="ja-JP" sz="2400" b="0" i="1" smtClean="0">
                          <a:latin typeface="Cambria Math" panose="02040503050406030204" pitchFamily="18" charset="0"/>
                          <a:ea typeface="メイリオ" panose="020B0604030504040204" pitchFamily="50" charset="-128"/>
                        </a:rPr>
                        <m:t>+</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𝑟</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𝑙</m:t>
                          </m:r>
                        </m:e>
                      </m:d>
                      <m:r>
                        <a:rPr kumimoji="1" lang="en-US" altLang="ja-JP" sz="2400" b="0" i="1" smtClean="0">
                          <a:latin typeface="Cambria Math" panose="02040503050406030204" pitchFamily="18" charset="0"/>
                          <a:ea typeface="メイリオ" panose="020B0604030504040204" pitchFamily="50" charset="-128"/>
                        </a:rPr>
                        <m:t>𝑠</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CA7EB253-54E0-6020-C7EE-3952292CC1AF}"/>
                  </a:ext>
                </a:extLst>
              </p:cNvPr>
              <p:cNvSpPr txBox="1">
                <a:spLocks noRot="1" noChangeAspect="1" noMove="1" noResize="1" noEditPoints="1" noAdjustHandles="1" noChangeArrowheads="1" noChangeShapeType="1" noTextEdit="1"/>
              </p:cNvSpPr>
              <p:nvPr/>
            </p:nvSpPr>
            <p:spPr>
              <a:xfrm>
                <a:off x="6351462" y="3358378"/>
                <a:ext cx="2157514" cy="369332"/>
              </a:xfrm>
              <a:prstGeom prst="rect">
                <a:avLst/>
              </a:prstGeom>
              <a:blipFill>
                <a:blip r:embed="rId10"/>
                <a:stretch>
                  <a:fillRect l="-847" r="-282"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B9B70D8F-7B38-2227-3053-5334FD65C4E1}"/>
                  </a:ext>
                </a:extLst>
              </p:cNvPr>
              <p:cNvSpPr txBox="1"/>
              <p:nvPr/>
            </p:nvSpPr>
            <p:spPr>
              <a:xfrm>
                <a:off x="6351462" y="3985522"/>
                <a:ext cx="29572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𝑧</m:t>
                      </m:r>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b="0" i="1" smtClean="0">
                              <a:latin typeface="Cambria Math" panose="02040503050406030204" pitchFamily="18" charset="0"/>
                              <a:ea typeface="メイリオ" panose="020B0604030504040204" pitchFamily="50" charset="-128"/>
                            </a:rPr>
                          </m:ctrlPr>
                        </m:funcPr>
                        <m:fName>
                          <m:r>
                            <m:rPr>
                              <m:sty m:val="p"/>
                            </m:rPr>
                            <a:rPr kumimoji="1" lang="en-US" altLang="ja-JP" sz="2400" b="0" i="0" smtClean="0">
                              <a:latin typeface="Cambria Math" panose="02040503050406030204" pitchFamily="18" charset="0"/>
                              <a:ea typeface="メイリオ" panose="020B0604030504040204" pitchFamily="50" charset="-128"/>
                            </a:rPr>
                            <m:t>min</m:t>
                          </m:r>
                        </m:fName>
                        <m:e>
                          <m:r>
                            <a:rPr kumimoji="1" lang="en-US" altLang="ja-JP" sz="2400" b="0" i="1" smtClean="0">
                              <a:latin typeface="Cambria Math" panose="02040503050406030204" pitchFamily="18" charset="0"/>
                              <a:ea typeface="メイリオ" panose="020B0604030504040204" pitchFamily="50" charset="-128"/>
                            </a:rPr>
                            <m:t>(1,</m:t>
                          </m:r>
                          <m:func>
                            <m:funcPr>
                              <m:ctrlPr>
                                <a:rPr kumimoji="1" lang="en-US" altLang="ja-JP" sz="2400" b="0" i="1" smtClean="0">
                                  <a:latin typeface="Cambria Math" panose="02040503050406030204" pitchFamily="18" charset="0"/>
                                  <a:ea typeface="メイリオ" panose="020B0604030504040204" pitchFamily="50" charset="-128"/>
                                </a:rPr>
                              </m:ctrlPr>
                            </m:funcPr>
                            <m:fName>
                              <m:r>
                                <m:rPr>
                                  <m:sty m:val="p"/>
                                </m:rPr>
                                <a:rPr kumimoji="1" lang="en-US" altLang="ja-JP" sz="2400" b="0" i="0" smtClean="0">
                                  <a:latin typeface="Cambria Math" panose="02040503050406030204" pitchFamily="18" charset="0"/>
                                  <a:ea typeface="メイリオ" panose="020B0604030504040204" pitchFamily="50" charset="-128"/>
                                </a:rPr>
                                <m:t>max</m:t>
                              </m:r>
                            </m:fName>
                            <m:e>
                              <m:r>
                                <a:rPr kumimoji="1" lang="en-US" altLang="ja-JP" sz="2400" b="0" i="1" smtClean="0">
                                  <a:latin typeface="Cambria Math" panose="02040503050406030204" pitchFamily="18" charset="0"/>
                                  <a:ea typeface="メイリオ" panose="020B0604030504040204" pitchFamily="50" charset="-128"/>
                                </a:rPr>
                                <m:t>(0,</m:t>
                              </m:r>
                            </m:e>
                          </m:func>
                        </m:e>
                      </m:func>
                      <m:acc>
                        <m:accPr>
                          <m:chr m:val="̅"/>
                          <m:ctrlPr>
                            <a:rPr lang="ja-JP" altLang="en-US" sz="2400" i="1">
                              <a:latin typeface="Cambria Math" panose="02040503050406030204" pitchFamily="18" charset="0"/>
                              <a:ea typeface="メイリオ" panose="020B0604030504040204" pitchFamily="50" charset="-128"/>
                            </a:rPr>
                          </m:ctrlPr>
                        </m:accPr>
                        <m:e>
                          <m:r>
                            <a:rPr lang="en-US" altLang="ja-JP" sz="2400" i="1">
                              <a:latin typeface="Cambria Math" panose="02040503050406030204" pitchFamily="18" charset="0"/>
                              <a:ea typeface="メイリオ" panose="020B0604030504040204" pitchFamily="50" charset="-128"/>
                            </a:rPr>
                            <m:t>𝑠</m:t>
                          </m:r>
                        </m:e>
                      </m:acc>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B9B70D8F-7B38-2227-3053-5334FD65C4E1}"/>
                  </a:ext>
                </a:extLst>
              </p:cNvPr>
              <p:cNvSpPr txBox="1">
                <a:spLocks noRot="1" noChangeAspect="1" noMove="1" noResize="1" noEditPoints="1" noAdjustHandles="1" noChangeArrowheads="1" noChangeShapeType="1" noTextEdit="1"/>
              </p:cNvSpPr>
              <p:nvPr/>
            </p:nvSpPr>
            <p:spPr>
              <a:xfrm>
                <a:off x="6351462" y="3985522"/>
                <a:ext cx="2957283" cy="369332"/>
              </a:xfrm>
              <a:prstGeom prst="rect">
                <a:avLst/>
              </a:prstGeom>
              <a:blipFill>
                <a:blip r:embed="rId11"/>
                <a:stretch>
                  <a:fillRect l="-412" t="-5000" r="-4948" b="-30000"/>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3B63DC63-0991-E185-F0A6-8069FAB6239F}"/>
              </a:ext>
            </a:extLst>
          </p:cNvPr>
          <p:cNvSpPr txBox="1"/>
          <p:nvPr/>
        </p:nvSpPr>
        <p:spPr>
          <a:xfrm>
            <a:off x="6229600" y="1837950"/>
            <a:ext cx="3120919"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訓練時の</a:t>
            </a:r>
            <a:r>
              <a:rPr kumimoji="1" lang="en-US" altLang="ja-JP" sz="2400" u="sng" dirty="0">
                <a:latin typeface="メイリオ" panose="020B0604030504040204" pitchFamily="50" charset="-128"/>
                <a:ea typeface="メイリオ" panose="020B0604030504040204" pitchFamily="50" charset="-128"/>
              </a:rPr>
              <a:t>binary gate</a:t>
            </a:r>
            <a:endParaRPr kumimoji="1" lang="ja-JP" altLang="en-US" sz="2400" u="sng"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2838E6DF-B0B1-BD04-53D0-45CD1ACFDC00}"/>
              </a:ext>
            </a:extLst>
          </p:cNvPr>
          <p:cNvSpPr txBox="1"/>
          <p:nvPr/>
        </p:nvSpPr>
        <p:spPr>
          <a:xfrm>
            <a:off x="491278" y="1837949"/>
            <a:ext cx="3278398" cy="461665"/>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推論時の</a:t>
            </a:r>
            <a:r>
              <a:rPr kumimoji="1" lang="en-US" altLang="ja-JP" sz="2400" b="1" u="sng" dirty="0">
                <a:latin typeface="メイリオ" panose="020B0604030504040204" pitchFamily="50" charset="-128"/>
                <a:ea typeface="メイリオ" panose="020B0604030504040204" pitchFamily="50" charset="-128"/>
              </a:rPr>
              <a:t>binary gate</a:t>
            </a:r>
            <a:endParaRPr kumimoji="1" lang="ja-JP" altLang="en-US" sz="2400" b="1" u="sng"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4757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9A136BC-F819-CA26-99E8-3362E47EE230}"/>
              </a:ext>
            </a:extLst>
          </p:cNvPr>
          <p:cNvSpPr txBox="1"/>
          <p:nvPr/>
        </p:nvSpPr>
        <p:spPr>
          <a:xfrm>
            <a:off x="690113" y="3868870"/>
            <a:ext cx="3927229" cy="400110"/>
          </a:xfrm>
          <a:prstGeom prst="rect">
            <a:avLst/>
          </a:prstGeom>
          <a:noFill/>
        </p:spPr>
        <p:txBody>
          <a:bodyPr wrap="none" rtlCol="0">
            <a:spAutoFit/>
          </a:bodyPr>
          <a:lstStyle/>
          <a:p>
            <a:r>
              <a:rPr lang="en-US" altLang="ja-JP" sz="2000" dirty="0" err="1">
                <a:latin typeface="メイリオ" panose="020B0604030504040204" pitchFamily="50" charset="-128"/>
                <a:ea typeface="メイリオ" panose="020B0604030504040204" pitchFamily="50" charset="-128"/>
              </a:rPr>
              <a:t>test_loss</a:t>
            </a:r>
            <a:r>
              <a:rPr lang="en-US" altLang="ja-JP" sz="2000" dirty="0">
                <a:latin typeface="メイリオ" panose="020B0604030504040204" pitchFamily="50" charset="-128"/>
                <a:ea typeface="メイリオ" panose="020B0604030504040204" pitchFamily="50" charset="-128"/>
              </a:rPr>
              <a:t> : 0.14,accuracy: 1.0</a:t>
            </a:r>
            <a:endParaRPr kumimoji="1" lang="ja-JP" altLang="en-US" sz="2000"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2E3D0590-6C5D-2EC6-2E36-8CB84A83DD7C}"/>
              </a:ext>
            </a:extLst>
          </p:cNvPr>
          <p:cNvPicPr>
            <a:picLocks noChangeAspect="1"/>
          </p:cNvPicPr>
          <p:nvPr/>
        </p:nvPicPr>
        <p:blipFill>
          <a:blip r:embed="rId2"/>
          <a:stretch>
            <a:fillRect/>
          </a:stretch>
        </p:blipFill>
        <p:spPr>
          <a:xfrm>
            <a:off x="690778" y="4168495"/>
            <a:ext cx="3295291" cy="2542858"/>
          </a:xfrm>
          <a:prstGeom prst="rect">
            <a:avLst/>
          </a:prstGeom>
        </p:spPr>
      </p:pic>
      <p:graphicFrame>
        <p:nvGraphicFramePr>
          <p:cNvPr id="11" name="表 10">
            <a:extLst>
              <a:ext uri="{FF2B5EF4-FFF2-40B4-BE49-F238E27FC236}">
                <a16:creationId xmlns:a16="http://schemas.microsoft.com/office/drawing/2014/main" id="{C6722576-37B9-F80F-1808-01E251D13EDD}"/>
              </a:ext>
            </a:extLst>
          </p:cNvPr>
          <p:cNvGraphicFramePr>
            <a:graphicFrameLocks noGrp="1"/>
          </p:cNvGraphicFramePr>
          <p:nvPr>
            <p:extLst>
              <p:ext uri="{D42A27DB-BD31-4B8C-83A1-F6EECF244321}">
                <p14:modId xmlns:p14="http://schemas.microsoft.com/office/powerpoint/2010/main" val="1632791624"/>
              </p:ext>
            </p:extLst>
          </p:nvPr>
        </p:nvGraphicFramePr>
        <p:xfrm>
          <a:off x="831273" y="2142862"/>
          <a:ext cx="9289178" cy="1198880"/>
        </p:xfrm>
        <a:graphic>
          <a:graphicData uri="http://schemas.openxmlformats.org/drawingml/2006/table">
            <a:tbl>
              <a:tblPr firstRow="1" bandRow="1">
                <a:tableStyleId>{5940675A-B579-460E-94D1-54222C63F5DA}</a:tableStyleId>
              </a:tblPr>
              <a:tblGrid>
                <a:gridCol w="2845593">
                  <a:extLst>
                    <a:ext uri="{9D8B030D-6E8A-4147-A177-3AD203B41FA5}">
                      <a16:colId xmlns:a16="http://schemas.microsoft.com/office/drawing/2014/main" val="3577421651"/>
                    </a:ext>
                  </a:extLst>
                </a:gridCol>
                <a:gridCol w="1691104">
                  <a:extLst>
                    <a:ext uri="{9D8B030D-6E8A-4147-A177-3AD203B41FA5}">
                      <a16:colId xmlns:a16="http://schemas.microsoft.com/office/drawing/2014/main" val="2760308171"/>
                    </a:ext>
                  </a:extLst>
                </a:gridCol>
                <a:gridCol w="1575408">
                  <a:extLst>
                    <a:ext uri="{9D8B030D-6E8A-4147-A177-3AD203B41FA5}">
                      <a16:colId xmlns:a16="http://schemas.microsoft.com/office/drawing/2014/main" val="73447943"/>
                    </a:ext>
                  </a:extLst>
                </a:gridCol>
                <a:gridCol w="1654179">
                  <a:extLst>
                    <a:ext uri="{9D8B030D-6E8A-4147-A177-3AD203B41FA5}">
                      <a16:colId xmlns:a16="http://schemas.microsoft.com/office/drawing/2014/main" val="3429679275"/>
                    </a:ext>
                  </a:extLst>
                </a:gridCol>
                <a:gridCol w="1522894">
                  <a:extLst>
                    <a:ext uri="{9D8B030D-6E8A-4147-A177-3AD203B41FA5}">
                      <a16:colId xmlns:a16="http://schemas.microsoft.com/office/drawing/2014/main" val="3868321820"/>
                    </a:ext>
                  </a:extLst>
                </a:gridCol>
              </a:tblGrid>
              <a:tr h="370840">
                <a:tc>
                  <a:txBody>
                    <a:bodyPr/>
                    <a:lstStyle/>
                    <a:p>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lang="en-US" altLang="ja-JP" dirty="0" err="1">
                          <a:latin typeface="メイリオ" panose="020B0604030504040204" pitchFamily="50" charset="-128"/>
                          <a:ea typeface="メイリオ" panose="020B0604030504040204" pitchFamily="50" charset="-128"/>
                        </a:rPr>
                        <a:t>sepal_length</a:t>
                      </a:r>
                      <a:r>
                        <a:rPr lang="en-US" altLang="ja-JP" sz="2400"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lang="en-US" altLang="ja-JP" dirty="0" err="1">
                          <a:latin typeface="メイリオ" panose="020B0604030504040204" pitchFamily="50" charset="-128"/>
                          <a:ea typeface="メイリオ" panose="020B0604030504040204" pitchFamily="50" charset="-128"/>
                        </a:rPr>
                        <a:t>sepal_width</a:t>
                      </a:r>
                      <a:r>
                        <a:rPr lang="en-US" altLang="ja-JP" sz="2400"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lang="en-US" altLang="ja-JP" dirty="0" err="1">
                          <a:latin typeface="メイリオ" panose="020B0604030504040204" pitchFamily="50" charset="-128"/>
                          <a:ea typeface="メイリオ" panose="020B0604030504040204" pitchFamily="50" charset="-128"/>
                        </a:rPr>
                        <a:t>petal_length</a:t>
                      </a:r>
                      <a:r>
                        <a:rPr lang="en-US" altLang="ja-JP" sz="2400"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lang="en-US" altLang="ja-JP" dirty="0" err="1">
                          <a:latin typeface="メイリオ" panose="020B0604030504040204" pitchFamily="50" charset="-128"/>
                          <a:ea typeface="メイリオ" panose="020B0604030504040204" pitchFamily="50" charset="-128"/>
                        </a:rPr>
                        <a:t>petal_width</a:t>
                      </a:r>
                      <a:r>
                        <a:rPr lang="en-US" altLang="ja-JP" sz="2400"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42960378"/>
                  </a:ext>
                </a:extLst>
              </a:tr>
              <a:tr h="370840">
                <a:tc>
                  <a:txBody>
                    <a:bodyPr/>
                    <a:lstStyle/>
                    <a:p>
                      <a:r>
                        <a:rPr kumimoji="1" lang="en-US" altLang="ja-JP" dirty="0">
                          <a:latin typeface="メイリオ" panose="020B0604030504040204" pitchFamily="50" charset="-128"/>
                          <a:ea typeface="メイリオ" panose="020B0604030504040204" pitchFamily="50" charset="-128"/>
                        </a:rPr>
                        <a:t>Binary gate</a:t>
                      </a:r>
                      <a:r>
                        <a:rPr kumimoji="1" lang="ja-JP" altLang="en-US" dirty="0">
                          <a:latin typeface="メイリオ" panose="020B0604030504040204" pitchFamily="50" charset="-128"/>
                          <a:ea typeface="メイリオ" panose="020B0604030504040204" pitchFamily="50" charset="-128"/>
                        </a:rPr>
                        <a:t>の重み</a:t>
                      </a:r>
                    </a:p>
                  </a:txBody>
                  <a:tcPr/>
                </a:tc>
                <a:tc>
                  <a:txBody>
                    <a:bodyPr/>
                    <a:lstStyle/>
                    <a:p>
                      <a:pPr algn="r"/>
                      <a:r>
                        <a:rPr kumimoji="1" lang="en-US" altLang="ja-JP" dirty="0">
                          <a:latin typeface="メイリオ" panose="020B0604030504040204" pitchFamily="50" charset="-128"/>
                          <a:ea typeface="メイリオ" panose="020B0604030504040204" pitchFamily="50" charset="-128"/>
                        </a:rPr>
                        <a:t>0.25</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0.17</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0.39</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0.31</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0321893"/>
                  </a:ext>
                </a:extLst>
              </a:tr>
              <a:tr h="370840">
                <a:tc>
                  <a:txBody>
                    <a:bodyPr/>
                    <a:lstStyle/>
                    <a:p>
                      <a:r>
                        <a:rPr kumimoji="1" lang="ja-JP" altLang="en-US" dirty="0">
                          <a:latin typeface="メイリオ" panose="020B0604030504040204" pitchFamily="50" charset="-128"/>
                          <a:ea typeface="メイリオ" panose="020B0604030504040204" pitchFamily="50" charset="-128"/>
                        </a:rPr>
                        <a:t>重み</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の回数</a:t>
                      </a:r>
                      <a:r>
                        <a:rPr kumimoji="1" lang="en-US" altLang="ja-JP" dirty="0">
                          <a:latin typeface="メイリオ" panose="020B0604030504040204" pitchFamily="50" charset="-128"/>
                          <a:ea typeface="メイリオ" panose="020B0604030504040204" pitchFamily="50" charset="-128"/>
                        </a:rPr>
                        <a:t>(100</a:t>
                      </a:r>
                      <a:r>
                        <a:rPr kumimoji="1" lang="ja-JP" altLang="en-US" dirty="0">
                          <a:latin typeface="メイリオ" panose="020B0604030504040204" pitchFamily="50" charset="-128"/>
                          <a:ea typeface="メイリオ" panose="020B0604030504040204" pitchFamily="50" charset="-128"/>
                        </a:rPr>
                        <a:t>回中）</a:t>
                      </a:r>
                    </a:p>
                  </a:txBody>
                  <a:tcPr/>
                </a:tc>
                <a:tc>
                  <a:txBody>
                    <a:bodyPr/>
                    <a:lstStyle/>
                    <a:p>
                      <a:pPr algn="r"/>
                      <a:r>
                        <a:rPr kumimoji="1" lang="en-US" altLang="ja-JP" dirty="0">
                          <a:latin typeface="メイリオ" panose="020B0604030504040204" pitchFamily="50" charset="-128"/>
                          <a:ea typeface="メイリオ" panose="020B0604030504040204" pitchFamily="50" charset="-128"/>
                        </a:rPr>
                        <a:t>23</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39</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solidFill>
                            <a:srgbClr val="FF0000"/>
                          </a:solidFill>
                          <a:latin typeface="メイリオ" panose="020B0604030504040204" pitchFamily="50" charset="-128"/>
                          <a:ea typeface="メイリオ" panose="020B0604030504040204" pitchFamily="50" charset="-128"/>
                        </a:rPr>
                        <a:t>4</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solidFill>
                            <a:srgbClr val="FF0000"/>
                          </a:solidFill>
                          <a:latin typeface="メイリオ" panose="020B0604030504040204" pitchFamily="50" charset="-128"/>
                          <a:ea typeface="メイリオ" panose="020B0604030504040204" pitchFamily="50" charset="-128"/>
                        </a:rPr>
                        <a:t>11</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16036375"/>
                  </a:ext>
                </a:extLst>
              </a:tr>
            </a:tbl>
          </a:graphicData>
        </a:graphic>
      </p:graphicFrame>
      <p:sp>
        <p:nvSpPr>
          <p:cNvPr id="13" name="テキスト ボックス 12">
            <a:extLst>
              <a:ext uri="{FF2B5EF4-FFF2-40B4-BE49-F238E27FC236}">
                <a16:creationId xmlns:a16="http://schemas.microsoft.com/office/drawing/2014/main" id="{E459979D-8862-6053-2B26-7984C949F1C6}"/>
              </a:ext>
            </a:extLst>
          </p:cNvPr>
          <p:cNvSpPr txBox="1"/>
          <p:nvPr/>
        </p:nvSpPr>
        <p:spPr>
          <a:xfrm>
            <a:off x="5926347" y="3838092"/>
            <a:ext cx="3927229" cy="400110"/>
          </a:xfrm>
          <a:prstGeom prst="rect">
            <a:avLst/>
          </a:prstGeom>
          <a:noFill/>
        </p:spPr>
        <p:txBody>
          <a:bodyPr wrap="none" rtlCol="0">
            <a:spAutoFit/>
          </a:bodyPr>
          <a:lstStyle/>
          <a:p>
            <a:r>
              <a:rPr lang="en-US" altLang="ja-JP" sz="2000" dirty="0" err="1">
                <a:latin typeface="メイリオ" panose="020B0604030504040204" pitchFamily="50" charset="-128"/>
                <a:ea typeface="メイリオ" panose="020B0604030504040204" pitchFamily="50" charset="-128"/>
              </a:rPr>
              <a:t>test_loss</a:t>
            </a:r>
            <a:r>
              <a:rPr lang="en-US" altLang="ja-JP" sz="2000" dirty="0">
                <a:latin typeface="メイリオ" panose="020B0604030504040204" pitchFamily="50" charset="-128"/>
                <a:ea typeface="メイリオ" panose="020B0604030504040204" pitchFamily="50" charset="-128"/>
              </a:rPr>
              <a:t> : 0.10,accuracy: 1.0</a:t>
            </a:r>
            <a:endParaRPr kumimoji="1" lang="ja-JP" altLang="en-US" sz="2000" dirty="0">
              <a:latin typeface="メイリオ" panose="020B0604030504040204" pitchFamily="50" charset="-128"/>
              <a:ea typeface="メイリオ" panose="020B0604030504040204" pitchFamily="50" charset="-128"/>
            </a:endParaRPr>
          </a:p>
        </p:txBody>
      </p:sp>
      <p:pic>
        <p:nvPicPr>
          <p:cNvPr id="15" name="図 14">
            <a:extLst>
              <a:ext uri="{FF2B5EF4-FFF2-40B4-BE49-F238E27FC236}">
                <a16:creationId xmlns:a16="http://schemas.microsoft.com/office/drawing/2014/main" id="{45778AF7-77D8-C51F-F1C2-40EE95F185E1}"/>
              </a:ext>
            </a:extLst>
          </p:cNvPr>
          <p:cNvPicPr>
            <a:picLocks noChangeAspect="1"/>
          </p:cNvPicPr>
          <p:nvPr/>
        </p:nvPicPr>
        <p:blipFill>
          <a:blip r:embed="rId3"/>
          <a:stretch>
            <a:fillRect/>
          </a:stretch>
        </p:blipFill>
        <p:spPr>
          <a:xfrm>
            <a:off x="5827684" y="4113788"/>
            <a:ext cx="3493952" cy="2652272"/>
          </a:xfrm>
          <a:prstGeom prst="rect">
            <a:avLst/>
          </a:prstGeom>
        </p:spPr>
      </p:pic>
      <p:sp>
        <p:nvSpPr>
          <p:cNvPr id="16" name="テキスト ボックス 15">
            <a:extLst>
              <a:ext uri="{FF2B5EF4-FFF2-40B4-BE49-F238E27FC236}">
                <a16:creationId xmlns:a16="http://schemas.microsoft.com/office/drawing/2014/main" id="{9D60ACEE-CCBF-2109-5DC5-6EE2DF24690A}"/>
              </a:ext>
            </a:extLst>
          </p:cNvPr>
          <p:cNvSpPr txBox="1"/>
          <p:nvPr/>
        </p:nvSpPr>
        <p:spPr>
          <a:xfrm>
            <a:off x="301925" y="77640"/>
            <a:ext cx="793460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Iris dataset</a:t>
            </a:r>
            <a:r>
              <a:rPr kumimoji="1" lang="ja-JP" altLang="en-US" sz="3200" dirty="0">
                <a:latin typeface="メイリオ" panose="020B0604030504040204" pitchFamily="50" charset="-128"/>
                <a:ea typeface="メイリオ" panose="020B0604030504040204" pitchFamily="50" charset="-128"/>
              </a:rPr>
              <a:t>による</a:t>
            </a:r>
            <a:r>
              <a:rPr kumimoji="1" lang="en-US" altLang="ja-JP" sz="3200" dirty="0">
                <a:latin typeface="メイリオ" panose="020B0604030504040204" pitchFamily="50" charset="-128"/>
                <a:ea typeface="メイリオ" panose="020B0604030504040204" pitchFamily="50" charset="-128"/>
              </a:rPr>
              <a:t>binary gate NN</a:t>
            </a:r>
            <a:r>
              <a:rPr kumimoji="1" lang="ja-JP" altLang="en-US" sz="3200" dirty="0">
                <a:latin typeface="メイリオ" panose="020B0604030504040204" pitchFamily="50" charset="-128"/>
                <a:ea typeface="メイリオ" panose="020B0604030504040204" pitchFamily="50" charset="-128"/>
              </a:rPr>
              <a:t>の実験</a:t>
            </a:r>
          </a:p>
        </p:txBody>
      </p:sp>
      <p:sp>
        <p:nvSpPr>
          <p:cNvPr id="17" name="テキスト ボックス 16">
            <a:extLst>
              <a:ext uri="{FF2B5EF4-FFF2-40B4-BE49-F238E27FC236}">
                <a16:creationId xmlns:a16="http://schemas.microsoft.com/office/drawing/2014/main" id="{AF9CF26B-8B57-40CD-6F75-C5DBB5B6CF02}"/>
              </a:ext>
            </a:extLst>
          </p:cNvPr>
          <p:cNvSpPr txBox="1"/>
          <p:nvPr/>
        </p:nvSpPr>
        <p:spPr>
          <a:xfrm>
            <a:off x="232914" y="621110"/>
            <a:ext cx="12163245"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収束付近の</a:t>
            </a:r>
            <a:r>
              <a:rPr kumimoji="1" lang="en-US" altLang="ja-JP" sz="2400" dirty="0">
                <a:latin typeface="メイリオ" panose="020B0604030504040204" pitchFamily="50" charset="-128"/>
                <a:ea typeface="メイリオ" panose="020B0604030504040204" pitchFamily="50" charset="-128"/>
              </a:rPr>
              <a:t>epoch</a:t>
            </a:r>
            <a:r>
              <a:rPr kumimoji="1" lang="ja-JP" altLang="en-US" sz="2400" dirty="0">
                <a:latin typeface="メイリオ" panose="020B0604030504040204" pitchFamily="50" charset="-128"/>
                <a:ea typeface="メイリオ" panose="020B0604030504040204" pitchFamily="50" charset="-128"/>
              </a:rPr>
              <a:t>で重要でない特徴量が</a:t>
            </a:r>
            <a:r>
              <a:rPr kumimoji="1" lang="en-US" altLang="ja-JP" sz="2400" dirty="0">
                <a:latin typeface="メイリオ" panose="020B0604030504040204" pitchFamily="50" charset="-128"/>
                <a:ea typeface="メイリオ" panose="020B0604030504040204" pitchFamily="50" charset="-128"/>
              </a:rPr>
              <a:t>0</a:t>
            </a:r>
            <a:r>
              <a:rPr lang="ja-JP" altLang="en-US" sz="2400" dirty="0">
                <a:latin typeface="メイリオ" panose="020B0604030504040204" pitchFamily="50" charset="-128"/>
                <a:ea typeface="メイリオ" panose="020B0604030504040204" pitchFamily="50" charset="-128"/>
              </a:rPr>
              <a:t>になる頻度が大きくなる</a:t>
            </a:r>
            <a:r>
              <a:rPr lang="en-US" altLang="ja-JP" sz="2400" dirty="0">
                <a:latin typeface="メイリオ" panose="020B0604030504040204" pitchFamily="50" charset="-128"/>
                <a:ea typeface="メイリオ" panose="020B0604030504040204" pitchFamily="50" charset="-128"/>
              </a:rPr>
              <a:t>(reparameterization trick</a:t>
            </a:r>
            <a:r>
              <a:rPr lang="ja-JP" altLang="en-US" sz="2400" dirty="0">
                <a:latin typeface="メイリオ" panose="020B0604030504040204" pitchFamily="50" charset="-128"/>
                <a:ea typeface="メイリオ" panose="020B0604030504040204" pitchFamily="50" charset="-128"/>
              </a:rPr>
              <a:t>のため</a:t>
            </a:r>
            <a:r>
              <a:rPr lang="en-US" altLang="ja-JP" sz="2400" dirty="0">
                <a:latin typeface="メイリオ" panose="020B0604030504040204" pitchFamily="50" charset="-128"/>
                <a:ea typeface="メイリオ" panose="020B0604030504040204" pitchFamily="50" charset="-128"/>
              </a:rPr>
              <a:t>epoch</a:t>
            </a:r>
            <a:r>
              <a:rPr lang="ja-JP" altLang="en-US" sz="2400" dirty="0">
                <a:latin typeface="メイリオ" panose="020B0604030504040204" pitchFamily="50" charset="-128"/>
                <a:ea typeface="メイリオ" panose="020B0604030504040204" pitchFamily="50" charset="-128"/>
              </a:rPr>
              <a:t>の都度変化する </a:t>
            </a:r>
            <a:r>
              <a:rPr lang="en-US" altLang="ja-JP" sz="2400" dirty="0">
                <a:latin typeface="メイリオ" panose="020B0604030504040204" pitchFamily="50" charset="-128"/>
                <a:ea typeface="メイリオ" panose="020B0604030504040204" pitchFamily="50" charset="-128"/>
              </a:rPr>
              <a:t>L0_weight.csv</a:t>
            </a:r>
            <a:r>
              <a:rPr lang="ja-JP" altLang="en-US" sz="2400" dirty="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en-US" altLang="ja-JP" sz="2400" dirty="0">
                <a:latin typeface="メイリオ" panose="020B0604030504040204" pitchFamily="50" charset="-128"/>
                <a:ea typeface="メイリオ" panose="020B0604030504040204" pitchFamily="50" charset="-128"/>
              </a:rPr>
              <a:t>Sepal length, Sepal width</a:t>
            </a:r>
            <a:r>
              <a:rPr lang="ja-JP" altLang="en-US" sz="2400" dirty="0">
                <a:latin typeface="メイリオ" panose="020B0604030504040204" pitchFamily="50" charset="-128"/>
                <a:ea typeface="メイリオ" panose="020B0604030504040204" pitchFamily="50" charset="-128"/>
              </a:rPr>
              <a:t>が０になる傾向（重要特徴量などの結果とも整合する）</a:t>
            </a:r>
            <a:endParaRPr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400" dirty="0">
                <a:latin typeface="メイリオ" panose="020B0604030504040204" pitchFamily="50" charset="-128"/>
                <a:ea typeface="メイリオ" panose="020B0604030504040204" pitchFamily="50" charset="-128"/>
              </a:rPr>
              <a:t>通常の</a:t>
            </a:r>
            <a:r>
              <a:rPr lang="en-US" altLang="ja-JP" sz="2400" dirty="0">
                <a:latin typeface="メイリオ" panose="020B0604030504040204" pitchFamily="50" charset="-128"/>
                <a:ea typeface="メイリオ" panose="020B0604030504040204" pitchFamily="50" charset="-128"/>
              </a:rPr>
              <a:t>NN</a:t>
            </a:r>
            <a:r>
              <a:rPr lang="ja-JP" altLang="en-US" sz="2400" dirty="0">
                <a:latin typeface="メイリオ" panose="020B0604030504040204" pitchFamily="50" charset="-128"/>
                <a:ea typeface="メイリオ" panose="020B0604030504040204" pitchFamily="50" charset="-128"/>
              </a:rPr>
              <a:t>に比較して収束が遅い</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595FA385-2E24-EF17-F837-88DF7B71E6E3}"/>
              </a:ext>
            </a:extLst>
          </p:cNvPr>
          <p:cNvSpPr txBox="1"/>
          <p:nvPr/>
        </p:nvSpPr>
        <p:spPr>
          <a:xfrm>
            <a:off x="629728" y="3479591"/>
            <a:ext cx="24684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Binary gate NN</a:t>
            </a:r>
            <a:endParaRPr kumimoji="1" lang="ja-JP" altLang="en-US" sz="24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AC604B80-F160-4E97-BFF5-0D1BD70B2955}"/>
              </a:ext>
            </a:extLst>
          </p:cNvPr>
          <p:cNvSpPr txBox="1"/>
          <p:nvPr/>
        </p:nvSpPr>
        <p:spPr>
          <a:xfrm>
            <a:off x="5926347" y="3479590"/>
            <a:ext cx="63991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NN</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872ADEAD-F1AF-49BC-D214-C2A1EE862768}"/>
              </a:ext>
            </a:extLst>
          </p:cNvPr>
          <p:cNvSpPr txBox="1"/>
          <p:nvPr/>
        </p:nvSpPr>
        <p:spPr>
          <a:xfrm>
            <a:off x="1112808" y="5676181"/>
            <a:ext cx="184217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1000epoch</a:t>
            </a:r>
            <a:endParaRPr kumimoji="1" lang="ja-JP" altLang="en-US" sz="24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319DD08F-7C61-4F1E-401D-B84CA07893A9}"/>
              </a:ext>
            </a:extLst>
          </p:cNvPr>
          <p:cNvSpPr txBox="1"/>
          <p:nvPr/>
        </p:nvSpPr>
        <p:spPr>
          <a:xfrm>
            <a:off x="6314536" y="5588577"/>
            <a:ext cx="1651414"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2</a:t>
            </a:r>
            <a:r>
              <a:rPr kumimoji="1" lang="en-US" altLang="ja-JP" sz="2400" dirty="0">
                <a:latin typeface="メイリオ" panose="020B0604030504040204" pitchFamily="50" charset="-128"/>
                <a:ea typeface="メイリオ" panose="020B0604030504040204" pitchFamily="50" charset="-128"/>
              </a:rPr>
              <a:t>00epoch</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47059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2E5E928-8D9A-9192-EECA-7EF6DCF3A09F}"/>
              </a:ext>
            </a:extLst>
          </p:cNvPr>
          <p:cNvSpPr txBox="1"/>
          <p:nvPr/>
        </p:nvSpPr>
        <p:spPr>
          <a:xfrm>
            <a:off x="328489" y="3009417"/>
            <a:ext cx="5361724" cy="286232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sepal_length</a:t>
            </a:r>
            <a:r>
              <a:rPr lang="en-US" altLang="ja-JP" dirty="0">
                <a:latin typeface="メイリオ" panose="020B0604030504040204" pitchFamily="50" charset="-128"/>
                <a:ea typeface="メイリオ" panose="020B0604030504040204" pitchFamily="50" charset="-128"/>
              </a:rPr>
              <a:t>',) global_sii:0.15</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sepal_width</a:t>
            </a:r>
            <a:r>
              <a:rPr lang="en-US" altLang="ja-JP" dirty="0">
                <a:latin typeface="メイリオ" panose="020B0604030504040204" pitchFamily="50" charset="-128"/>
                <a:ea typeface="メイリオ" panose="020B0604030504040204" pitchFamily="50" charset="-128"/>
              </a:rPr>
              <a:t>',) global_sii:0.08</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petal_length</a:t>
            </a:r>
            <a:r>
              <a:rPr lang="en-US" altLang="ja-JP" dirty="0">
                <a:latin typeface="メイリオ" panose="020B0604030504040204" pitchFamily="50" charset="-128"/>
                <a:ea typeface="メイリオ" panose="020B0604030504040204" pitchFamily="50" charset="-128"/>
              </a:rPr>
              <a:t>',) global_sii:0.17</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petal_width</a:t>
            </a:r>
            <a:r>
              <a:rPr lang="en-US" altLang="ja-JP" dirty="0">
                <a:latin typeface="メイリオ" panose="020B0604030504040204" pitchFamily="50" charset="-128"/>
                <a:ea typeface="メイリオ" panose="020B0604030504040204" pitchFamily="50" charset="-128"/>
              </a:rPr>
              <a:t>',) global_sii:0.16</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sepal_length</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sepal_width</a:t>
            </a:r>
            <a:r>
              <a:rPr lang="en-US" altLang="ja-JP" dirty="0">
                <a:latin typeface="メイリオ" panose="020B0604030504040204" pitchFamily="50" charset="-128"/>
                <a:ea typeface="メイリオ" panose="020B0604030504040204" pitchFamily="50" charset="-128"/>
              </a:rPr>
              <a:t>') global_sii:0.09</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sepal_length</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petal_length</a:t>
            </a:r>
            <a:r>
              <a:rPr lang="en-US" altLang="ja-JP" dirty="0">
                <a:latin typeface="メイリオ" panose="020B0604030504040204" pitchFamily="50" charset="-128"/>
                <a:ea typeface="メイリオ" panose="020B0604030504040204" pitchFamily="50" charset="-128"/>
              </a:rPr>
              <a:t>') global_sii:0.22</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sepal_length</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petal_width</a:t>
            </a:r>
            <a:r>
              <a:rPr lang="en-US" altLang="ja-JP" dirty="0">
                <a:latin typeface="メイリオ" panose="020B0604030504040204" pitchFamily="50" charset="-128"/>
                <a:ea typeface="メイリオ" panose="020B0604030504040204" pitchFamily="50" charset="-128"/>
              </a:rPr>
              <a:t>') global_sii:0.21</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sepal_width</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petal_length</a:t>
            </a:r>
            <a:r>
              <a:rPr lang="en-US" altLang="ja-JP" dirty="0">
                <a:latin typeface="メイリオ" panose="020B0604030504040204" pitchFamily="50" charset="-128"/>
                <a:ea typeface="メイリオ" panose="020B0604030504040204" pitchFamily="50" charset="-128"/>
              </a:rPr>
              <a:t>') global_sii:0.10</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sepal_width</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petal_width</a:t>
            </a:r>
            <a:r>
              <a:rPr lang="en-US" altLang="ja-JP" dirty="0">
                <a:latin typeface="メイリオ" panose="020B0604030504040204" pitchFamily="50" charset="-128"/>
                <a:ea typeface="メイリオ" panose="020B0604030504040204" pitchFamily="50" charset="-128"/>
              </a:rPr>
              <a:t>') global_sii:0.10</a:t>
            </a:r>
          </a:p>
          <a:p>
            <a:r>
              <a:rPr lang="en-US" altLang="ja-JP" dirty="0">
                <a:latin typeface="メイリオ" panose="020B0604030504040204" pitchFamily="50" charset="-128"/>
                <a:ea typeface="メイリオ" panose="020B0604030504040204" pitchFamily="50" charset="-128"/>
              </a:rPr>
              <a:t>(</a:t>
            </a:r>
            <a:r>
              <a:rPr lang="en-US" altLang="ja-JP" dirty="0">
                <a:solidFill>
                  <a:srgbClr val="FF0000"/>
                </a:solidFill>
                <a:latin typeface="メイリオ" panose="020B0604030504040204" pitchFamily="50" charset="-128"/>
                <a:ea typeface="メイリオ" panose="020B0604030504040204" pitchFamily="50" charset="-128"/>
              </a:rPr>
              <a:t>'</a:t>
            </a:r>
            <a:r>
              <a:rPr lang="en-US" altLang="ja-JP" dirty="0" err="1">
                <a:solidFill>
                  <a:srgbClr val="FF0000"/>
                </a:solidFill>
                <a:latin typeface="メイリオ" panose="020B0604030504040204" pitchFamily="50" charset="-128"/>
                <a:ea typeface="メイリオ" panose="020B0604030504040204" pitchFamily="50" charset="-128"/>
              </a:rPr>
              <a:t>petal_length</a:t>
            </a:r>
            <a:r>
              <a:rPr lang="en-US" altLang="ja-JP" dirty="0">
                <a:solidFill>
                  <a:srgbClr val="FF0000"/>
                </a:solidFill>
                <a:latin typeface="メイリオ" panose="020B0604030504040204" pitchFamily="50" charset="-128"/>
                <a:ea typeface="メイリオ" panose="020B0604030504040204" pitchFamily="50" charset="-128"/>
              </a:rPr>
              <a:t>', '</a:t>
            </a:r>
            <a:r>
              <a:rPr lang="en-US" altLang="ja-JP" dirty="0" err="1">
                <a:solidFill>
                  <a:srgbClr val="FF0000"/>
                </a:solidFill>
                <a:latin typeface="メイリオ" panose="020B0604030504040204" pitchFamily="50" charset="-128"/>
                <a:ea typeface="メイリオ" panose="020B0604030504040204" pitchFamily="50" charset="-128"/>
              </a:rPr>
              <a:t>petal_width</a:t>
            </a:r>
            <a:r>
              <a:rPr lang="en-US" altLang="ja-JP" dirty="0">
                <a:solidFill>
                  <a:srgbClr val="FF0000"/>
                </a:solidFill>
                <a:latin typeface="メイリオ" panose="020B0604030504040204" pitchFamily="50" charset="-128"/>
                <a:ea typeface="メイリオ" panose="020B0604030504040204" pitchFamily="50" charset="-128"/>
              </a:rPr>
              <a:t>') global_sii:0.24</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1A865BEA-C2C4-B4A8-D24E-5CEEDC82C5B6}"/>
              </a:ext>
            </a:extLst>
          </p:cNvPr>
          <p:cNvGraphicFramePr>
            <a:graphicFrameLocks noGrp="1"/>
          </p:cNvGraphicFramePr>
          <p:nvPr>
            <p:extLst>
              <p:ext uri="{D42A27DB-BD31-4B8C-83A1-F6EECF244321}">
                <p14:modId xmlns:p14="http://schemas.microsoft.com/office/powerpoint/2010/main" val="2087785880"/>
              </p:ext>
            </p:extLst>
          </p:nvPr>
        </p:nvGraphicFramePr>
        <p:xfrm>
          <a:off x="574685" y="1044519"/>
          <a:ext cx="8932036" cy="1198880"/>
        </p:xfrm>
        <a:graphic>
          <a:graphicData uri="http://schemas.openxmlformats.org/drawingml/2006/table">
            <a:tbl>
              <a:tblPr firstRow="1" bandRow="1">
                <a:tableStyleId>{5940675A-B579-460E-94D1-54222C63F5DA}</a:tableStyleId>
              </a:tblPr>
              <a:tblGrid>
                <a:gridCol w="2488451">
                  <a:extLst>
                    <a:ext uri="{9D8B030D-6E8A-4147-A177-3AD203B41FA5}">
                      <a16:colId xmlns:a16="http://schemas.microsoft.com/office/drawing/2014/main" val="3577421651"/>
                    </a:ext>
                  </a:extLst>
                </a:gridCol>
                <a:gridCol w="1691104">
                  <a:extLst>
                    <a:ext uri="{9D8B030D-6E8A-4147-A177-3AD203B41FA5}">
                      <a16:colId xmlns:a16="http://schemas.microsoft.com/office/drawing/2014/main" val="2760308171"/>
                    </a:ext>
                  </a:extLst>
                </a:gridCol>
                <a:gridCol w="1575408">
                  <a:extLst>
                    <a:ext uri="{9D8B030D-6E8A-4147-A177-3AD203B41FA5}">
                      <a16:colId xmlns:a16="http://schemas.microsoft.com/office/drawing/2014/main" val="73447943"/>
                    </a:ext>
                  </a:extLst>
                </a:gridCol>
                <a:gridCol w="1654179">
                  <a:extLst>
                    <a:ext uri="{9D8B030D-6E8A-4147-A177-3AD203B41FA5}">
                      <a16:colId xmlns:a16="http://schemas.microsoft.com/office/drawing/2014/main" val="3429679275"/>
                    </a:ext>
                  </a:extLst>
                </a:gridCol>
                <a:gridCol w="1522894">
                  <a:extLst>
                    <a:ext uri="{9D8B030D-6E8A-4147-A177-3AD203B41FA5}">
                      <a16:colId xmlns:a16="http://schemas.microsoft.com/office/drawing/2014/main" val="3868321820"/>
                    </a:ext>
                  </a:extLst>
                </a:gridCol>
              </a:tblGrid>
              <a:tr h="370840">
                <a:tc>
                  <a:txBody>
                    <a:bodyPr/>
                    <a:lstStyle/>
                    <a:p>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lang="en-US" altLang="ja-JP" dirty="0" err="1">
                          <a:latin typeface="メイリオ" panose="020B0604030504040204" pitchFamily="50" charset="-128"/>
                          <a:ea typeface="メイリオ" panose="020B0604030504040204" pitchFamily="50" charset="-128"/>
                        </a:rPr>
                        <a:t>sepal_length</a:t>
                      </a:r>
                      <a:r>
                        <a:rPr lang="en-US" altLang="ja-JP" sz="2400"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lang="en-US" altLang="ja-JP" dirty="0" err="1">
                          <a:latin typeface="メイリオ" panose="020B0604030504040204" pitchFamily="50" charset="-128"/>
                          <a:ea typeface="メイリオ" panose="020B0604030504040204" pitchFamily="50" charset="-128"/>
                        </a:rPr>
                        <a:t>sepal_width</a:t>
                      </a:r>
                      <a:r>
                        <a:rPr lang="en-US" altLang="ja-JP" sz="2400"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lang="en-US" altLang="ja-JP" dirty="0" err="1">
                          <a:solidFill>
                            <a:srgbClr val="FF0000"/>
                          </a:solidFill>
                          <a:latin typeface="メイリオ" panose="020B0604030504040204" pitchFamily="50" charset="-128"/>
                          <a:ea typeface="メイリオ" panose="020B0604030504040204" pitchFamily="50" charset="-128"/>
                        </a:rPr>
                        <a:t>petal_length</a:t>
                      </a:r>
                      <a:r>
                        <a:rPr lang="en-US" altLang="ja-JP" sz="2400" dirty="0">
                          <a:solidFill>
                            <a:srgbClr val="FF0000"/>
                          </a:solidFill>
                          <a:latin typeface="メイリオ" panose="020B0604030504040204" pitchFamily="50" charset="-128"/>
                          <a:ea typeface="メイリオ" panose="020B0604030504040204" pitchFamily="50" charset="-128"/>
                        </a:rPr>
                        <a:t> </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lang="en-US" altLang="ja-JP" dirty="0" err="1">
                          <a:solidFill>
                            <a:srgbClr val="FF0000"/>
                          </a:solidFill>
                          <a:latin typeface="メイリオ" panose="020B0604030504040204" pitchFamily="50" charset="-128"/>
                          <a:ea typeface="メイリオ" panose="020B0604030504040204" pitchFamily="50" charset="-128"/>
                        </a:rPr>
                        <a:t>petal_width</a:t>
                      </a:r>
                      <a:r>
                        <a:rPr lang="en-US" altLang="ja-JP" sz="2400" dirty="0">
                          <a:solidFill>
                            <a:srgbClr val="FF0000"/>
                          </a:solidFill>
                          <a:latin typeface="メイリオ" panose="020B0604030504040204" pitchFamily="50" charset="-128"/>
                          <a:ea typeface="メイリオ" panose="020B0604030504040204" pitchFamily="50" charset="-128"/>
                        </a:rPr>
                        <a:t> </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42960378"/>
                  </a:ext>
                </a:extLst>
              </a:tr>
              <a:tr h="370840">
                <a:tc>
                  <a:txBody>
                    <a:bodyPr/>
                    <a:lstStyle/>
                    <a:p>
                      <a:r>
                        <a:rPr kumimoji="1" lang="en-US" altLang="ja-JP" dirty="0">
                          <a:latin typeface="メイリオ" panose="020B0604030504040204" pitchFamily="50" charset="-128"/>
                          <a:ea typeface="メイリオ" panose="020B0604030504040204" pitchFamily="50" charset="-128"/>
                        </a:rPr>
                        <a:t>Binary gate</a:t>
                      </a:r>
                      <a:r>
                        <a:rPr kumimoji="1" lang="ja-JP" altLang="en-US" dirty="0">
                          <a:latin typeface="メイリオ" panose="020B0604030504040204" pitchFamily="50" charset="-128"/>
                          <a:ea typeface="メイリオ" panose="020B0604030504040204" pitchFamily="50" charset="-128"/>
                        </a:rPr>
                        <a:t>の重み</a:t>
                      </a:r>
                    </a:p>
                  </a:txBody>
                  <a:tcPr/>
                </a:tc>
                <a:tc>
                  <a:txBody>
                    <a:bodyPr/>
                    <a:lstStyle/>
                    <a:p>
                      <a:pPr algn="r"/>
                      <a:r>
                        <a:rPr kumimoji="1" lang="en-US" altLang="ja-JP" dirty="0">
                          <a:latin typeface="メイリオ" panose="020B0604030504040204" pitchFamily="50" charset="-128"/>
                          <a:ea typeface="メイリオ" panose="020B0604030504040204" pitchFamily="50" charset="-128"/>
                        </a:rPr>
                        <a:t>0.25</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0.17</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0.39</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0.31</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0321893"/>
                  </a:ext>
                </a:extLst>
              </a:tr>
              <a:tr h="370840">
                <a:tc>
                  <a:txBody>
                    <a:bodyPr/>
                    <a:lstStyle/>
                    <a:p>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の回数</a:t>
                      </a:r>
                      <a:r>
                        <a:rPr kumimoji="1" lang="en-US" altLang="ja-JP" dirty="0">
                          <a:latin typeface="メイリオ" panose="020B0604030504040204" pitchFamily="50" charset="-128"/>
                          <a:ea typeface="メイリオ" panose="020B0604030504040204" pitchFamily="50" charset="-128"/>
                        </a:rPr>
                        <a:t>(100</a:t>
                      </a:r>
                      <a:r>
                        <a:rPr kumimoji="1" lang="ja-JP" altLang="en-US" dirty="0">
                          <a:latin typeface="メイリオ" panose="020B0604030504040204" pitchFamily="50" charset="-128"/>
                          <a:ea typeface="メイリオ" panose="020B0604030504040204" pitchFamily="50" charset="-128"/>
                        </a:rPr>
                        <a:t>回中）</a:t>
                      </a:r>
                    </a:p>
                  </a:txBody>
                  <a:tcPr/>
                </a:tc>
                <a:tc>
                  <a:txBody>
                    <a:bodyPr/>
                    <a:lstStyle/>
                    <a:p>
                      <a:pPr algn="r"/>
                      <a:r>
                        <a:rPr kumimoji="1" lang="en-US" altLang="ja-JP" dirty="0">
                          <a:latin typeface="メイリオ" panose="020B0604030504040204" pitchFamily="50" charset="-128"/>
                          <a:ea typeface="メイリオ" panose="020B0604030504040204" pitchFamily="50" charset="-128"/>
                        </a:rPr>
                        <a:t>23</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39</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dirty="0">
                          <a:latin typeface="メイリオ" panose="020B0604030504040204" pitchFamily="50" charset="-128"/>
                          <a:ea typeface="メイリオ" panose="020B0604030504040204" pitchFamily="50" charset="-128"/>
                        </a:rPr>
                        <a:t>11</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16036375"/>
                  </a:ext>
                </a:extLst>
              </a:tr>
            </a:tbl>
          </a:graphicData>
        </a:graphic>
      </p:graphicFrame>
      <p:sp>
        <p:nvSpPr>
          <p:cNvPr id="6" name="テキスト ボックス 5">
            <a:extLst>
              <a:ext uri="{FF2B5EF4-FFF2-40B4-BE49-F238E27FC236}">
                <a16:creationId xmlns:a16="http://schemas.microsoft.com/office/drawing/2014/main" id="{925BA250-73F9-EC0A-B100-F0D55BD83599}"/>
              </a:ext>
            </a:extLst>
          </p:cNvPr>
          <p:cNvSpPr txBox="1"/>
          <p:nvPr/>
        </p:nvSpPr>
        <p:spPr>
          <a:xfrm>
            <a:off x="498764" y="324196"/>
            <a:ext cx="992130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Shapley interaction index</a:t>
            </a:r>
            <a:r>
              <a:rPr kumimoji="1" lang="ja-JP" altLang="en-US" sz="3200" dirty="0">
                <a:latin typeface="メイリオ" panose="020B0604030504040204" pitchFamily="50" charset="-128"/>
                <a:ea typeface="メイリオ" panose="020B0604030504040204" pitchFamily="50" charset="-128"/>
              </a:rPr>
              <a:t>と</a:t>
            </a:r>
            <a:r>
              <a:rPr kumimoji="1" lang="en-US" altLang="ja-JP" sz="3200" dirty="0">
                <a:latin typeface="メイリオ" panose="020B0604030504040204" pitchFamily="50" charset="-128"/>
                <a:ea typeface="メイリオ" panose="020B0604030504040204" pitchFamily="50" charset="-128"/>
              </a:rPr>
              <a:t>Binary gate NN</a:t>
            </a:r>
            <a:r>
              <a:rPr kumimoji="1" lang="ja-JP" altLang="en-US" sz="3200" dirty="0">
                <a:latin typeface="メイリオ" panose="020B0604030504040204" pitchFamily="50" charset="-128"/>
                <a:ea typeface="メイリオ" panose="020B0604030504040204" pitchFamily="50" charset="-128"/>
              </a:rPr>
              <a:t>の比較</a:t>
            </a:r>
          </a:p>
        </p:txBody>
      </p:sp>
      <p:sp>
        <p:nvSpPr>
          <p:cNvPr id="7" name="テキスト ボックス 6">
            <a:extLst>
              <a:ext uri="{FF2B5EF4-FFF2-40B4-BE49-F238E27FC236}">
                <a16:creationId xmlns:a16="http://schemas.microsoft.com/office/drawing/2014/main" id="{084D3E18-51F7-0001-7D33-9AE12032FDDE}"/>
              </a:ext>
            </a:extLst>
          </p:cNvPr>
          <p:cNvSpPr txBox="1"/>
          <p:nvPr/>
        </p:nvSpPr>
        <p:spPr>
          <a:xfrm>
            <a:off x="5706184" y="2674160"/>
            <a:ext cx="6157327" cy="3139321"/>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rPr>
              <a:t>epoch : 200, </a:t>
            </a:r>
            <a:r>
              <a:rPr lang="en-US" altLang="ja-JP" dirty="0" err="1">
                <a:latin typeface="メイリオ" panose="020B0604030504040204" pitchFamily="50" charset="-128"/>
                <a:ea typeface="メイリオ" panose="020B0604030504040204" pitchFamily="50" charset="-128"/>
              </a:rPr>
              <a:t>train_loss</a:t>
            </a:r>
            <a:r>
              <a:rPr lang="en-US" altLang="ja-JP" dirty="0">
                <a:latin typeface="メイリオ" panose="020B0604030504040204" pitchFamily="50" charset="-128"/>
                <a:ea typeface="メイリオ" panose="020B0604030504040204" pitchFamily="50" charset="-128"/>
              </a:rPr>
              <a:t> : 0.07098,accuracy: 1.00000</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sepal_length</a:t>
            </a:r>
            <a:r>
              <a:rPr lang="en-US" altLang="ja-JP" dirty="0">
                <a:latin typeface="メイリオ" panose="020B0604030504040204" pitchFamily="50" charset="-128"/>
                <a:ea typeface="メイリオ" panose="020B0604030504040204" pitchFamily="50" charset="-128"/>
              </a:rPr>
              <a:t>',) global_sii:0.13</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sepal_width</a:t>
            </a:r>
            <a:r>
              <a:rPr lang="en-US" altLang="ja-JP" dirty="0">
                <a:latin typeface="メイリオ" panose="020B0604030504040204" pitchFamily="50" charset="-128"/>
                <a:ea typeface="メイリオ" panose="020B0604030504040204" pitchFamily="50" charset="-128"/>
              </a:rPr>
              <a:t>',) global_sii:0.07</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petal_length</a:t>
            </a:r>
            <a:r>
              <a:rPr lang="en-US" altLang="ja-JP" dirty="0">
                <a:latin typeface="メイリオ" panose="020B0604030504040204" pitchFamily="50" charset="-128"/>
                <a:ea typeface="メイリオ" panose="020B0604030504040204" pitchFamily="50" charset="-128"/>
              </a:rPr>
              <a:t>',) global_sii:0.14</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petal_width</a:t>
            </a:r>
            <a:r>
              <a:rPr lang="en-US" altLang="ja-JP" dirty="0">
                <a:latin typeface="メイリオ" panose="020B0604030504040204" pitchFamily="50" charset="-128"/>
                <a:ea typeface="メイリオ" panose="020B0604030504040204" pitchFamily="50" charset="-128"/>
              </a:rPr>
              <a:t>',) global_sii:0.14</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sepal_length</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sepal_width</a:t>
            </a:r>
            <a:r>
              <a:rPr lang="en-US" altLang="ja-JP" dirty="0">
                <a:latin typeface="メイリオ" panose="020B0604030504040204" pitchFamily="50" charset="-128"/>
                <a:ea typeface="メイリオ" panose="020B0604030504040204" pitchFamily="50" charset="-128"/>
              </a:rPr>
              <a:t>') global_sii:0.06</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sepal_length</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petal_length</a:t>
            </a:r>
            <a:r>
              <a:rPr lang="en-US" altLang="ja-JP" dirty="0">
                <a:latin typeface="メイリオ" panose="020B0604030504040204" pitchFamily="50" charset="-128"/>
                <a:ea typeface="メイリオ" panose="020B0604030504040204" pitchFamily="50" charset="-128"/>
              </a:rPr>
              <a:t>') global_sii:0.19</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sepal_length</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petal_width</a:t>
            </a:r>
            <a:r>
              <a:rPr lang="en-US" altLang="ja-JP" dirty="0">
                <a:latin typeface="メイリオ" panose="020B0604030504040204" pitchFamily="50" charset="-128"/>
                <a:ea typeface="メイリオ" panose="020B0604030504040204" pitchFamily="50" charset="-128"/>
              </a:rPr>
              <a:t>') global_sii:0.18</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sepal_width</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petal_length</a:t>
            </a:r>
            <a:r>
              <a:rPr lang="en-US" altLang="ja-JP" dirty="0">
                <a:latin typeface="メイリオ" panose="020B0604030504040204" pitchFamily="50" charset="-128"/>
                <a:ea typeface="メイリオ" panose="020B0604030504040204" pitchFamily="50" charset="-128"/>
              </a:rPr>
              <a:t>') global_sii:0.07</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sepal_width</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petal_width</a:t>
            </a:r>
            <a:r>
              <a:rPr lang="en-US" altLang="ja-JP" dirty="0">
                <a:latin typeface="メイリオ" panose="020B0604030504040204" pitchFamily="50" charset="-128"/>
                <a:ea typeface="メイリオ" panose="020B0604030504040204" pitchFamily="50" charset="-128"/>
              </a:rPr>
              <a:t>') global_sii:0.07</a:t>
            </a:r>
          </a:p>
          <a:p>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petal_length</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petal_width</a:t>
            </a:r>
            <a:r>
              <a:rPr lang="en-US" altLang="ja-JP" dirty="0">
                <a:latin typeface="メイリオ" panose="020B0604030504040204" pitchFamily="50" charset="-128"/>
                <a:ea typeface="メイリオ" panose="020B0604030504040204" pitchFamily="50" charset="-128"/>
              </a:rPr>
              <a:t>') global_sii:0.20</a:t>
            </a:r>
            <a:endParaRPr kumimoji="1" lang="ja-JP" altLang="en-US"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CF4F4EDD-681A-CD6F-405E-94E825FE7239}"/>
              </a:ext>
            </a:extLst>
          </p:cNvPr>
          <p:cNvSpPr txBox="1"/>
          <p:nvPr/>
        </p:nvSpPr>
        <p:spPr>
          <a:xfrm>
            <a:off x="498764" y="2443942"/>
            <a:ext cx="2286716"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Randomforest</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0EA6789-106A-4E99-3792-2A3A1500B0DF}"/>
              </a:ext>
            </a:extLst>
          </p:cNvPr>
          <p:cNvSpPr txBox="1"/>
          <p:nvPr/>
        </p:nvSpPr>
        <p:spPr>
          <a:xfrm>
            <a:off x="5843847" y="2385753"/>
            <a:ext cx="639919"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NN</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AA7DAE3C-9AB8-5F72-F5EB-BDDEA58EFCBA}"/>
              </a:ext>
            </a:extLst>
          </p:cNvPr>
          <p:cNvSpPr txBox="1"/>
          <p:nvPr/>
        </p:nvSpPr>
        <p:spPr>
          <a:xfrm>
            <a:off x="5843847" y="5828743"/>
            <a:ext cx="5535361" cy="830997"/>
          </a:xfrm>
          <a:prstGeom prst="rect">
            <a:avLst/>
          </a:prstGeom>
          <a:noFill/>
        </p:spPr>
        <p:txBody>
          <a:bodyPr wrap="none" rtlCol="0">
            <a:spAutoFit/>
          </a:bodyPr>
          <a:lstStyle/>
          <a:p>
            <a:r>
              <a:rPr lang="en-US" altLang="ja-JP" sz="2400" dirty="0">
                <a:latin typeface="メイリオ" panose="020B0604030504040204" pitchFamily="50" charset="-128"/>
                <a:ea typeface="メイリオ" panose="020B0604030504040204" pitchFamily="50" charset="-128"/>
              </a:rPr>
              <a:t>shapley_interaction_index_torch.py</a:t>
            </a:r>
          </a:p>
          <a:p>
            <a:r>
              <a:rPr lang="en-US" altLang="ja-JP" sz="2400" dirty="0">
                <a:latin typeface="メイリオ" panose="020B0604030504040204" pitchFamily="50" charset="-128"/>
                <a:ea typeface="メイリオ" panose="020B0604030504040204" pitchFamily="50" charset="-128"/>
              </a:rPr>
              <a:t>shap_eval_nn.py</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A05A6F29-F5A3-0E28-F47D-A57A7A8293CF}"/>
              </a:ext>
            </a:extLst>
          </p:cNvPr>
          <p:cNvSpPr txBox="1"/>
          <p:nvPr/>
        </p:nvSpPr>
        <p:spPr>
          <a:xfrm>
            <a:off x="440186" y="5828743"/>
            <a:ext cx="5138330" cy="830997"/>
          </a:xfrm>
          <a:prstGeom prst="rect">
            <a:avLst/>
          </a:prstGeom>
          <a:noFill/>
        </p:spPr>
        <p:txBody>
          <a:bodyPr wrap="none" rtlCol="0">
            <a:spAutoFit/>
          </a:bodyPr>
          <a:lstStyle/>
          <a:p>
            <a:r>
              <a:rPr lang="en-US" altLang="ja-JP" sz="2400" dirty="0">
                <a:latin typeface="メイリオ" panose="020B0604030504040204" pitchFamily="50" charset="-128"/>
                <a:ea typeface="メイリオ" panose="020B0604030504040204" pitchFamily="50" charset="-128"/>
              </a:rPr>
              <a:t>shapley_interaction_index_np.py</a:t>
            </a:r>
          </a:p>
          <a:p>
            <a:r>
              <a:rPr lang="en-US" altLang="ja-JP" sz="2400" dirty="0">
                <a:latin typeface="メイリオ" panose="020B0604030504040204" pitchFamily="50" charset="-128"/>
                <a:ea typeface="メイリオ" panose="020B0604030504040204" pitchFamily="50" charset="-128"/>
              </a:rPr>
              <a:t>shap_eval.py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81380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596B637-D29B-19D8-C769-60AA50FEFA8A}"/>
              </a:ext>
            </a:extLst>
          </p:cNvPr>
          <p:cNvSpPr txBox="1"/>
          <p:nvPr/>
        </p:nvSpPr>
        <p:spPr>
          <a:xfrm>
            <a:off x="440575" y="1154529"/>
            <a:ext cx="10050087" cy="2308324"/>
          </a:xfrm>
          <a:prstGeom prst="rect">
            <a:avLst/>
          </a:prstGeom>
          <a:noFill/>
        </p:spPr>
        <p:txBody>
          <a:bodyPr wrap="square" rtlCol="0">
            <a:spAutoFit/>
          </a:bodyPr>
          <a:lstStyle/>
          <a:p>
            <a:pPr marL="457200" indent="-457200">
              <a:buFont typeface="+mj-lt"/>
              <a:buAutoNum type="arabicPeriod"/>
            </a:pPr>
            <a:r>
              <a:rPr lang="en-US" altLang="ja-JP" sz="2400" dirty="0">
                <a:latin typeface="メイリオ" panose="020B0604030504040204" pitchFamily="50" charset="-128"/>
                <a:ea typeface="メイリオ" panose="020B0604030504040204" pitchFamily="50" charset="-128"/>
              </a:rPr>
              <a:t>L0</a:t>
            </a:r>
            <a:r>
              <a:rPr lang="ja-JP" altLang="en-US" sz="2400" dirty="0">
                <a:latin typeface="メイリオ" panose="020B0604030504040204" pitchFamily="50" charset="-128"/>
                <a:ea typeface="メイリオ" panose="020B0604030504040204" pitchFamily="50" charset="-128"/>
              </a:rPr>
              <a:t>正則化：訓練中に特徴量選択する。非線形な特徴量間の依存がある場合も有効</a:t>
            </a:r>
            <a:endParaRPr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en-US" altLang="ja-JP" sz="2400" dirty="0">
                <a:latin typeface="メイリオ" panose="020B0604030504040204" pitchFamily="50" charset="-128"/>
                <a:ea typeface="メイリオ" panose="020B0604030504040204" pitchFamily="50" charset="-128"/>
              </a:rPr>
              <a:t>feature importance</a:t>
            </a:r>
            <a:r>
              <a:rPr lang="ja-JP" altLang="en-US" sz="2400" dirty="0">
                <a:latin typeface="メイリオ" panose="020B0604030504040204" pitchFamily="50" charset="-128"/>
                <a:ea typeface="メイリオ" panose="020B0604030504040204" pitchFamily="50" charset="-128"/>
              </a:rPr>
              <a:t>：訓練済モデルに対して事後的に</a:t>
            </a:r>
            <a:r>
              <a:rPr lang="ja-JP" altLang="en-US" sz="2400" b="1" dirty="0">
                <a:latin typeface="メイリオ" panose="020B0604030504040204" pitchFamily="50" charset="-128"/>
                <a:ea typeface="メイリオ" panose="020B0604030504040204" pitchFamily="50" charset="-128"/>
              </a:rPr>
              <a:t>特徴量単位</a:t>
            </a:r>
            <a:r>
              <a:rPr lang="ja-JP" altLang="en-US" sz="2400" dirty="0">
                <a:latin typeface="メイリオ" panose="020B0604030504040204" pitchFamily="50" charset="-128"/>
                <a:ea typeface="メイリオ" panose="020B0604030504040204" pitchFamily="50" charset="-128"/>
              </a:rPr>
              <a:t>に重要度を計算</a:t>
            </a:r>
            <a:endParaRPr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en-US" altLang="ja-JP" sz="2400" dirty="0">
                <a:latin typeface="メイリオ" panose="020B0604030504040204" pitchFamily="50" charset="-128"/>
                <a:ea typeface="メイリオ" panose="020B0604030504040204" pitchFamily="50" charset="-128"/>
              </a:rPr>
              <a:t>Shapley interaction index</a:t>
            </a:r>
            <a:r>
              <a:rPr lang="ja-JP" altLang="en-US" sz="2400" dirty="0">
                <a:latin typeface="メイリオ" panose="020B0604030504040204" pitchFamily="50" charset="-128"/>
                <a:ea typeface="メイリオ" panose="020B0604030504040204" pitchFamily="50" charset="-128"/>
              </a:rPr>
              <a:t>：訓練済モデルに対して事後的に</a:t>
            </a:r>
            <a:r>
              <a:rPr lang="ja-JP" altLang="en-US" sz="2400" b="1" dirty="0">
                <a:latin typeface="メイリオ" panose="020B0604030504040204" pitchFamily="50" charset="-128"/>
                <a:ea typeface="メイリオ" panose="020B0604030504040204" pitchFamily="50" charset="-128"/>
              </a:rPr>
              <a:t>サンプル単位</a:t>
            </a:r>
            <a:r>
              <a:rPr lang="ja-JP" altLang="en-US" sz="2400" dirty="0">
                <a:latin typeface="メイリオ" panose="020B0604030504040204" pitchFamily="50" charset="-128"/>
                <a:ea typeface="メイリオ" panose="020B0604030504040204" pitchFamily="50" charset="-128"/>
              </a:rPr>
              <a:t>に特徴量重要度を計算</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712B5B49-AA72-A03C-9DEF-247C2CF7DF7C}"/>
              </a:ext>
            </a:extLst>
          </p:cNvPr>
          <p:cNvSpPr txBox="1"/>
          <p:nvPr/>
        </p:nvSpPr>
        <p:spPr>
          <a:xfrm>
            <a:off x="374073" y="490451"/>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特徴量</a:t>
            </a:r>
            <a:r>
              <a:rPr lang="ja-JP" altLang="en-US" sz="3200" dirty="0">
                <a:latin typeface="メイリオ" panose="020B0604030504040204" pitchFamily="50" charset="-128"/>
                <a:ea typeface="メイリオ" panose="020B0604030504040204" pitchFamily="50" charset="-128"/>
              </a:rPr>
              <a:t>重要度の選択・</a:t>
            </a:r>
            <a:r>
              <a:rPr kumimoji="1" lang="ja-JP" altLang="en-US" sz="3200" dirty="0">
                <a:latin typeface="メイリオ" panose="020B0604030504040204" pitchFamily="50" charset="-128"/>
                <a:ea typeface="メイリオ" panose="020B0604030504040204" pitchFamily="50" charset="-128"/>
              </a:rPr>
              <a:t>評価方法の違い</a:t>
            </a:r>
          </a:p>
        </p:txBody>
      </p:sp>
      <p:sp>
        <p:nvSpPr>
          <p:cNvPr id="5" name="テキスト ボックス 4">
            <a:extLst>
              <a:ext uri="{FF2B5EF4-FFF2-40B4-BE49-F238E27FC236}">
                <a16:creationId xmlns:a16="http://schemas.microsoft.com/office/drawing/2014/main" id="{13269FF8-F6BF-40DE-891B-FF1A4F7C1D24}"/>
              </a:ext>
            </a:extLst>
          </p:cNvPr>
          <p:cNvSpPr txBox="1"/>
          <p:nvPr/>
        </p:nvSpPr>
        <p:spPr>
          <a:xfrm>
            <a:off x="704579" y="4360899"/>
            <a:ext cx="10163418" cy="1569660"/>
          </a:xfrm>
          <a:prstGeom prst="rect">
            <a:avLst/>
          </a:prstGeom>
          <a:noFill/>
        </p:spPr>
        <p:txBody>
          <a:bodyPr wrap="square" rtlCol="0">
            <a:spAutoFit/>
          </a:bodyPr>
          <a:lstStyle/>
          <a:p>
            <a:pPr marL="342900" indent="-342900">
              <a:buFont typeface="Wingdings" panose="05000000000000000000" pitchFamily="2" charset="2"/>
              <a:buChar char="l"/>
            </a:pPr>
            <a:r>
              <a:rPr lang="en-US" altLang="ja-JP" sz="2400" dirty="0">
                <a:latin typeface="メイリオ" panose="020B0604030504040204" pitchFamily="50" charset="-128"/>
                <a:ea typeface="メイリオ" panose="020B0604030504040204" pitchFamily="50" charset="-128"/>
              </a:rPr>
              <a:t>Shapley interaction index</a:t>
            </a:r>
            <a:r>
              <a:rPr lang="ja-JP" altLang="en-US" sz="2400" dirty="0">
                <a:latin typeface="メイリオ" panose="020B0604030504040204" pitchFamily="50" charset="-128"/>
                <a:ea typeface="メイリオ" panose="020B0604030504040204" pitchFamily="50" charset="-128"/>
              </a:rPr>
              <a:t>は、</a:t>
            </a:r>
            <a:r>
              <a:rPr kumimoji="1" lang="ja-JP" altLang="en-US" sz="2400" dirty="0">
                <a:latin typeface="メイリオ" panose="020B0604030504040204" pitchFamily="50" charset="-128"/>
                <a:ea typeface="メイリオ" panose="020B0604030504040204" pitchFamily="50" charset="-128"/>
              </a:rPr>
              <a:t>重要特徴量</a:t>
            </a:r>
            <a:r>
              <a:rPr lang="ja-JP" altLang="en-US" sz="2400" dirty="0">
                <a:latin typeface="メイリオ" panose="020B0604030504040204" pitchFamily="50" charset="-128"/>
                <a:ea typeface="メイリオ" panose="020B0604030504040204" pitchFamily="50" charset="-128"/>
              </a:rPr>
              <a:t>組み合わせ</a:t>
            </a:r>
            <a:r>
              <a:rPr kumimoji="1" lang="ja-JP" altLang="en-US" sz="2400" dirty="0">
                <a:latin typeface="メイリオ" panose="020B0604030504040204" pitchFamily="50" charset="-128"/>
                <a:ea typeface="メイリオ" panose="020B0604030504040204" pitchFamily="50" charset="-128"/>
              </a:rPr>
              <a:t>パターンが類似するサンプルをまとめてサブセット（クラスタ）を作ることができる</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サブセットごとに独立して再訓練したとき当初の訓練精度を上回るならばデータセットに潜むクラスタ構造を見つけ出したと言えないか？</a:t>
            </a:r>
            <a:endParaRPr kumimoji="1" lang="en-US" altLang="ja-JP" sz="2400" dirty="0">
              <a:latin typeface="メイリオ" panose="020B0604030504040204" pitchFamily="50" charset="-128"/>
              <a:ea typeface="メイリオ" panose="020B0604030504040204" pitchFamily="50" charset="-128"/>
            </a:endParaRPr>
          </a:p>
        </p:txBody>
      </p:sp>
      <p:sp>
        <p:nvSpPr>
          <p:cNvPr id="9" name="矢印: 下 8">
            <a:extLst>
              <a:ext uri="{FF2B5EF4-FFF2-40B4-BE49-F238E27FC236}">
                <a16:creationId xmlns:a16="http://schemas.microsoft.com/office/drawing/2014/main" id="{8FC609C5-721D-3EC7-0702-95BEF5A6E053}"/>
              </a:ext>
            </a:extLst>
          </p:cNvPr>
          <p:cNvSpPr/>
          <p:nvPr/>
        </p:nvSpPr>
        <p:spPr>
          <a:xfrm>
            <a:off x="4491256" y="3771624"/>
            <a:ext cx="948905" cy="385298"/>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12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61E3739-89EE-3D6F-66E9-392AB19439B7}"/>
              </a:ext>
            </a:extLst>
          </p:cNvPr>
          <p:cNvSpPr txBox="1"/>
          <p:nvPr/>
        </p:nvSpPr>
        <p:spPr>
          <a:xfrm>
            <a:off x="507076" y="269774"/>
            <a:ext cx="816281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SII</a:t>
            </a:r>
            <a:r>
              <a:rPr kumimoji="1" lang="ja-JP" altLang="en-US" sz="3200" dirty="0">
                <a:latin typeface="メイリオ" panose="020B0604030504040204" pitchFamily="50" charset="-128"/>
                <a:ea typeface="メイリオ" panose="020B0604030504040204" pitchFamily="50" charset="-128"/>
              </a:rPr>
              <a:t>による協力特徴量からのクラスタリング</a:t>
            </a:r>
          </a:p>
        </p:txBody>
      </p:sp>
      <p:sp>
        <p:nvSpPr>
          <p:cNvPr id="4" name="テキスト ボックス 3">
            <a:extLst>
              <a:ext uri="{FF2B5EF4-FFF2-40B4-BE49-F238E27FC236}">
                <a16:creationId xmlns:a16="http://schemas.microsoft.com/office/drawing/2014/main" id="{3322CD61-FF04-DE55-4AB9-63EADCCA6FA5}"/>
              </a:ext>
            </a:extLst>
          </p:cNvPr>
          <p:cNvSpPr txBox="1"/>
          <p:nvPr/>
        </p:nvSpPr>
        <p:spPr>
          <a:xfrm>
            <a:off x="565265" y="889311"/>
            <a:ext cx="10224274"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例：評価値（</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値）ラベルがついた赤ワインと白ワイン混在データセット</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FE2F448-4158-B3FA-C853-560E440D5ED8}"/>
              </a:ext>
            </a:extLst>
          </p:cNvPr>
          <p:cNvSpPr txBox="1"/>
          <p:nvPr/>
        </p:nvSpPr>
        <p:spPr>
          <a:xfrm>
            <a:off x="965627" y="1423197"/>
            <a:ext cx="10305585" cy="1938992"/>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各サンプルが赤か白かは不明とする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値判別に関する重要（</a:t>
            </a:r>
            <a:r>
              <a:rPr kumimoji="1" lang="en-US" altLang="ja-JP" sz="2400" dirty="0">
                <a:latin typeface="メイリオ" panose="020B0604030504040204" pitchFamily="50" charset="-128"/>
                <a:ea typeface="メイリオ" panose="020B0604030504040204" pitchFamily="50" charset="-128"/>
              </a:rPr>
              <a:t>SII</a:t>
            </a:r>
            <a:r>
              <a:rPr kumimoji="1" lang="ja-JP" altLang="en-US" sz="2400" dirty="0">
                <a:latin typeface="メイリオ" panose="020B0604030504040204" pitchFamily="50" charset="-128"/>
                <a:ea typeface="メイリオ" panose="020B0604030504040204" pitchFamily="50" charset="-128"/>
              </a:rPr>
              <a:t>値が大きい）協力特徴量を推定</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400" dirty="0">
                <a:latin typeface="メイリオ" panose="020B0604030504040204" pitchFamily="50" charset="-128"/>
                <a:ea typeface="メイリオ" panose="020B0604030504040204" pitchFamily="50" charset="-128"/>
              </a:rPr>
              <a:t>複数の重要協力特徴量パターンで互いに異なるサンプルに偏っているような場合、データセット中に異なる特徴を有するサブセット（クラスタ）が存在する　⇒　この例では赤ワインと白ワイン</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6" name="表 5">
            <a:extLst>
              <a:ext uri="{FF2B5EF4-FFF2-40B4-BE49-F238E27FC236}">
                <a16:creationId xmlns:a16="http://schemas.microsoft.com/office/drawing/2014/main" id="{CC7F8E94-7260-55BC-EB7E-7A7A2C012914}"/>
              </a:ext>
            </a:extLst>
          </p:cNvPr>
          <p:cNvGraphicFramePr>
            <a:graphicFrameLocks noGrp="1"/>
          </p:cNvGraphicFramePr>
          <p:nvPr>
            <p:extLst>
              <p:ext uri="{D42A27DB-BD31-4B8C-83A1-F6EECF244321}">
                <p14:modId xmlns:p14="http://schemas.microsoft.com/office/powerpoint/2010/main" val="2552180421"/>
              </p:ext>
            </p:extLst>
          </p:nvPr>
        </p:nvGraphicFramePr>
        <p:xfrm>
          <a:off x="1313410" y="3897502"/>
          <a:ext cx="9398926" cy="2781300"/>
        </p:xfrm>
        <a:graphic>
          <a:graphicData uri="http://schemas.openxmlformats.org/drawingml/2006/table">
            <a:tbl>
              <a:tblPr firstRow="1" bandRow="1">
                <a:tableStyleId>{5940675A-B579-460E-94D1-54222C63F5DA}</a:tableStyleId>
              </a:tblPr>
              <a:tblGrid>
                <a:gridCol w="351106">
                  <a:extLst>
                    <a:ext uri="{9D8B030D-6E8A-4147-A177-3AD203B41FA5}">
                      <a16:colId xmlns:a16="http://schemas.microsoft.com/office/drawing/2014/main" val="2261109065"/>
                    </a:ext>
                  </a:extLst>
                </a:gridCol>
                <a:gridCol w="904782">
                  <a:extLst>
                    <a:ext uri="{9D8B030D-6E8A-4147-A177-3AD203B41FA5}">
                      <a16:colId xmlns:a16="http://schemas.microsoft.com/office/drawing/2014/main" val="2850928139"/>
                    </a:ext>
                  </a:extLst>
                </a:gridCol>
                <a:gridCol w="904782">
                  <a:extLst>
                    <a:ext uri="{9D8B030D-6E8A-4147-A177-3AD203B41FA5}">
                      <a16:colId xmlns:a16="http://schemas.microsoft.com/office/drawing/2014/main" val="1368487429"/>
                    </a:ext>
                  </a:extLst>
                </a:gridCol>
                <a:gridCol w="904782">
                  <a:extLst>
                    <a:ext uri="{9D8B030D-6E8A-4147-A177-3AD203B41FA5}">
                      <a16:colId xmlns:a16="http://schemas.microsoft.com/office/drawing/2014/main" val="1560892443"/>
                    </a:ext>
                  </a:extLst>
                </a:gridCol>
                <a:gridCol w="904782">
                  <a:extLst>
                    <a:ext uri="{9D8B030D-6E8A-4147-A177-3AD203B41FA5}">
                      <a16:colId xmlns:a16="http://schemas.microsoft.com/office/drawing/2014/main" val="766002946"/>
                    </a:ext>
                  </a:extLst>
                </a:gridCol>
                <a:gridCol w="904782">
                  <a:extLst>
                    <a:ext uri="{9D8B030D-6E8A-4147-A177-3AD203B41FA5}">
                      <a16:colId xmlns:a16="http://schemas.microsoft.com/office/drawing/2014/main" val="2166512056"/>
                    </a:ext>
                  </a:extLst>
                </a:gridCol>
                <a:gridCol w="904782">
                  <a:extLst>
                    <a:ext uri="{9D8B030D-6E8A-4147-A177-3AD203B41FA5}">
                      <a16:colId xmlns:a16="http://schemas.microsoft.com/office/drawing/2014/main" val="2920033811"/>
                    </a:ext>
                  </a:extLst>
                </a:gridCol>
                <a:gridCol w="904782">
                  <a:extLst>
                    <a:ext uri="{9D8B030D-6E8A-4147-A177-3AD203B41FA5}">
                      <a16:colId xmlns:a16="http://schemas.microsoft.com/office/drawing/2014/main" val="744510462"/>
                    </a:ext>
                  </a:extLst>
                </a:gridCol>
                <a:gridCol w="904782">
                  <a:extLst>
                    <a:ext uri="{9D8B030D-6E8A-4147-A177-3AD203B41FA5}">
                      <a16:colId xmlns:a16="http://schemas.microsoft.com/office/drawing/2014/main" val="3040206138"/>
                    </a:ext>
                  </a:extLst>
                </a:gridCol>
                <a:gridCol w="904782">
                  <a:extLst>
                    <a:ext uri="{9D8B030D-6E8A-4147-A177-3AD203B41FA5}">
                      <a16:colId xmlns:a16="http://schemas.microsoft.com/office/drawing/2014/main" val="3924200843"/>
                    </a:ext>
                  </a:extLst>
                </a:gridCol>
                <a:gridCol w="904782">
                  <a:extLst>
                    <a:ext uri="{9D8B030D-6E8A-4147-A177-3AD203B41FA5}">
                      <a16:colId xmlns:a16="http://schemas.microsoft.com/office/drawing/2014/main" val="342513974"/>
                    </a:ext>
                  </a:extLst>
                </a:gridCol>
              </a:tblGrid>
              <a:tr h="370840">
                <a:tc>
                  <a:txBody>
                    <a:bodyPr/>
                    <a:lstStyle/>
                    <a:p>
                      <a:endParaRPr kumimoji="1" lang="ja-JP" altLang="en-US" sz="1800" dirty="0"/>
                    </a:p>
                  </a:txBody>
                  <a:tcPr/>
                </a:tc>
                <a:tc>
                  <a:txBody>
                    <a:bodyPr/>
                    <a:lstStyle/>
                    <a:p>
                      <a:r>
                        <a:rPr kumimoji="1" lang="en-US" altLang="ja-JP" sz="1800" dirty="0"/>
                        <a:t>rating</a:t>
                      </a:r>
                      <a:endParaRPr kumimoji="1" lang="ja-JP" altLang="en-US" sz="1800" dirty="0"/>
                    </a:p>
                  </a:txBody>
                  <a:tcPr/>
                </a:tc>
                <a:tc>
                  <a:txBody>
                    <a:bodyPr/>
                    <a:lstStyle/>
                    <a:p>
                      <a:pPr algn="l" fontAlgn="ctr">
                        <a:buNone/>
                      </a:pPr>
                      <a:r>
                        <a:rPr lang="en-US" sz="1800" b="0" i="0" u="none" strike="noStrike" dirty="0">
                          <a:solidFill>
                            <a:srgbClr val="000000"/>
                          </a:solidFill>
                          <a:effectLst/>
                          <a:latin typeface="游ゴシック" panose="020B0400000000000000" pitchFamily="50" charset="-128"/>
                          <a:ea typeface="游ゴシック" panose="020B0400000000000000" pitchFamily="50" charset="-128"/>
                        </a:rPr>
                        <a:t>fixed acidity</a:t>
                      </a:r>
                    </a:p>
                  </a:txBody>
                  <a:tcPr marL="7620" marR="7620" marT="7620" marB="0" anchor="ctr"/>
                </a:tc>
                <a:tc>
                  <a:txBody>
                    <a:bodyPr/>
                    <a:lstStyle/>
                    <a:p>
                      <a:pPr algn="l" fontAlgn="ctr">
                        <a:buNone/>
                      </a:pPr>
                      <a:r>
                        <a:rPr lang="en-US" sz="1800" b="0" i="0" u="none" strike="noStrike" dirty="0">
                          <a:solidFill>
                            <a:srgbClr val="000000"/>
                          </a:solidFill>
                          <a:effectLst/>
                          <a:latin typeface="游ゴシック" panose="020B0400000000000000" pitchFamily="50" charset="-128"/>
                          <a:ea typeface="游ゴシック" panose="020B0400000000000000" pitchFamily="50" charset="-128"/>
                        </a:rPr>
                        <a:t>citric acid</a:t>
                      </a:r>
                    </a:p>
                  </a:txBody>
                  <a:tcPr marL="7620" marR="7620" marT="7620" marB="0" anchor="ctr"/>
                </a:tc>
                <a:tc>
                  <a:txBody>
                    <a:bodyPr/>
                    <a:lstStyle/>
                    <a:p>
                      <a:pPr algn="l" fontAlgn="ctr">
                        <a:buNone/>
                      </a:pPr>
                      <a:r>
                        <a:rPr lang="en-US" sz="1800" b="0" i="0" u="none" strike="noStrike">
                          <a:solidFill>
                            <a:srgbClr val="000000"/>
                          </a:solidFill>
                          <a:effectLst/>
                          <a:latin typeface="游ゴシック" panose="020B0400000000000000" pitchFamily="50" charset="-128"/>
                          <a:ea typeface="游ゴシック" panose="020B0400000000000000" pitchFamily="50" charset="-128"/>
                        </a:rPr>
                        <a:t>residual sugar</a:t>
                      </a:r>
                    </a:p>
                  </a:txBody>
                  <a:tcPr marL="7620" marR="7620" marT="7620" marB="0" anchor="ctr"/>
                </a:tc>
                <a:tc>
                  <a:txBody>
                    <a:bodyPr/>
                    <a:lstStyle/>
                    <a:p>
                      <a:pPr algn="l" fontAlgn="ctr">
                        <a:buNone/>
                      </a:pPr>
                      <a:r>
                        <a:rPr lang="en-US" sz="1800" b="0" i="0" u="none" strike="noStrike" dirty="0">
                          <a:solidFill>
                            <a:srgbClr val="000000"/>
                          </a:solidFill>
                          <a:effectLst/>
                          <a:latin typeface="游ゴシック" panose="020B0400000000000000" pitchFamily="50" charset="-128"/>
                          <a:ea typeface="游ゴシック" panose="020B0400000000000000" pitchFamily="50" charset="-128"/>
                        </a:rPr>
                        <a:t>chlorides</a:t>
                      </a:r>
                    </a:p>
                  </a:txBody>
                  <a:tcPr marL="7620" marR="7620" marT="7620" marB="0" anchor="ctr"/>
                </a:tc>
                <a:tc>
                  <a:txBody>
                    <a:bodyPr/>
                    <a:lstStyle/>
                    <a:p>
                      <a:pPr algn="l" fontAlgn="ctr">
                        <a:buNone/>
                      </a:pPr>
                      <a:r>
                        <a:rPr lang="en-US" sz="1800" b="0" i="0" u="none" strike="noStrike" dirty="0">
                          <a:solidFill>
                            <a:srgbClr val="000000"/>
                          </a:solidFill>
                          <a:effectLst/>
                          <a:latin typeface="游ゴシック" panose="020B0400000000000000" pitchFamily="50" charset="-128"/>
                          <a:ea typeface="游ゴシック" panose="020B0400000000000000" pitchFamily="50" charset="-128"/>
                        </a:rPr>
                        <a:t>sulfur dioxide</a:t>
                      </a:r>
                    </a:p>
                  </a:txBody>
                  <a:tcPr marL="7620" marR="7620" marT="7620" marB="0" anchor="ctr"/>
                </a:tc>
                <a:tc>
                  <a:txBody>
                    <a:bodyPr/>
                    <a:lstStyle/>
                    <a:p>
                      <a:pPr algn="l" fontAlgn="ctr">
                        <a:buNone/>
                      </a:pPr>
                      <a:r>
                        <a:rPr lang="en-US" sz="1800" b="0" i="0" u="none" strike="noStrike">
                          <a:solidFill>
                            <a:srgbClr val="000000"/>
                          </a:solidFill>
                          <a:effectLst/>
                          <a:latin typeface="游ゴシック" panose="020B0400000000000000" pitchFamily="50" charset="-128"/>
                          <a:ea typeface="游ゴシック" panose="020B0400000000000000" pitchFamily="50" charset="-128"/>
                        </a:rPr>
                        <a:t>density</a:t>
                      </a:r>
                    </a:p>
                  </a:txBody>
                  <a:tcPr marL="7620" marR="7620" marT="7620" marB="0" anchor="ctr"/>
                </a:tc>
                <a:tc>
                  <a:txBody>
                    <a:bodyPr/>
                    <a:lstStyle/>
                    <a:p>
                      <a:pPr algn="l" fontAlgn="ctr">
                        <a:buNone/>
                      </a:pPr>
                      <a:r>
                        <a:rPr lang="en-US" sz="1800" b="0" i="0" u="none" strike="noStrike">
                          <a:solidFill>
                            <a:srgbClr val="000000"/>
                          </a:solidFill>
                          <a:effectLst/>
                          <a:latin typeface="游ゴシック" panose="020B0400000000000000" pitchFamily="50" charset="-128"/>
                          <a:ea typeface="游ゴシック" panose="020B0400000000000000" pitchFamily="50" charset="-128"/>
                        </a:rPr>
                        <a:t>pH</a:t>
                      </a:r>
                    </a:p>
                  </a:txBody>
                  <a:tcPr marL="7620" marR="7620" marT="7620" marB="0" anchor="ctr"/>
                </a:tc>
                <a:tc>
                  <a:txBody>
                    <a:bodyPr/>
                    <a:lstStyle/>
                    <a:p>
                      <a:pPr algn="l" fontAlgn="ctr">
                        <a:buNone/>
                      </a:pPr>
                      <a:r>
                        <a:rPr lang="en-US" sz="1800" b="0" i="0" u="none" strike="noStrike">
                          <a:solidFill>
                            <a:srgbClr val="000000"/>
                          </a:solidFill>
                          <a:effectLst/>
                          <a:latin typeface="游ゴシック" panose="020B0400000000000000" pitchFamily="50" charset="-128"/>
                          <a:ea typeface="游ゴシック" panose="020B0400000000000000" pitchFamily="50" charset="-128"/>
                        </a:rPr>
                        <a:t>sulphates</a:t>
                      </a:r>
                    </a:p>
                  </a:txBody>
                  <a:tcPr marL="7620" marR="7620" marT="7620" marB="0" anchor="ctr"/>
                </a:tc>
                <a:tc>
                  <a:txBody>
                    <a:bodyPr/>
                    <a:lstStyle/>
                    <a:p>
                      <a:pPr algn="l" fontAlgn="ctr">
                        <a:buNone/>
                      </a:pPr>
                      <a:r>
                        <a:rPr lang="en-US" sz="1800" b="0" i="0" u="none" strike="noStrike" dirty="0">
                          <a:solidFill>
                            <a:srgbClr val="000000"/>
                          </a:solidFill>
                          <a:effectLst/>
                          <a:latin typeface="游ゴシック" panose="020B0400000000000000" pitchFamily="50" charset="-128"/>
                          <a:ea typeface="游ゴシック" panose="020B0400000000000000" pitchFamily="50" charset="-128"/>
                        </a:rPr>
                        <a:t>alcohol</a:t>
                      </a:r>
                    </a:p>
                  </a:txBody>
                  <a:tcPr marL="7620" marR="7620" marT="7620" marB="0" anchor="ctr"/>
                </a:tc>
                <a:extLst>
                  <a:ext uri="{0D108BD9-81ED-4DB2-BD59-A6C34878D82A}">
                    <a16:rowId xmlns:a16="http://schemas.microsoft.com/office/drawing/2014/main" val="3728620333"/>
                  </a:ext>
                </a:extLst>
              </a:tr>
              <a:tr h="370840">
                <a:tc>
                  <a:txBody>
                    <a:bodyPr/>
                    <a:lstStyle/>
                    <a:p>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7.5</a:t>
                      </a:r>
                    </a:p>
                  </a:txBody>
                  <a:tcPr marL="7620" marR="7620" marT="7620" marB="0" anchor="ctr">
                    <a:solidFill>
                      <a:srgbClr val="FFC000"/>
                    </a:solidFill>
                  </a:tcP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0.58</a:t>
                      </a:r>
                    </a:p>
                  </a:txBody>
                  <a:tcPr marL="7620" marR="7620" marT="7620" marB="0" anchor="ctr">
                    <a:solidFill>
                      <a:srgbClr val="FFC000"/>
                    </a:solidFill>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0.077</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27</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0.9963</a:t>
                      </a:r>
                    </a:p>
                  </a:txBody>
                  <a:tcPr marL="7620" marR="7620" marT="7620" marB="0" anchor="ctr">
                    <a:solidFill>
                      <a:srgbClr val="FFC000"/>
                    </a:solidFill>
                  </a:tcP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3.28</a:t>
                      </a:r>
                    </a:p>
                  </a:txBody>
                  <a:tcPr marL="7620" marR="7620" marT="7620" marB="0" anchor="ctr">
                    <a:solidFill>
                      <a:srgbClr val="FFC000"/>
                    </a:solidFill>
                  </a:tcPr>
                </a:tc>
                <a:extLst>
                  <a:ext uri="{0D108BD9-81ED-4DB2-BD59-A6C34878D82A}">
                    <a16:rowId xmlns:a16="http://schemas.microsoft.com/office/drawing/2014/main" val="1084133447"/>
                  </a:ext>
                </a:extLst>
              </a:tr>
              <a:tr h="370840">
                <a:tc>
                  <a:txBody>
                    <a:bodyPr/>
                    <a:lstStyle/>
                    <a:p>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7.6</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0.43</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0.29</a:t>
                      </a:r>
                    </a:p>
                  </a:txBody>
                  <a:tcPr marL="7620" marR="7620" marT="7620" marB="0" anchor="ctr">
                    <a:solidFill>
                      <a:srgbClr val="00B0F0"/>
                    </a:solidFill>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2.1</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0.075</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19</a:t>
                      </a:r>
                    </a:p>
                  </a:txBody>
                  <a:tcPr marL="7620" marR="7620" marT="7620" marB="0" anchor="ctr">
                    <a:solidFill>
                      <a:srgbClr val="00B0F0"/>
                    </a:solidFill>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66</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0.99718</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3.4</a:t>
                      </a:r>
                    </a:p>
                  </a:txBody>
                  <a:tcPr marL="7620" marR="7620" marT="7620" marB="0" anchor="ctr">
                    <a:solidFill>
                      <a:srgbClr val="00B0F0"/>
                    </a:solidFill>
                  </a:tcPr>
                </a:tc>
                <a:extLst>
                  <a:ext uri="{0D108BD9-81ED-4DB2-BD59-A6C34878D82A}">
                    <a16:rowId xmlns:a16="http://schemas.microsoft.com/office/drawing/2014/main" val="1341478749"/>
                  </a:ext>
                </a:extLst>
              </a:tr>
              <a:tr h="370840">
                <a:tc>
                  <a:txBody>
                    <a:bodyPr/>
                    <a:lstStyle/>
                    <a:p>
                      <a:r>
                        <a:rPr kumimoji="1" lang="en-US" altLang="ja-JP" dirty="0"/>
                        <a:t>3</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6.6</a:t>
                      </a:r>
                    </a:p>
                  </a:txBody>
                  <a:tcPr marL="7620" marR="7620" marT="7620" marB="0" anchor="ctr">
                    <a:solidFill>
                      <a:srgbClr val="FFC000"/>
                    </a:solidFill>
                  </a:tcP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0.7</a:t>
                      </a:r>
                    </a:p>
                  </a:txBody>
                  <a:tcPr marL="7620" marR="7620" marT="7620" marB="0" anchor="ctr">
                    <a:solidFill>
                      <a:srgbClr val="FFC000"/>
                    </a:solidFill>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2.6</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0.106</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14</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27</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0.99665</a:t>
                      </a:r>
                    </a:p>
                  </a:txBody>
                  <a:tcPr marL="7620" marR="7620" marT="7620" marB="0" anchor="ctr">
                    <a:solidFill>
                      <a:srgbClr val="FFC000"/>
                    </a:solidFill>
                  </a:tcP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3.44</a:t>
                      </a:r>
                    </a:p>
                  </a:txBody>
                  <a:tcPr marL="7620" marR="7620" marT="7620" marB="0" anchor="ctr">
                    <a:solidFill>
                      <a:srgbClr val="FFC000"/>
                    </a:solidFill>
                  </a:tcPr>
                </a:tc>
                <a:extLst>
                  <a:ext uri="{0D108BD9-81ED-4DB2-BD59-A6C34878D82A}">
                    <a16:rowId xmlns:a16="http://schemas.microsoft.com/office/drawing/2014/main" val="3563912738"/>
                  </a:ext>
                </a:extLst>
              </a:tr>
              <a:tr h="370840">
                <a:tc>
                  <a:txBody>
                    <a:bodyPr/>
                    <a:lstStyle/>
                    <a:p>
                      <a:r>
                        <a:rPr kumimoji="1" lang="en-US" altLang="ja-JP" dirty="0"/>
                        <a:t>4</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6.7</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0.75</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0.12</a:t>
                      </a:r>
                    </a:p>
                  </a:txBody>
                  <a:tcPr marL="7620" marR="7620" marT="7620" marB="0" anchor="ctr">
                    <a:solidFill>
                      <a:srgbClr val="00B0F0"/>
                    </a:solidFill>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0.086</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12</a:t>
                      </a:r>
                    </a:p>
                  </a:txBody>
                  <a:tcPr marL="7620" marR="7620" marT="7620" marB="0" anchor="ctr">
                    <a:solidFill>
                      <a:srgbClr val="00B0F0"/>
                    </a:solidFill>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80</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0.9958</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3.38</a:t>
                      </a:r>
                    </a:p>
                  </a:txBody>
                  <a:tcPr marL="7620" marR="7620" marT="7620" marB="0" anchor="ctr">
                    <a:solidFill>
                      <a:srgbClr val="00B0F0"/>
                    </a:solidFill>
                  </a:tcPr>
                </a:tc>
                <a:extLst>
                  <a:ext uri="{0D108BD9-81ED-4DB2-BD59-A6C34878D82A}">
                    <a16:rowId xmlns:a16="http://schemas.microsoft.com/office/drawing/2014/main" val="60299118"/>
                  </a:ext>
                </a:extLst>
              </a:tr>
              <a:tr h="370840">
                <a:tc>
                  <a:txBody>
                    <a:bodyPr/>
                    <a:lstStyle/>
                    <a:p>
                      <a:r>
                        <a:rPr kumimoji="1" lang="en-US" altLang="ja-JP" dirty="0"/>
                        <a:t>5</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9.5</a:t>
                      </a:r>
                    </a:p>
                  </a:txBody>
                  <a:tcPr marL="7620" marR="7620" marT="7620" marB="0" anchor="ctr">
                    <a:solidFill>
                      <a:srgbClr val="FFC000"/>
                    </a:solidFill>
                  </a:tcP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0.55</a:t>
                      </a:r>
                    </a:p>
                  </a:txBody>
                  <a:tcPr marL="7620" marR="7620" marT="7620" marB="0" anchor="ctr">
                    <a:solidFill>
                      <a:srgbClr val="FFC000"/>
                    </a:solidFill>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0.66</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2.3</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0.387</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37</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0.9982</a:t>
                      </a:r>
                    </a:p>
                  </a:txBody>
                  <a:tcPr marL="7620" marR="7620" marT="7620" marB="0" anchor="ctr">
                    <a:solidFill>
                      <a:srgbClr val="FFC000"/>
                    </a:solidFill>
                  </a:tcP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3.17</a:t>
                      </a:r>
                    </a:p>
                  </a:txBody>
                  <a:tcPr marL="7620" marR="7620" marT="7620" marB="0" anchor="ctr">
                    <a:solidFill>
                      <a:srgbClr val="FFC000"/>
                    </a:solidFill>
                  </a:tcPr>
                </a:tc>
                <a:extLst>
                  <a:ext uri="{0D108BD9-81ED-4DB2-BD59-A6C34878D82A}">
                    <a16:rowId xmlns:a16="http://schemas.microsoft.com/office/drawing/2014/main" val="1137144816"/>
                  </a:ext>
                </a:extLst>
              </a:tr>
              <a:tr h="370840">
                <a:tc>
                  <a:txBody>
                    <a:bodyPr/>
                    <a:lstStyle/>
                    <a:p>
                      <a:r>
                        <a:rPr kumimoji="1" lang="en-US" altLang="ja-JP" dirty="0"/>
                        <a:t>6</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0.05</a:t>
                      </a:r>
                    </a:p>
                  </a:txBody>
                  <a:tcPr marL="7620" marR="7620" marT="7620" marB="0" anchor="ctr">
                    <a:solidFill>
                      <a:srgbClr val="00B0F0"/>
                    </a:solidFill>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2.3</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0.079</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7620" marR="7620" marT="7620" marB="0" anchor="ctr">
                    <a:solidFill>
                      <a:srgbClr val="00B0F0"/>
                    </a:solidFill>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18</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0.99735</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3.29</a:t>
                      </a:r>
                    </a:p>
                  </a:txBody>
                  <a:tcPr marL="7620" marR="7620" marT="7620" marB="0" anchor="ctr">
                    <a:solidFill>
                      <a:srgbClr val="00B0F0"/>
                    </a:solidFill>
                  </a:tcPr>
                </a:tc>
                <a:extLst>
                  <a:ext uri="{0D108BD9-81ED-4DB2-BD59-A6C34878D82A}">
                    <a16:rowId xmlns:a16="http://schemas.microsoft.com/office/drawing/2014/main" val="2767019971"/>
                  </a:ext>
                </a:extLst>
              </a:tr>
            </a:tbl>
          </a:graphicData>
        </a:graphic>
      </p:graphicFrame>
      <p:sp>
        <p:nvSpPr>
          <p:cNvPr id="7" name="テキスト ボックス 6">
            <a:extLst>
              <a:ext uri="{FF2B5EF4-FFF2-40B4-BE49-F238E27FC236}">
                <a16:creationId xmlns:a16="http://schemas.microsoft.com/office/drawing/2014/main" id="{718D6C6A-6088-FE73-39C1-79B17EF2A973}"/>
              </a:ext>
            </a:extLst>
          </p:cNvPr>
          <p:cNvSpPr txBox="1"/>
          <p:nvPr/>
        </p:nvSpPr>
        <p:spPr>
          <a:xfrm>
            <a:off x="1197169" y="3453046"/>
            <a:ext cx="678262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色塗り：</a:t>
            </a:r>
            <a:r>
              <a:rPr kumimoji="1" lang="ja-JP" altLang="en-US" sz="2400" b="1" dirty="0">
                <a:latin typeface="メイリオ" panose="020B0604030504040204" pitchFamily="50" charset="-128"/>
                <a:ea typeface="メイリオ" panose="020B0604030504040204" pitchFamily="50" charset="-128"/>
              </a:rPr>
              <a:t>サンプル毎の</a:t>
            </a:r>
            <a:r>
              <a:rPr kumimoji="1" lang="en-US" altLang="ja-JP" sz="2400" dirty="0">
                <a:latin typeface="メイリオ" panose="020B0604030504040204" pitchFamily="50" charset="-128"/>
                <a:ea typeface="メイリオ" panose="020B0604030504040204" pitchFamily="50" charset="-128"/>
              </a:rPr>
              <a:t>SII</a:t>
            </a:r>
            <a:r>
              <a:rPr kumimoji="1" lang="ja-JP" altLang="en-US" sz="2400" dirty="0">
                <a:latin typeface="メイリオ" panose="020B0604030504040204" pitchFamily="50" charset="-128"/>
                <a:ea typeface="メイリオ" panose="020B0604030504040204" pitchFamily="50" charset="-128"/>
              </a:rPr>
              <a:t>値が大きい協力特徴量</a:t>
            </a:r>
          </a:p>
        </p:txBody>
      </p:sp>
    </p:spTree>
    <p:extLst>
      <p:ext uri="{BB962C8B-B14F-4D97-AF65-F5344CB8AC3E}">
        <p14:creationId xmlns:p14="http://schemas.microsoft.com/office/powerpoint/2010/main" val="3959011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4B5A179-2079-3711-A704-8D7D481E58D6}"/>
              </a:ext>
            </a:extLst>
          </p:cNvPr>
          <p:cNvSpPr txBox="1"/>
          <p:nvPr/>
        </p:nvSpPr>
        <p:spPr>
          <a:xfrm>
            <a:off x="323178" y="909381"/>
            <a:ext cx="11080944"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赤白混在データセットの評価値で</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値判別</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en-US" altLang="ja-JP" sz="2400" dirty="0">
                <a:latin typeface="メイリオ" panose="020B0604030504040204" pitchFamily="50" charset="-128"/>
                <a:ea typeface="メイリオ" panose="020B0604030504040204" pitchFamily="50" charset="-128"/>
              </a:rPr>
              <a:t>SII</a:t>
            </a:r>
            <a:r>
              <a:rPr lang="ja-JP" altLang="en-US" sz="2400" dirty="0">
                <a:latin typeface="メイリオ" panose="020B0604030504040204" pitchFamily="50" charset="-128"/>
                <a:ea typeface="メイリオ" panose="020B0604030504040204" pitchFamily="50" charset="-128"/>
              </a:rPr>
              <a:t>を計算して、</a:t>
            </a:r>
            <a:r>
              <a:rPr lang="en-US" altLang="ja-JP" sz="2400" dirty="0">
                <a:latin typeface="メイリオ" panose="020B0604030504040204" pitchFamily="50" charset="-128"/>
                <a:ea typeface="メイリオ" panose="020B0604030504040204" pitchFamily="50" charset="-128"/>
              </a:rPr>
              <a:t>SII</a:t>
            </a:r>
            <a:r>
              <a:rPr lang="ja-JP" altLang="en-US" sz="2400" dirty="0">
                <a:latin typeface="メイリオ" panose="020B0604030504040204" pitchFamily="50" charset="-128"/>
                <a:ea typeface="メイリオ" panose="020B0604030504040204" pitchFamily="50" charset="-128"/>
              </a:rPr>
              <a:t>値が大きい協力特徴量を検出</a:t>
            </a:r>
            <a:endParaRPr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協力特徴量集合毎に</a:t>
            </a:r>
            <a:r>
              <a:rPr lang="en-US" altLang="ja-JP" sz="2400" dirty="0" err="1">
                <a:latin typeface="メイリオ" panose="020B0604030504040204" pitchFamily="50" charset="-128"/>
                <a:ea typeface="メイリオ" panose="020B0604030504040204" pitchFamily="50" charset="-128"/>
              </a:rPr>
              <a:t>a,b,c</a:t>
            </a:r>
            <a:r>
              <a:rPr lang="ja-JP" altLang="en-US" sz="2400" dirty="0">
                <a:latin typeface="メイリオ" panose="020B0604030504040204" pitchFamily="50" charset="-128"/>
                <a:ea typeface="メイリオ" panose="020B0604030504040204" pitchFamily="50" charset="-128"/>
              </a:rPr>
              <a:t>のようにラベルを付けて</a:t>
            </a:r>
            <a:r>
              <a:rPr lang="en-US" altLang="ja-JP" sz="2400" dirty="0">
                <a:latin typeface="メイリオ" panose="020B0604030504040204" pitchFamily="50" charset="-128"/>
                <a:ea typeface="メイリオ" panose="020B0604030504040204" pitchFamily="50" charset="-128"/>
              </a:rPr>
              <a:t>SII</a:t>
            </a:r>
            <a:r>
              <a:rPr lang="ja-JP" altLang="en-US" sz="2400" dirty="0">
                <a:latin typeface="メイリオ" panose="020B0604030504040204" pitchFamily="50" charset="-128"/>
                <a:ea typeface="メイリオ" panose="020B0604030504040204" pitchFamily="50" charset="-128"/>
              </a:rPr>
              <a:t>データセットを作成（イメージ下図）</a:t>
            </a:r>
            <a:endParaRPr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クラスタリングした結果が、赤と白に分類されるかを評価</a:t>
            </a:r>
            <a:endParaRPr lang="en-US" altLang="ja-JP"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37699BC1-4085-A980-F920-9328AEB04576}"/>
              </a:ext>
            </a:extLst>
          </p:cNvPr>
          <p:cNvSpPr txBox="1"/>
          <p:nvPr/>
        </p:nvSpPr>
        <p:spPr>
          <a:xfrm>
            <a:off x="448574" y="362309"/>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分析手順（分析中）</a:t>
            </a:r>
          </a:p>
        </p:txBody>
      </p:sp>
      <p:graphicFrame>
        <p:nvGraphicFramePr>
          <p:cNvPr id="4" name="表 3">
            <a:extLst>
              <a:ext uri="{FF2B5EF4-FFF2-40B4-BE49-F238E27FC236}">
                <a16:creationId xmlns:a16="http://schemas.microsoft.com/office/drawing/2014/main" id="{7AE547F9-2BD5-4346-C680-423E3D976914}"/>
              </a:ext>
            </a:extLst>
          </p:cNvPr>
          <p:cNvGraphicFramePr>
            <a:graphicFrameLocks noGrp="1"/>
          </p:cNvGraphicFramePr>
          <p:nvPr>
            <p:extLst>
              <p:ext uri="{D42A27DB-BD31-4B8C-83A1-F6EECF244321}">
                <p14:modId xmlns:p14="http://schemas.microsoft.com/office/powerpoint/2010/main" val="1542863315"/>
              </p:ext>
            </p:extLst>
          </p:nvPr>
        </p:nvGraphicFramePr>
        <p:xfrm>
          <a:off x="925221" y="3352739"/>
          <a:ext cx="3692679" cy="2595880"/>
        </p:xfrm>
        <a:graphic>
          <a:graphicData uri="http://schemas.openxmlformats.org/drawingml/2006/table">
            <a:tbl>
              <a:tblPr firstRow="1" bandRow="1">
                <a:tableStyleId>{5940675A-B579-460E-94D1-54222C63F5DA}</a:tableStyleId>
              </a:tblPr>
              <a:tblGrid>
                <a:gridCol w="422946">
                  <a:extLst>
                    <a:ext uri="{9D8B030D-6E8A-4147-A177-3AD203B41FA5}">
                      <a16:colId xmlns:a16="http://schemas.microsoft.com/office/drawing/2014/main" val="2261109065"/>
                    </a:ext>
                  </a:extLst>
                </a:gridCol>
                <a:gridCol w="1089911">
                  <a:extLst>
                    <a:ext uri="{9D8B030D-6E8A-4147-A177-3AD203B41FA5}">
                      <a16:colId xmlns:a16="http://schemas.microsoft.com/office/drawing/2014/main" val="2166512056"/>
                    </a:ext>
                  </a:extLst>
                </a:gridCol>
                <a:gridCol w="1089911">
                  <a:extLst>
                    <a:ext uri="{9D8B030D-6E8A-4147-A177-3AD203B41FA5}">
                      <a16:colId xmlns:a16="http://schemas.microsoft.com/office/drawing/2014/main" val="2920033811"/>
                    </a:ext>
                  </a:extLst>
                </a:gridCol>
                <a:gridCol w="1089911">
                  <a:extLst>
                    <a:ext uri="{9D8B030D-6E8A-4147-A177-3AD203B41FA5}">
                      <a16:colId xmlns:a16="http://schemas.microsoft.com/office/drawing/2014/main" val="3040206138"/>
                    </a:ext>
                  </a:extLst>
                </a:gridCol>
              </a:tblGrid>
              <a:tr h="370840">
                <a:tc>
                  <a:txBody>
                    <a:bodyPr/>
                    <a:lstStyle/>
                    <a:p>
                      <a:endParaRPr kumimoji="1" lang="ja-JP" altLang="en-US" sz="1800" dirty="0"/>
                    </a:p>
                  </a:txBody>
                  <a:tcPr/>
                </a:tc>
                <a:tc>
                  <a:txBody>
                    <a:bodyPr/>
                    <a:lstStyle/>
                    <a:p>
                      <a:pPr algn="ctr" fontAlgn="ctr">
                        <a:buNone/>
                      </a:pPr>
                      <a:r>
                        <a:rPr lang="en-US" sz="1800" b="0" i="0" u="none" strike="noStrike" dirty="0">
                          <a:solidFill>
                            <a:srgbClr val="000000"/>
                          </a:solidFill>
                          <a:effectLst/>
                          <a:latin typeface="游ゴシック" panose="020B0400000000000000" pitchFamily="50" charset="-128"/>
                          <a:ea typeface="游ゴシック" panose="020B0400000000000000" pitchFamily="50" charset="-128"/>
                        </a:rPr>
                        <a:t>a</a:t>
                      </a:r>
                    </a:p>
                  </a:txBody>
                  <a:tcPr marL="7620" marR="7620" marT="7620" marB="0" anchor="ctr"/>
                </a:tc>
                <a:tc>
                  <a:txBody>
                    <a:bodyPr/>
                    <a:lstStyle/>
                    <a:p>
                      <a:pPr algn="ctr" fontAlgn="ctr">
                        <a:buNone/>
                      </a:pPr>
                      <a:r>
                        <a:rPr lang="en-US" sz="1800" b="0" i="0" u="none" strike="noStrike" dirty="0">
                          <a:solidFill>
                            <a:srgbClr val="000000"/>
                          </a:solidFill>
                          <a:effectLst/>
                          <a:latin typeface="游ゴシック" panose="020B0400000000000000" pitchFamily="50" charset="-128"/>
                          <a:ea typeface="游ゴシック" panose="020B0400000000000000" pitchFamily="50" charset="-128"/>
                        </a:rPr>
                        <a:t>b</a:t>
                      </a:r>
                    </a:p>
                  </a:txBody>
                  <a:tcPr marL="7620" marR="7620" marT="7620" marB="0" anchor="ctr"/>
                </a:tc>
                <a:tc>
                  <a:txBody>
                    <a:bodyPr/>
                    <a:lstStyle/>
                    <a:p>
                      <a:pPr algn="ctr" fontAlgn="ctr">
                        <a:buNone/>
                      </a:pPr>
                      <a:r>
                        <a:rPr lang="en-US" sz="1800" b="0" i="0" u="none" strike="noStrike" dirty="0">
                          <a:solidFill>
                            <a:srgbClr val="000000"/>
                          </a:solidFill>
                          <a:effectLst/>
                          <a:latin typeface="游ゴシック" panose="020B0400000000000000" pitchFamily="50" charset="-128"/>
                          <a:ea typeface="游ゴシック" panose="020B0400000000000000" pitchFamily="50" charset="-128"/>
                        </a:rPr>
                        <a:t>c</a:t>
                      </a:r>
                    </a:p>
                  </a:txBody>
                  <a:tcPr marL="7620" marR="7620" marT="7620" marB="0" anchor="ctr"/>
                </a:tc>
                <a:extLst>
                  <a:ext uri="{0D108BD9-81ED-4DB2-BD59-A6C34878D82A}">
                    <a16:rowId xmlns:a16="http://schemas.microsoft.com/office/drawing/2014/main" val="3728620333"/>
                  </a:ext>
                </a:extLst>
              </a:tr>
              <a:tr h="370840">
                <a:tc>
                  <a:txBody>
                    <a:bodyPr/>
                    <a:lstStyle/>
                    <a:p>
                      <a:r>
                        <a:rPr kumimoji="1" lang="en-US" altLang="ja-JP" dirty="0"/>
                        <a:t>1</a:t>
                      </a:r>
                      <a:endParaRPr kumimoji="1" lang="ja-JP" altLang="en-US" dirty="0"/>
                    </a:p>
                  </a:txBody>
                  <a:tcP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0.015385</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0.046429</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0.028808</a:t>
                      </a:r>
                    </a:p>
                  </a:txBody>
                  <a:tcPr marL="7620" marR="7620" marT="7620" marB="0" anchor="ctr"/>
                </a:tc>
                <a:extLst>
                  <a:ext uri="{0D108BD9-81ED-4DB2-BD59-A6C34878D82A}">
                    <a16:rowId xmlns:a16="http://schemas.microsoft.com/office/drawing/2014/main" val="1084133447"/>
                  </a:ext>
                </a:extLst>
              </a:tr>
              <a:tr h="370840">
                <a:tc>
                  <a:txBody>
                    <a:bodyPr/>
                    <a:lstStyle/>
                    <a:p>
                      <a:r>
                        <a:rPr kumimoji="1" lang="en-US" altLang="ja-JP" dirty="0"/>
                        <a:t>2</a:t>
                      </a:r>
                      <a:endParaRPr kumimoji="1" lang="ja-JP" altLang="en-US" dirty="0"/>
                    </a:p>
                  </a:txBody>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0.025685</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0.010964</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0.047605</a:t>
                      </a:r>
                    </a:p>
                  </a:txBody>
                  <a:tcPr marL="7620" marR="7620" marT="7620" marB="0" anchor="ctr"/>
                </a:tc>
                <a:extLst>
                  <a:ext uri="{0D108BD9-81ED-4DB2-BD59-A6C34878D82A}">
                    <a16:rowId xmlns:a16="http://schemas.microsoft.com/office/drawing/2014/main" val="1341478749"/>
                  </a:ext>
                </a:extLst>
              </a:tr>
              <a:tr h="370840">
                <a:tc>
                  <a:txBody>
                    <a:bodyPr/>
                    <a:lstStyle/>
                    <a:p>
                      <a:r>
                        <a:rPr kumimoji="1" lang="en-US" altLang="ja-JP" dirty="0"/>
                        <a:t>3</a:t>
                      </a:r>
                      <a:endParaRPr kumimoji="1" lang="ja-JP" altLang="en-US" dirty="0"/>
                    </a:p>
                  </a:txBody>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0.019971</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0.052533</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0.058387</a:t>
                      </a:r>
                    </a:p>
                  </a:txBody>
                  <a:tcPr marL="7620" marR="7620" marT="7620" marB="0" anchor="ctr"/>
                </a:tc>
                <a:extLst>
                  <a:ext uri="{0D108BD9-81ED-4DB2-BD59-A6C34878D82A}">
                    <a16:rowId xmlns:a16="http://schemas.microsoft.com/office/drawing/2014/main" val="3563912738"/>
                  </a:ext>
                </a:extLst>
              </a:tr>
              <a:tr h="370840">
                <a:tc>
                  <a:txBody>
                    <a:bodyPr/>
                    <a:lstStyle/>
                    <a:p>
                      <a:r>
                        <a:rPr kumimoji="1" lang="en-US" altLang="ja-JP" dirty="0"/>
                        <a:t>4</a:t>
                      </a:r>
                      <a:endParaRPr kumimoji="1" lang="ja-JP" altLang="en-US" dirty="0"/>
                    </a:p>
                  </a:txBody>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-0.00655</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-0.05681</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0.014816</a:t>
                      </a:r>
                    </a:p>
                  </a:txBody>
                  <a:tcPr marL="7620" marR="7620" marT="7620" marB="0" anchor="ctr"/>
                </a:tc>
                <a:extLst>
                  <a:ext uri="{0D108BD9-81ED-4DB2-BD59-A6C34878D82A}">
                    <a16:rowId xmlns:a16="http://schemas.microsoft.com/office/drawing/2014/main" val="60299118"/>
                  </a:ext>
                </a:extLst>
              </a:tr>
              <a:tr h="370840">
                <a:tc>
                  <a:txBody>
                    <a:bodyPr/>
                    <a:lstStyle/>
                    <a:p>
                      <a:r>
                        <a:rPr kumimoji="1" lang="en-US" altLang="ja-JP" dirty="0"/>
                        <a:t>5</a:t>
                      </a:r>
                      <a:endParaRPr kumimoji="1" lang="ja-JP" altLang="en-US" dirty="0"/>
                    </a:p>
                  </a:txBody>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0.028008</a:t>
                      </a:r>
                    </a:p>
                  </a:txBody>
                  <a:tcPr marL="7620" marR="7620" marT="7620" marB="0" anchor="ct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0.079315</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0.080738</a:t>
                      </a:r>
                    </a:p>
                  </a:txBody>
                  <a:tcPr marL="7620" marR="7620" marT="7620" marB="0" anchor="ctr"/>
                </a:tc>
                <a:extLst>
                  <a:ext uri="{0D108BD9-81ED-4DB2-BD59-A6C34878D82A}">
                    <a16:rowId xmlns:a16="http://schemas.microsoft.com/office/drawing/2014/main" val="1137144816"/>
                  </a:ext>
                </a:extLst>
              </a:tr>
              <a:tr h="370840">
                <a:tc>
                  <a:txBody>
                    <a:bodyPr/>
                    <a:lstStyle/>
                    <a:p>
                      <a:r>
                        <a:rPr kumimoji="1" lang="en-US" altLang="ja-JP" dirty="0"/>
                        <a:t>6</a:t>
                      </a:r>
                      <a:endParaRPr kumimoji="1" lang="ja-JP" altLang="en-US" dirty="0"/>
                    </a:p>
                  </a:txBody>
                  <a:tcPr/>
                </a:tc>
                <a:tc>
                  <a:txBody>
                    <a:bodyPr/>
                    <a:lstStyle/>
                    <a:p>
                      <a:pPr algn="r" fontAlgn="ctr">
                        <a:buNone/>
                      </a:pP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0.015403</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-0.08807</a:t>
                      </a:r>
                    </a:p>
                  </a:txBody>
                  <a:tcPr marL="7620" marR="7620" marT="7620" marB="0" anchor="ctr"/>
                </a:tc>
                <a:tc>
                  <a:txBody>
                    <a:bodyPr/>
                    <a:lstStyle/>
                    <a:p>
                      <a:pPr algn="r" fontAlgn="ctr">
                        <a:buNone/>
                      </a:pP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0.060881</a:t>
                      </a:r>
                    </a:p>
                  </a:txBody>
                  <a:tcPr marL="7620" marR="7620" marT="7620" marB="0" anchor="ctr"/>
                </a:tc>
                <a:extLst>
                  <a:ext uri="{0D108BD9-81ED-4DB2-BD59-A6C34878D82A}">
                    <a16:rowId xmlns:a16="http://schemas.microsoft.com/office/drawing/2014/main" val="2767019971"/>
                  </a:ext>
                </a:extLst>
              </a:tr>
            </a:tbl>
          </a:graphicData>
        </a:graphic>
      </p:graphicFrame>
      <p:sp>
        <p:nvSpPr>
          <p:cNvPr id="5" name="テキスト ボックス 4">
            <a:extLst>
              <a:ext uri="{FF2B5EF4-FFF2-40B4-BE49-F238E27FC236}">
                <a16:creationId xmlns:a16="http://schemas.microsoft.com/office/drawing/2014/main" id="{E3C2CC9D-6E34-91A2-DBF3-B24CD7B9335D}"/>
              </a:ext>
            </a:extLst>
          </p:cNvPr>
          <p:cNvSpPr txBox="1"/>
          <p:nvPr/>
        </p:nvSpPr>
        <p:spPr>
          <a:xfrm>
            <a:off x="4908430" y="3571336"/>
            <a:ext cx="6135206" cy="923330"/>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rPr>
              <a:t>a:"('volatile acidity', 'citric acid', 'sulphates', 'alcohol’)</a:t>
            </a:r>
          </a:p>
          <a:p>
            <a:r>
              <a:rPr lang="en-US" altLang="ja-JP" dirty="0">
                <a:latin typeface="メイリオ" panose="020B0604030504040204" pitchFamily="50" charset="-128"/>
                <a:ea typeface="メイリオ" panose="020B0604030504040204" pitchFamily="50" charset="-128"/>
              </a:rPr>
              <a:t>b:"('chlorides', 'density', 'alcohol’)</a:t>
            </a:r>
          </a:p>
          <a:p>
            <a:r>
              <a:rPr lang="en-US" altLang="ja-JP" dirty="0">
                <a:latin typeface="メイリオ" panose="020B0604030504040204" pitchFamily="50" charset="-128"/>
                <a:ea typeface="メイリオ" panose="020B0604030504040204" pitchFamily="50" charset="-128"/>
              </a:rPr>
              <a:t>c:"('fixed acidity', 'density', 'pH', 'alcohol')</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43156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64C8AC-FF42-74D7-7E4D-04B27203B118}"/>
              </a:ext>
            </a:extLst>
          </p:cNvPr>
          <p:cNvSpPr txBox="1"/>
          <p:nvPr/>
        </p:nvSpPr>
        <p:spPr>
          <a:xfrm>
            <a:off x="253041" y="163588"/>
            <a:ext cx="509787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UCI wine quality dataset</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0A83803-B563-702C-35BF-4A7CB20582DB}"/>
              </a:ext>
            </a:extLst>
          </p:cNvPr>
          <p:cNvSpPr txBox="1"/>
          <p:nvPr/>
        </p:nvSpPr>
        <p:spPr>
          <a:xfrm>
            <a:off x="253041" y="2071802"/>
            <a:ext cx="12067727" cy="4801314"/>
          </a:xfrm>
          <a:prstGeom prst="rect">
            <a:avLst/>
          </a:prstGeom>
          <a:noFill/>
        </p:spPr>
        <p:txBody>
          <a:bodyPr wrap="none" rtlCol="0">
            <a:spAutoFit/>
          </a:bodyPr>
          <a:lstStyle/>
          <a:p>
            <a:r>
              <a:rPr lang="ja-JP" altLang="en-US" b="1" dirty="0"/>
              <a:t>酸関連</a:t>
            </a:r>
          </a:p>
          <a:p>
            <a:pPr lvl="1"/>
            <a:r>
              <a:rPr lang="en-US" altLang="ja-JP" b="1" dirty="0"/>
              <a:t>fixed acidity</a:t>
            </a:r>
            <a:r>
              <a:rPr lang="en-US" altLang="ja-JP" dirty="0"/>
              <a:t>: </a:t>
            </a:r>
            <a:r>
              <a:rPr lang="ja-JP" altLang="en-US" dirty="0"/>
              <a:t>酒石酸、リンゴ酸、クエン酸などの「揮発しない酸」。味の骨格、酸味やフレッシュ感に寄与。</a:t>
            </a:r>
          </a:p>
          <a:p>
            <a:pPr lvl="1"/>
            <a:r>
              <a:rPr lang="en-US" altLang="ja-JP" b="1" dirty="0"/>
              <a:t>volatile acidity</a:t>
            </a:r>
            <a:r>
              <a:rPr lang="en-US" altLang="ja-JP" dirty="0"/>
              <a:t>: </a:t>
            </a:r>
            <a:r>
              <a:rPr lang="ja-JP" altLang="en-US" dirty="0"/>
              <a:t>主に酢酸。高いと「ツン」とした酢酸臭となり欠点。</a:t>
            </a:r>
          </a:p>
          <a:p>
            <a:pPr lvl="1"/>
            <a:r>
              <a:rPr lang="en-US" altLang="ja-JP" b="1" dirty="0"/>
              <a:t>citric acid</a:t>
            </a:r>
            <a:r>
              <a:rPr lang="en-US" altLang="ja-JP" dirty="0"/>
              <a:t>: </a:t>
            </a:r>
            <a:r>
              <a:rPr lang="ja-JP" altLang="en-US" dirty="0"/>
              <a:t>クエン酸。果実味やフレッシュ感を高め、低いと平板な味わい。</a:t>
            </a:r>
          </a:p>
          <a:p>
            <a:pPr lvl="1"/>
            <a:r>
              <a:rPr lang="en-US" altLang="ja-JP" b="1" dirty="0"/>
              <a:t>pH</a:t>
            </a:r>
            <a:r>
              <a:rPr lang="en-US" altLang="ja-JP" dirty="0"/>
              <a:t>: </a:t>
            </a:r>
            <a:r>
              <a:rPr lang="ja-JP" altLang="en-US" dirty="0"/>
              <a:t>酸の強さを表す指標。低</a:t>
            </a:r>
            <a:r>
              <a:rPr lang="en-US" altLang="ja-JP" dirty="0"/>
              <a:t>pH</a:t>
            </a:r>
            <a:r>
              <a:rPr lang="ja-JP" altLang="en-US" dirty="0"/>
              <a:t>は安定性とフレッシュ感、高</a:t>
            </a:r>
            <a:r>
              <a:rPr lang="en-US" altLang="ja-JP" dirty="0"/>
              <a:t>pH</a:t>
            </a:r>
            <a:r>
              <a:rPr lang="ja-JP" altLang="en-US" dirty="0"/>
              <a:t>は酸化しやすい。</a:t>
            </a:r>
          </a:p>
          <a:p>
            <a:r>
              <a:rPr lang="ja-JP" altLang="en-US" b="1" dirty="0"/>
              <a:t>糖・アルコール関連</a:t>
            </a:r>
          </a:p>
          <a:p>
            <a:pPr lvl="1"/>
            <a:r>
              <a:rPr lang="en-US" altLang="ja-JP" b="1" dirty="0"/>
              <a:t>residual sugar</a:t>
            </a:r>
            <a:r>
              <a:rPr lang="en-US" altLang="ja-JP" dirty="0"/>
              <a:t>: </a:t>
            </a:r>
            <a:r>
              <a:rPr lang="ja-JP" altLang="en-US" dirty="0"/>
              <a:t>残糖（発酵後に残った糖分）。甘味を決める。</a:t>
            </a:r>
          </a:p>
          <a:p>
            <a:pPr lvl="1"/>
            <a:r>
              <a:rPr lang="en-US" altLang="ja-JP" b="1" dirty="0"/>
              <a:t>alcohol</a:t>
            </a:r>
            <a:r>
              <a:rPr lang="en-US" altLang="ja-JP" dirty="0"/>
              <a:t>: </a:t>
            </a:r>
            <a:r>
              <a:rPr lang="ja-JP" altLang="en-US" dirty="0"/>
              <a:t>エタノール濃度。ボディ感、口当たり、芳香の抽出度に影響。</a:t>
            </a:r>
          </a:p>
          <a:p>
            <a:pPr lvl="1"/>
            <a:r>
              <a:rPr lang="en-US" altLang="ja-JP" b="1" dirty="0"/>
              <a:t>density</a:t>
            </a:r>
            <a:r>
              <a:rPr lang="en-US" altLang="ja-JP" dirty="0"/>
              <a:t>: </a:t>
            </a:r>
            <a:r>
              <a:rPr lang="ja-JP" altLang="en-US" dirty="0"/>
              <a:t>液体密度。糖とアルコールに強く依存。残糖が高いと大きくなる。</a:t>
            </a:r>
          </a:p>
          <a:p>
            <a:r>
              <a:rPr lang="ja-JP" altLang="en-US" b="1" dirty="0"/>
              <a:t>硫黄化合物関連</a:t>
            </a:r>
          </a:p>
          <a:p>
            <a:pPr lvl="1"/>
            <a:r>
              <a:rPr lang="en-US" altLang="ja-JP" b="1" dirty="0"/>
              <a:t>free sulfur dioxide (SO₂)</a:t>
            </a:r>
            <a:r>
              <a:rPr lang="en-US" altLang="ja-JP" dirty="0"/>
              <a:t>: </a:t>
            </a:r>
            <a:r>
              <a:rPr lang="ja-JP" altLang="en-US" dirty="0"/>
              <a:t>酸化防止に働く活性形態。少なすぎると酸化、過剰だと刺激臭。</a:t>
            </a:r>
          </a:p>
          <a:p>
            <a:pPr lvl="1"/>
            <a:r>
              <a:rPr lang="en-US" altLang="ja-JP" b="1" dirty="0"/>
              <a:t>total sulfur dioxide (SO₂)</a:t>
            </a:r>
            <a:r>
              <a:rPr lang="en-US" altLang="ja-JP" dirty="0"/>
              <a:t>: </a:t>
            </a:r>
            <a:r>
              <a:rPr lang="ja-JP" altLang="en-US" dirty="0"/>
              <a:t>結合型を含めた総量。保存安定性を示す。</a:t>
            </a:r>
          </a:p>
          <a:p>
            <a:r>
              <a:rPr lang="ja-JP" altLang="en-US" b="1" dirty="0"/>
              <a:t>無機成分</a:t>
            </a:r>
          </a:p>
          <a:p>
            <a:r>
              <a:rPr lang="en-US" altLang="ja-JP" b="1" dirty="0"/>
              <a:t>       chlorides</a:t>
            </a:r>
            <a:r>
              <a:rPr lang="en-US" altLang="ja-JP" dirty="0"/>
              <a:t>: </a:t>
            </a:r>
            <a:r>
              <a:rPr lang="ja-JP" altLang="en-US" dirty="0"/>
              <a:t>塩化物。塩味や苦味に寄与し、濃度が高いと品質を損なう。</a:t>
            </a:r>
          </a:p>
          <a:p>
            <a:r>
              <a:rPr lang="ja-JP" altLang="en-US" b="1" dirty="0"/>
              <a:t>保存安定性・ボディ関連</a:t>
            </a:r>
          </a:p>
          <a:p>
            <a:r>
              <a:rPr lang="en-US" altLang="ja-JP" b="1" dirty="0"/>
              <a:t>       sulphates</a:t>
            </a:r>
            <a:r>
              <a:rPr lang="en-US" altLang="ja-JP" dirty="0"/>
              <a:t>: </a:t>
            </a:r>
            <a:r>
              <a:rPr lang="ja-JP" altLang="en-US" dirty="0"/>
              <a:t>硫酸塩。間接的に </a:t>
            </a:r>
            <a:r>
              <a:rPr lang="en-US" altLang="ja-JP" dirty="0"/>
              <a:t>SO₂ </a:t>
            </a:r>
            <a:r>
              <a:rPr lang="ja-JP" altLang="en-US" dirty="0"/>
              <a:t>供給源となり、保存安定性やボディ感を補強。</a:t>
            </a:r>
          </a:p>
          <a:p>
            <a:pPr algn="l"/>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D8E86251-25B0-8C51-BF2C-6CE6DA5A8DC0}"/>
              </a:ext>
            </a:extLst>
          </p:cNvPr>
          <p:cNvSpPr txBox="1"/>
          <p:nvPr/>
        </p:nvSpPr>
        <p:spPr>
          <a:xfrm>
            <a:off x="253041" y="748363"/>
            <a:ext cx="11340128" cy="1323439"/>
          </a:xfrm>
          <a:prstGeom prst="rect">
            <a:avLst/>
          </a:prstGeom>
          <a:noFill/>
        </p:spPr>
        <p:txBody>
          <a:bodyPr wrap="square" rtlCol="0">
            <a:spAutoFit/>
          </a:bodyPr>
          <a:lstStyle/>
          <a:p>
            <a:pPr marL="457200" indent="-457200" algn="l">
              <a:buFont typeface="+mj-lt"/>
              <a:buAutoNum type="arabicPeriod"/>
            </a:pPr>
            <a:r>
              <a:rPr lang="ja-JP" altLang="en-US" sz="2000" dirty="0">
                <a:latin typeface="メイリオ" panose="020B0604030504040204" pitchFamily="50" charset="-128"/>
                <a:ea typeface="メイリオ" panose="020B0604030504040204" pitchFamily="50" charset="-128"/>
              </a:rPr>
              <a:t>評価値つき</a:t>
            </a:r>
            <a:r>
              <a:rPr lang="en-US" altLang="ja-JP" sz="2000" dirty="0">
                <a:latin typeface="メイリオ" panose="020B0604030504040204" pitchFamily="50" charset="-128"/>
                <a:ea typeface="メイリオ" panose="020B0604030504040204" pitchFamily="50" charset="-128"/>
              </a:rPr>
              <a:t>(1-10)</a:t>
            </a:r>
            <a:r>
              <a:rPr lang="ja-JP" altLang="en-US" sz="2000" dirty="0">
                <a:latin typeface="メイリオ" panose="020B0604030504040204" pitchFamily="50" charset="-128"/>
                <a:ea typeface="メイリオ" panose="020B0604030504040204" pitchFamily="50" charset="-128"/>
              </a:rPr>
              <a:t>のワインデータセット⇒ ≧</a:t>
            </a:r>
            <a:r>
              <a:rPr lang="en-US" altLang="ja-JP" sz="2000" dirty="0">
                <a:latin typeface="メイリオ" panose="020B0604030504040204" pitchFamily="50" charset="-128"/>
                <a:ea typeface="メイリオ" panose="020B0604030504040204" pitchFamily="50" charset="-128"/>
              </a:rPr>
              <a:t>7</a:t>
            </a:r>
            <a:r>
              <a:rPr lang="ja-JP" altLang="en-US" sz="2000" dirty="0">
                <a:latin typeface="メイリオ" panose="020B0604030504040204" pitchFamily="50" charset="-128"/>
                <a:ea typeface="メイリオ" panose="020B0604030504040204" pitchFamily="50" charset="-128"/>
              </a:rPr>
              <a:t>を</a:t>
            </a:r>
            <a:r>
              <a:rPr lang="en-US" altLang="ja-JP" sz="2000" dirty="0">
                <a:latin typeface="メイリオ" panose="020B0604030504040204" pitchFamily="50" charset="-128"/>
                <a:ea typeface="メイリオ" panose="020B0604030504040204" pitchFamily="50" charset="-128"/>
              </a:rPr>
              <a:t>1, </a:t>
            </a:r>
            <a:r>
              <a:rPr lang="ja-JP" altLang="en-US" sz="2000"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5</a:t>
            </a:r>
            <a:r>
              <a:rPr lang="ja-JP" altLang="en-US" sz="2000" dirty="0">
                <a:latin typeface="メイリオ" panose="020B0604030504040204" pitchFamily="50" charset="-128"/>
                <a:ea typeface="メイリオ" panose="020B0604030504040204" pitchFamily="50" charset="-128"/>
              </a:rPr>
              <a:t>を</a:t>
            </a:r>
            <a:r>
              <a:rPr lang="en-US" altLang="ja-JP" sz="2000" dirty="0">
                <a:latin typeface="メイリオ" panose="020B0604030504040204" pitchFamily="50" charset="-128"/>
                <a:ea typeface="メイリオ" panose="020B0604030504040204" pitchFamily="50" charset="-128"/>
              </a:rPr>
              <a:t>0</a:t>
            </a:r>
            <a:r>
              <a:rPr lang="ja-JP" altLang="en-US" sz="2000" dirty="0">
                <a:latin typeface="メイリオ" panose="020B0604030504040204" pitchFamily="50" charset="-128"/>
                <a:ea typeface="メイリオ" panose="020B0604030504040204" pitchFamily="50" charset="-128"/>
              </a:rPr>
              <a:t>とする</a:t>
            </a:r>
            <a:endParaRPr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赤ワイン </a:t>
            </a:r>
            <a:r>
              <a:rPr kumimoji="1" lang="en-US" altLang="ja-JP" sz="2000" dirty="0">
                <a:latin typeface="メイリオ" panose="020B0604030504040204" pitchFamily="50" charset="-128"/>
                <a:ea typeface="メイリオ" panose="020B0604030504040204" pitchFamily="50" charset="-128"/>
              </a:rPr>
              <a:t>1599 </a:t>
            </a:r>
            <a:r>
              <a:rPr kumimoji="1" lang="ja-JP" altLang="en-US" sz="2000" dirty="0">
                <a:latin typeface="メイリオ" panose="020B0604030504040204" pitchFamily="50" charset="-128"/>
                <a:ea typeface="メイリオ" panose="020B0604030504040204" pitchFamily="50" charset="-128"/>
              </a:rPr>
              <a:t>件、白ワイン </a:t>
            </a:r>
            <a:r>
              <a:rPr kumimoji="1" lang="en-US" altLang="ja-JP" sz="2000" dirty="0">
                <a:latin typeface="メイリオ" panose="020B0604030504040204" pitchFamily="50" charset="-128"/>
                <a:ea typeface="メイリオ" panose="020B0604030504040204" pitchFamily="50" charset="-128"/>
              </a:rPr>
              <a:t>4898 </a:t>
            </a:r>
            <a:r>
              <a:rPr kumimoji="1" lang="ja-JP" altLang="en-US" sz="2000" dirty="0">
                <a:latin typeface="メイリオ" panose="020B0604030504040204" pitchFamily="50" charset="-128"/>
                <a:ea typeface="メイリオ" panose="020B0604030504040204" pitchFamily="50" charset="-128"/>
              </a:rPr>
              <a:t>件</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000" dirty="0">
                <a:latin typeface="メイリオ" panose="020B0604030504040204" pitchFamily="50" charset="-128"/>
                <a:ea typeface="メイリオ" panose="020B0604030504040204" pitchFamily="50" charset="-128"/>
              </a:rPr>
              <a:t>赤，白それぞれ評価値</a:t>
            </a: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のサンプル数が均等になるようにデータセットを作成（</a:t>
            </a:r>
            <a:r>
              <a:rPr lang="en-US" altLang="ja-JP" sz="2000" dirty="0">
                <a:latin typeface="メイリオ" panose="020B0604030504040204" pitchFamily="50" charset="-128"/>
                <a:ea typeface="メイリオ" panose="020B0604030504040204" pitchFamily="50" charset="-128"/>
              </a:rPr>
              <a:t>217×4)</a:t>
            </a: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特徴量は以下の通り（</a:t>
            </a:r>
            <a:r>
              <a:rPr kumimoji="1" lang="en-US" altLang="ja-JP" sz="2000" dirty="0">
                <a:latin typeface="メイリオ" panose="020B0604030504040204" pitchFamily="50" charset="-128"/>
                <a:ea typeface="メイリオ" panose="020B0604030504040204" pitchFamily="50" charset="-128"/>
              </a:rPr>
              <a:t>11</a:t>
            </a:r>
            <a:r>
              <a:rPr kumimoji="1" lang="ja-JP" altLang="en-US" sz="2000" dirty="0">
                <a:latin typeface="メイリオ" panose="020B0604030504040204" pitchFamily="50" charset="-128"/>
                <a:ea typeface="メイリオ" panose="020B0604030504040204" pitchFamily="50" charset="-128"/>
              </a:rPr>
              <a:t>次元）</a:t>
            </a:r>
          </a:p>
        </p:txBody>
      </p:sp>
    </p:spTree>
    <p:extLst>
      <p:ext uri="{BB962C8B-B14F-4D97-AF65-F5344CB8AC3E}">
        <p14:creationId xmlns:p14="http://schemas.microsoft.com/office/powerpoint/2010/main" val="675754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4BFD404-AC85-D1FA-A30A-308470098E9D}"/>
              </a:ext>
            </a:extLst>
          </p:cNvPr>
          <p:cNvPicPr>
            <a:picLocks noChangeAspect="1"/>
          </p:cNvPicPr>
          <p:nvPr/>
        </p:nvPicPr>
        <p:blipFill>
          <a:blip r:embed="rId2"/>
          <a:stretch>
            <a:fillRect/>
          </a:stretch>
        </p:blipFill>
        <p:spPr>
          <a:xfrm>
            <a:off x="1893811" y="3892707"/>
            <a:ext cx="8335365" cy="958378"/>
          </a:xfrm>
          <a:prstGeom prst="rect">
            <a:avLst/>
          </a:prstGeom>
        </p:spPr>
      </p:pic>
      <p:sp>
        <p:nvSpPr>
          <p:cNvPr id="3" name="テキスト ボックス 2">
            <a:extLst>
              <a:ext uri="{FF2B5EF4-FFF2-40B4-BE49-F238E27FC236}">
                <a16:creationId xmlns:a16="http://schemas.microsoft.com/office/drawing/2014/main" id="{28D5A3B5-AA96-232A-0F52-E9AED5024B5A}"/>
              </a:ext>
            </a:extLst>
          </p:cNvPr>
          <p:cNvSpPr txBox="1"/>
          <p:nvPr/>
        </p:nvSpPr>
        <p:spPr>
          <a:xfrm>
            <a:off x="1788609" y="3417566"/>
            <a:ext cx="7428765" cy="461665"/>
          </a:xfrm>
          <a:prstGeom prst="rect">
            <a:avLst/>
          </a:prstGeom>
          <a:noFill/>
        </p:spPr>
        <p:txBody>
          <a:bodyPr wrap="none" rtlCol="0">
            <a:spAutoFit/>
          </a:bodyPr>
          <a:lstStyle/>
          <a:p>
            <a:r>
              <a:rPr kumimoji="1" lang="en-US" altLang="ja-JP" sz="2400" b="1" dirty="0">
                <a:latin typeface="メイリオ" panose="020B0604030504040204" pitchFamily="50" charset="-128"/>
                <a:ea typeface="メイリオ" panose="020B0604030504040204" pitchFamily="50" charset="-128"/>
              </a:rPr>
              <a:t>Discrete derivative</a:t>
            </a:r>
            <a:r>
              <a:rPr kumimoji="1" lang="ja-JP" altLang="en-US" sz="2400" b="1" dirty="0">
                <a:latin typeface="メイリオ" panose="020B0604030504040204" pitchFamily="50" charset="-128"/>
                <a:ea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rPr>
              <a:t>S</a:t>
            </a:r>
            <a:r>
              <a:rPr lang="ja-JP" altLang="en-US" sz="2400" dirty="0">
                <a:latin typeface="メイリオ" panose="020B0604030504040204" pitchFamily="50" charset="-128"/>
                <a:ea typeface="メイリオ" panose="020B0604030504040204" pitchFamily="50" charset="-128"/>
              </a:rPr>
              <a:t>の同時協力による周辺利得</a:t>
            </a:r>
            <a:endParaRPr kumimoji="1" lang="ja-JP" altLang="en-US" sz="2400" b="1"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A157BCF5-0EB4-2970-6A51-D8BAAE19A1BD}"/>
                  </a:ext>
                </a:extLst>
              </p:cNvPr>
              <p:cNvSpPr txBox="1"/>
              <p:nvPr/>
            </p:nvSpPr>
            <p:spPr>
              <a:xfrm>
                <a:off x="5304345" y="4554097"/>
                <a:ext cx="5586594"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𝑇</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𝐿</m:t>
                    </m:r>
                    <m:r>
                      <a:rPr kumimoji="1" lang="en-US" altLang="ja-JP" sz="2400" b="0" i="1" smtClean="0">
                        <a:latin typeface="Cambria Math" panose="02040503050406030204" pitchFamily="18" charset="0"/>
                        <a:ea typeface="Cambria Math" panose="02040503050406030204" pitchFamily="18" charset="0"/>
                      </a:rPr>
                      <m:t>)</m:t>
                    </m:r>
                  </m:oMath>
                </a14:m>
                <a:r>
                  <a:rPr kumimoji="1" lang="en-US" altLang="ja-JP" sz="2400" dirty="0">
                    <a:latin typeface="メイリオ" panose="020B0604030504040204" pitchFamily="50" charset="-128"/>
                    <a:ea typeface="メイリオ" panose="020B0604030504040204" pitchFamily="50" charset="-128"/>
                  </a:rPr>
                  <a:t>: T</a:t>
                </a:r>
                <a:r>
                  <a:rPr lang="ja-JP" altLang="en-US" sz="2400" dirty="0">
                    <a:latin typeface="メイリオ" panose="020B0604030504040204" pitchFamily="50" charset="-128"/>
                    <a:ea typeface="メイリオ" panose="020B0604030504040204" pitchFamily="50" charset="-128"/>
                  </a:rPr>
                  <a:t>に</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𝐿</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𝑆</m:t>
                    </m:r>
                  </m:oMath>
                </a14:m>
                <a:r>
                  <a:rPr kumimoji="1" lang="ja-JP" altLang="en-US" sz="2400" dirty="0">
                    <a:latin typeface="メイリオ" panose="020B0604030504040204" pitchFamily="50" charset="-128"/>
                    <a:ea typeface="メイリオ" panose="020B0604030504040204" pitchFamily="50" charset="-128"/>
                  </a:rPr>
                  <a:t>が加わったときの利得</a:t>
                </a:r>
              </a:p>
            </p:txBody>
          </p:sp>
        </mc:Choice>
        <mc:Fallback>
          <p:sp>
            <p:nvSpPr>
              <p:cNvPr id="4" name="テキスト ボックス 3">
                <a:extLst>
                  <a:ext uri="{FF2B5EF4-FFF2-40B4-BE49-F238E27FC236}">
                    <a16:creationId xmlns:a16="http://schemas.microsoft.com/office/drawing/2014/main" id="{A157BCF5-0EB4-2970-6A51-D8BAAE19A1BD}"/>
                  </a:ext>
                </a:extLst>
              </p:cNvPr>
              <p:cNvSpPr txBox="1">
                <a:spLocks noRot="1" noChangeAspect="1" noMove="1" noResize="1" noEditPoints="1" noAdjustHandles="1" noChangeArrowheads="1" noChangeShapeType="1" noTextEdit="1"/>
              </p:cNvSpPr>
              <p:nvPr/>
            </p:nvSpPr>
            <p:spPr>
              <a:xfrm>
                <a:off x="5304345" y="4554097"/>
                <a:ext cx="5586594" cy="369332"/>
              </a:xfrm>
              <a:prstGeom prst="rect">
                <a:avLst/>
              </a:prstGeom>
              <a:blipFill>
                <a:blip r:embed="rId3"/>
                <a:stretch>
                  <a:fillRect l="-1418" t="-21311" r="-2399" b="-52459"/>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793F831-A7FF-9B18-C7BD-F2FB25B0CFC9}"/>
              </a:ext>
            </a:extLst>
          </p:cNvPr>
          <p:cNvSpPr txBox="1"/>
          <p:nvPr/>
        </p:nvSpPr>
        <p:spPr>
          <a:xfrm>
            <a:off x="677503" y="762682"/>
            <a:ext cx="790152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SII</a:t>
            </a:r>
            <a:r>
              <a:rPr kumimoji="1" lang="ja-JP" altLang="en-US" sz="2400" dirty="0">
                <a:latin typeface="メイリオ" panose="020B0604030504040204" pitchFamily="50" charset="-128"/>
                <a:ea typeface="メイリオ" panose="020B0604030504040204" pitchFamily="50" charset="-128"/>
              </a:rPr>
              <a:t>の計算コストは特性関数の</a:t>
            </a: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のパターン数に強く依存</a:t>
            </a:r>
          </a:p>
        </p:txBody>
      </p:sp>
      <p:sp>
        <p:nvSpPr>
          <p:cNvPr id="6" name="テキスト ボックス 5">
            <a:extLst>
              <a:ext uri="{FF2B5EF4-FFF2-40B4-BE49-F238E27FC236}">
                <a16:creationId xmlns:a16="http://schemas.microsoft.com/office/drawing/2014/main" id="{5AED0B7A-3008-75A2-61B2-D1AF5B94DE62}"/>
              </a:ext>
            </a:extLst>
          </p:cNvPr>
          <p:cNvSpPr txBox="1"/>
          <p:nvPr/>
        </p:nvSpPr>
        <p:spPr>
          <a:xfrm>
            <a:off x="677503" y="202963"/>
            <a:ext cx="3238387" cy="584775"/>
          </a:xfrm>
          <a:prstGeom prst="rect">
            <a:avLst/>
          </a:prstGeom>
          <a:noFill/>
        </p:spPr>
        <p:txBody>
          <a:bodyPr wrap="none" rtlCol="0">
            <a:spAutoFit/>
          </a:bodyPr>
          <a:lstStyle/>
          <a:p>
            <a:r>
              <a:rPr lang="en-US" altLang="ja-JP" sz="3200" dirty="0">
                <a:latin typeface="メイリオ" panose="020B0604030504040204" pitchFamily="50" charset="-128"/>
                <a:ea typeface="メイリオ" panose="020B0604030504040204" pitchFamily="50" charset="-128"/>
              </a:rPr>
              <a:t>SII</a:t>
            </a:r>
            <a:r>
              <a:rPr lang="ja-JP" altLang="en-US" sz="3200" dirty="0">
                <a:latin typeface="メイリオ" panose="020B0604030504040204" pitchFamily="50" charset="-128"/>
                <a:ea typeface="メイリオ" panose="020B0604030504040204" pitchFamily="50" charset="-128"/>
              </a:rPr>
              <a:t>の計算コスト</a:t>
            </a:r>
            <a:endParaRPr kumimoji="1" lang="ja-JP" altLang="en-US" sz="3200" dirty="0">
              <a:latin typeface="メイリオ" panose="020B0604030504040204" pitchFamily="50" charset="-128"/>
              <a:ea typeface="メイリオ" panose="020B0604030504040204" pitchFamily="50" charset="-128"/>
            </a:endParaRPr>
          </a:p>
        </p:txBody>
      </p:sp>
      <p:pic>
        <p:nvPicPr>
          <p:cNvPr id="7" name="図 6">
            <a:extLst>
              <a:ext uri="{FF2B5EF4-FFF2-40B4-BE49-F238E27FC236}">
                <a16:creationId xmlns:a16="http://schemas.microsoft.com/office/drawing/2014/main" id="{5947DE4E-0E22-4CE5-B2A3-9A2E33C8DE37}"/>
              </a:ext>
            </a:extLst>
          </p:cNvPr>
          <p:cNvPicPr>
            <a:picLocks noChangeAspect="1"/>
          </p:cNvPicPr>
          <p:nvPr/>
        </p:nvPicPr>
        <p:blipFill>
          <a:blip r:embed="rId4"/>
          <a:stretch>
            <a:fillRect/>
          </a:stretch>
        </p:blipFill>
        <p:spPr>
          <a:xfrm>
            <a:off x="922817" y="1928125"/>
            <a:ext cx="6775815" cy="1208275"/>
          </a:xfrm>
          <a:prstGeom prst="rect">
            <a:avLst/>
          </a:prstGeom>
        </p:spPr>
      </p:pic>
      <p:sp>
        <p:nvSpPr>
          <p:cNvPr id="8" name="テキスト ボックス 7">
            <a:extLst>
              <a:ext uri="{FF2B5EF4-FFF2-40B4-BE49-F238E27FC236}">
                <a16:creationId xmlns:a16="http://schemas.microsoft.com/office/drawing/2014/main" id="{80229100-47EC-7253-E240-D7B33F2B0F3A}"/>
              </a:ext>
            </a:extLst>
          </p:cNvPr>
          <p:cNvSpPr txBox="1"/>
          <p:nvPr/>
        </p:nvSpPr>
        <p:spPr>
          <a:xfrm>
            <a:off x="922817" y="1390993"/>
            <a:ext cx="4650632"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SII</a:t>
            </a:r>
            <a:r>
              <a:rPr lang="ja-JP" altLang="en-US" sz="2400" u="sng" dirty="0">
                <a:latin typeface="メイリオ" panose="020B0604030504040204" pitchFamily="50" charset="-128"/>
                <a:ea typeface="メイリオ" panose="020B0604030504040204" pitchFamily="50" charset="-128"/>
              </a:rPr>
              <a:t>の式</a:t>
            </a:r>
            <a:r>
              <a:rPr lang="en-US" altLang="ja-JP" sz="2400" u="sng" dirty="0">
                <a:latin typeface="メイリオ" panose="020B0604030504040204" pitchFamily="50" charset="-128"/>
                <a:ea typeface="メイリオ" panose="020B0604030504040204" pitchFamily="50" charset="-128"/>
              </a:rPr>
              <a:t>(S</a:t>
            </a:r>
            <a:r>
              <a:rPr lang="ja-JP" altLang="en-US" sz="2400" u="sng" dirty="0">
                <a:latin typeface="メイリオ" panose="020B0604030504040204" pitchFamily="50" charset="-128"/>
                <a:ea typeface="メイリオ" panose="020B0604030504040204" pitchFamily="50" charset="-128"/>
              </a:rPr>
              <a:t>：協力特徴量を固定）</a:t>
            </a:r>
            <a:endParaRPr kumimoji="1" lang="ja-JP" altLang="en-US" sz="2400" u="sng"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7D9DC837-33FB-88FF-068B-DAE47D2E5329}"/>
                  </a:ext>
                </a:extLst>
              </p:cNvPr>
              <p:cNvSpPr txBox="1"/>
              <p:nvPr/>
            </p:nvSpPr>
            <p:spPr>
              <a:xfrm>
                <a:off x="772773" y="5147726"/>
                <a:ext cx="10864261" cy="1200329"/>
              </a:xfrm>
              <a:prstGeom prst="rect">
                <a:avLst/>
              </a:prstGeom>
              <a:noFill/>
            </p:spPr>
            <p:txBody>
              <a:bodyPr wrap="square" rtlCol="0">
                <a:spAutoFit/>
              </a:bodyPr>
              <a:lstStyle/>
              <a:p>
                <a:pPr marL="457200" indent="-457200">
                  <a:buFont typeface="+mj-lt"/>
                  <a:buAutoNum type="arabicPeriod"/>
                </a:pPr>
                <a14:m>
                  <m:oMath xmlns:m="http://schemas.openxmlformats.org/officeDocument/2006/math">
                    <m:r>
                      <a:rPr lang="en-US" altLang="ja-JP" sz="2400" i="1" smtClean="0">
                        <a:latin typeface="Cambria Math" panose="02040503050406030204" pitchFamily="18" charset="0"/>
                        <a:ea typeface="メイリオ" panose="020B0604030504040204" pitchFamily="50" charset="-128"/>
                      </a:rPr>
                      <m:t>𝑇</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𝑁</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𝑆</m:t>
                    </m:r>
                  </m:oMath>
                </a14:m>
                <a:r>
                  <a:rPr kumimoji="1" lang="ja-JP" altLang="en-US" sz="2400" dirty="0">
                    <a:latin typeface="メイリオ" panose="020B0604030504040204" pitchFamily="50" charset="-128"/>
                    <a:ea typeface="メイリオ" panose="020B0604030504040204" pitchFamily="50" charset="-128"/>
                  </a:rPr>
                  <a:t>を満たす全ての</a:t>
                </a: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パターンについて</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m:rPr>
                            <m:sty m:val="p"/>
                          </m:rPr>
                          <a:rPr lang="el-GR" altLang="ja-JP" sz="2400" i="1">
                            <a:latin typeface="Cambria Math" panose="02040503050406030204" pitchFamily="18" charset="0"/>
                            <a:ea typeface="Cambria Math" panose="02040503050406030204" pitchFamily="18" charset="0"/>
                          </a:rPr>
                          <m:t>Δ</m:t>
                        </m:r>
                      </m:e>
                      <m:sub>
                        <m:r>
                          <a:rPr lang="en-US" altLang="ja-JP" sz="2400" i="1">
                            <a:latin typeface="Cambria Math" panose="02040503050406030204" pitchFamily="18" charset="0"/>
                            <a:ea typeface="メイリオ" panose="020B0604030504040204" pitchFamily="50" charset="-128"/>
                          </a:rPr>
                          <m:t>𝑆</m:t>
                        </m:r>
                      </m:sub>
                    </m:sSub>
                    <m:r>
                      <a:rPr lang="en-US" altLang="ja-JP" sz="2400" i="1">
                        <a:latin typeface="Cambria Math" panose="02040503050406030204" pitchFamily="18" charset="0"/>
                        <a:ea typeface="メイリオ" panose="020B0604030504040204" pitchFamily="50" charset="-128"/>
                      </a:rPr>
                      <m:t>𝑣</m:t>
                    </m:r>
                    <m:r>
                      <a:rPr lang="en-US" altLang="ja-JP" sz="2400" i="1">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𝑇</m:t>
                    </m:r>
                    <m:r>
                      <a:rPr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を繰り返し計算</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m:rPr>
                            <m:sty m:val="p"/>
                          </m:rPr>
                          <a:rPr lang="el-GR" altLang="ja-JP" sz="2400" i="1">
                            <a:latin typeface="Cambria Math" panose="02040503050406030204" pitchFamily="18" charset="0"/>
                            <a:ea typeface="Cambria Math" panose="02040503050406030204" pitchFamily="18" charset="0"/>
                          </a:rPr>
                          <m:t>Δ</m:t>
                        </m:r>
                      </m:e>
                      <m:sub>
                        <m:r>
                          <a:rPr lang="en-US" altLang="ja-JP" sz="2400" i="1">
                            <a:latin typeface="Cambria Math" panose="02040503050406030204" pitchFamily="18" charset="0"/>
                            <a:ea typeface="メイリオ" panose="020B0604030504040204" pitchFamily="50" charset="-128"/>
                          </a:rPr>
                          <m:t>𝑆</m:t>
                        </m:r>
                      </m:sub>
                    </m:sSub>
                    <m:r>
                      <a:rPr lang="en-US" altLang="ja-JP" sz="2400" i="1">
                        <a:latin typeface="Cambria Math" panose="02040503050406030204" pitchFamily="18" charset="0"/>
                        <a:ea typeface="メイリオ" panose="020B0604030504040204" pitchFamily="50" charset="-128"/>
                      </a:rPr>
                      <m:t>𝑣</m:t>
                    </m:r>
                    <m:d>
                      <m:dPr>
                        <m:ctrlPr>
                          <a:rPr lang="en-US" altLang="ja-JP" sz="2400" i="1">
                            <a:latin typeface="Cambria Math" panose="02040503050406030204" pitchFamily="18" charset="0"/>
                            <a:ea typeface="メイリオ" panose="020B0604030504040204" pitchFamily="50" charset="-128"/>
                          </a:rPr>
                        </m:ctrlPr>
                      </m:dPr>
                      <m:e>
                        <m:r>
                          <a:rPr lang="en-US" altLang="ja-JP" sz="2400" i="1">
                            <a:latin typeface="Cambria Math" panose="02040503050406030204" pitchFamily="18" charset="0"/>
                            <a:ea typeface="メイリオ" panose="020B0604030504040204" pitchFamily="50" charset="-128"/>
                          </a:rPr>
                          <m:t>𝑇</m:t>
                        </m:r>
                      </m:e>
                    </m:d>
                    <m:r>
                      <a:rPr lang="en-US" altLang="ja-JP" sz="2400" b="0" i="1" smtClean="0">
                        <a:latin typeface="Cambria Math" panose="02040503050406030204" pitchFamily="18" charset="0"/>
                        <a:ea typeface="メイリオ" panose="020B0604030504040204" pitchFamily="50" charset="-128"/>
                      </a:rPr>
                      <m:t>&lt;</m:t>
                    </m:r>
                    <m:r>
                      <a:rPr lang="ja-JP" altLang="en-US" sz="2400" b="0" i="1" smtClean="0">
                        <a:latin typeface="Cambria Math" panose="02040503050406030204" pitchFamily="18" charset="0"/>
                        <a:ea typeface="メイリオ" panose="020B0604030504040204" pitchFamily="50" charset="-128"/>
                      </a:rPr>
                      <m:t>𝜀</m:t>
                    </m:r>
                  </m:oMath>
                </a14:m>
                <a:r>
                  <a:rPr kumimoji="1" lang="ja-JP" altLang="en-US" sz="2400" dirty="0">
                    <a:latin typeface="メイリオ" panose="020B0604030504040204" pitchFamily="50" charset="-128"/>
                    <a:ea typeface="メイリオ" panose="020B0604030504040204" pitchFamily="50" charset="-128"/>
                  </a:rPr>
                  <a:t>であるような</a:t>
                </a: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を予め排除したい（</a:t>
                </a: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によって</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m:rPr>
                            <m:sty m:val="p"/>
                          </m:rPr>
                          <a:rPr lang="el-GR" altLang="ja-JP" sz="2400" i="1">
                            <a:latin typeface="Cambria Math" panose="02040503050406030204" pitchFamily="18" charset="0"/>
                            <a:ea typeface="Cambria Math" panose="02040503050406030204" pitchFamily="18" charset="0"/>
                          </a:rPr>
                          <m:t>Δ</m:t>
                        </m:r>
                      </m:e>
                      <m:sub>
                        <m:r>
                          <a:rPr lang="en-US" altLang="ja-JP" sz="2400" i="1">
                            <a:latin typeface="Cambria Math" panose="02040503050406030204" pitchFamily="18" charset="0"/>
                            <a:ea typeface="メイリオ" panose="020B0604030504040204" pitchFamily="50" charset="-128"/>
                          </a:rPr>
                          <m:t>𝑆</m:t>
                        </m:r>
                      </m:sub>
                    </m:sSub>
                    <m:r>
                      <a:rPr lang="en-US" altLang="ja-JP" sz="2400" i="1">
                        <a:latin typeface="Cambria Math" panose="02040503050406030204" pitchFamily="18" charset="0"/>
                        <a:ea typeface="メイリオ" panose="020B0604030504040204" pitchFamily="50" charset="-128"/>
                      </a:rPr>
                      <m:t>𝑣</m:t>
                    </m:r>
                    <m:d>
                      <m:dPr>
                        <m:ctrlPr>
                          <a:rPr lang="en-US" altLang="ja-JP" sz="2400" i="1">
                            <a:latin typeface="Cambria Math" panose="02040503050406030204" pitchFamily="18" charset="0"/>
                            <a:ea typeface="メイリオ" panose="020B0604030504040204" pitchFamily="50" charset="-128"/>
                          </a:rPr>
                        </m:ctrlPr>
                      </m:dPr>
                      <m:e>
                        <m:r>
                          <a:rPr lang="en-US" altLang="ja-JP" sz="2400" i="1">
                            <a:latin typeface="Cambria Math" panose="02040503050406030204" pitchFamily="18" charset="0"/>
                            <a:ea typeface="メイリオ" panose="020B0604030504040204" pitchFamily="50" charset="-128"/>
                          </a:rPr>
                          <m:t>𝑇</m:t>
                        </m:r>
                      </m:e>
                    </m:d>
                  </m:oMath>
                </a14:m>
                <a:r>
                  <a:rPr kumimoji="1" lang="ja-JP" altLang="en-US" sz="2400" dirty="0">
                    <a:latin typeface="メイリオ" panose="020B0604030504040204" pitchFamily="50" charset="-128"/>
                    <a:ea typeface="メイリオ" panose="020B0604030504040204" pitchFamily="50" charset="-128"/>
                  </a:rPr>
                  <a:t>が大きく変動す</a:t>
                </a:r>
                <a:r>
                  <a:rPr lang="ja-JP" altLang="en-US" sz="2400" dirty="0">
                    <a:latin typeface="メイリオ" panose="020B0604030504040204" pitchFamily="50" charset="-128"/>
                    <a:ea typeface="メイリオ" panose="020B0604030504040204" pitchFamily="50" charset="-128"/>
                  </a:rPr>
                  <a:t>ることが前提）</a:t>
                </a:r>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2" name="テキスト ボックス 11">
                <a:extLst>
                  <a:ext uri="{FF2B5EF4-FFF2-40B4-BE49-F238E27FC236}">
                    <a16:creationId xmlns:a16="http://schemas.microsoft.com/office/drawing/2014/main" id="{7D9DC837-33FB-88FF-068B-DAE47D2E5329}"/>
                  </a:ext>
                </a:extLst>
              </p:cNvPr>
              <p:cNvSpPr txBox="1">
                <a:spLocks noRot="1" noChangeAspect="1" noMove="1" noResize="1" noEditPoints="1" noAdjustHandles="1" noChangeArrowheads="1" noChangeShapeType="1" noTextEdit="1"/>
              </p:cNvSpPr>
              <p:nvPr/>
            </p:nvSpPr>
            <p:spPr>
              <a:xfrm>
                <a:off x="772773" y="5147726"/>
                <a:ext cx="10864261" cy="1200329"/>
              </a:xfrm>
              <a:prstGeom prst="rect">
                <a:avLst/>
              </a:prstGeom>
              <a:blipFill>
                <a:blip r:embed="rId5"/>
                <a:stretch>
                  <a:fillRect l="-842" t="-5584" b="-106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209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544A860-2CCE-FED0-B4BF-DFAD9017D06D}"/>
              </a:ext>
            </a:extLst>
          </p:cNvPr>
          <p:cNvSpPr txBox="1"/>
          <p:nvPr/>
        </p:nvSpPr>
        <p:spPr>
          <a:xfrm>
            <a:off x="517585" y="483079"/>
            <a:ext cx="7234673" cy="584775"/>
          </a:xfrm>
          <a:prstGeom prst="rect">
            <a:avLst/>
          </a:prstGeom>
          <a:noFill/>
        </p:spPr>
        <p:txBody>
          <a:bodyPr wrap="none" rtlCol="0">
            <a:spAutoFit/>
          </a:bodyPr>
          <a:lstStyle/>
          <a:p>
            <a:pPr algn="l"/>
            <a:r>
              <a:rPr lang="en-US" altLang="ja-JP" sz="3200" dirty="0">
                <a:latin typeface="メイリオ" panose="020B0604030504040204" pitchFamily="50" charset="-128"/>
                <a:ea typeface="メイリオ" panose="020B0604030504040204" pitchFamily="50" charset="-128"/>
              </a:rPr>
              <a:t>L0</a:t>
            </a:r>
            <a:r>
              <a:rPr lang="ja-JP" altLang="en-US" sz="3200" dirty="0">
                <a:latin typeface="メイリオ" panose="020B0604030504040204" pitchFamily="50" charset="-128"/>
                <a:ea typeface="メイリオ" panose="020B0604030504040204" pitchFamily="50" charset="-128"/>
              </a:rPr>
              <a:t>正則化にもとづく特徴量選択の概要</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2E93CBDC-A0A9-C846-CE6D-EE694EDB7F71}"/>
              </a:ext>
            </a:extLst>
          </p:cNvPr>
          <p:cNvSpPr txBox="1"/>
          <p:nvPr/>
        </p:nvSpPr>
        <p:spPr>
          <a:xfrm>
            <a:off x="517585" y="1259456"/>
            <a:ext cx="11412748" cy="2492990"/>
          </a:xfrm>
          <a:prstGeom prst="rect">
            <a:avLst/>
          </a:prstGeom>
          <a:noFill/>
        </p:spPr>
        <p:txBody>
          <a:bodyPr wrap="square" rtlCol="0">
            <a:spAutoFit/>
          </a:bodyPr>
          <a:lstStyle/>
          <a:p>
            <a:pPr marL="457200" indent="-457200">
              <a:buFontTx/>
              <a:buAutoNum type="arabicPeriod"/>
            </a:pPr>
            <a:r>
              <a:rPr kumimoji="1" lang="en-US" altLang="ja-JP" sz="2400" dirty="0">
                <a:latin typeface="メイリオ" panose="020B0604030504040204" pitchFamily="50" charset="-128"/>
                <a:ea typeface="メイリオ" panose="020B0604030504040204" pitchFamily="50" charset="-128"/>
              </a:rPr>
              <a:t>MDR : </a:t>
            </a:r>
            <a:r>
              <a:rPr kumimoji="1" lang="ja-JP" altLang="en-US" sz="2400" dirty="0">
                <a:latin typeface="メイリオ" panose="020B0604030504040204" pitchFamily="50" charset="-128"/>
                <a:ea typeface="メイリオ" panose="020B0604030504040204" pitchFamily="50" charset="-128"/>
              </a:rPr>
              <a:t>ニューラルネットワークの</a:t>
            </a:r>
            <a:r>
              <a:rPr kumimoji="1" lang="en-US" altLang="ja-JP" sz="2400" dirty="0">
                <a:latin typeface="メイリオ" panose="020B0604030504040204" pitchFamily="50" charset="-128"/>
                <a:ea typeface="メイリオ" panose="020B0604030504040204" pitchFamily="50" charset="-128"/>
              </a:rPr>
              <a:t>affine</a:t>
            </a:r>
            <a:r>
              <a:rPr kumimoji="1" lang="ja-JP" altLang="en-US" sz="2400" dirty="0">
                <a:latin typeface="メイリオ" panose="020B0604030504040204" pitchFamily="50" charset="-128"/>
                <a:ea typeface="メイリオ" panose="020B0604030504040204" pitchFamily="50" charset="-128"/>
              </a:rPr>
              <a:t>層でのネットワークを</a:t>
            </a:r>
            <a:r>
              <a:rPr kumimoji="1" lang="en-US" altLang="ja-JP" sz="2400" dirty="0">
                <a:latin typeface="メイリオ" panose="020B0604030504040204" pitchFamily="50" charset="-128"/>
                <a:ea typeface="メイリオ" panose="020B0604030504040204" pitchFamily="50" charset="-128"/>
              </a:rPr>
              <a:t>sparce</a:t>
            </a:r>
            <a:r>
              <a:rPr kumimoji="1" lang="ja-JP" altLang="en-US" sz="2400" dirty="0">
                <a:latin typeface="メイリオ" panose="020B0604030504040204" pitchFamily="50" charset="-128"/>
                <a:ea typeface="メイリオ" panose="020B0604030504040204" pitchFamily="50" charset="-128"/>
              </a:rPr>
              <a:t>にする方法として提案されたもの</a:t>
            </a:r>
            <a:r>
              <a:rPr lang="en-US" altLang="ja-JP" sz="2400"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Christos </a:t>
            </a:r>
            <a:r>
              <a:rPr lang="en-US" altLang="ja-JP" dirty="0" err="1">
                <a:latin typeface="メイリオ" panose="020B0604030504040204" pitchFamily="50" charset="-128"/>
                <a:ea typeface="メイリオ" panose="020B0604030504040204" pitchFamily="50" charset="-128"/>
              </a:rPr>
              <a:t>Louizos</a:t>
            </a:r>
            <a:r>
              <a:rPr lang="en-US" altLang="ja-JP" dirty="0">
                <a:latin typeface="メイリオ" panose="020B0604030504040204" pitchFamily="50" charset="-128"/>
                <a:ea typeface="メイリオ" panose="020B0604030504040204" pitchFamily="50" charset="-128"/>
              </a:rPr>
              <a:t>, Max Welling, Diederik P. </a:t>
            </a:r>
            <a:r>
              <a:rPr lang="en-US" altLang="ja-JP" dirty="0" err="1">
                <a:latin typeface="メイリオ" panose="020B0604030504040204" pitchFamily="50" charset="-128"/>
                <a:ea typeface="メイリオ" panose="020B0604030504040204" pitchFamily="50" charset="-128"/>
              </a:rPr>
              <a:t>Kingma,”Learning</a:t>
            </a:r>
            <a:r>
              <a:rPr lang="en-US" altLang="ja-JP" dirty="0">
                <a:latin typeface="メイリオ" panose="020B0604030504040204" pitchFamily="50" charset="-128"/>
                <a:ea typeface="メイリオ" panose="020B0604030504040204" pitchFamily="50" charset="-128"/>
              </a:rPr>
              <a:t> Sparse Neural Networks Through Mixture-Distributed Regularization,” ICLR2018</a:t>
            </a:r>
          </a:p>
          <a:p>
            <a:pPr marL="457200" indent="-457200" algn="l">
              <a:buAutoNum type="arabicPeriod"/>
            </a:pPr>
            <a:endParaRPr kumimoji="1" lang="en-US" altLang="ja-JP" sz="2400" dirty="0">
              <a:latin typeface="メイリオ" panose="020B0604030504040204" pitchFamily="50" charset="-128"/>
              <a:ea typeface="メイリオ" panose="020B0604030504040204" pitchFamily="50" charset="-128"/>
            </a:endParaRPr>
          </a:p>
          <a:p>
            <a:pPr marL="457200" indent="-457200">
              <a:buFontTx/>
              <a:buAutoNum type="arabicPeriod"/>
            </a:pPr>
            <a:r>
              <a:rPr kumimoji="1" lang="en-US" altLang="ja-JP" sz="2400" dirty="0">
                <a:latin typeface="メイリオ" panose="020B0604030504040204" pitchFamily="50" charset="-128"/>
                <a:ea typeface="メイリオ" panose="020B0604030504040204" pitchFamily="50" charset="-128"/>
              </a:rPr>
              <a:t>DBV : </a:t>
            </a:r>
            <a:r>
              <a:rPr kumimoji="1" lang="ja-JP" altLang="en-US" sz="2400" dirty="0">
                <a:latin typeface="メイリオ" panose="020B0604030504040204" pitchFamily="50" charset="-128"/>
                <a:ea typeface="メイリオ" panose="020B0604030504040204" pitchFamily="50" charset="-128"/>
              </a:rPr>
              <a:t>これを文書の単語系列に応用してクラス判別等に有効な部分特徴量⇒フレーズ を</a:t>
            </a:r>
            <a:r>
              <a:rPr lang="ja-JP" altLang="en-US" sz="2400" dirty="0">
                <a:latin typeface="メイリオ" panose="020B0604030504040204" pitchFamily="50" charset="-128"/>
                <a:ea typeface="メイリオ" panose="020B0604030504040204" pitchFamily="50" charset="-128"/>
              </a:rPr>
              <a:t>選択できるように拡張 </a:t>
            </a:r>
            <a:r>
              <a:rPr lang="en-US" altLang="ja-JP" dirty="0">
                <a:latin typeface="メイリオ" panose="020B0604030504040204" pitchFamily="50" charset="-128"/>
                <a:ea typeface="メイリオ" panose="020B0604030504040204" pitchFamily="50" charset="-128"/>
              </a:rPr>
              <a:t>J Bastings, W Aziz, I </a:t>
            </a:r>
            <a:r>
              <a:rPr lang="en-US" altLang="ja-JP" dirty="0" err="1">
                <a:latin typeface="メイリオ" panose="020B0604030504040204" pitchFamily="50" charset="-128"/>
                <a:ea typeface="メイリオ" panose="020B0604030504040204" pitchFamily="50" charset="-128"/>
              </a:rPr>
              <a:t>Titov,”Interpretable</a:t>
            </a:r>
            <a:r>
              <a:rPr lang="en-US" altLang="ja-JP" dirty="0">
                <a:latin typeface="メイリオ" panose="020B0604030504040204" pitchFamily="50" charset="-128"/>
                <a:ea typeface="メイリオ" panose="020B0604030504040204" pitchFamily="50" charset="-128"/>
              </a:rPr>
              <a:t> Neural Predictions with Differentiable Binary Variables,”ACL2019 </a:t>
            </a:r>
            <a:endParaRPr kumimoji="1" lang="ja-JP" altLang="en-US" sz="2400" dirty="0">
              <a:latin typeface="メイリオ" panose="020B0604030504040204" pitchFamily="50" charset="-128"/>
              <a:ea typeface="メイリオ" panose="020B0604030504040204" pitchFamily="50" charset="-128"/>
            </a:endParaRPr>
          </a:p>
        </p:txBody>
      </p:sp>
      <p:sp>
        <p:nvSpPr>
          <p:cNvPr id="51" name="テキスト ボックス 50">
            <a:extLst>
              <a:ext uri="{FF2B5EF4-FFF2-40B4-BE49-F238E27FC236}">
                <a16:creationId xmlns:a16="http://schemas.microsoft.com/office/drawing/2014/main" id="{226DB0D6-BED9-ACA8-6814-9C6AFAD144C8}"/>
              </a:ext>
            </a:extLst>
          </p:cNvPr>
          <p:cNvSpPr txBox="1"/>
          <p:nvPr/>
        </p:nvSpPr>
        <p:spPr>
          <a:xfrm>
            <a:off x="1073285" y="3944048"/>
            <a:ext cx="10857048" cy="461665"/>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rPr>
              <a:t>L0</a:t>
            </a:r>
            <a:r>
              <a:rPr lang="ja-JP" altLang="en-US" sz="2400" dirty="0">
                <a:latin typeface="メイリオ" panose="020B0604030504040204" pitchFamily="50" charset="-128"/>
                <a:ea typeface="メイリオ" panose="020B0604030504040204" pitchFamily="50" charset="-128"/>
              </a:rPr>
              <a:t>正則化提案手法はほとんど同じ（</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値化近似分布だけが異なる）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29393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3F38DC-CDEC-964E-76D4-E3897D46C8DF}"/>
              </a:ext>
            </a:extLst>
          </p:cNvPr>
          <p:cNvSpPr txBox="1"/>
          <p:nvPr/>
        </p:nvSpPr>
        <p:spPr>
          <a:xfrm>
            <a:off x="577970" y="457200"/>
            <a:ext cx="742222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続き（参考）　</a:t>
            </a:r>
            <a:r>
              <a:rPr kumimoji="1" lang="en-US" altLang="ja-JP" sz="3200" dirty="0">
                <a:latin typeface="メイリオ" panose="020B0604030504040204" pitchFamily="50" charset="-128"/>
                <a:ea typeface="メイリオ" panose="020B0604030504040204" pitchFamily="50" charset="-128"/>
              </a:rPr>
              <a:t>T</a:t>
            </a:r>
            <a:r>
              <a:rPr kumimoji="1" lang="ja-JP" altLang="en-US" sz="3200" dirty="0">
                <a:latin typeface="メイリオ" panose="020B0604030504040204" pitchFamily="50" charset="-128"/>
                <a:ea typeface="メイリオ" panose="020B0604030504040204" pitchFamily="50" charset="-128"/>
              </a:rPr>
              <a:t>の繰り返しパターン数</a:t>
            </a:r>
          </a:p>
        </p:txBody>
      </p:sp>
      <p:sp>
        <p:nvSpPr>
          <p:cNvPr id="3" name="テキスト ボックス 2">
            <a:extLst>
              <a:ext uri="{FF2B5EF4-FFF2-40B4-BE49-F238E27FC236}">
                <a16:creationId xmlns:a16="http://schemas.microsoft.com/office/drawing/2014/main" id="{D8369116-0D4A-3B44-E6FC-3E83C51A063A}"/>
              </a:ext>
            </a:extLst>
          </p:cNvPr>
          <p:cNvSpPr txBox="1"/>
          <p:nvPr/>
        </p:nvSpPr>
        <p:spPr>
          <a:xfrm>
            <a:off x="715992" y="3574167"/>
            <a:ext cx="6873998" cy="3170099"/>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def combination(T):</a:t>
            </a:r>
          </a:p>
          <a:p>
            <a:r>
              <a:rPr lang="en-US" altLang="ja-JP" sz="2000" dirty="0">
                <a:latin typeface="メイリオ" panose="020B0604030504040204" pitchFamily="50" charset="-128"/>
                <a:ea typeface="メイリオ" panose="020B0604030504040204" pitchFamily="50" charset="-128"/>
              </a:rPr>
              <a:t>    </a:t>
            </a:r>
          </a:p>
          <a:p>
            <a:r>
              <a:rPr lang="en-US" altLang="ja-JP" sz="2000" dirty="0">
                <a:latin typeface="メイリオ" panose="020B0604030504040204" pitchFamily="50" charset="-128"/>
                <a:ea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rPr>
              <a:t>all_comb</a:t>
            </a:r>
            <a:r>
              <a:rPr lang="en-US" altLang="ja-JP" sz="2000" dirty="0">
                <a:latin typeface="メイリオ" panose="020B0604030504040204" pitchFamily="50" charset="-128"/>
                <a:ea typeface="メイリオ" panose="020B0604030504040204" pitchFamily="50" charset="-128"/>
              </a:rPr>
              <a:t> = []</a:t>
            </a:r>
          </a:p>
          <a:p>
            <a:r>
              <a:rPr lang="en-US" altLang="ja-JP" sz="2000" dirty="0">
                <a:latin typeface="メイリオ" panose="020B0604030504040204" pitchFamily="50" charset="-128"/>
                <a:ea typeface="メイリオ" panose="020B0604030504040204" pitchFamily="50" charset="-128"/>
              </a:rPr>
              <a:t>    for n in range(1,len(T)+1):</a:t>
            </a:r>
          </a:p>
          <a:p>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 comb</a:t>
            </a:r>
            <a:r>
              <a:rPr lang="ja-JP" altLang="en-US" sz="2000" dirty="0">
                <a:latin typeface="メイリオ" panose="020B0604030504040204" pitchFamily="50" charset="-128"/>
                <a:ea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rPr>
              <a:t>T</a:t>
            </a:r>
            <a:r>
              <a:rPr lang="ja-JP" altLang="en-US" sz="2000" dirty="0">
                <a:latin typeface="メイリオ" panose="020B0604030504040204" pitchFamily="50" charset="-128"/>
                <a:ea typeface="メイリオ" panose="020B0604030504040204" pitchFamily="50" charset="-128"/>
              </a:rPr>
              <a:t>から</a:t>
            </a:r>
            <a:r>
              <a:rPr lang="en-US" altLang="ja-JP" sz="2000"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個取り出す組み合わせパターン</a:t>
            </a:r>
            <a:r>
              <a:rPr lang="en-US" altLang="ja-JP" sz="2000" dirty="0">
                <a:latin typeface="メイリオ" panose="020B0604030504040204" pitchFamily="50" charset="-128"/>
                <a:ea typeface="メイリオ" panose="020B0604030504040204" pitchFamily="50" charset="-128"/>
              </a:rPr>
              <a:t> </a:t>
            </a:r>
          </a:p>
          <a:p>
            <a:r>
              <a:rPr lang="en-US" altLang="ja-JP" sz="2000" dirty="0">
                <a:latin typeface="メイリオ" panose="020B0604030504040204" pitchFamily="50" charset="-128"/>
                <a:ea typeface="メイリオ" panose="020B0604030504040204" pitchFamily="50" charset="-128"/>
              </a:rPr>
              <a:t>        for comb in </a:t>
            </a:r>
            <a:r>
              <a:rPr lang="en-US" altLang="ja-JP" sz="2000" dirty="0" err="1">
                <a:latin typeface="メイリオ" panose="020B0604030504040204" pitchFamily="50" charset="-128"/>
                <a:ea typeface="メイリオ" panose="020B0604030504040204" pitchFamily="50" charset="-128"/>
              </a:rPr>
              <a:t>itertools.combinations</a:t>
            </a:r>
            <a:r>
              <a:rPr lang="en-US" altLang="ja-JP" sz="2000" dirty="0">
                <a:latin typeface="メイリオ" panose="020B0604030504040204" pitchFamily="50" charset="-128"/>
                <a:ea typeface="メイリオ" panose="020B0604030504040204" pitchFamily="50" charset="-128"/>
              </a:rPr>
              <a:t>(T, n):</a:t>
            </a:r>
          </a:p>
          <a:p>
            <a:r>
              <a:rPr lang="en-US" altLang="ja-JP" sz="2000" dirty="0">
                <a:latin typeface="メイリオ" panose="020B0604030504040204" pitchFamily="50" charset="-128"/>
                <a:ea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rPr>
              <a:t>all_comb.append</a:t>
            </a:r>
            <a:r>
              <a:rPr lang="en-US" altLang="ja-JP" sz="2000" dirty="0">
                <a:latin typeface="メイリオ" panose="020B0604030504040204" pitchFamily="50" charset="-128"/>
                <a:ea typeface="メイリオ" panose="020B0604030504040204" pitchFamily="50" charset="-128"/>
              </a:rPr>
              <a:t>(list(comb))</a:t>
            </a:r>
          </a:p>
          <a:p>
            <a:endParaRPr lang="ja-JP" altLang="en-US"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return </a:t>
            </a:r>
            <a:r>
              <a:rPr lang="en-US" altLang="ja-JP" sz="2000" dirty="0" err="1">
                <a:latin typeface="メイリオ" panose="020B0604030504040204" pitchFamily="50" charset="-128"/>
                <a:ea typeface="メイリオ" panose="020B0604030504040204" pitchFamily="50" charset="-128"/>
              </a:rPr>
              <a:t>all_comb</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581B478B-1CBD-AB7C-66EE-6301B7EACC7E}"/>
                  </a:ext>
                </a:extLst>
              </p:cNvPr>
              <p:cNvSpPr txBox="1"/>
              <p:nvPr/>
            </p:nvSpPr>
            <p:spPr>
              <a:xfrm>
                <a:off x="715992" y="1902673"/>
                <a:ext cx="4483215"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①</a:t>
                </a:r>
                <a:r>
                  <a:rPr kumimoji="1" lang="en-US" altLang="ja-JP" sz="2400" dirty="0">
                    <a:latin typeface="メイリオ" panose="020B0604030504040204" pitchFamily="50" charset="-128"/>
                    <a:ea typeface="メイリオ" panose="020B0604030504040204" pitchFamily="50" charset="-128"/>
                  </a:rPr>
                  <a:t>Len(T) = 4</a:t>
                </a:r>
                <a:r>
                  <a:rPr kumimoji="1" lang="ja-JP" altLang="en-US" sz="2400" dirty="0">
                    <a:latin typeface="メイリオ" panose="020B0604030504040204" pitchFamily="50" charset="-128"/>
                    <a:ea typeface="メイリオ" panose="020B0604030504040204" pitchFamily="50" charset="-128"/>
                  </a:rPr>
                  <a:t>の場合</a:t>
                </a:r>
                <a14:m>
                  <m:oMath xmlns:m="http://schemas.openxmlformats.org/officeDocument/2006/math">
                    <m:r>
                      <a:rPr lang="en-US" altLang="ja-JP" sz="2400" b="0" i="0" smtClean="0">
                        <a:latin typeface="Cambria Math" panose="02040503050406030204" pitchFamily="18" charset="0"/>
                        <a:ea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rPr>
                      <m:t>𝐿</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𝑆</m:t>
                    </m:r>
                    <m:r>
                      <a:rPr lang="ja-JP" altLang="en-US" sz="2400" i="1" smtClean="0">
                        <a:latin typeface="Cambria Math" panose="02040503050406030204" pitchFamily="18" charset="0"/>
                        <a:ea typeface="Cambria Math" panose="02040503050406030204" pitchFamily="18" charset="0"/>
                      </a:rPr>
                      <m:t>毎に</m:t>
                    </m:r>
                  </m:oMath>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5" name="テキスト ボックス 4">
                <a:extLst>
                  <a:ext uri="{FF2B5EF4-FFF2-40B4-BE49-F238E27FC236}">
                    <a16:creationId xmlns:a16="http://schemas.microsoft.com/office/drawing/2014/main" id="{581B478B-1CBD-AB7C-66EE-6301B7EACC7E}"/>
                  </a:ext>
                </a:extLst>
              </p:cNvPr>
              <p:cNvSpPr txBox="1">
                <a:spLocks noRot="1" noChangeAspect="1" noMove="1" noResize="1" noEditPoints="1" noAdjustHandles="1" noChangeArrowheads="1" noChangeShapeType="1" noTextEdit="1"/>
              </p:cNvSpPr>
              <p:nvPr/>
            </p:nvSpPr>
            <p:spPr>
              <a:xfrm>
                <a:off x="715992" y="1902673"/>
                <a:ext cx="4483215" cy="461665"/>
              </a:xfrm>
              <a:prstGeom prst="rect">
                <a:avLst/>
              </a:prstGeom>
              <a:blipFill>
                <a:blip r:embed="rId2"/>
                <a:stretch>
                  <a:fillRect l="-2038" t="-7895" b="-31579"/>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C1AB6E9-515F-03DE-0E71-E969DB3D633F}"/>
              </a:ext>
            </a:extLst>
          </p:cNvPr>
          <p:cNvSpPr txBox="1"/>
          <p:nvPr/>
        </p:nvSpPr>
        <p:spPr>
          <a:xfrm>
            <a:off x="5155049" y="1902672"/>
            <a:ext cx="3765665" cy="461665"/>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4</a:t>
            </a:r>
            <a:r>
              <a:rPr kumimoji="1" lang="en-US" altLang="ja-JP" sz="2400" dirty="0">
                <a:latin typeface="メイリオ" panose="020B0604030504040204" pitchFamily="50" charset="-128"/>
                <a:ea typeface="メイリオ" panose="020B0604030504040204" pitchFamily="50" charset="-128"/>
              </a:rPr>
              <a:t>C</a:t>
            </a:r>
            <a:r>
              <a:rPr kumimoji="1" lang="en-US" altLang="ja-JP" sz="1400" dirty="0">
                <a:latin typeface="メイリオ" panose="020B0604030504040204" pitchFamily="50" charset="-128"/>
                <a:ea typeface="メイリオ" panose="020B0604030504040204" pitchFamily="50" charset="-128"/>
              </a:rPr>
              <a:t>1</a:t>
            </a:r>
            <a:r>
              <a:rPr kumimoji="1" lang="en-US" altLang="ja-JP" sz="2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4</a:t>
            </a:r>
            <a:r>
              <a:rPr lang="en-US" altLang="ja-JP" sz="2400" dirty="0">
                <a:latin typeface="メイリオ" panose="020B0604030504040204" pitchFamily="50" charset="-128"/>
                <a:ea typeface="メイリオ" panose="020B0604030504040204" pitchFamily="50" charset="-128"/>
              </a:rPr>
              <a:t>C</a:t>
            </a:r>
            <a:r>
              <a:rPr lang="en-US" altLang="ja-JP" sz="1400" dirty="0">
                <a:latin typeface="メイリオ" panose="020B0604030504040204" pitchFamily="50" charset="-128"/>
                <a:ea typeface="メイリオ" panose="020B0604030504040204" pitchFamily="50" charset="-128"/>
              </a:rPr>
              <a:t>2</a:t>
            </a:r>
            <a:r>
              <a:rPr lang="en-US" altLang="ja-JP" sz="2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4</a:t>
            </a:r>
            <a:r>
              <a:rPr lang="en-US" altLang="ja-JP" sz="2400" dirty="0">
                <a:latin typeface="メイリオ" panose="020B0604030504040204" pitchFamily="50" charset="-128"/>
                <a:ea typeface="メイリオ" panose="020B0604030504040204" pitchFamily="50" charset="-128"/>
              </a:rPr>
              <a:t>C</a:t>
            </a:r>
            <a:r>
              <a:rPr lang="en-US" altLang="ja-JP" sz="1400" dirty="0">
                <a:latin typeface="メイリオ" panose="020B0604030504040204" pitchFamily="50" charset="-128"/>
                <a:ea typeface="メイリオ" panose="020B0604030504040204" pitchFamily="50" charset="-128"/>
              </a:rPr>
              <a:t>3</a:t>
            </a:r>
            <a:r>
              <a:rPr lang="en-US" altLang="ja-JP" sz="2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4</a:t>
            </a:r>
            <a:r>
              <a:rPr lang="en-US" altLang="ja-JP" sz="2400" dirty="0">
                <a:latin typeface="メイリオ" panose="020B0604030504040204" pitchFamily="50" charset="-128"/>
                <a:ea typeface="メイリオ" panose="020B0604030504040204" pitchFamily="50" charset="-128"/>
              </a:rPr>
              <a:t>C</a:t>
            </a:r>
            <a:r>
              <a:rPr lang="en-US" altLang="ja-JP" sz="1400" dirty="0">
                <a:latin typeface="メイリオ" panose="020B0604030504040204" pitchFamily="50" charset="-128"/>
                <a:ea typeface="メイリオ" panose="020B0604030504040204" pitchFamily="50" charset="-128"/>
              </a:rPr>
              <a:t>4</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3301C466-DD49-1C5A-A641-73722969571E}"/>
              </a:ext>
            </a:extLst>
          </p:cNvPr>
          <p:cNvSpPr txBox="1"/>
          <p:nvPr/>
        </p:nvSpPr>
        <p:spPr>
          <a:xfrm>
            <a:off x="7914715" y="1902671"/>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とおり計算する</a:t>
            </a:r>
          </a:p>
        </p:txBody>
      </p:sp>
      <p:sp>
        <p:nvSpPr>
          <p:cNvPr id="11" name="テキスト ボックス 10">
            <a:extLst>
              <a:ext uri="{FF2B5EF4-FFF2-40B4-BE49-F238E27FC236}">
                <a16:creationId xmlns:a16="http://schemas.microsoft.com/office/drawing/2014/main" id="{0D4CA6A7-F16D-EC02-8FC0-6A6293832311}"/>
              </a:ext>
            </a:extLst>
          </p:cNvPr>
          <p:cNvSpPr txBox="1"/>
          <p:nvPr/>
        </p:nvSpPr>
        <p:spPr>
          <a:xfrm>
            <a:off x="715992" y="2381287"/>
            <a:ext cx="416171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②</a:t>
            </a:r>
            <a:r>
              <a:rPr kumimoji="1" lang="en-US" altLang="ja-JP" sz="2400" dirty="0">
                <a:latin typeface="メイリオ" panose="020B0604030504040204" pitchFamily="50" charset="-128"/>
                <a:ea typeface="メイリオ" panose="020B0604030504040204" pitchFamily="50" charset="-128"/>
              </a:rPr>
              <a:t>Len(S) = 3</a:t>
            </a:r>
            <a:r>
              <a:rPr kumimoji="1" lang="ja-JP" altLang="en-US" sz="2400" dirty="0">
                <a:latin typeface="メイリオ" panose="020B0604030504040204" pitchFamily="50" charset="-128"/>
                <a:ea typeface="メイリオ" panose="020B0604030504040204" pitchFamily="50" charset="-128"/>
              </a:rPr>
              <a:t>の場合、</a:t>
            </a:r>
            <a:r>
              <a:rPr lang="en-US" altLang="ja-JP" sz="2400" dirty="0">
                <a:latin typeface="メイリオ" panose="020B0604030504040204" pitchFamily="50" charset="-128"/>
                <a:ea typeface="メイリオ" panose="020B0604030504040204" pitchFamily="50" charset="-128"/>
              </a:rPr>
              <a:t>L</a:t>
            </a:r>
            <a:r>
              <a:rPr lang="ja-JP" altLang="en-US" sz="2400" dirty="0">
                <a:latin typeface="メイリオ" panose="020B0604030504040204" pitchFamily="50" charset="-128"/>
                <a:ea typeface="メイリオ" panose="020B0604030504040204" pitchFamily="50" charset="-128"/>
              </a:rPr>
              <a:t>は、</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8E8DE6B3-1860-FA4C-F375-6F236DC12E5D}"/>
              </a:ext>
            </a:extLst>
          </p:cNvPr>
          <p:cNvSpPr txBox="1"/>
          <p:nvPr/>
        </p:nvSpPr>
        <p:spPr>
          <a:xfrm>
            <a:off x="4575584" y="2364336"/>
            <a:ext cx="2266888" cy="461665"/>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3</a:t>
            </a:r>
            <a:r>
              <a:rPr kumimoji="1" lang="en-US" altLang="ja-JP" sz="2400" dirty="0">
                <a:latin typeface="メイリオ" panose="020B0604030504040204" pitchFamily="50" charset="-128"/>
                <a:ea typeface="メイリオ" panose="020B0604030504040204" pitchFamily="50" charset="-128"/>
              </a:rPr>
              <a:t>C</a:t>
            </a:r>
            <a:r>
              <a:rPr kumimoji="1" lang="en-US" altLang="ja-JP" sz="1400" dirty="0">
                <a:latin typeface="メイリオ" panose="020B0604030504040204" pitchFamily="50" charset="-128"/>
                <a:ea typeface="メイリオ" panose="020B0604030504040204" pitchFamily="50" charset="-128"/>
              </a:rPr>
              <a:t>1</a:t>
            </a:r>
            <a:r>
              <a:rPr kumimoji="1" lang="en-US" altLang="ja-JP" sz="2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3</a:t>
            </a:r>
            <a:r>
              <a:rPr lang="en-US" altLang="ja-JP" sz="2400" dirty="0">
                <a:latin typeface="メイリオ" panose="020B0604030504040204" pitchFamily="50" charset="-128"/>
                <a:ea typeface="メイリオ" panose="020B0604030504040204" pitchFamily="50" charset="-128"/>
              </a:rPr>
              <a:t>C</a:t>
            </a:r>
            <a:r>
              <a:rPr lang="en-US" altLang="ja-JP" sz="1400" dirty="0">
                <a:latin typeface="メイリオ" panose="020B0604030504040204" pitchFamily="50" charset="-128"/>
                <a:ea typeface="メイリオ" panose="020B0604030504040204" pitchFamily="50" charset="-128"/>
              </a:rPr>
              <a:t>2</a:t>
            </a:r>
            <a:r>
              <a:rPr lang="en-US" altLang="ja-JP" sz="2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3</a:t>
            </a:r>
            <a:r>
              <a:rPr lang="en-US" altLang="ja-JP" sz="2400" dirty="0">
                <a:latin typeface="メイリオ" panose="020B0604030504040204" pitchFamily="50" charset="-128"/>
                <a:ea typeface="メイリオ" panose="020B0604030504040204" pitchFamily="50" charset="-128"/>
              </a:rPr>
              <a:t>C</a:t>
            </a:r>
            <a:r>
              <a:rPr lang="en-US" altLang="ja-JP" sz="1400" dirty="0">
                <a:latin typeface="メイリオ" panose="020B0604030504040204" pitchFamily="50" charset="-128"/>
                <a:ea typeface="メイリオ" panose="020B0604030504040204" pitchFamily="50" charset="-128"/>
              </a:rPr>
              <a:t>3</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EFC18D1D-6A69-FD18-B83F-C59E290E8B0A}"/>
              </a:ext>
            </a:extLst>
          </p:cNvPr>
          <p:cNvSpPr txBox="1"/>
          <p:nvPr/>
        </p:nvSpPr>
        <p:spPr>
          <a:xfrm>
            <a:off x="6606611" y="2381286"/>
            <a:ext cx="2339102"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とおり計算する</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FED2BD87-C1E1-850B-A5E8-A70706F9748F}"/>
              </a:ext>
            </a:extLst>
          </p:cNvPr>
          <p:cNvSpPr txBox="1"/>
          <p:nvPr/>
        </p:nvSpPr>
        <p:spPr>
          <a:xfrm>
            <a:off x="783591" y="2842951"/>
            <a:ext cx="227818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計算量：①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②</a:t>
            </a:r>
          </a:p>
        </p:txBody>
      </p:sp>
      <p:pic>
        <p:nvPicPr>
          <p:cNvPr id="16" name="図 15">
            <a:extLst>
              <a:ext uri="{FF2B5EF4-FFF2-40B4-BE49-F238E27FC236}">
                <a16:creationId xmlns:a16="http://schemas.microsoft.com/office/drawing/2014/main" id="{E9A169E6-4DEB-41B8-AB32-F034C448038C}"/>
              </a:ext>
            </a:extLst>
          </p:cNvPr>
          <p:cNvPicPr>
            <a:picLocks noChangeAspect="1"/>
          </p:cNvPicPr>
          <p:nvPr/>
        </p:nvPicPr>
        <p:blipFill>
          <a:blip r:embed="rId3"/>
          <a:stretch>
            <a:fillRect/>
          </a:stretch>
        </p:blipFill>
        <p:spPr>
          <a:xfrm>
            <a:off x="881511" y="1010365"/>
            <a:ext cx="7785235" cy="895126"/>
          </a:xfrm>
          <a:prstGeom prst="rect">
            <a:avLst/>
          </a:prstGeom>
        </p:spPr>
      </p:pic>
    </p:spTree>
    <p:extLst>
      <p:ext uri="{BB962C8B-B14F-4D97-AF65-F5344CB8AC3E}">
        <p14:creationId xmlns:p14="http://schemas.microsoft.com/office/powerpoint/2010/main" val="3865400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C79048-CE18-0B8A-9123-15198301F928}"/>
              </a:ext>
            </a:extLst>
          </p:cNvPr>
          <p:cNvSpPr txBox="1"/>
          <p:nvPr/>
        </p:nvSpPr>
        <p:spPr>
          <a:xfrm>
            <a:off x="540327" y="268390"/>
            <a:ext cx="775244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SII</a:t>
            </a:r>
            <a:r>
              <a:rPr lang="ja-JP" altLang="en-US" sz="3200" dirty="0">
                <a:latin typeface="メイリオ" panose="020B0604030504040204" pitchFamily="50" charset="-128"/>
                <a:ea typeface="メイリオ" panose="020B0604030504040204" pitchFamily="50" charset="-128"/>
              </a:rPr>
              <a:t>ベースクラスタリングのための高速化</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91C43BD-1F4A-0630-0F4C-2342974CE528}"/>
              </a:ext>
            </a:extLst>
          </p:cNvPr>
          <p:cNvSpPr txBox="1"/>
          <p:nvPr/>
        </p:nvSpPr>
        <p:spPr>
          <a:xfrm>
            <a:off x="540327" y="867667"/>
            <a:ext cx="10841992" cy="1200329"/>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SII</a:t>
            </a:r>
            <a:r>
              <a:rPr kumimoji="1" lang="ja-JP" altLang="en-US" sz="2400" dirty="0">
                <a:latin typeface="メイリオ" panose="020B0604030504040204" pitchFamily="50" charset="-128"/>
                <a:ea typeface="メイリオ" panose="020B0604030504040204" pitchFamily="50" charset="-128"/>
              </a:rPr>
              <a:t>値が大きい協力特徴量から異なる協力特徴パターンを持つサブセット（クラスタ）を検出することが目的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上記を満たす程度に計算を省略してよい。</a:t>
            </a:r>
            <a:endParaRPr kumimoji="1" lang="en-US" altLang="ja-JP" sz="24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A28EC91-9F8C-B294-86B4-2E73184F9E68}"/>
                  </a:ext>
                </a:extLst>
              </p:cNvPr>
              <p:cNvSpPr txBox="1"/>
              <p:nvPr/>
            </p:nvSpPr>
            <p:spPr>
              <a:xfrm>
                <a:off x="963393" y="2028683"/>
                <a:ext cx="9995860" cy="830997"/>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T</a:t>
                </a: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binary gate</a:t>
                </a:r>
                <a:r>
                  <a:rPr lang="ja-JP" altLang="en-US" sz="2400" dirty="0">
                    <a:latin typeface="メイリオ" panose="020B0604030504040204" pitchFamily="50" charset="-128"/>
                    <a:ea typeface="メイリオ" panose="020B0604030504040204" pitchFamily="50" charset="-128"/>
                  </a:rPr>
                  <a:t>特徴量</a:t>
                </a:r>
                <a:r>
                  <a:rPr lang="en-US" altLang="ja-JP" sz="2400" dirty="0">
                    <a:latin typeface="メイリオ" panose="020B0604030504040204" pitchFamily="50" charset="-128"/>
                    <a:ea typeface="メイリオ" panose="020B0604030504040204" pitchFamily="50" charset="-128"/>
                  </a:rPr>
                  <a:t>T’</a:t>
                </a:r>
                <a:r>
                  <a:rPr lang="ja-JP" altLang="en-US" sz="2400" dirty="0">
                    <a:latin typeface="メイリオ" panose="020B0604030504040204" pitchFamily="50" charset="-128"/>
                    <a:ea typeface="メイリオ" panose="020B0604030504040204" pitchFamily="50" charset="-128"/>
                  </a:rPr>
                  <a:t>にしたときに</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m:rPr>
                            <m:sty m:val="p"/>
                          </m:rPr>
                          <a:rPr lang="el-GR" altLang="ja-JP" sz="2400" i="1">
                            <a:latin typeface="Cambria Math" panose="02040503050406030204" pitchFamily="18" charset="0"/>
                            <a:ea typeface="Cambria Math" panose="02040503050406030204" pitchFamily="18" charset="0"/>
                          </a:rPr>
                          <m:t>Δ</m:t>
                        </m:r>
                      </m:e>
                      <m:sub>
                        <m:r>
                          <a:rPr lang="en-US" altLang="ja-JP" sz="2400" i="1">
                            <a:latin typeface="Cambria Math" panose="02040503050406030204" pitchFamily="18" charset="0"/>
                            <a:ea typeface="メイリオ" panose="020B0604030504040204" pitchFamily="50" charset="-128"/>
                          </a:rPr>
                          <m:t>𝑆</m:t>
                        </m:r>
                      </m:sub>
                    </m:sSub>
                    <m:r>
                      <a:rPr lang="en-US" altLang="ja-JP" sz="2400" i="1">
                        <a:latin typeface="Cambria Math" panose="02040503050406030204" pitchFamily="18" charset="0"/>
                        <a:ea typeface="メイリオ" panose="020B0604030504040204" pitchFamily="50" charset="-128"/>
                      </a:rPr>
                      <m:t>𝑣</m:t>
                    </m:r>
                    <m:d>
                      <m:dPr>
                        <m:ctrlPr>
                          <a:rPr lang="en-US" altLang="ja-JP" sz="2400" i="1">
                            <a:latin typeface="Cambria Math" panose="02040503050406030204" pitchFamily="18" charset="0"/>
                            <a:ea typeface="メイリオ" panose="020B0604030504040204" pitchFamily="50" charset="-128"/>
                          </a:rPr>
                        </m:ctrlPr>
                      </m:dPr>
                      <m:e>
                        <m:r>
                          <a:rPr lang="en-US" altLang="ja-JP" sz="2400" i="1">
                            <a:latin typeface="Cambria Math" panose="02040503050406030204" pitchFamily="18" charset="0"/>
                            <a:ea typeface="メイリオ" panose="020B0604030504040204" pitchFamily="50" charset="-128"/>
                          </a:rPr>
                          <m:t>𝑇</m:t>
                        </m:r>
                      </m:e>
                    </m:d>
                    <m:r>
                      <a:rPr lang="en-US" altLang="ja-JP" sz="240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メイリオ" panose="020B0604030504040204" pitchFamily="50" charset="-128"/>
                          </a:rPr>
                        </m:ctrlPr>
                      </m:sSubPr>
                      <m:e>
                        <m:r>
                          <m:rPr>
                            <m:sty m:val="p"/>
                          </m:rPr>
                          <a:rPr lang="el-GR" altLang="ja-JP" sz="2400" i="1">
                            <a:latin typeface="Cambria Math" panose="02040503050406030204" pitchFamily="18" charset="0"/>
                            <a:ea typeface="Cambria Math" panose="02040503050406030204" pitchFamily="18" charset="0"/>
                          </a:rPr>
                          <m:t>Δ</m:t>
                        </m:r>
                      </m:e>
                      <m:sub>
                        <m:r>
                          <a:rPr lang="en-US" altLang="ja-JP" sz="2400" i="1">
                            <a:latin typeface="Cambria Math" panose="02040503050406030204" pitchFamily="18" charset="0"/>
                            <a:ea typeface="メイリオ" panose="020B0604030504040204" pitchFamily="50" charset="-128"/>
                          </a:rPr>
                          <m:t>𝑆</m:t>
                        </m:r>
                      </m:sub>
                    </m:sSub>
                    <m:r>
                      <a:rPr lang="en-US" altLang="ja-JP" sz="2400" i="1">
                        <a:latin typeface="Cambria Math" panose="02040503050406030204" pitchFamily="18" charset="0"/>
                        <a:ea typeface="メイリオ" panose="020B0604030504040204" pitchFamily="50" charset="-128"/>
                      </a:rPr>
                      <m:t>𝑣</m:t>
                    </m:r>
                    <m:d>
                      <m:dPr>
                        <m:ctrlPr>
                          <a:rPr lang="en-US" altLang="ja-JP" sz="2400" i="1">
                            <a:latin typeface="Cambria Math" panose="02040503050406030204" pitchFamily="18" charset="0"/>
                            <a:ea typeface="メイリオ" panose="020B0604030504040204" pitchFamily="50" charset="-128"/>
                          </a:rPr>
                        </m:ctrlPr>
                      </m:dPr>
                      <m:e>
                        <m:r>
                          <a:rPr lang="en-US" altLang="ja-JP" sz="2400" i="1">
                            <a:latin typeface="Cambria Math" panose="02040503050406030204" pitchFamily="18" charset="0"/>
                            <a:ea typeface="メイリオ" panose="020B0604030504040204" pitchFamily="50" charset="-128"/>
                          </a:rPr>
                          <m:t>𝑇</m:t>
                        </m:r>
                        <m:r>
                          <a:rPr lang="en-US" altLang="ja-JP" sz="2400" b="0" i="1" smtClean="0">
                            <a:latin typeface="Cambria Math" panose="02040503050406030204" pitchFamily="18" charset="0"/>
                            <a:ea typeface="メイリオ" panose="020B0604030504040204" pitchFamily="50" charset="-128"/>
                          </a:rPr>
                          <m:t>′</m:t>
                        </m:r>
                      </m:e>
                    </m:d>
                  </m:oMath>
                </a14:m>
                <a:r>
                  <a:rPr kumimoji="1" lang="ja-JP" altLang="en-US" sz="2400" dirty="0">
                    <a:latin typeface="メイリオ" panose="020B0604030504040204" pitchFamily="50" charset="-128"/>
                    <a:ea typeface="メイリオ" panose="020B0604030504040204" pitchFamily="50" charset="-128"/>
                  </a:rPr>
                  <a:t>ならば</a:t>
                </a: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で</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計算を高速化できる（特性関数に</a:t>
                </a:r>
                <a:r>
                  <a:rPr kumimoji="1" lang="en-US" altLang="ja-JP" sz="2400" dirty="0">
                    <a:latin typeface="メイリオ" panose="020B0604030504040204" pitchFamily="50" charset="-128"/>
                    <a:ea typeface="メイリオ" panose="020B0604030504040204" pitchFamily="50" charset="-128"/>
                  </a:rPr>
                  <a:t>binary gate NN</a:t>
                </a:r>
                <a:r>
                  <a:rPr kumimoji="1" lang="ja-JP" altLang="en-US" sz="2400" dirty="0">
                    <a:latin typeface="メイリオ" panose="020B0604030504040204" pitchFamily="50" charset="-128"/>
                    <a:ea typeface="メイリオ" panose="020B0604030504040204" pitchFamily="50" charset="-128"/>
                  </a:rPr>
                  <a:t>を導入）</a:t>
                </a:r>
              </a:p>
            </p:txBody>
          </p:sp>
        </mc:Choice>
        <mc:Fallback>
          <p:sp>
            <p:nvSpPr>
              <p:cNvPr id="6" name="テキスト ボックス 5">
                <a:extLst>
                  <a:ext uri="{FF2B5EF4-FFF2-40B4-BE49-F238E27FC236}">
                    <a16:creationId xmlns:a16="http://schemas.microsoft.com/office/drawing/2014/main" id="{1A28EC91-9F8C-B294-86B4-2E73184F9E68}"/>
                  </a:ext>
                </a:extLst>
              </p:cNvPr>
              <p:cNvSpPr txBox="1">
                <a:spLocks noRot="1" noChangeAspect="1" noMove="1" noResize="1" noEditPoints="1" noAdjustHandles="1" noChangeArrowheads="1" noChangeShapeType="1" noTextEdit="1"/>
              </p:cNvSpPr>
              <p:nvPr/>
            </p:nvSpPr>
            <p:spPr>
              <a:xfrm>
                <a:off x="963393" y="2028683"/>
                <a:ext cx="9995860" cy="830997"/>
              </a:xfrm>
              <a:prstGeom prst="rect">
                <a:avLst/>
              </a:prstGeom>
              <a:blipFill>
                <a:blip r:embed="rId2"/>
                <a:stretch>
                  <a:fillRect l="-915" t="-4412" b="-16176"/>
                </a:stretch>
              </a:blipFill>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7CD47035-312C-2A9E-8E80-DFAEC9EC8A82}"/>
              </a:ext>
            </a:extLst>
          </p:cNvPr>
          <p:cNvGraphicFramePr>
            <a:graphicFrameLocks noGrp="1"/>
          </p:cNvGraphicFramePr>
          <p:nvPr>
            <p:extLst>
              <p:ext uri="{D42A27DB-BD31-4B8C-83A1-F6EECF244321}">
                <p14:modId xmlns:p14="http://schemas.microsoft.com/office/powerpoint/2010/main" val="521699253"/>
              </p:ext>
            </p:extLst>
          </p:nvPr>
        </p:nvGraphicFramePr>
        <p:xfrm>
          <a:off x="4266478" y="4201073"/>
          <a:ext cx="4994275" cy="2109015"/>
        </p:xfrm>
        <a:graphic>
          <a:graphicData uri="http://schemas.openxmlformats.org/drawingml/2006/table">
            <a:tbl>
              <a:tblPr firstRow="1" bandRow="1">
                <a:tableStyleId>{5940675A-B579-460E-94D1-54222C63F5DA}</a:tableStyleId>
              </a:tblPr>
              <a:tblGrid>
                <a:gridCol w="998855">
                  <a:extLst>
                    <a:ext uri="{9D8B030D-6E8A-4147-A177-3AD203B41FA5}">
                      <a16:colId xmlns:a16="http://schemas.microsoft.com/office/drawing/2014/main" val="3613843674"/>
                    </a:ext>
                  </a:extLst>
                </a:gridCol>
                <a:gridCol w="998855">
                  <a:extLst>
                    <a:ext uri="{9D8B030D-6E8A-4147-A177-3AD203B41FA5}">
                      <a16:colId xmlns:a16="http://schemas.microsoft.com/office/drawing/2014/main" val="2804073210"/>
                    </a:ext>
                  </a:extLst>
                </a:gridCol>
                <a:gridCol w="998855">
                  <a:extLst>
                    <a:ext uri="{9D8B030D-6E8A-4147-A177-3AD203B41FA5}">
                      <a16:colId xmlns:a16="http://schemas.microsoft.com/office/drawing/2014/main" val="2227179607"/>
                    </a:ext>
                  </a:extLst>
                </a:gridCol>
                <a:gridCol w="998855">
                  <a:extLst>
                    <a:ext uri="{9D8B030D-6E8A-4147-A177-3AD203B41FA5}">
                      <a16:colId xmlns:a16="http://schemas.microsoft.com/office/drawing/2014/main" val="1210483410"/>
                    </a:ext>
                  </a:extLst>
                </a:gridCol>
                <a:gridCol w="998855">
                  <a:extLst>
                    <a:ext uri="{9D8B030D-6E8A-4147-A177-3AD203B41FA5}">
                      <a16:colId xmlns:a16="http://schemas.microsoft.com/office/drawing/2014/main" val="415968218"/>
                    </a:ext>
                  </a:extLst>
                </a:gridCol>
              </a:tblGrid>
              <a:tr h="421803">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072665329"/>
                  </a:ext>
                </a:extLst>
              </a:tr>
              <a:tr h="421803">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52384586"/>
                  </a:ext>
                </a:extLst>
              </a:tr>
              <a:tr h="421803">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095197886"/>
                  </a:ext>
                </a:extLst>
              </a:tr>
              <a:tr h="421803">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00817054"/>
                  </a:ext>
                </a:extLst>
              </a:tr>
              <a:tr h="421803">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64968321"/>
                  </a:ext>
                </a:extLst>
              </a:tr>
            </a:tbl>
          </a:graphicData>
        </a:graphic>
      </p:graphicFrame>
      <p:sp>
        <p:nvSpPr>
          <p:cNvPr id="8" name="テキスト ボックス 7">
            <a:extLst>
              <a:ext uri="{FF2B5EF4-FFF2-40B4-BE49-F238E27FC236}">
                <a16:creationId xmlns:a16="http://schemas.microsoft.com/office/drawing/2014/main" id="{CE927A05-EC29-4165-040E-8DC26DD50B10}"/>
              </a:ext>
            </a:extLst>
          </p:cNvPr>
          <p:cNvSpPr txBox="1"/>
          <p:nvPr/>
        </p:nvSpPr>
        <p:spPr>
          <a:xfrm>
            <a:off x="9689719" y="5011814"/>
            <a:ext cx="439544" cy="461665"/>
          </a:xfrm>
          <a:prstGeom prst="rect">
            <a:avLst/>
          </a:prstGeom>
          <a:noFill/>
        </p:spPr>
        <p:txBody>
          <a:bodyPr wrap="none" rtlCol="0">
            <a:spAutoFit/>
          </a:bodyPr>
          <a:lstStyle/>
          <a:p>
            <a:r>
              <a:rPr lang="en-US" altLang="ja-JP" sz="2400" dirty="0">
                <a:latin typeface="メイリオ" panose="020B0604030504040204" pitchFamily="50" charset="-128"/>
                <a:ea typeface="メイリオ" panose="020B0604030504040204" pitchFamily="50" charset="-128"/>
              </a:rPr>
              <a:t>M</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1F1BF9EC-B09A-8956-1C21-B41338CBC357}"/>
              </a:ext>
            </a:extLst>
          </p:cNvPr>
          <p:cNvSpPr txBox="1"/>
          <p:nvPr/>
        </p:nvSpPr>
        <p:spPr>
          <a:xfrm>
            <a:off x="4335371" y="5077854"/>
            <a:ext cx="1842171" cy="369332"/>
          </a:xfrm>
          <a:prstGeom prst="rect">
            <a:avLst/>
          </a:prstGeom>
          <a:noFill/>
        </p:spPr>
        <p:txBody>
          <a:bodyPr wrap="none" rtlCol="0">
            <a:spAutoFit/>
          </a:bodyPr>
          <a:lstStyle/>
          <a:p>
            <a:r>
              <a:rPr lang="en-US" altLang="ja-JP" dirty="0" err="1">
                <a:latin typeface="メイリオ" panose="020B0604030504040204" pitchFamily="50" charset="-128"/>
                <a:ea typeface="メイリオ" panose="020B0604030504040204" pitchFamily="50" charset="-128"/>
              </a:rPr>
              <a:t>x^k</a:t>
            </a:r>
            <a:r>
              <a:rPr lang="en-US" altLang="ja-JP" dirty="0">
                <a:latin typeface="メイリオ" panose="020B0604030504040204" pitchFamily="50" charset="-128"/>
                <a:ea typeface="メイリオ" panose="020B0604030504040204" pitchFamily="50" charset="-128"/>
              </a:rPr>
              <a:t>(M</a:t>
            </a:r>
            <a:r>
              <a:rPr lang="ja-JP" altLang="en-US" dirty="0">
                <a:latin typeface="メイリオ" panose="020B0604030504040204" pitchFamily="50" charset="-128"/>
                <a:ea typeface="メイリオ" panose="020B0604030504040204" pitchFamily="50" charset="-128"/>
              </a:rPr>
              <a:t>個複製）</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2897FF97-39E5-C064-A682-9796974CDABA}"/>
              </a:ext>
            </a:extLst>
          </p:cNvPr>
          <p:cNvSpPr txBox="1"/>
          <p:nvPr/>
        </p:nvSpPr>
        <p:spPr>
          <a:xfrm>
            <a:off x="6289291" y="4913161"/>
            <a:ext cx="2930158" cy="646331"/>
          </a:xfrm>
          <a:prstGeom prst="rect">
            <a:avLst/>
          </a:prstGeom>
          <a:solidFill>
            <a:schemeClr val="bg1"/>
          </a:solidFill>
        </p:spPr>
        <p:txBody>
          <a:bodyPr wrap="square" rtlCol="0">
            <a:spAutoFit/>
          </a:bodyPr>
          <a:lstStyle/>
          <a:p>
            <a:r>
              <a:rPr lang="en-US" altLang="ja-JP" dirty="0" err="1">
                <a:latin typeface="メイリオ" panose="020B0604030504040204" pitchFamily="50" charset="-128"/>
                <a:ea typeface="メイリオ" panose="020B0604030504040204" pitchFamily="50" charset="-128"/>
              </a:rPr>
              <a:t>background_data</a:t>
            </a:r>
            <a:r>
              <a:rPr lang="ja-JP" altLang="en-US"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X_train</a:t>
            </a:r>
            <a:r>
              <a:rPr lang="ja-JP" altLang="en-US" dirty="0">
                <a:latin typeface="メイリオ" panose="020B0604030504040204" pitchFamily="50" charset="-128"/>
                <a:ea typeface="メイリオ" panose="020B0604030504040204" pitchFamily="50" charset="-128"/>
              </a:rPr>
              <a:t>からサンプリング</a:t>
            </a:r>
            <a:endParaRPr kumimoji="1" lang="ja-JP" altLang="en-US"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E80CA5A3-8548-31BC-3E9F-8774006A747B}"/>
              </a:ext>
            </a:extLst>
          </p:cNvPr>
          <p:cNvSpPr/>
          <p:nvPr/>
        </p:nvSpPr>
        <p:spPr>
          <a:xfrm rot="16200000">
            <a:off x="5191439" y="3078828"/>
            <a:ext cx="211503" cy="17607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右中かっこ 11">
            <a:extLst>
              <a:ext uri="{FF2B5EF4-FFF2-40B4-BE49-F238E27FC236}">
                <a16:creationId xmlns:a16="http://schemas.microsoft.com/office/drawing/2014/main" id="{F518DC26-2F2A-ECD3-2505-50D04656875B}"/>
              </a:ext>
            </a:extLst>
          </p:cNvPr>
          <p:cNvSpPr/>
          <p:nvPr/>
        </p:nvSpPr>
        <p:spPr>
          <a:xfrm rot="16200000">
            <a:off x="7674328" y="2648108"/>
            <a:ext cx="181736" cy="26702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B88C5AF0-FBB2-28AA-9B87-63859754A982}"/>
                  </a:ext>
                </a:extLst>
              </p:cNvPr>
              <p:cNvSpPr txBox="1"/>
              <p:nvPr/>
            </p:nvSpPr>
            <p:spPr>
              <a:xfrm>
                <a:off x="7028585" y="3391762"/>
                <a:ext cx="15352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𝑁</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メイリオ" panose="020B0604030504040204" pitchFamily="50" charset="-128"/>
                        </a:rPr>
                        <m:t>𝑇</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𝐿</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3" name="テキスト ボックス 12">
                <a:extLst>
                  <a:ext uri="{FF2B5EF4-FFF2-40B4-BE49-F238E27FC236}">
                    <a16:creationId xmlns:a16="http://schemas.microsoft.com/office/drawing/2014/main" id="{B88C5AF0-FBB2-28AA-9B87-63859754A982}"/>
                  </a:ext>
                </a:extLst>
              </p:cNvPr>
              <p:cNvSpPr txBox="1">
                <a:spLocks noRot="1" noChangeAspect="1" noMove="1" noResize="1" noEditPoints="1" noAdjustHandles="1" noChangeArrowheads="1" noChangeShapeType="1" noTextEdit="1"/>
              </p:cNvSpPr>
              <p:nvPr/>
            </p:nvSpPr>
            <p:spPr>
              <a:xfrm>
                <a:off x="7028585" y="3391762"/>
                <a:ext cx="1535228" cy="461665"/>
              </a:xfrm>
              <a:prstGeom prst="rect">
                <a:avLst/>
              </a:prstGeom>
              <a:blipFill>
                <a:blip r:embed="rId3"/>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A22E920B-4830-1A57-3043-2846184444F1}"/>
                  </a:ext>
                </a:extLst>
              </p:cNvPr>
              <p:cNvSpPr txBox="1"/>
              <p:nvPr/>
            </p:nvSpPr>
            <p:spPr>
              <a:xfrm>
                <a:off x="4899041" y="3429211"/>
                <a:ext cx="99495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メイリオ" panose="020B0604030504040204" pitchFamily="50" charset="-128"/>
                        </a:rPr>
                        <m:t>𝑇</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𝐿</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4" name="テキスト ボックス 13">
                <a:extLst>
                  <a:ext uri="{FF2B5EF4-FFF2-40B4-BE49-F238E27FC236}">
                    <a16:creationId xmlns:a16="http://schemas.microsoft.com/office/drawing/2014/main" id="{A22E920B-4830-1A57-3043-2846184444F1}"/>
                  </a:ext>
                </a:extLst>
              </p:cNvPr>
              <p:cNvSpPr txBox="1">
                <a:spLocks noRot="1" noChangeAspect="1" noMove="1" noResize="1" noEditPoints="1" noAdjustHandles="1" noChangeArrowheads="1" noChangeShapeType="1" noTextEdit="1"/>
              </p:cNvSpPr>
              <p:nvPr/>
            </p:nvSpPr>
            <p:spPr>
              <a:xfrm>
                <a:off x="4899041" y="3429211"/>
                <a:ext cx="994952" cy="461665"/>
              </a:xfrm>
              <a:prstGeom prst="rect">
                <a:avLst/>
              </a:prstGeom>
              <a:blipFill>
                <a:blip r:embed="rId4"/>
                <a:stretch>
                  <a:fillRect/>
                </a:stretch>
              </a:blipFill>
            </p:spPr>
            <p:txBody>
              <a:bodyPr/>
              <a:lstStyle/>
              <a:p>
                <a:r>
                  <a:rPr lang="ja-JP" altLang="en-US">
                    <a:noFill/>
                  </a:rPr>
                  <a:t> </a:t>
                </a:r>
              </a:p>
            </p:txBody>
          </p:sp>
        </mc:Fallback>
      </mc:AlternateContent>
      <p:sp>
        <p:nvSpPr>
          <p:cNvPr id="15" name="右中かっこ 14">
            <a:extLst>
              <a:ext uri="{FF2B5EF4-FFF2-40B4-BE49-F238E27FC236}">
                <a16:creationId xmlns:a16="http://schemas.microsoft.com/office/drawing/2014/main" id="{85F13B95-F6CE-1B8E-8FC3-8F658A5DEE4E}"/>
              </a:ext>
            </a:extLst>
          </p:cNvPr>
          <p:cNvSpPr/>
          <p:nvPr/>
        </p:nvSpPr>
        <p:spPr>
          <a:xfrm>
            <a:off x="9381942" y="4201073"/>
            <a:ext cx="196028" cy="21090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左大かっこ 15">
            <a:extLst>
              <a:ext uri="{FF2B5EF4-FFF2-40B4-BE49-F238E27FC236}">
                <a16:creationId xmlns:a16="http://schemas.microsoft.com/office/drawing/2014/main" id="{FC6CCF0D-02F2-17EE-8C8D-95E054C963A5}"/>
              </a:ext>
            </a:extLst>
          </p:cNvPr>
          <p:cNvSpPr/>
          <p:nvPr/>
        </p:nvSpPr>
        <p:spPr>
          <a:xfrm>
            <a:off x="3902962" y="3890876"/>
            <a:ext cx="213087" cy="277770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左大かっこ 16">
            <a:extLst>
              <a:ext uri="{FF2B5EF4-FFF2-40B4-BE49-F238E27FC236}">
                <a16:creationId xmlns:a16="http://schemas.microsoft.com/office/drawing/2014/main" id="{9BAFE6A4-2860-148F-BBCB-64D3EC7C910E}"/>
              </a:ext>
            </a:extLst>
          </p:cNvPr>
          <p:cNvSpPr/>
          <p:nvPr/>
        </p:nvSpPr>
        <p:spPr>
          <a:xfrm flipH="1">
            <a:off x="9899587" y="3853427"/>
            <a:ext cx="213087" cy="277770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26353D08-357B-F976-8FB2-B2EF63101040}"/>
                  </a:ext>
                </a:extLst>
              </p:cNvPr>
              <p:cNvSpPr txBox="1"/>
              <p:nvPr/>
            </p:nvSpPr>
            <p:spPr>
              <a:xfrm>
                <a:off x="766974" y="4815170"/>
                <a:ext cx="3075394" cy="79400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m:rPr>
                              <m:sty m:val="p"/>
                            </m:rPr>
                            <a:rPr kumimoji="1" lang="en-US" altLang="ja-JP" sz="2400" b="0" i="0" smtClean="0">
                              <a:latin typeface="Cambria Math" panose="02040503050406030204" pitchFamily="18" charset="0"/>
                              <a:ea typeface="メイリオ" panose="020B0604030504040204" pitchFamily="50" charset="-128"/>
                            </a:rPr>
                            <m:t>predict</m:t>
                          </m:r>
                          <m:r>
                            <a:rPr kumimoji="1" lang="en-US" altLang="ja-JP" sz="2400" b="0" i="0" smtClean="0">
                              <a:latin typeface="Cambria Math" panose="02040503050406030204" pitchFamily="18" charset="0"/>
                              <a:ea typeface="メイリオ" panose="020B0604030504040204" pitchFamily="50" charset="-128"/>
                            </a:rPr>
                            <m:t>_</m:t>
                          </m:r>
                          <m:r>
                            <m:rPr>
                              <m:sty m:val="p"/>
                            </m:rPr>
                            <a:rPr kumimoji="1" lang="en-US" altLang="ja-JP" sz="2400" b="0" i="0" smtClean="0">
                              <a:latin typeface="Cambria Math" panose="02040503050406030204" pitchFamily="18" charset="0"/>
                              <a:ea typeface="メイリオ" panose="020B0604030504040204" pitchFamily="50" charset="-128"/>
                            </a:rPr>
                            <m:t>proba</m:t>
                          </m:r>
                          <m:r>
                            <a:rPr kumimoji="1" lang="en-US" altLang="ja-JP" sz="2400" b="0" i="0"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m:t>
                          </m:r>
                        </m:num>
                        <m:den>
                          <m:r>
                            <a:rPr kumimoji="1" lang="en-US" altLang="ja-JP" sz="2400" b="0" i="1" smtClean="0">
                              <a:latin typeface="Cambria Math" panose="02040503050406030204" pitchFamily="18" charset="0"/>
                              <a:ea typeface="メイリオ" panose="020B0604030504040204" pitchFamily="50" charset="-128"/>
                            </a:rPr>
                            <m:t>𝑀</m:t>
                          </m:r>
                        </m:den>
                      </m:f>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8" name="テキスト ボックス 17">
                <a:extLst>
                  <a:ext uri="{FF2B5EF4-FFF2-40B4-BE49-F238E27FC236}">
                    <a16:creationId xmlns:a16="http://schemas.microsoft.com/office/drawing/2014/main" id="{26353D08-357B-F976-8FB2-B2EF63101040}"/>
                  </a:ext>
                </a:extLst>
              </p:cNvPr>
              <p:cNvSpPr txBox="1">
                <a:spLocks noRot="1" noChangeAspect="1" noMove="1" noResize="1" noEditPoints="1" noAdjustHandles="1" noChangeArrowheads="1" noChangeShapeType="1" noTextEdit="1"/>
              </p:cNvSpPr>
              <p:nvPr/>
            </p:nvSpPr>
            <p:spPr>
              <a:xfrm>
                <a:off x="766974" y="4815170"/>
                <a:ext cx="3075394" cy="794000"/>
              </a:xfrm>
              <a:prstGeom prst="rect">
                <a:avLst/>
              </a:prstGeom>
              <a:blipFill>
                <a:blip r:embed="rId5"/>
                <a:stretch>
                  <a:fillRect/>
                </a:stretch>
              </a:blipFill>
            </p:spPr>
            <p:txBody>
              <a:bodyPr/>
              <a:lstStyle/>
              <a:p>
                <a:r>
                  <a:rPr lang="ja-JP" altLang="en-US">
                    <a:noFill/>
                  </a:rPr>
                  <a:t> </a:t>
                </a:r>
              </a:p>
            </p:txBody>
          </p:sp>
        </mc:Fallback>
      </mc:AlternateContent>
      <p:sp>
        <p:nvSpPr>
          <p:cNvPr id="19" name="右中かっこ 18">
            <a:extLst>
              <a:ext uri="{FF2B5EF4-FFF2-40B4-BE49-F238E27FC236}">
                <a16:creationId xmlns:a16="http://schemas.microsoft.com/office/drawing/2014/main" id="{73E3BA82-5FC9-FF30-A5AB-DDBA9A718BA3}"/>
              </a:ext>
            </a:extLst>
          </p:cNvPr>
          <p:cNvSpPr/>
          <p:nvPr/>
        </p:nvSpPr>
        <p:spPr>
          <a:xfrm rot="16200000">
            <a:off x="6667702" y="929394"/>
            <a:ext cx="181736" cy="46834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E76E57A6-EA1B-175F-B591-FCC42FCC1A91}"/>
                  </a:ext>
                </a:extLst>
              </p:cNvPr>
              <p:cNvSpPr txBox="1"/>
              <p:nvPr/>
            </p:nvSpPr>
            <p:spPr>
              <a:xfrm>
                <a:off x="6506198" y="2776451"/>
                <a:ext cx="52238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𝑁</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20" name="テキスト ボックス 19">
                <a:extLst>
                  <a:ext uri="{FF2B5EF4-FFF2-40B4-BE49-F238E27FC236}">
                    <a16:creationId xmlns:a16="http://schemas.microsoft.com/office/drawing/2014/main" id="{E76E57A6-EA1B-175F-B591-FCC42FCC1A91}"/>
                  </a:ext>
                </a:extLst>
              </p:cNvPr>
              <p:cNvSpPr txBox="1">
                <a:spLocks noRot="1" noChangeAspect="1" noMove="1" noResize="1" noEditPoints="1" noAdjustHandles="1" noChangeArrowheads="1" noChangeShapeType="1" noTextEdit="1"/>
              </p:cNvSpPr>
              <p:nvPr/>
            </p:nvSpPr>
            <p:spPr>
              <a:xfrm>
                <a:off x="6506198" y="2776451"/>
                <a:ext cx="522387" cy="461665"/>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9499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03D874D-A84A-F04B-00BB-1CC67B1C6CC5}"/>
              </a:ext>
            </a:extLst>
          </p:cNvPr>
          <p:cNvSpPr txBox="1"/>
          <p:nvPr/>
        </p:nvSpPr>
        <p:spPr>
          <a:xfrm>
            <a:off x="4314305" y="294270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メモ</a:t>
            </a:r>
          </a:p>
        </p:txBody>
      </p:sp>
    </p:spTree>
    <p:extLst>
      <p:ext uri="{BB962C8B-B14F-4D97-AF65-F5344CB8AC3E}">
        <p14:creationId xmlns:p14="http://schemas.microsoft.com/office/powerpoint/2010/main" val="2480378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7F8395C-1393-383C-2504-335C5031C014}"/>
              </a:ext>
            </a:extLst>
          </p:cNvPr>
          <p:cNvSpPr txBox="1"/>
          <p:nvPr/>
        </p:nvSpPr>
        <p:spPr>
          <a:xfrm>
            <a:off x="490451" y="573578"/>
            <a:ext cx="659507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L0</a:t>
            </a:r>
            <a:r>
              <a:rPr kumimoji="1" lang="ja-JP" altLang="en-US" sz="3200" dirty="0">
                <a:latin typeface="メイリオ" panose="020B0604030504040204" pitchFamily="50" charset="-128"/>
                <a:ea typeface="メイリオ" panose="020B0604030504040204" pitchFamily="50" charset="-128"/>
              </a:rPr>
              <a:t>による特徴量選択と</a:t>
            </a:r>
            <a:r>
              <a:rPr kumimoji="1" lang="en-US" altLang="ja-JP" sz="3200" dirty="0">
                <a:latin typeface="メイリオ" panose="020B0604030504040204" pitchFamily="50" charset="-128"/>
                <a:ea typeface="メイリオ" panose="020B0604030504040204" pitchFamily="50" charset="-128"/>
              </a:rPr>
              <a:t>SII</a:t>
            </a:r>
            <a:r>
              <a:rPr kumimoji="1" lang="ja-JP" altLang="en-US" sz="3200" dirty="0">
                <a:latin typeface="メイリオ" panose="020B0604030504040204" pitchFamily="50" charset="-128"/>
                <a:ea typeface="メイリオ" panose="020B0604030504040204" pitchFamily="50" charset="-128"/>
              </a:rPr>
              <a:t>特性関数</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049BDDB9-AF6F-AA89-6E98-3415FF1E2769}"/>
                  </a:ext>
                </a:extLst>
              </p:cNvPr>
              <p:cNvSpPr txBox="1"/>
              <p:nvPr/>
            </p:nvSpPr>
            <p:spPr>
              <a:xfrm>
                <a:off x="744739" y="2686336"/>
                <a:ext cx="5223225" cy="486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ea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rPr>
                            <m:t>𝑓</m:t>
                          </m:r>
                        </m:e>
                        <m:sub>
                          <m:r>
                            <a:rPr lang="en-US" altLang="ja-JP" sz="2800" i="1">
                              <a:latin typeface="Cambria Math" panose="02040503050406030204" pitchFamily="18" charset="0"/>
                              <a:ea typeface="メイリオ" panose="020B0604030504040204" pitchFamily="50" charset="-128"/>
                            </a:rPr>
                            <m:t>𝑇</m:t>
                          </m:r>
                          <m:r>
                            <a:rPr lang="en-US" altLang="ja-JP" sz="2800" i="1">
                              <a:latin typeface="Cambria Math" panose="02040503050406030204" pitchFamily="18" charset="0"/>
                              <a:ea typeface="Cambria Math" panose="02040503050406030204" pitchFamily="18" charset="0"/>
                            </a:rPr>
                            <m:t>∪</m:t>
                          </m:r>
                          <m:r>
                            <a:rPr lang="en-US" altLang="ja-JP" sz="2800" i="1">
                              <a:latin typeface="Cambria Math" panose="02040503050406030204" pitchFamily="18" charset="0"/>
                              <a:ea typeface="Cambria Math" panose="02040503050406030204" pitchFamily="18" charset="0"/>
                            </a:rPr>
                            <m:t>𝐿</m:t>
                          </m:r>
                        </m:sub>
                      </m:sSub>
                      <m:d>
                        <m:dPr>
                          <m:ctrlPr>
                            <a:rPr lang="en-US" altLang="ja-JP" sz="2800" i="1">
                              <a:latin typeface="Cambria Math" panose="02040503050406030204" pitchFamily="18" charset="0"/>
                              <a:ea typeface="Cambria Math" panose="02040503050406030204" pitchFamily="18" charset="0"/>
                            </a:rPr>
                          </m:ctrlPr>
                        </m:dPr>
                        <m:e>
                          <m:sSup>
                            <m:sSupPr>
                              <m:ctrlPr>
                                <a:rPr lang="en-US" altLang="ja-JP" sz="2800" i="1">
                                  <a:latin typeface="Cambria Math" panose="02040503050406030204" pitchFamily="18" charset="0"/>
                                  <a:ea typeface="メイリオ" panose="020B0604030504040204" pitchFamily="50" charset="-128"/>
                                </a:rPr>
                              </m:ctrlPr>
                            </m:sSupPr>
                            <m:e>
                              <m:r>
                                <a:rPr lang="en-US" altLang="ja-JP" sz="2800" i="1">
                                  <a:latin typeface="Cambria Math" panose="02040503050406030204" pitchFamily="18" charset="0"/>
                                  <a:ea typeface="メイリオ" panose="020B0604030504040204" pitchFamily="50" charset="-128"/>
                                </a:rPr>
                                <m:t>𝑥</m:t>
                              </m:r>
                            </m:e>
                            <m:sup>
                              <m:r>
                                <a:rPr lang="en-US" altLang="ja-JP" sz="2800" i="1">
                                  <a:latin typeface="Cambria Math" panose="02040503050406030204" pitchFamily="18" charset="0"/>
                                  <a:ea typeface="メイリオ" panose="020B0604030504040204" pitchFamily="50" charset="-128"/>
                                </a:rPr>
                                <m:t>𝑘</m:t>
                              </m:r>
                            </m:sup>
                          </m:sSup>
                        </m:e>
                      </m:d>
                      <m:r>
                        <a:rPr lang="en-US" altLang="ja-JP" sz="2800" b="0" i="1" smtClean="0">
                          <a:latin typeface="Cambria Math" panose="02040503050406030204" pitchFamily="18" charset="0"/>
                          <a:ea typeface="メイリオ" panose="020B0604030504040204" pitchFamily="50" charset="-128"/>
                        </a:rPr>
                        <m:t>=</m:t>
                      </m:r>
                      <m:r>
                        <a:rPr lang="ja-JP" altLang="en-US" sz="2800" b="0" i="1" smtClean="0">
                          <a:latin typeface="Cambria Math" panose="02040503050406030204" pitchFamily="18" charset="0"/>
                          <a:ea typeface="メイリオ" panose="020B0604030504040204" pitchFamily="50" charset="-128"/>
                        </a:rPr>
                        <m:t>𝔼</m:t>
                      </m:r>
                      <m:r>
                        <a:rPr lang="en-US" altLang="ja-JP" sz="2800" b="0" i="1" smtClean="0">
                          <a:latin typeface="Cambria Math" panose="02040503050406030204" pitchFamily="18" charset="0"/>
                          <a:ea typeface="メイリオ" panose="020B0604030504040204" pitchFamily="50" charset="-128"/>
                        </a:rPr>
                        <m:t>[</m:t>
                      </m:r>
                      <m:r>
                        <a:rPr lang="en-US" altLang="ja-JP" sz="2800" b="0" i="1" smtClean="0">
                          <a:latin typeface="Cambria Math" panose="02040503050406030204" pitchFamily="18" charset="0"/>
                          <a:ea typeface="メイリオ" panose="020B0604030504040204" pitchFamily="50" charset="-128"/>
                        </a:rPr>
                        <m:t>𝑓</m:t>
                      </m:r>
                      <m:r>
                        <a:rPr lang="en-US" altLang="ja-JP" sz="2800" b="0" i="1" smtClean="0">
                          <a:latin typeface="Cambria Math" panose="02040503050406030204" pitchFamily="18" charset="0"/>
                          <a:ea typeface="メイリオ" panose="020B0604030504040204" pitchFamily="50" charset="-128"/>
                        </a:rPr>
                        <m:t>(</m:t>
                      </m:r>
                      <m:r>
                        <a:rPr lang="en-US" altLang="ja-JP" sz="2800" b="0" i="1" smtClean="0">
                          <a:latin typeface="Cambria Math" panose="02040503050406030204" pitchFamily="18" charset="0"/>
                          <a:ea typeface="メイリオ" panose="020B0604030504040204" pitchFamily="50" charset="-128"/>
                        </a:rPr>
                        <m:t>𝑋</m:t>
                      </m:r>
                      <m:r>
                        <a:rPr lang="en-US" altLang="ja-JP" sz="2800" b="0" i="1" smtClean="0">
                          <a:latin typeface="Cambria Math" panose="02040503050406030204" pitchFamily="18" charset="0"/>
                          <a:ea typeface="メイリオ" panose="020B0604030504040204" pitchFamily="50" charset="-128"/>
                        </a:rPr>
                        <m:t>)|</m:t>
                      </m:r>
                      <m:sSub>
                        <m:sSubPr>
                          <m:ctrlPr>
                            <a:rPr lang="en-US" altLang="ja-JP" sz="2800" b="0" i="1" smtClean="0">
                              <a:latin typeface="Cambria Math" panose="02040503050406030204" pitchFamily="18" charset="0"/>
                              <a:ea typeface="メイリオ" panose="020B0604030504040204" pitchFamily="50" charset="-128"/>
                            </a:rPr>
                          </m:ctrlPr>
                        </m:sSubPr>
                        <m:e>
                          <m:r>
                            <a:rPr lang="en-US" altLang="ja-JP" sz="2800" b="0" i="1" smtClean="0">
                              <a:latin typeface="Cambria Math" panose="02040503050406030204" pitchFamily="18" charset="0"/>
                              <a:ea typeface="メイリオ" panose="020B0604030504040204" pitchFamily="50" charset="-128"/>
                            </a:rPr>
                            <m:t>𝑋</m:t>
                          </m:r>
                        </m:e>
                        <m:sub>
                          <m:r>
                            <a:rPr lang="en-US" altLang="ja-JP" sz="2800" i="1">
                              <a:latin typeface="Cambria Math" panose="02040503050406030204" pitchFamily="18" charset="0"/>
                              <a:ea typeface="メイリオ" panose="020B0604030504040204" pitchFamily="50" charset="-128"/>
                            </a:rPr>
                            <m:t>𝑇</m:t>
                          </m:r>
                          <m:r>
                            <a:rPr lang="en-US" altLang="ja-JP" sz="2800" i="1">
                              <a:latin typeface="Cambria Math" panose="02040503050406030204" pitchFamily="18" charset="0"/>
                              <a:ea typeface="Cambria Math" panose="02040503050406030204" pitchFamily="18" charset="0"/>
                            </a:rPr>
                            <m:t>∪</m:t>
                          </m:r>
                          <m:r>
                            <a:rPr lang="en-US" altLang="ja-JP" sz="2800" i="1">
                              <a:latin typeface="Cambria Math" panose="02040503050406030204" pitchFamily="18" charset="0"/>
                              <a:ea typeface="Cambria Math" panose="02040503050406030204" pitchFamily="18" charset="0"/>
                            </a:rPr>
                            <m:t>𝐿</m:t>
                          </m:r>
                        </m:sub>
                      </m:sSub>
                      <m:r>
                        <a:rPr lang="en-US" altLang="ja-JP" sz="2800" b="0" i="1" smtClean="0">
                          <a:latin typeface="Cambria Math" panose="02040503050406030204" pitchFamily="18" charset="0"/>
                          <a:ea typeface="メイリオ" panose="020B0604030504040204" pitchFamily="50" charset="-128"/>
                        </a:rPr>
                        <m:t>=</m:t>
                      </m:r>
                      <m:sSubSup>
                        <m:sSubSupPr>
                          <m:ctrlPr>
                            <a:rPr lang="en-US" altLang="ja-JP" sz="2800" i="1">
                              <a:latin typeface="Cambria Math" panose="02040503050406030204" pitchFamily="18" charset="0"/>
                              <a:ea typeface="Cambria Math" panose="02040503050406030204" pitchFamily="18" charset="0"/>
                            </a:rPr>
                          </m:ctrlPr>
                        </m:sSubSupPr>
                        <m:e>
                          <m:r>
                            <a:rPr lang="en-US" altLang="ja-JP" sz="2800" i="1">
                              <a:latin typeface="Cambria Math" panose="02040503050406030204" pitchFamily="18" charset="0"/>
                              <a:ea typeface="Cambria Math" panose="02040503050406030204" pitchFamily="18" charset="0"/>
                            </a:rPr>
                            <m:t>𝑥</m:t>
                          </m:r>
                        </m:e>
                        <m:sub>
                          <m:r>
                            <a:rPr lang="en-US" altLang="ja-JP" sz="2800" i="1">
                              <a:latin typeface="Cambria Math" panose="02040503050406030204" pitchFamily="18" charset="0"/>
                              <a:ea typeface="メイリオ" panose="020B0604030504040204" pitchFamily="50" charset="-128"/>
                            </a:rPr>
                            <m:t>𝑇</m:t>
                          </m:r>
                          <m:r>
                            <a:rPr lang="en-US" altLang="ja-JP" sz="2800" i="1">
                              <a:latin typeface="Cambria Math" panose="02040503050406030204" pitchFamily="18" charset="0"/>
                              <a:ea typeface="Cambria Math" panose="02040503050406030204" pitchFamily="18" charset="0"/>
                            </a:rPr>
                            <m:t>∪</m:t>
                          </m:r>
                          <m:r>
                            <a:rPr lang="en-US" altLang="ja-JP" sz="2800" i="1">
                              <a:latin typeface="Cambria Math" panose="02040503050406030204" pitchFamily="18" charset="0"/>
                              <a:ea typeface="Cambria Math" panose="02040503050406030204" pitchFamily="18" charset="0"/>
                            </a:rPr>
                            <m:t>𝐿</m:t>
                          </m:r>
                        </m:sub>
                        <m:sup>
                          <m:r>
                            <a:rPr lang="en-US" altLang="ja-JP" sz="2800" i="1">
                              <a:latin typeface="Cambria Math" panose="02040503050406030204" pitchFamily="18" charset="0"/>
                              <a:ea typeface="Cambria Math" panose="02040503050406030204" pitchFamily="18" charset="0"/>
                            </a:rPr>
                            <m:t>𝑘</m:t>
                          </m:r>
                        </m:sup>
                      </m:sSubSup>
                      <m:r>
                        <a:rPr lang="en-US" altLang="ja-JP" sz="2800" b="0" i="1" smtClean="0">
                          <a:latin typeface="Cambria Math" panose="02040503050406030204" pitchFamily="18" charset="0"/>
                          <a:ea typeface="メイリオ" panose="020B0604030504040204" pitchFamily="50" charset="-128"/>
                        </a:rPr>
                        <m:t>]</m:t>
                      </m:r>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p:sp>
            <p:nvSpPr>
              <p:cNvPr id="6" name="テキスト ボックス 5">
                <a:extLst>
                  <a:ext uri="{FF2B5EF4-FFF2-40B4-BE49-F238E27FC236}">
                    <a16:creationId xmlns:a16="http://schemas.microsoft.com/office/drawing/2014/main" id="{049BDDB9-AF6F-AA89-6E98-3415FF1E2769}"/>
                  </a:ext>
                </a:extLst>
              </p:cNvPr>
              <p:cNvSpPr txBox="1">
                <a:spLocks noRot="1" noChangeAspect="1" noMove="1" noResize="1" noEditPoints="1" noAdjustHandles="1" noChangeArrowheads="1" noChangeShapeType="1" noTextEdit="1"/>
              </p:cNvSpPr>
              <p:nvPr/>
            </p:nvSpPr>
            <p:spPr>
              <a:xfrm>
                <a:off x="744739" y="2686336"/>
                <a:ext cx="5223225" cy="48635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1B1B6EE4-697D-2024-BB89-9808A2493588}"/>
                  </a:ext>
                </a:extLst>
              </p:cNvPr>
              <p:cNvSpPr txBox="1"/>
              <p:nvPr/>
            </p:nvSpPr>
            <p:spPr>
              <a:xfrm>
                <a:off x="744739" y="3747221"/>
                <a:ext cx="9598140" cy="848887"/>
              </a:xfrm>
              <a:prstGeom prst="rect">
                <a:avLst/>
              </a:prstGeom>
              <a:noFill/>
            </p:spPr>
            <p:txBody>
              <a:bodyPr wrap="none" rtlCol="0">
                <a:spAutoFit/>
              </a:bodyPr>
              <a:lstStyle/>
              <a:p>
                <a14:m>
                  <m:oMath xmlns:m="http://schemas.openxmlformats.org/officeDocument/2006/math">
                    <m:r>
                      <a:rPr lang="en-US" altLang="ja-JP" sz="2400" i="1" smtClean="0">
                        <a:latin typeface="Cambria Math" panose="02040503050406030204" pitchFamily="18" charset="0"/>
                        <a:ea typeface="メイリオ" panose="020B0604030504040204" pitchFamily="50" charset="-128"/>
                      </a:rPr>
                      <m:t>𝑋</m:t>
                    </m:r>
                    <m:r>
                      <a:rPr lang="ja-JP" altLang="en-US" sz="240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ランダムサンプリングしたデータの特徴量値の</a:t>
                </a:r>
                <a14:m>
                  <m:oMath xmlns:m="http://schemas.openxmlformats.org/officeDocument/2006/math">
                    <m:r>
                      <a:rPr lang="ja-JP" altLang="en-US" sz="2400" b="0" i="1" dirty="0">
                        <a:latin typeface="Cambria Math" panose="02040503050406030204" pitchFamily="18" charset="0"/>
                        <a:ea typeface="メイリオ" panose="020B0604030504040204" pitchFamily="50" charset="-128"/>
                      </a:rPr>
                      <m:t>集合</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𝑋</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𝑋</m:t>
                        </m:r>
                      </m:e>
                      <m:sub>
                        <m:r>
                          <a:rPr lang="en-US" altLang="ja-JP" sz="2400" b="0" i="1" smtClean="0">
                            <a:latin typeface="Cambria Math" panose="02040503050406030204" pitchFamily="18" charset="0"/>
                            <a:ea typeface="メイリオ" panose="020B0604030504040204" pitchFamily="50" charset="-128"/>
                          </a:rPr>
                          <m:t>2</m:t>
                        </m:r>
                      </m:sub>
                    </m:sSub>
                    <m:r>
                      <a:rPr lang="en-US" altLang="ja-JP" sz="2400" i="1">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𝑋</m:t>
                        </m:r>
                      </m:e>
                      <m:sub>
                        <m:r>
                          <a:rPr lang="en-US" altLang="ja-JP" sz="2400" b="0" i="1" smtClean="0">
                            <a:latin typeface="Cambria Math" panose="02040503050406030204" pitchFamily="18" charset="0"/>
                            <a:ea typeface="メイリオ" panose="020B0604030504040204" pitchFamily="50" charset="-128"/>
                          </a:rPr>
                          <m:t>𝑁</m:t>
                        </m:r>
                      </m:sub>
                    </m:sSub>
                    <m:r>
                      <a:rPr lang="en-US" altLang="ja-JP" sz="2400" b="0" i="1" smtClean="0">
                        <a:latin typeface="Cambria Math" panose="02040503050406030204" pitchFamily="18" charset="0"/>
                        <a:ea typeface="メイリオ" panose="020B0604030504040204" pitchFamily="50" charset="-128"/>
                      </a:rPr>
                      <m:t>}</m:t>
                    </m:r>
                  </m:oMath>
                </a14:m>
                <a:endParaRPr kumimoji="1" lang="en-US" altLang="ja-JP" sz="2400" dirty="0">
                  <a:latin typeface="メイリオ" panose="020B0604030504040204" pitchFamily="50" charset="-128"/>
                  <a:ea typeface="メイリオ" panose="020B0604030504040204" pitchFamily="50" charset="-128"/>
                </a:endParaRPr>
              </a:p>
              <a:p>
                <a14:m>
                  <m:oMath xmlns:m="http://schemas.openxmlformats.org/officeDocument/2006/math">
                    <m:sSubSup>
                      <m:sSubSupPr>
                        <m:ctrlPr>
                          <a:rPr lang="en-US" altLang="ja-JP" sz="2400" i="1">
                            <a:latin typeface="Cambria Math" panose="02040503050406030204" pitchFamily="18" charset="0"/>
                            <a:ea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𝑥</m:t>
                        </m:r>
                      </m:e>
                      <m:sub>
                        <m:r>
                          <a:rPr lang="en-US" altLang="ja-JP" sz="2400" i="1">
                            <a:latin typeface="Cambria Math" panose="02040503050406030204" pitchFamily="18" charset="0"/>
                            <a:ea typeface="メイリオ" panose="020B0604030504040204" pitchFamily="50" charset="-128"/>
                          </a:rPr>
                          <m:t>𝑇</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𝐿</m:t>
                        </m:r>
                      </m:sub>
                      <m:sup>
                        <m:r>
                          <a:rPr lang="en-US" altLang="ja-JP" sz="2400" i="1">
                            <a:latin typeface="Cambria Math" panose="02040503050406030204" pitchFamily="18" charset="0"/>
                            <a:ea typeface="Cambria Math" panose="02040503050406030204" pitchFamily="18" charset="0"/>
                          </a:rPr>
                          <m:t>𝑘</m:t>
                        </m:r>
                      </m:sup>
                    </m:sSubSup>
                  </m:oMath>
                </a14:m>
                <a:r>
                  <a:rPr lang="ja-JP" altLang="en-US" sz="2400" dirty="0">
                    <a:latin typeface="メイリオ" panose="020B0604030504040204" pitchFamily="50" charset="-128"/>
                    <a:ea typeface="メイリオ" panose="020B0604030504040204" pitchFamily="50" charset="-128"/>
                  </a:rPr>
                  <a:t>：サンプル</a:t>
                </a:r>
                <a:r>
                  <a:rPr lang="en-US" altLang="ja-JP" sz="2400" dirty="0">
                    <a:ea typeface="Cambria Math" panose="02040503050406030204" pitchFamily="18" charset="0"/>
                  </a:rPr>
                  <a:t> </a:t>
                </a:r>
                <a14:m>
                  <m:oMath xmlns:m="http://schemas.openxmlformats.org/officeDocument/2006/math">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𝑥</m:t>
                        </m:r>
                      </m:e>
                      <m:sup>
                        <m:r>
                          <a:rPr lang="en-US" altLang="ja-JP" sz="2400" i="1">
                            <a:latin typeface="Cambria Math" panose="02040503050406030204" pitchFamily="18" charset="0"/>
                            <a:ea typeface="メイリオ" panose="020B0604030504040204" pitchFamily="50" charset="-128"/>
                          </a:rPr>
                          <m:t>𝑘</m:t>
                        </m:r>
                      </m:sup>
                    </m:sSup>
                    <m:r>
                      <a:rPr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での特徴量</a:t>
                </a:r>
                <a14:m>
                  <m:oMath xmlns:m="http://schemas.openxmlformats.org/officeDocument/2006/math">
                    <m:r>
                      <a:rPr lang="en-US" altLang="ja-JP" sz="2400" i="1">
                        <a:latin typeface="Cambria Math" panose="02040503050406030204" pitchFamily="18" charset="0"/>
                        <a:ea typeface="メイリオ" panose="020B0604030504040204" pitchFamily="50" charset="-128"/>
                      </a:rPr>
                      <m:t>𝑇</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𝐿</m:t>
                    </m:r>
                    <m:r>
                      <a:rPr lang="ja-JP" altLang="en-US" sz="2400" i="1">
                        <a:latin typeface="Cambria Math" panose="02040503050406030204" pitchFamily="18" charset="0"/>
                        <a:ea typeface="Cambria Math" panose="02040503050406030204" pitchFamily="18" charset="0"/>
                      </a:rPr>
                      <m:t>の値</m:t>
                    </m:r>
                  </m:oMath>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7" name="テキスト ボックス 6">
                <a:extLst>
                  <a:ext uri="{FF2B5EF4-FFF2-40B4-BE49-F238E27FC236}">
                    <a16:creationId xmlns:a16="http://schemas.microsoft.com/office/drawing/2014/main" id="{1B1B6EE4-697D-2024-BB89-9808A2493588}"/>
                  </a:ext>
                </a:extLst>
              </p:cNvPr>
              <p:cNvSpPr txBox="1">
                <a:spLocks noRot="1" noChangeAspect="1" noMove="1" noResize="1" noEditPoints="1" noAdjustHandles="1" noChangeArrowheads="1" noChangeShapeType="1" noTextEdit="1"/>
              </p:cNvSpPr>
              <p:nvPr/>
            </p:nvSpPr>
            <p:spPr>
              <a:xfrm>
                <a:off x="744739" y="3747221"/>
                <a:ext cx="9598140" cy="848887"/>
              </a:xfrm>
              <a:prstGeom prst="rect">
                <a:avLst/>
              </a:prstGeom>
              <a:blipFill>
                <a:blip r:embed="rId3"/>
                <a:stretch>
                  <a:fillRect l="-127" t="-4317" b="-1726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92AAD7C9-5413-C878-5EAC-D38DDA3BF057}"/>
                  </a:ext>
                </a:extLst>
              </p:cNvPr>
              <p:cNvSpPr txBox="1"/>
              <p:nvPr/>
            </p:nvSpPr>
            <p:spPr>
              <a:xfrm>
                <a:off x="490451" y="1469528"/>
                <a:ext cx="10779510" cy="1216808"/>
              </a:xfrm>
              <a:prstGeom prst="rect">
                <a:avLst/>
              </a:prstGeom>
              <a:noFill/>
            </p:spPr>
            <p:txBody>
              <a:bodyPr wrap="square" rtlCol="0">
                <a:spAutoFit/>
              </a:bodyPr>
              <a:lstStyle/>
              <a:p>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𝑓</m:t>
                        </m:r>
                      </m:e>
                      <m:sub>
                        <m:r>
                          <a:rPr lang="en-US" altLang="ja-JP" sz="2400" i="1">
                            <a:latin typeface="Cambria Math" panose="02040503050406030204" pitchFamily="18" charset="0"/>
                            <a:ea typeface="メイリオ" panose="020B0604030504040204" pitchFamily="50" charset="-128"/>
                          </a:rPr>
                          <m:t>𝑇</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𝐿</m:t>
                        </m:r>
                      </m:sub>
                    </m:sSub>
                    <m:r>
                      <a:rPr lang="en-US" altLang="ja-JP" sz="2400" i="1">
                        <a:latin typeface="Cambria Math" panose="02040503050406030204" pitchFamily="18" charset="0"/>
                        <a:ea typeface="メイリオ" panose="020B0604030504040204" pitchFamily="50" charset="-128"/>
                      </a:rPr>
                      <m:t>(</m:t>
                    </m:r>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𝑥</m:t>
                        </m:r>
                      </m:e>
                      <m:sup>
                        <m:r>
                          <a:rPr lang="en-US" altLang="ja-JP" sz="2400" i="1">
                            <a:latin typeface="Cambria Math" panose="02040503050406030204" pitchFamily="18" charset="0"/>
                            <a:ea typeface="メイリオ" panose="020B0604030504040204" pitchFamily="50" charset="-128"/>
                          </a:rPr>
                          <m:t>𝑘</m:t>
                        </m:r>
                      </m:sup>
                    </m:sSup>
                    <m:r>
                      <a:rPr lang="en-US" altLang="ja-JP" sz="2400" i="1">
                        <a:latin typeface="Cambria Math" panose="02040503050406030204" pitchFamily="18" charset="0"/>
                        <a:ea typeface="メイリオ" panose="020B0604030504040204" pitchFamily="50" charset="-128"/>
                      </a:rPr>
                      <m:t>)</m:t>
                    </m:r>
                  </m:oMath>
                </a14:m>
                <a:r>
                  <a:rPr lang="ja-JP" altLang="en-US" sz="2400" dirty="0">
                    <a:latin typeface="メイリオ" panose="020B0604030504040204" pitchFamily="50" charset="-128"/>
                    <a:ea typeface="メイリオ" panose="020B0604030504040204" pitchFamily="50" charset="-128"/>
                  </a:rPr>
                  <a:t>は，</a:t>
                </a:r>
                <a:r>
                  <a:rPr lang="en-US" altLang="ja-JP" sz="2400" dirty="0">
                    <a:ea typeface="Cambria Math" panose="02040503050406030204" pitchFamily="18" charset="0"/>
                  </a:rPr>
                  <a:t> </a:t>
                </a:r>
                <a14:m>
                  <m:oMath xmlns:m="http://schemas.openxmlformats.org/officeDocument/2006/math">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𝑥</m:t>
                        </m:r>
                      </m:e>
                      <m:sup>
                        <m:r>
                          <a:rPr lang="en-US" altLang="ja-JP" sz="2400" i="1">
                            <a:latin typeface="Cambria Math" panose="02040503050406030204" pitchFamily="18" charset="0"/>
                            <a:ea typeface="メイリオ" panose="020B0604030504040204" pitchFamily="50" charset="-128"/>
                          </a:rPr>
                          <m:t>𝑘</m:t>
                        </m:r>
                      </m:sup>
                    </m:sSup>
                    <m:r>
                      <a:rPr lang="en-US" altLang="ja-JP" sz="2400" i="1">
                        <a:latin typeface="Cambria Math" panose="02040503050406030204" pitchFamily="18" charset="0"/>
                        <a:ea typeface="メイリオ" panose="020B0604030504040204" pitchFamily="50" charset="-128"/>
                      </a:rPr>
                      <m:t> </m:t>
                    </m:r>
                    <m:r>
                      <a:rPr lang="ja-JP" altLang="en-US" sz="2400" i="1">
                        <a:latin typeface="Cambria Math" panose="02040503050406030204" pitchFamily="18" charset="0"/>
                        <a:ea typeface="メイリオ" panose="020B0604030504040204" pitchFamily="50" charset="-128"/>
                      </a:rPr>
                      <m:t>の特徴量</m:t>
                    </m:r>
                    <m:r>
                      <a:rPr lang="en-US" altLang="ja-JP" sz="2400" i="1">
                        <a:latin typeface="Cambria Math" panose="02040503050406030204" pitchFamily="18" charset="0"/>
                        <a:ea typeface="メイリオ" panose="020B0604030504040204" pitchFamily="50" charset="-128"/>
                      </a:rPr>
                      <m:t>𝑇</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𝐿</m:t>
                    </m:r>
                    <m:r>
                      <a:rPr lang="ja-JP" altLang="en-US" sz="2400" i="1">
                        <a:latin typeface="Cambria Math" panose="02040503050406030204" pitchFamily="18" charset="0"/>
                        <a:ea typeface="Cambria Math" panose="02040503050406030204" pitchFamily="18" charset="0"/>
                      </a:rPr>
                      <m:t>の値</m:t>
                    </m:r>
                    <m:sSubSup>
                      <m:sSubSupPr>
                        <m:ctrlPr>
                          <a:rPr lang="en-US" altLang="ja-JP" sz="2400" i="1">
                            <a:latin typeface="Cambria Math" panose="02040503050406030204" pitchFamily="18" charset="0"/>
                            <a:ea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𝑥</m:t>
                        </m:r>
                      </m:e>
                      <m:sub>
                        <m:r>
                          <a:rPr lang="en-US" altLang="ja-JP" sz="2400" i="1">
                            <a:latin typeface="Cambria Math" panose="02040503050406030204" pitchFamily="18" charset="0"/>
                            <a:ea typeface="メイリオ" panose="020B0604030504040204" pitchFamily="50" charset="-128"/>
                          </a:rPr>
                          <m:t>𝑇</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𝐿</m:t>
                        </m:r>
                      </m:sub>
                      <m:sup>
                        <m:r>
                          <a:rPr lang="en-US" altLang="ja-JP" sz="2400" i="1">
                            <a:latin typeface="Cambria Math" panose="02040503050406030204" pitchFamily="18" charset="0"/>
                            <a:ea typeface="Cambria Math" panose="02040503050406030204" pitchFamily="18" charset="0"/>
                          </a:rPr>
                          <m:t>𝑘</m:t>
                        </m:r>
                      </m:sup>
                    </m:sSubSup>
                    <m:r>
                      <a:rPr lang="ja-JP" altLang="en-US" sz="2400" i="1">
                        <a:latin typeface="Cambria Math" panose="02040503050406030204" pitchFamily="18" charset="0"/>
                        <a:ea typeface="Cambria Math" panose="02040503050406030204" pitchFamily="18" charset="0"/>
                      </a:rPr>
                      <m:t>を固定し，</m:t>
                    </m:r>
                    <m:r>
                      <a:rPr lang="en-US" altLang="ja-JP" sz="2400" i="1">
                        <a:latin typeface="Cambria Math" panose="02040503050406030204" pitchFamily="18" charset="0"/>
                        <a:ea typeface="メイリオ" panose="020B0604030504040204" pitchFamily="50" charset="-128"/>
                      </a:rPr>
                      <m:t>𝑇</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𝐿</m:t>
                    </m:r>
                  </m:oMath>
                </a14:m>
                <a:r>
                  <a:rPr lang="ja-JP" altLang="en-US" sz="2400" dirty="0">
                    <a:latin typeface="メイリオ" panose="020B0604030504040204" pitchFamily="50" charset="-128"/>
                    <a:ea typeface="メイリオ" panose="020B0604030504040204" pitchFamily="50" charset="-128"/>
                  </a:rPr>
                  <a:t>以外の特徴量について周辺化した利得期待値</a:t>
                </a: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9" name="テキスト ボックス 8">
                <a:extLst>
                  <a:ext uri="{FF2B5EF4-FFF2-40B4-BE49-F238E27FC236}">
                    <a16:creationId xmlns:a16="http://schemas.microsoft.com/office/drawing/2014/main" id="{92AAD7C9-5413-C878-5EAC-D38DDA3BF057}"/>
                  </a:ext>
                </a:extLst>
              </p:cNvPr>
              <p:cNvSpPr txBox="1">
                <a:spLocks noRot="1" noChangeAspect="1" noMove="1" noResize="1" noEditPoints="1" noAdjustHandles="1" noChangeArrowheads="1" noChangeShapeType="1" noTextEdit="1"/>
              </p:cNvSpPr>
              <p:nvPr/>
            </p:nvSpPr>
            <p:spPr>
              <a:xfrm>
                <a:off x="490451" y="1469528"/>
                <a:ext cx="10779510" cy="1216808"/>
              </a:xfrm>
              <a:prstGeom prst="rect">
                <a:avLst/>
              </a:prstGeom>
              <a:blipFill>
                <a:blip r:embed="rId4"/>
                <a:stretch>
                  <a:fillRect l="-848" t="-15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0637EE9D-22C4-4DB6-5165-3F80B0B9979B}"/>
                  </a:ext>
                </a:extLst>
              </p:cNvPr>
              <p:cNvSpPr txBox="1"/>
              <p:nvPr/>
            </p:nvSpPr>
            <p:spPr>
              <a:xfrm>
                <a:off x="6317673" y="2726061"/>
                <a:ext cx="244162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𝑇</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𝑁</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𝑆</m:t>
                      </m:r>
                      <m:r>
                        <a:rPr lang="en-US" altLang="ja-JP" sz="2400" i="1">
                          <a:latin typeface="Cambria Math" panose="02040503050406030204" pitchFamily="18" charset="0"/>
                          <a:ea typeface="Cambria Math" panose="02040503050406030204" pitchFamily="18" charset="0"/>
                        </a:rPr>
                        <m:t>, </m:t>
                      </m:r>
                      <m:r>
                        <m:rPr>
                          <m:brk m:alnAt="7"/>
                        </m:rPr>
                        <a:rPr lang="en-US" altLang="ja-JP" sz="2400" i="1">
                          <a:latin typeface="Cambria Math" panose="02040503050406030204" pitchFamily="18" charset="0"/>
                          <a:ea typeface="メイリオ" panose="020B0604030504040204" pitchFamily="50" charset="-128"/>
                        </a:rPr>
                        <m:t>𝐿</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𝑆</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2" name="テキスト ボックス 1">
                <a:extLst>
                  <a:ext uri="{FF2B5EF4-FFF2-40B4-BE49-F238E27FC236}">
                    <a16:creationId xmlns:a16="http://schemas.microsoft.com/office/drawing/2014/main" id="{0637EE9D-22C4-4DB6-5165-3F80B0B9979B}"/>
                  </a:ext>
                </a:extLst>
              </p:cNvPr>
              <p:cNvSpPr txBox="1">
                <a:spLocks noRot="1" noChangeAspect="1" noMove="1" noResize="1" noEditPoints="1" noAdjustHandles="1" noChangeArrowheads="1" noChangeShapeType="1" noTextEdit="1"/>
              </p:cNvSpPr>
              <p:nvPr/>
            </p:nvSpPr>
            <p:spPr>
              <a:xfrm>
                <a:off x="6317673" y="2726061"/>
                <a:ext cx="2441629" cy="461665"/>
              </a:xfrm>
              <a:prstGeom prst="rect">
                <a:avLst/>
              </a:prstGeom>
              <a:blipFill>
                <a:blip r:embed="rId5"/>
                <a:stretch>
                  <a:fillRect b="-131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34109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CAD2CD7A-6E43-A9E5-CC51-D2D3E57D68DF}"/>
                  </a:ext>
                </a:extLst>
              </p:cNvPr>
              <p:cNvSpPr txBox="1"/>
              <p:nvPr/>
            </p:nvSpPr>
            <p:spPr>
              <a:xfrm>
                <a:off x="445360" y="950223"/>
                <a:ext cx="11326954" cy="830997"/>
              </a:xfrm>
              <a:prstGeom prst="rect">
                <a:avLst/>
              </a:prstGeom>
              <a:noFill/>
            </p:spPr>
            <p:txBody>
              <a:bodyPr wrap="square" rtlCol="0">
                <a:spAutoFit/>
              </a:bodyPr>
              <a:lstStyle/>
              <a:p>
                <a14:m>
                  <m:oMath xmlns:m="http://schemas.openxmlformats.org/officeDocument/2006/math">
                    <m:r>
                      <a:rPr lang="en-US" altLang="ja-JP" sz="2400" i="1">
                        <a:latin typeface="Cambria Math" panose="02040503050406030204" pitchFamily="18" charset="0"/>
                        <a:ea typeface="メイリオ" panose="020B0604030504040204" pitchFamily="50" charset="-128"/>
                      </a:rPr>
                      <m:t>𝑇</m:t>
                    </m:r>
                  </m:oMath>
                </a14:m>
                <a:r>
                  <a:rPr kumimoji="1" lang="ja-JP" altLang="en-US" sz="2400" dirty="0">
                    <a:latin typeface="メイリオ" panose="020B0604030504040204" pitchFamily="50" charset="-128"/>
                    <a:ea typeface="メイリオ" panose="020B0604030504040204" pitchFamily="50" charset="-128"/>
                  </a:rPr>
                  <a:t>は，理論上は</a:t>
                </a:r>
                <a14:m>
                  <m:oMath xmlns:m="http://schemas.openxmlformats.org/officeDocument/2006/math">
                    <m:r>
                      <a:rPr lang="en-US" altLang="ja-JP" sz="2400" i="1">
                        <a:latin typeface="Cambria Math" panose="02040503050406030204" pitchFamily="18" charset="0"/>
                        <a:ea typeface="メイリオ" panose="020B0604030504040204" pitchFamily="50" charset="-128"/>
                      </a:rPr>
                      <m:t>𝑇</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𝑁</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𝑆</m:t>
                    </m:r>
                  </m:oMath>
                </a14:m>
                <a:r>
                  <a:rPr kumimoji="1" lang="ja-JP" altLang="en-US" sz="2400" dirty="0">
                    <a:latin typeface="メイリオ" panose="020B0604030504040204" pitchFamily="50" charset="-128"/>
                    <a:ea typeface="メイリオ" panose="020B0604030504040204" pitchFamily="50" charset="-128"/>
                  </a:rPr>
                  <a:t>を満たすすべての</a:t>
                </a:r>
                <a14:m>
                  <m:oMath xmlns:m="http://schemas.openxmlformats.org/officeDocument/2006/math">
                    <m:r>
                      <a:rPr lang="en-US" altLang="ja-JP" sz="2400" i="1">
                        <a:latin typeface="Cambria Math" panose="02040503050406030204" pitchFamily="18" charset="0"/>
                        <a:ea typeface="メイリオ" panose="020B0604030504040204" pitchFamily="50" charset="-128"/>
                      </a:rPr>
                      <m:t>𝑇</m:t>
                    </m:r>
                  </m:oMath>
                </a14:m>
                <a:r>
                  <a:rPr kumimoji="1" lang="ja-JP" altLang="en-US" sz="2400" dirty="0">
                    <a:latin typeface="メイリオ" panose="020B0604030504040204" pitchFamily="50" charset="-128"/>
                    <a:ea typeface="メイリオ" panose="020B0604030504040204" pitchFamily="50" charset="-128"/>
                  </a:rPr>
                  <a:t>だが，以下のとおりその特性関数値は，</a:t>
                </a:r>
                <a:r>
                  <a:rPr kumimoji="1" lang="en-US" altLang="ja-JP" sz="2400" dirty="0">
                    <a:latin typeface="メイリオ" panose="020B0604030504040204" pitchFamily="50" charset="-128"/>
                    <a:ea typeface="メイリオ" panose="020B0604030504040204" pitchFamily="50" charset="-128"/>
                  </a:rPr>
                  <a:t>S</a:t>
                </a:r>
                <a:r>
                  <a:rPr kumimoji="1" lang="ja-JP" altLang="en-US" sz="2400" dirty="0">
                    <a:latin typeface="メイリオ" panose="020B0604030504040204" pitchFamily="50" charset="-128"/>
                    <a:ea typeface="メイリオ" panose="020B0604030504040204" pitchFamily="50" charset="-128"/>
                  </a:rPr>
                  <a:t>を固定したときの</a:t>
                </a: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との組み合わせによる利得平均</a:t>
                </a:r>
                <a:endParaRPr kumimoji="1" lang="en-US" altLang="ja-JP" sz="2400" dirty="0">
                  <a:latin typeface="メイリオ" panose="020B0604030504040204" pitchFamily="50" charset="-128"/>
                  <a:ea typeface="メイリオ" panose="020B0604030504040204" pitchFamily="50" charset="-128"/>
                </a:endParaRPr>
              </a:p>
            </p:txBody>
          </p:sp>
        </mc:Choice>
        <mc:Fallback>
          <p:sp>
            <p:nvSpPr>
              <p:cNvPr id="10" name="テキスト ボックス 9">
                <a:extLst>
                  <a:ext uri="{FF2B5EF4-FFF2-40B4-BE49-F238E27FC236}">
                    <a16:creationId xmlns:a16="http://schemas.microsoft.com/office/drawing/2014/main" id="{CAD2CD7A-6E43-A9E5-CC51-D2D3E57D68DF}"/>
                  </a:ext>
                </a:extLst>
              </p:cNvPr>
              <p:cNvSpPr txBox="1">
                <a:spLocks noRot="1" noChangeAspect="1" noMove="1" noResize="1" noEditPoints="1" noAdjustHandles="1" noChangeArrowheads="1" noChangeShapeType="1" noTextEdit="1"/>
              </p:cNvSpPr>
              <p:nvPr/>
            </p:nvSpPr>
            <p:spPr>
              <a:xfrm>
                <a:off x="445360" y="950223"/>
                <a:ext cx="11326954" cy="830997"/>
              </a:xfrm>
              <a:prstGeom prst="rect">
                <a:avLst/>
              </a:prstGeom>
              <a:blipFill>
                <a:blip r:embed="rId2"/>
                <a:stretch>
                  <a:fillRect l="-807" t="-4412" r="-3552" b="-16176"/>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EB68750D-F348-5C1E-1579-FD261820D0CF}"/>
              </a:ext>
            </a:extLst>
          </p:cNvPr>
          <p:cNvSpPr txBox="1"/>
          <p:nvPr/>
        </p:nvSpPr>
        <p:spPr>
          <a:xfrm>
            <a:off x="445360" y="47435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graphicFrame>
        <p:nvGraphicFramePr>
          <p:cNvPr id="3" name="表 2">
            <a:extLst>
              <a:ext uri="{FF2B5EF4-FFF2-40B4-BE49-F238E27FC236}">
                <a16:creationId xmlns:a16="http://schemas.microsoft.com/office/drawing/2014/main" id="{74CFB48F-EDB9-0776-6F9A-01BEF1CD3BCE}"/>
              </a:ext>
            </a:extLst>
          </p:cNvPr>
          <p:cNvGraphicFramePr>
            <a:graphicFrameLocks noGrp="1"/>
          </p:cNvGraphicFramePr>
          <p:nvPr>
            <p:extLst>
              <p:ext uri="{D42A27DB-BD31-4B8C-83A1-F6EECF244321}">
                <p14:modId xmlns:p14="http://schemas.microsoft.com/office/powerpoint/2010/main" val="940582141"/>
              </p:ext>
            </p:extLst>
          </p:nvPr>
        </p:nvGraphicFramePr>
        <p:xfrm>
          <a:off x="4197773" y="3837369"/>
          <a:ext cx="4994275" cy="2109015"/>
        </p:xfrm>
        <a:graphic>
          <a:graphicData uri="http://schemas.openxmlformats.org/drawingml/2006/table">
            <a:tbl>
              <a:tblPr firstRow="1" bandRow="1">
                <a:tableStyleId>{5940675A-B579-460E-94D1-54222C63F5DA}</a:tableStyleId>
              </a:tblPr>
              <a:tblGrid>
                <a:gridCol w="998855">
                  <a:extLst>
                    <a:ext uri="{9D8B030D-6E8A-4147-A177-3AD203B41FA5}">
                      <a16:colId xmlns:a16="http://schemas.microsoft.com/office/drawing/2014/main" val="3613843674"/>
                    </a:ext>
                  </a:extLst>
                </a:gridCol>
                <a:gridCol w="998855">
                  <a:extLst>
                    <a:ext uri="{9D8B030D-6E8A-4147-A177-3AD203B41FA5}">
                      <a16:colId xmlns:a16="http://schemas.microsoft.com/office/drawing/2014/main" val="2804073210"/>
                    </a:ext>
                  </a:extLst>
                </a:gridCol>
                <a:gridCol w="998855">
                  <a:extLst>
                    <a:ext uri="{9D8B030D-6E8A-4147-A177-3AD203B41FA5}">
                      <a16:colId xmlns:a16="http://schemas.microsoft.com/office/drawing/2014/main" val="2227179607"/>
                    </a:ext>
                  </a:extLst>
                </a:gridCol>
                <a:gridCol w="998855">
                  <a:extLst>
                    <a:ext uri="{9D8B030D-6E8A-4147-A177-3AD203B41FA5}">
                      <a16:colId xmlns:a16="http://schemas.microsoft.com/office/drawing/2014/main" val="1210483410"/>
                    </a:ext>
                  </a:extLst>
                </a:gridCol>
                <a:gridCol w="998855">
                  <a:extLst>
                    <a:ext uri="{9D8B030D-6E8A-4147-A177-3AD203B41FA5}">
                      <a16:colId xmlns:a16="http://schemas.microsoft.com/office/drawing/2014/main" val="415968218"/>
                    </a:ext>
                  </a:extLst>
                </a:gridCol>
              </a:tblGrid>
              <a:tr h="421803">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072665329"/>
                  </a:ext>
                </a:extLst>
              </a:tr>
              <a:tr h="421803">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52384586"/>
                  </a:ext>
                </a:extLst>
              </a:tr>
              <a:tr h="421803">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095197886"/>
                  </a:ext>
                </a:extLst>
              </a:tr>
              <a:tr h="421803">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00817054"/>
                  </a:ext>
                </a:extLst>
              </a:tr>
              <a:tr h="421803">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64968321"/>
                  </a:ext>
                </a:extLst>
              </a:tr>
            </a:tbl>
          </a:graphicData>
        </a:graphic>
      </p:graphicFrame>
      <p:sp>
        <p:nvSpPr>
          <p:cNvPr id="4" name="テキスト ボックス 3">
            <a:extLst>
              <a:ext uri="{FF2B5EF4-FFF2-40B4-BE49-F238E27FC236}">
                <a16:creationId xmlns:a16="http://schemas.microsoft.com/office/drawing/2014/main" id="{3B7D7330-FA37-CB70-AF38-8158CD6CF558}"/>
              </a:ext>
            </a:extLst>
          </p:cNvPr>
          <p:cNvSpPr txBox="1"/>
          <p:nvPr/>
        </p:nvSpPr>
        <p:spPr>
          <a:xfrm>
            <a:off x="9621014" y="4648110"/>
            <a:ext cx="439544" cy="461665"/>
          </a:xfrm>
          <a:prstGeom prst="rect">
            <a:avLst/>
          </a:prstGeom>
          <a:noFill/>
        </p:spPr>
        <p:txBody>
          <a:bodyPr wrap="none" rtlCol="0">
            <a:spAutoFit/>
          </a:bodyPr>
          <a:lstStyle/>
          <a:p>
            <a:r>
              <a:rPr lang="en-US" altLang="ja-JP" sz="2400" dirty="0">
                <a:latin typeface="メイリオ" panose="020B0604030504040204" pitchFamily="50" charset="-128"/>
                <a:ea typeface="メイリオ" panose="020B0604030504040204" pitchFamily="50" charset="-128"/>
              </a:rPr>
              <a:t>M</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873F8D6-12BE-66AB-1121-08B0542E2596}"/>
              </a:ext>
            </a:extLst>
          </p:cNvPr>
          <p:cNvSpPr txBox="1"/>
          <p:nvPr/>
        </p:nvSpPr>
        <p:spPr>
          <a:xfrm>
            <a:off x="4266666" y="4714150"/>
            <a:ext cx="1842171" cy="369332"/>
          </a:xfrm>
          <a:prstGeom prst="rect">
            <a:avLst/>
          </a:prstGeom>
          <a:noFill/>
        </p:spPr>
        <p:txBody>
          <a:bodyPr wrap="none" rtlCol="0">
            <a:spAutoFit/>
          </a:bodyPr>
          <a:lstStyle/>
          <a:p>
            <a:r>
              <a:rPr lang="en-US" altLang="ja-JP" dirty="0" err="1">
                <a:latin typeface="メイリオ" panose="020B0604030504040204" pitchFamily="50" charset="-128"/>
                <a:ea typeface="メイリオ" panose="020B0604030504040204" pitchFamily="50" charset="-128"/>
              </a:rPr>
              <a:t>x^k</a:t>
            </a:r>
            <a:r>
              <a:rPr lang="en-US" altLang="ja-JP" dirty="0">
                <a:latin typeface="メイリオ" panose="020B0604030504040204" pitchFamily="50" charset="-128"/>
                <a:ea typeface="メイリオ" panose="020B0604030504040204" pitchFamily="50" charset="-128"/>
              </a:rPr>
              <a:t>(M</a:t>
            </a:r>
            <a:r>
              <a:rPr lang="ja-JP" altLang="en-US" dirty="0">
                <a:latin typeface="メイリオ" panose="020B0604030504040204" pitchFamily="50" charset="-128"/>
                <a:ea typeface="メイリオ" panose="020B0604030504040204" pitchFamily="50" charset="-128"/>
              </a:rPr>
              <a:t>個複製）</a:t>
            </a:r>
            <a:endParaRPr kumimoji="1" lang="ja-JP" altLang="en-US"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2F6CD426-D04B-5264-13BE-157EE54A5693}"/>
              </a:ext>
            </a:extLst>
          </p:cNvPr>
          <p:cNvSpPr txBox="1"/>
          <p:nvPr/>
        </p:nvSpPr>
        <p:spPr>
          <a:xfrm>
            <a:off x="6220586" y="4549457"/>
            <a:ext cx="2930158" cy="646331"/>
          </a:xfrm>
          <a:prstGeom prst="rect">
            <a:avLst/>
          </a:prstGeom>
          <a:solidFill>
            <a:schemeClr val="bg1"/>
          </a:solidFill>
        </p:spPr>
        <p:txBody>
          <a:bodyPr wrap="square" rtlCol="0">
            <a:spAutoFit/>
          </a:bodyPr>
          <a:lstStyle/>
          <a:p>
            <a:r>
              <a:rPr lang="en-US" altLang="ja-JP" dirty="0" err="1">
                <a:latin typeface="メイリオ" panose="020B0604030504040204" pitchFamily="50" charset="-128"/>
                <a:ea typeface="メイリオ" panose="020B0604030504040204" pitchFamily="50" charset="-128"/>
              </a:rPr>
              <a:t>background_data</a:t>
            </a:r>
            <a:r>
              <a:rPr lang="ja-JP" altLang="en-US"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X_train</a:t>
            </a:r>
            <a:r>
              <a:rPr lang="ja-JP" altLang="en-US" dirty="0">
                <a:latin typeface="メイリオ" panose="020B0604030504040204" pitchFamily="50" charset="-128"/>
                <a:ea typeface="メイリオ" panose="020B0604030504040204" pitchFamily="50" charset="-128"/>
              </a:rPr>
              <a:t>からサンプリング</a:t>
            </a:r>
            <a:endParaRPr kumimoji="1" lang="ja-JP" altLang="en-US" dirty="0">
              <a:latin typeface="メイリオ" panose="020B0604030504040204" pitchFamily="50" charset="-128"/>
              <a:ea typeface="メイリオ" panose="020B0604030504040204" pitchFamily="50" charset="-128"/>
            </a:endParaRPr>
          </a:p>
        </p:txBody>
      </p:sp>
      <p:sp>
        <p:nvSpPr>
          <p:cNvPr id="7" name="右中かっこ 6">
            <a:extLst>
              <a:ext uri="{FF2B5EF4-FFF2-40B4-BE49-F238E27FC236}">
                <a16:creationId xmlns:a16="http://schemas.microsoft.com/office/drawing/2014/main" id="{DCF335B2-93DE-2698-3FBE-D47E37B0703E}"/>
              </a:ext>
            </a:extLst>
          </p:cNvPr>
          <p:cNvSpPr/>
          <p:nvPr/>
        </p:nvSpPr>
        <p:spPr>
          <a:xfrm rot="16200000">
            <a:off x="5122734" y="2715124"/>
            <a:ext cx="211503" cy="17607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右中かっこ 7">
            <a:extLst>
              <a:ext uri="{FF2B5EF4-FFF2-40B4-BE49-F238E27FC236}">
                <a16:creationId xmlns:a16="http://schemas.microsoft.com/office/drawing/2014/main" id="{98132C5A-5EE3-07D1-38C6-E5A49CBBDB04}"/>
              </a:ext>
            </a:extLst>
          </p:cNvPr>
          <p:cNvSpPr/>
          <p:nvPr/>
        </p:nvSpPr>
        <p:spPr>
          <a:xfrm rot="16200000">
            <a:off x="7605623" y="2284404"/>
            <a:ext cx="181736" cy="26702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9390FA6-6EF8-63B1-1A4C-16A5C66E4416}"/>
                  </a:ext>
                </a:extLst>
              </p:cNvPr>
              <p:cNvSpPr txBox="1"/>
              <p:nvPr/>
            </p:nvSpPr>
            <p:spPr>
              <a:xfrm>
                <a:off x="6959880" y="3028058"/>
                <a:ext cx="15352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𝑁</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メイリオ" panose="020B0604030504040204" pitchFamily="50" charset="-128"/>
                        </a:rPr>
                        <m:t>𝑇</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𝐿</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F9390FA6-6EF8-63B1-1A4C-16A5C66E4416}"/>
                  </a:ext>
                </a:extLst>
              </p:cNvPr>
              <p:cNvSpPr txBox="1">
                <a:spLocks noRot="1" noChangeAspect="1" noMove="1" noResize="1" noEditPoints="1" noAdjustHandles="1" noChangeArrowheads="1" noChangeShapeType="1" noTextEdit="1"/>
              </p:cNvSpPr>
              <p:nvPr/>
            </p:nvSpPr>
            <p:spPr>
              <a:xfrm>
                <a:off x="6959880" y="3028058"/>
                <a:ext cx="1535228" cy="461665"/>
              </a:xfrm>
              <a:prstGeom prst="rect">
                <a:avLst/>
              </a:prstGeom>
              <a:blipFill>
                <a:blip r:embed="rId3"/>
                <a:stretch>
                  <a:fillRect b="-14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CF0EEAC-ED55-D709-EC6A-C943FE8EEF13}"/>
                  </a:ext>
                </a:extLst>
              </p:cNvPr>
              <p:cNvSpPr txBox="1"/>
              <p:nvPr/>
            </p:nvSpPr>
            <p:spPr>
              <a:xfrm>
                <a:off x="4830336" y="3065507"/>
                <a:ext cx="99495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メイリオ" panose="020B0604030504040204" pitchFamily="50" charset="-128"/>
                        </a:rPr>
                        <m:t>𝑇</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𝐿</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2CF0EEAC-ED55-D709-EC6A-C943FE8EEF13}"/>
                  </a:ext>
                </a:extLst>
              </p:cNvPr>
              <p:cNvSpPr txBox="1">
                <a:spLocks noRot="1" noChangeAspect="1" noMove="1" noResize="1" noEditPoints="1" noAdjustHandles="1" noChangeArrowheads="1" noChangeShapeType="1" noTextEdit="1"/>
              </p:cNvSpPr>
              <p:nvPr/>
            </p:nvSpPr>
            <p:spPr>
              <a:xfrm>
                <a:off x="4830336" y="3065507"/>
                <a:ext cx="994952" cy="461665"/>
              </a:xfrm>
              <a:prstGeom prst="rect">
                <a:avLst/>
              </a:prstGeom>
              <a:blipFill>
                <a:blip r:embed="rId4"/>
                <a:stretch>
                  <a:fillRect/>
                </a:stretch>
              </a:blipFill>
            </p:spPr>
            <p:txBody>
              <a:bodyPr/>
              <a:lstStyle/>
              <a:p>
                <a:r>
                  <a:rPr lang="ja-JP" altLang="en-US">
                    <a:noFill/>
                  </a:rPr>
                  <a:t> </a:t>
                </a:r>
              </a:p>
            </p:txBody>
          </p:sp>
        </mc:Fallback>
      </mc:AlternateContent>
      <p:sp>
        <p:nvSpPr>
          <p:cNvPr id="12" name="右中かっこ 11">
            <a:extLst>
              <a:ext uri="{FF2B5EF4-FFF2-40B4-BE49-F238E27FC236}">
                <a16:creationId xmlns:a16="http://schemas.microsoft.com/office/drawing/2014/main" id="{7028D2A7-A004-2371-ECC9-85BB449D19EA}"/>
              </a:ext>
            </a:extLst>
          </p:cNvPr>
          <p:cNvSpPr/>
          <p:nvPr/>
        </p:nvSpPr>
        <p:spPr>
          <a:xfrm>
            <a:off x="9313237" y="3837369"/>
            <a:ext cx="196028" cy="21090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左大かっこ 12">
            <a:extLst>
              <a:ext uri="{FF2B5EF4-FFF2-40B4-BE49-F238E27FC236}">
                <a16:creationId xmlns:a16="http://schemas.microsoft.com/office/drawing/2014/main" id="{EC3BCA4C-99F9-AAA4-583A-63B45AC121AB}"/>
              </a:ext>
            </a:extLst>
          </p:cNvPr>
          <p:cNvSpPr/>
          <p:nvPr/>
        </p:nvSpPr>
        <p:spPr>
          <a:xfrm>
            <a:off x="3834257" y="3527172"/>
            <a:ext cx="213087" cy="277770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左大かっこ 13">
            <a:extLst>
              <a:ext uri="{FF2B5EF4-FFF2-40B4-BE49-F238E27FC236}">
                <a16:creationId xmlns:a16="http://schemas.microsoft.com/office/drawing/2014/main" id="{A23D9D3B-E159-E62D-F2FD-2CCAC85CD5B4}"/>
              </a:ext>
            </a:extLst>
          </p:cNvPr>
          <p:cNvSpPr/>
          <p:nvPr/>
        </p:nvSpPr>
        <p:spPr>
          <a:xfrm flipH="1">
            <a:off x="9830882" y="3489723"/>
            <a:ext cx="213087" cy="277770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2B7A078-F5C0-573A-E8B6-02ED3133A42A}"/>
                  </a:ext>
                </a:extLst>
              </p:cNvPr>
              <p:cNvSpPr txBox="1"/>
              <p:nvPr/>
            </p:nvSpPr>
            <p:spPr>
              <a:xfrm>
                <a:off x="698269" y="4451466"/>
                <a:ext cx="3075394" cy="79400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m:rPr>
                              <m:sty m:val="p"/>
                            </m:rPr>
                            <a:rPr kumimoji="1" lang="en-US" altLang="ja-JP" sz="2400" b="0" i="0" smtClean="0">
                              <a:latin typeface="Cambria Math" panose="02040503050406030204" pitchFamily="18" charset="0"/>
                              <a:ea typeface="メイリオ" panose="020B0604030504040204" pitchFamily="50" charset="-128"/>
                            </a:rPr>
                            <m:t>predict</m:t>
                          </m:r>
                          <m:r>
                            <a:rPr kumimoji="1" lang="en-US" altLang="ja-JP" sz="2400" b="0" i="0" smtClean="0">
                              <a:latin typeface="Cambria Math" panose="02040503050406030204" pitchFamily="18" charset="0"/>
                              <a:ea typeface="メイリオ" panose="020B0604030504040204" pitchFamily="50" charset="-128"/>
                            </a:rPr>
                            <m:t>_</m:t>
                          </m:r>
                          <m:r>
                            <m:rPr>
                              <m:sty m:val="p"/>
                            </m:rPr>
                            <a:rPr kumimoji="1" lang="en-US" altLang="ja-JP" sz="2400" b="0" i="0" smtClean="0">
                              <a:latin typeface="Cambria Math" panose="02040503050406030204" pitchFamily="18" charset="0"/>
                              <a:ea typeface="メイリオ" panose="020B0604030504040204" pitchFamily="50" charset="-128"/>
                            </a:rPr>
                            <m:t>proba</m:t>
                          </m:r>
                          <m:r>
                            <a:rPr kumimoji="1" lang="en-US" altLang="ja-JP" sz="2400" b="0" i="0"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m:t>
                          </m:r>
                        </m:num>
                        <m:den>
                          <m:r>
                            <a:rPr kumimoji="1" lang="en-US" altLang="ja-JP" sz="2400" b="0" i="1" smtClean="0">
                              <a:latin typeface="Cambria Math" panose="02040503050406030204" pitchFamily="18" charset="0"/>
                              <a:ea typeface="メイリオ" panose="020B0604030504040204" pitchFamily="50" charset="-128"/>
                            </a:rPr>
                            <m:t>𝑀</m:t>
                          </m:r>
                        </m:den>
                      </m:f>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82B7A078-F5C0-573A-E8B6-02ED3133A42A}"/>
                  </a:ext>
                </a:extLst>
              </p:cNvPr>
              <p:cNvSpPr txBox="1">
                <a:spLocks noRot="1" noChangeAspect="1" noMove="1" noResize="1" noEditPoints="1" noAdjustHandles="1" noChangeArrowheads="1" noChangeShapeType="1" noTextEdit="1"/>
              </p:cNvSpPr>
              <p:nvPr/>
            </p:nvSpPr>
            <p:spPr>
              <a:xfrm>
                <a:off x="698269" y="4451466"/>
                <a:ext cx="3075394" cy="794000"/>
              </a:xfrm>
              <a:prstGeom prst="rect">
                <a:avLst/>
              </a:prstGeom>
              <a:blipFill>
                <a:blip r:embed="rId5"/>
                <a:stretch>
                  <a:fillRect/>
                </a:stretch>
              </a:blipFill>
            </p:spPr>
            <p:txBody>
              <a:bodyPr/>
              <a:lstStyle/>
              <a:p>
                <a:r>
                  <a:rPr lang="ja-JP" altLang="en-US">
                    <a:noFill/>
                  </a:rPr>
                  <a:t> </a:t>
                </a:r>
              </a:p>
            </p:txBody>
          </p:sp>
        </mc:Fallback>
      </mc:AlternateContent>
      <p:sp>
        <p:nvSpPr>
          <p:cNvPr id="16" name="右中かっこ 15">
            <a:extLst>
              <a:ext uri="{FF2B5EF4-FFF2-40B4-BE49-F238E27FC236}">
                <a16:creationId xmlns:a16="http://schemas.microsoft.com/office/drawing/2014/main" id="{0C85B1C1-F4FD-A34E-9814-A2526EC61E56}"/>
              </a:ext>
            </a:extLst>
          </p:cNvPr>
          <p:cNvSpPr/>
          <p:nvPr/>
        </p:nvSpPr>
        <p:spPr>
          <a:xfrm rot="16200000">
            <a:off x="6598997" y="565690"/>
            <a:ext cx="181736" cy="46834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FE25B653-6C8C-7CEF-6729-564E3273F18F}"/>
                  </a:ext>
                </a:extLst>
              </p:cNvPr>
              <p:cNvSpPr txBox="1"/>
              <p:nvPr/>
            </p:nvSpPr>
            <p:spPr>
              <a:xfrm>
                <a:off x="6437493" y="2412747"/>
                <a:ext cx="52238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𝑁</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FE25B653-6C8C-7CEF-6729-564E3273F18F}"/>
                  </a:ext>
                </a:extLst>
              </p:cNvPr>
              <p:cNvSpPr txBox="1">
                <a:spLocks noRot="1" noChangeAspect="1" noMove="1" noResize="1" noEditPoints="1" noAdjustHandles="1" noChangeArrowheads="1" noChangeShapeType="1" noTextEdit="1"/>
              </p:cNvSpPr>
              <p:nvPr/>
            </p:nvSpPr>
            <p:spPr>
              <a:xfrm>
                <a:off x="6437493" y="2412747"/>
                <a:ext cx="522387" cy="461665"/>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0736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B89EA0-0A5C-291A-AC1F-6F8070E3EEAC}"/>
              </a:ext>
            </a:extLst>
          </p:cNvPr>
          <p:cNvSpPr txBox="1"/>
          <p:nvPr/>
        </p:nvSpPr>
        <p:spPr>
          <a:xfrm>
            <a:off x="972589" y="1820487"/>
            <a:ext cx="10379773" cy="2308324"/>
          </a:xfrm>
          <a:prstGeom prst="rect">
            <a:avLst/>
          </a:prstGeom>
          <a:noFill/>
        </p:spPr>
        <p:txBody>
          <a:bodyPr wrap="square" rtlCol="0">
            <a:spAutoFit/>
          </a:bodyPr>
          <a:lstStyle/>
          <a:p>
            <a:r>
              <a:rPr lang="en-US" altLang="ja-JP" sz="2400" b="1" dirty="0"/>
              <a:t>L0 </a:t>
            </a:r>
            <a:r>
              <a:rPr lang="ja-JP" altLang="en-US" sz="2400" b="1" dirty="0"/>
              <a:t>スコアを利用した重み付きサンプリング</a:t>
            </a:r>
          </a:p>
          <a:p>
            <a:r>
              <a:rPr lang="en-US" altLang="ja-JP" sz="2400" dirty="0"/>
              <a:t>L0</a:t>
            </a:r>
            <a:r>
              <a:rPr lang="ja-JP" altLang="en-US" sz="2400" dirty="0"/>
              <a:t>で得た「ゲート確率」や「選択度合い」を背景サンプルの重みに反映する。</a:t>
            </a:r>
          </a:p>
          <a:p>
            <a:r>
              <a:rPr lang="ja-JP" altLang="en-US" sz="2400" dirty="0"/>
              <a:t>→ 強い特徴はより現実的な値を引きやすくし、弱い特徴は多様性確保のために散らばせる</a:t>
            </a: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51854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84160-0964-6482-3B7F-04C056AC152B}"/>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F6C9CDA6-EA90-4937-4045-A2E9F2B745B5}"/>
              </a:ext>
            </a:extLst>
          </p:cNvPr>
          <p:cNvPicPr>
            <a:picLocks noChangeAspect="1"/>
          </p:cNvPicPr>
          <p:nvPr/>
        </p:nvPicPr>
        <p:blipFill>
          <a:blip r:embed="rId2"/>
          <a:stretch>
            <a:fillRect/>
          </a:stretch>
        </p:blipFill>
        <p:spPr>
          <a:xfrm>
            <a:off x="7401164" y="2737217"/>
            <a:ext cx="3651156" cy="730231"/>
          </a:xfrm>
          <a:prstGeom prst="rect">
            <a:avLst/>
          </a:prstGeom>
        </p:spPr>
      </p:pic>
      <p:sp>
        <p:nvSpPr>
          <p:cNvPr id="25" name="テキスト ボックス 24">
            <a:extLst>
              <a:ext uri="{FF2B5EF4-FFF2-40B4-BE49-F238E27FC236}">
                <a16:creationId xmlns:a16="http://schemas.microsoft.com/office/drawing/2014/main" id="{0A59884A-DD67-97E4-E6EC-91CE74D818A5}"/>
              </a:ext>
            </a:extLst>
          </p:cNvPr>
          <p:cNvSpPr txBox="1"/>
          <p:nvPr/>
        </p:nvSpPr>
        <p:spPr>
          <a:xfrm>
            <a:off x="7401164" y="2518542"/>
            <a:ext cx="1704377"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rPr>
              <a:t>Definition 3.1</a:t>
            </a:r>
            <a:endParaRPr kumimoji="1" lang="ja-JP" altLang="en-US" dirty="0">
              <a:latin typeface="メイリオ" panose="020B0604030504040204" pitchFamily="50" charset="-128"/>
              <a:ea typeface="メイリオ" panose="020B0604030504040204" pitchFamily="50" charset="-128"/>
            </a:endParaRPr>
          </a:p>
        </p:txBody>
      </p:sp>
      <p:sp>
        <p:nvSpPr>
          <p:cNvPr id="42" name="テキスト ボックス 41">
            <a:extLst>
              <a:ext uri="{FF2B5EF4-FFF2-40B4-BE49-F238E27FC236}">
                <a16:creationId xmlns:a16="http://schemas.microsoft.com/office/drawing/2014/main" id="{9A50E784-4C90-8BD9-E959-1B8885A61224}"/>
              </a:ext>
            </a:extLst>
          </p:cNvPr>
          <p:cNvSpPr txBox="1"/>
          <p:nvPr/>
        </p:nvSpPr>
        <p:spPr>
          <a:xfrm>
            <a:off x="541550" y="790143"/>
            <a:ext cx="11410083" cy="1384995"/>
          </a:xfrm>
          <a:prstGeom prst="rect">
            <a:avLst/>
          </a:prstGeom>
          <a:noFill/>
        </p:spPr>
        <p:txBody>
          <a:bodyPr wrap="square" rtlCol="0">
            <a:spAutoFit/>
          </a:bodyPr>
          <a:lstStyle/>
          <a:p>
            <a:pPr algn="l"/>
            <a:r>
              <a:rPr kumimoji="1" lang="ja-JP" altLang="en-US" sz="2800" dirty="0">
                <a:latin typeface="メイリオ" panose="020B0604030504040204" pitchFamily="50" charset="-128"/>
                <a:ea typeface="メイリオ" panose="020B0604030504040204" pitchFamily="50" charset="-128"/>
              </a:rPr>
              <a:t>提携</a:t>
            </a:r>
            <a:r>
              <a:rPr lang="en-US" altLang="ja-JP" sz="2800" dirty="0">
                <a:latin typeface="メイリオ" panose="020B0604030504040204" pitchFamily="50" charset="-128"/>
                <a:ea typeface="メイリオ" panose="020B0604030504040204" pitchFamily="50" charset="-128"/>
              </a:rPr>
              <a:t>S</a:t>
            </a:r>
            <a:r>
              <a:rPr kumimoji="1" lang="ja-JP" altLang="en-US" sz="2800" dirty="0">
                <a:latin typeface="メイリオ" panose="020B0604030504040204" pitchFamily="50" charset="-128"/>
                <a:ea typeface="メイリオ" panose="020B0604030504040204" pitchFamily="50" charset="-128"/>
              </a:rPr>
              <a:t>を固定し、</a:t>
            </a:r>
            <a:r>
              <a:rPr kumimoji="1" lang="en-US" altLang="ja-JP" sz="2800" dirty="0">
                <a:latin typeface="メイリオ" panose="020B0604030504040204" pitchFamily="50" charset="-128"/>
                <a:ea typeface="メイリオ" panose="020B0604030504040204" pitchFamily="50" charset="-128"/>
              </a:rPr>
              <a:t>D</a:t>
            </a:r>
            <a:r>
              <a:rPr kumimoji="1" lang="ja-JP" altLang="en-US" sz="2800" dirty="0">
                <a:latin typeface="メイリオ" panose="020B0604030504040204" pitchFamily="50" charset="-128"/>
                <a:ea typeface="メイリオ" panose="020B0604030504040204" pitchFamily="50" charset="-128"/>
              </a:rPr>
              <a:t>中の</a:t>
            </a:r>
            <a:r>
              <a:rPr lang="ja-JP" altLang="en-US" sz="2800" dirty="0">
                <a:latin typeface="メイリオ" panose="020B0604030504040204" pitchFamily="50" charset="-128"/>
                <a:ea typeface="メイリオ" panose="020B0604030504040204" pitchFamily="50" charset="-128"/>
              </a:rPr>
              <a:t>様々な先行チーム提携パターン</a:t>
            </a:r>
            <a:r>
              <a:rPr lang="en-US" altLang="ja-JP" sz="2800" dirty="0">
                <a:latin typeface="メイリオ" panose="020B0604030504040204" pitchFamily="50" charset="-128"/>
                <a:ea typeface="メイリオ" panose="020B0604030504040204" pitchFamily="50" charset="-128"/>
              </a:rPr>
              <a:t>T</a:t>
            </a:r>
            <a:r>
              <a:rPr lang="ja-JP" altLang="en-US" sz="2800" dirty="0">
                <a:latin typeface="メイリオ" panose="020B0604030504040204" pitchFamily="50" charset="-128"/>
                <a:ea typeface="メイリオ" panose="020B0604030504040204" pitchFamily="50" charset="-128"/>
              </a:rPr>
              <a:t>に</a:t>
            </a:r>
            <a:r>
              <a:rPr lang="en-US" altLang="ja-JP" sz="2800" dirty="0">
                <a:latin typeface="メイリオ" panose="020B0604030504040204" pitchFamily="50" charset="-128"/>
                <a:ea typeface="メイリオ" panose="020B0604030504040204" pitchFamily="50" charset="-128"/>
              </a:rPr>
              <a:t>S</a:t>
            </a:r>
            <a:r>
              <a:rPr lang="ja-JP" altLang="en-US" sz="2800" dirty="0">
                <a:latin typeface="メイリオ" panose="020B0604030504040204" pitchFamily="50" charset="-128"/>
                <a:ea typeface="メイリオ" panose="020B0604030504040204" pitchFamily="50" charset="-128"/>
              </a:rPr>
              <a:t>が協力したと</a:t>
            </a:r>
            <a:r>
              <a:rPr kumimoji="1" lang="ja-JP" altLang="en-US" sz="2800" dirty="0">
                <a:latin typeface="メイリオ" panose="020B0604030504040204" pitchFamily="50" charset="-128"/>
                <a:ea typeface="メイリオ" panose="020B0604030504040204" pitchFamily="50" charset="-128"/>
              </a:rPr>
              <a:t>きの</a:t>
            </a:r>
            <a:r>
              <a:rPr kumimoji="1" lang="en-US" altLang="ja-JP" sz="2800" dirty="0">
                <a:latin typeface="メイリオ" panose="020B0604030504040204" pitchFamily="50" charset="-128"/>
                <a:ea typeface="メイリオ" panose="020B0604030504040204" pitchFamily="50" charset="-128"/>
              </a:rPr>
              <a:t>S</a:t>
            </a:r>
            <a:r>
              <a:rPr kumimoji="1" lang="ja-JP" altLang="en-US" sz="2800" dirty="0">
                <a:latin typeface="メイリオ" panose="020B0604030504040204" pitchFamily="50" charset="-128"/>
                <a:ea typeface="メイリオ" panose="020B0604030504040204" pitchFamily="50" charset="-128"/>
              </a:rPr>
              <a:t>全員協力による限界利得を計算</a:t>
            </a:r>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a:p>
            <a:pPr algn="l"/>
            <a:r>
              <a:rPr kumimoji="1" lang="ja-JP" altLang="en-US" sz="28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 特徴量Ｔに，どのような特徴量集合Ｓが加わると利得が大きくなるかを調べることもできる</a:t>
            </a:r>
          </a:p>
        </p:txBody>
      </p:sp>
      <p:sp>
        <p:nvSpPr>
          <p:cNvPr id="43" name="テキスト ボックス 42">
            <a:extLst>
              <a:ext uri="{FF2B5EF4-FFF2-40B4-BE49-F238E27FC236}">
                <a16:creationId xmlns:a16="http://schemas.microsoft.com/office/drawing/2014/main" id="{1D8095C1-B2FA-D9FD-3730-AB5A3FE4F4E0}"/>
              </a:ext>
            </a:extLst>
          </p:cNvPr>
          <p:cNvSpPr txBox="1"/>
          <p:nvPr/>
        </p:nvSpPr>
        <p:spPr>
          <a:xfrm>
            <a:off x="7401164" y="3428733"/>
            <a:ext cx="4078712" cy="923330"/>
          </a:xfrm>
          <a:prstGeom prst="rect">
            <a:avLst/>
          </a:prstGeom>
          <a:noFill/>
        </p:spPr>
        <p:txBody>
          <a:bodyPr wrap="square" rtlCol="0">
            <a:spAutoFit/>
          </a:bodyPr>
          <a:lstStyle/>
          <a:p>
            <a:pPr algn="l"/>
            <a:r>
              <a:rPr kumimoji="1" lang="en-US" altLang="ja-JP" b="1" dirty="0">
                <a:latin typeface="メイリオ" panose="020B0604030504040204" pitchFamily="50" charset="-128"/>
                <a:ea typeface="メイリオ" panose="020B0604030504040204" pitchFamily="50" charset="-128"/>
              </a:rPr>
              <a:t>Discrete derivative </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提携</a:t>
            </a:r>
            <a:r>
              <a:rPr kumimoji="1" lang="en-US" altLang="ja-JP" dirty="0">
                <a:latin typeface="メイリオ" panose="020B0604030504040204" pitchFamily="50" charset="-128"/>
                <a:ea typeface="メイリオ" panose="020B0604030504040204" pitchFamily="50" charset="-128"/>
              </a:rPr>
              <a:t>T</a:t>
            </a:r>
            <a:r>
              <a:rPr kumimoji="1" lang="ja-JP" altLang="en-US" dirty="0">
                <a:latin typeface="メイリオ" panose="020B0604030504040204" pitchFamily="50" charset="-128"/>
                <a:ea typeface="メイリオ" panose="020B0604030504040204" pitchFamily="50" charset="-128"/>
              </a:rPr>
              <a:t>に</a:t>
            </a:r>
            <a:r>
              <a:rPr lang="en-US" altLang="ja-JP" dirty="0">
                <a:latin typeface="メイリオ" panose="020B0604030504040204" pitchFamily="50" charset="-128"/>
                <a:ea typeface="メイリオ" panose="020B0604030504040204" pitchFamily="50" charset="-128"/>
              </a:rPr>
              <a:t>S</a:t>
            </a:r>
            <a:r>
              <a:rPr kumimoji="1" lang="ja-JP" altLang="en-US" dirty="0">
                <a:latin typeface="メイリオ" panose="020B0604030504040204" pitchFamily="50" charset="-128"/>
                <a:ea typeface="メイリオ" panose="020B0604030504040204" pitchFamily="50" charset="-128"/>
              </a:rPr>
              <a:t>が参画したときの限界協力利得</a:t>
            </a:r>
            <a:r>
              <a:rPr kumimoji="1" lang="en-US" altLang="ja-JP" dirty="0">
                <a:latin typeface="メイリオ" panose="020B0604030504040204" pitchFamily="50" charset="-128"/>
                <a:ea typeface="メイリオ" panose="020B0604030504040204" pitchFamily="50" charset="-128"/>
              </a:rPr>
              <a:t>(</a:t>
            </a:r>
            <a:r>
              <a:rPr kumimoji="1" lang="en-US" altLang="ja-JP" u="sng" dirty="0">
                <a:latin typeface="メイリオ" panose="020B0604030504040204" pitchFamily="50" charset="-128"/>
                <a:ea typeface="メイリオ" panose="020B0604030504040204" pitchFamily="50" charset="-128"/>
              </a:rPr>
              <a:t>S,T</a:t>
            </a:r>
            <a:r>
              <a:rPr kumimoji="1" lang="ja-JP" altLang="en-US" u="sng" dirty="0">
                <a:latin typeface="メイリオ" panose="020B0604030504040204" pitchFamily="50" charset="-128"/>
                <a:ea typeface="メイリオ" panose="020B0604030504040204" pitchFamily="50" charset="-128"/>
              </a:rPr>
              <a:t>の部分協力利得は除外）</a:t>
            </a:r>
            <a:endParaRPr kumimoji="1" lang="en-US" altLang="ja-JP" u="sng" dirty="0">
              <a:latin typeface="メイリオ" panose="020B0604030504040204" pitchFamily="50" charset="-128"/>
              <a:ea typeface="メイリオ" panose="020B0604030504040204" pitchFamily="50" charset="-128"/>
            </a:endParaRPr>
          </a:p>
        </p:txBody>
      </p:sp>
      <p:sp>
        <p:nvSpPr>
          <p:cNvPr id="45" name="吹き出し: 角を丸めた四角形 44">
            <a:extLst>
              <a:ext uri="{FF2B5EF4-FFF2-40B4-BE49-F238E27FC236}">
                <a16:creationId xmlns:a16="http://schemas.microsoft.com/office/drawing/2014/main" id="{4EEF5892-C16C-2917-32EC-AEA8EADEEED4}"/>
              </a:ext>
            </a:extLst>
          </p:cNvPr>
          <p:cNvSpPr/>
          <p:nvPr/>
        </p:nvSpPr>
        <p:spPr>
          <a:xfrm>
            <a:off x="7401164" y="2381063"/>
            <a:ext cx="3978960" cy="1971000"/>
          </a:xfrm>
          <a:prstGeom prst="wedgeRoundRectCallout">
            <a:avLst>
              <a:gd name="adj1" fmla="val -85693"/>
              <a:gd name="adj2" fmla="val 51475"/>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758ACC9D-7242-D198-5395-B20045D0CD05}"/>
              </a:ext>
            </a:extLst>
          </p:cNvPr>
          <p:cNvSpPr txBox="1"/>
          <p:nvPr/>
        </p:nvSpPr>
        <p:spPr>
          <a:xfrm>
            <a:off x="5708429" y="6133800"/>
            <a:ext cx="2262158" cy="646331"/>
          </a:xfrm>
          <a:prstGeom prst="rect">
            <a:avLst/>
          </a:prstGeom>
          <a:noFill/>
        </p:spPr>
        <p:txBody>
          <a:bodyPr wrap="none" rtlCol="0">
            <a:spAutoFit/>
          </a:bodyPr>
          <a:lstStyle/>
          <a:p>
            <a:pPr algn="l"/>
            <a:r>
              <a:rPr lang="ja-JP" altLang="en-US" dirty="0">
                <a:latin typeface="メイリオ" panose="020B0604030504040204" pitchFamily="50" charset="-128"/>
                <a:ea typeface="メイリオ" panose="020B0604030504040204" pitchFamily="50" charset="-128"/>
              </a:rPr>
              <a:t>グレーの部分が利得</a:t>
            </a:r>
            <a:endParaRPr lang="en-US" altLang="ja-JP" dirty="0">
              <a:latin typeface="メイリオ" panose="020B0604030504040204" pitchFamily="50" charset="-128"/>
              <a:ea typeface="メイリオ" panose="020B0604030504040204" pitchFamily="50" charset="-128"/>
            </a:endParaRPr>
          </a:p>
          <a:p>
            <a:pPr algn="l"/>
            <a:r>
              <a:rPr lang="ja-JP" altLang="en-US" dirty="0">
                <a:latin typeface="メイリオ" panose="020B0604030504040204" pitchFamily="50" charset="-128"/>
                <a:ea typeface="メイリオ" panose="020B0604030504040204" pitchFamily="50" charset="-128"/>
              </a:rPr>
              <a:t>→は参画の方向</a:t>
            </a:r>
            <a:endParaRPr kumimoji="1" lang="ja-JP" altLang="en-US" dirty="0">
              <a:latin typeface="メイリオ" panose="020B0604030504040204" pitchFamily="50" charset="-128"/>
              <a:ea typeface="メイリオ" panose="020B0604030504040204" pitchFamily="50" charset="-128"/>
            </a:endParaRPr>
          </a:p>
        </p:txBody>
      </p:sp>
      <p:sp>
        <p:nvSpPr>
          <p:cNvPr id="3" name="楕円 2">
            <a:extLst>
              <a:ext uri="{FF2B5EF4-FFF2-40B4-BE49-F238E27FC236}">
                <a16:creationId xmlns:a16="http://schemas.microsoft.com/office/drawing/2014/main" id="{DF58245E-458E-00CA-95B3-295E0B571780}"/>
              </a:ext>
            </a:extLst>
          </p:cNvPr>
          <p:cNvSpPr/>
          <p:nvPr/>
        </p:nvSpPr>
        <p:spPr>
          <a:xfrm>
            <a:off x="3357798" y="3025354"/>
            <a:ext cx="4892229" cy="307399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D5D2811B-2CD9-ACEA-6446-0A2DF048BEAF}"/>
              </a:ext>
            </a:extLst>
          </p:cNvPr>
          <p:cNvSpPr/>
          <p:nvPr/>
        </p:nvSpPr>
        <p:spPr>
          <a:xfrm>
            <a:off x="5877187" y="4331179"/>
            <a:ext cx="1544991" cy="1493762"/>
          </a:xfrm>
          <a:prstGeom prst="ellipse">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9D143AC8-0137-6FBE-BB37-2B55043DC839}"/>
              </a:ext>
            </a:extLst>
          </p:cNvPr>
          <p:cNvSpPr/>
          <p:nvPr/>
        </p:nvSpPr>
        <p:spPr>
          <a:xfrm>
            <a:off x="3975787" y="4737789"/>
            <a:ext cx="1173715" cy="1004619"/>
          </a:xfrm>
          <a:prstGeom prst="ellipse">
            <a:avLst/>
          </a:prstGeom>
          <a:noFill/>
          <a:ln w="762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4783B36-7253-0258-9E23-711D92F7F037}"/>
              </a:ext>
            </a:extLst>
          </p:cNvPr>
          <p:cNvSpPr txBox="1"/>
          <p:nvPr/>
        </p:nvSpPr>
        <p:spPr>
          <a:xfrm>
            <a:off x="6459276" y="4882234"/>
            <a:ext cx="38023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398C5870-143B-ABF3-E381-8F5BD7504F1D}"/>
              </a:ext>
            </a:extLst>
          </p:cNvPr>
          <p:cNvSpPr txBox="1"/>
          <p:nvPr/>
        </p:nvSpPr>
        <p:spPr>
          <a:xfrm>
            <a:off x="4421302" y="5062650"/>
            <a:ext cx="38023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S</a:t>
            </a:r>
            <a:endParaRPr kumimoji="1" lang="ja-JP" altLang="en-US" sz="2400" dirty="0">
              <a:latin typeface="メイリオ" panose="020B0604030504040204" pitchFamily="50" charset="-128"/>
              <a:ea typeface="メイリオ" panose="020B0604030504040204" pitchFamily="50" charset="-128"/>
            </a:endParaRPr>
          </a:p>
        </p:txBody>
      </p:sp>
      <p:sp>
        <p:nvSpPr>
          <p:cNvPr id="12" name="楕円 11">
            <a:extLst>
              <a:ext uri="{FF2B5EF4-FFF2-40B4-BE49-F238E27FC236}">
                <a16:creationId xmlns:a16="http://schemas.microsoft.com/office/drawing/2014/main" id="{D2B28824-4D31-77D2-F8E6-F1F9CC7C70C1}"/>
              </a:ext>
            </a:extLst>
          </p:cNvPr>
          <p:cNvSpPr/>
          <p:nvPr/>
        </p:nvSpPr>
        <p:spPr>
          <a:xfrm rot="2252986">
            <a:off x="4121416" y="5255469"/>
            <a:ext cx="786505" cy="275845"/>
          </a:xfrm>
          <a:prstGeom prst="ellipse">
            <a:avLst/>
          </a:prstGeom>
          <a:no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89B93AC3-8D59-28C8-AD48-5AA6B3DFA844}"/>
              </a:ext>
            </a:extLst>
          </p:cNvPr>
          <p:cNvSpPr/>
          <p:nvPr/>
        </p:nvSpPr>
        <p:spPr>
          <a:xfrm rot="20317979">
            <a:off x="4093007" y="4972365"/>
            <a:ext cx="786505" cy="275845"/>
          </a:xfrm>
          <a:prstGeom prst="ellipse">
            <a:avLst/>
          </a:prstGeom>
          <a:no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1C27876-FCF3-0F8A-968B-64E432F00DDB}"/>
              </a:ext>
            </a:extLst>
          </p:cNvPr>
          <p:cNvSpPr/>
          <p:nvPr/>
        </p:nvSpPr>
        <p:spPr>
          <a:xfrm rot="2252986">
            <a:off x="4378918" y="4961532"/>
            <a:ext cx="786505" cy="275845"/>
          </a:xfrm>
          <a:prstGeom prst="ellipse">
            <a:avLst/>
          </a:prstGeom>
          <a:no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86FC821A-62A2-AA4C-F698-8D9B978EDCFC}"/>
              </a:ext>
            </a:extLst>
          </p:cNvPr>
          <p:cNvSpPr/>
          <p:nvPr/>
        </p:nvSpPr>
        <p:spPr>
          <a:xfrm>
            <a:off x="3490158" y="6099351"/>
            <a:ext cx="877969" cy="334608"/>
          </a:xfrm>
          <a:prstGeom prst="ellipse">
            <a:avLst/>
          </a:prstGeom>
          <a:no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2486FEEF-3BD5-5FEF-7BE4-3EFCFD8B4553}"/>
              </a:ext>
            </a:extLst>
          </p:cNvPr>
          <p:cNvSpPr txBox="1"/>
          <p:nvPr/>
        </p:nvSpPr>
        <p:spPr>
          <a:xfrm>
            <a:off x="3742898" y="6043057"/>
            <a:ext cx="397610"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L</a:t>
            </a:r>
            <a:endParaRPr kumimoji="1" lang="ja-JP" altLang="en-US"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DC0F5D88-C5C4-A80C-3FBA-328BD8728F47}"/>
              </a:ext>
            </a:extLst>
          </p:cNvPr>
          <p:cNvSpPr txBox="1"/>
          <p:nvPr/>
        </p:nvSpPr>
        <p:spPr>
          <a:xfrm>
            <a:off x="5346272" y="2988913"/>
            <a:ext cx="530915"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D</a:t>
            </a:r>
            <a:endParaRPr kumimoji="1" lang="ja-JP" altLang="en-US" sz="3600" dirty="0">
              <a:latin typeface="メイリオ" panose="020B0604030504040204" pitchFamily="50" charset="-128"/>
              <a:ea typeface="メイリオ" panose="020B0604030504040204" pitchFamily="50" charset="-128"/>
            </a:endParaRPr>
          </a:p>
        </p:txBody>
      </p:sp>
      <p:sp>
        <p:nvSpPr>
          <p:cNvPr id="27" name="楕円 26">
            <a:extLst>
              <a:ext uri="{FF2B5EF4-FFF2-40B4-BE49-F238E27FC236}">
                <a16:creationId xmlns:a16="http://schemas.microsoft.com/office/drawing/2014/main" id="{9ECC911F-5D29-6020-DBE6-4F43E27174CB}"/>
              </a:ext>
            </a:extLst>
          </p:cNvPr>
          <p:cNvSpPr/>
          <p:nvPr/>
        </p:nvSpPr>
        <p:spPr>
          <a:xfrm rot="20342311">
            <a:off x="4268144" y="5241842"/>
            <a:ext cx="786505" cy="275845"/>
          </a:xfrm>
          <a:prstGeom prst="ellipse">
            <a:avLst/>
          </a:prstGeom>
          <a:no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D7930F9-5F34-F9DE-BCB0-EDD160572DFE}"/>
              </a:ext>
            </a:extLst>
          </p:cNvPr>
          <p:cNvSpPr/>
          <p:nvPr/>
        </p:nvSpPr>
        <p:spPr>
          <a:xfrm rot="2252986">
            <a:off x="4008557" y="5184706"/>
            <a:ext cx="786505" cy="275845"/>
          </a:xfrm>
          <a:prstGeom prst="ellipse">
            <a:avLst/>
          </a:prstGeom>
          <a:no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コネクタ: 曲線 28">
            <a:extLst>
              <a:ext uri="{FF2B5EF4-FFF2-40B4-BE49-F238E27FC236}">
                <a16:creationId xmlns:a16="http://schemas.microsoft.com/office/drawing/2014/main" id="{BBB4A95D-4110-ED4D-8139-CAFB1B08B0AA}"/>
              </a:ext>
            </a:extLst>
          </p:cNvPr>
          <p:cNvCxnSpPr>
            <a:cxnSpLocks/>
          </p:cNvCxnSpPr>
          <p:nvPr/>
        </p:nvCxnSpPr>
        <p:spPr>
          <a:xfrm rot="5400000" flipH="1" flipV="1">
            <a:off x="5213829" y="3891543"/>
            <a:ext cx="187854" cy="1540801"/>
          </a:xfrm>
          <a:prstGeom prst="curvedConnector3">
            <a:avLst>
              <a:gd name="adj1" fmla="val 338140"/>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0466B2CF-D1CF-CF4D-253D-33C6AF22B354}"/>
              </a:ext>
            </a:extLst>
          </p:cNvPr>
          <p:cNvSpPr txBox="1"/>
          <p:nvPr/>
        </p:nvSpPr>
        <p:spPr>
          <a:xfrm>
            <a:off x="525288" y="231735"/>
            <a:ext cx="3252814"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CII</a:t>
            </a:r>
            <a:r>
              <a:rPr kumimoji="1" lang="ja-JP" altLang="en-US" sz="3200" dirty="0">
                <a:latin typeface="メイリオ" panose="020B0604030504040204" pitchFamily="50" charset="-128"/>
                <a:ea typeface="メイリオ" panose="020B0604030504040204" pitchFamily="50" charset="-128"/>
              </a:rPr>
              <a:t>の直感的図解</a:t>
            </a:r>
          </a:p>
        </p:txBody>
      </p:sp>
      <p:pic>
        <p:nvPicPr>
          <p:cNvPr id="15" name="図 14">
            <a:extLst>
              <a:ext uri="{FF2B5EF4-FFF2-40B4-BE49-F238E27FC236}">
                <a16:creationId xmlns:a16="http://schemas.microsoft.com/office/drawing/2014/main" id="{3CB1B9A9-2D99-8AAB-10BD-EA93042FF0FA}"/>
              </a:ext>
            </a:extLst>
          </p:cNvPr>
          <p:cNvPicPr>
            <a:picLocks noChangeAspect="1"/>
          </p:cNvPicPr>
          <p:nvPr/>
        </p:nvPicPr>
        <p:blipFill>
          <a:blip r:embed="rId3"/>
          <a:stretch>
            <a:fillRect/>
          </a:stretch>
        </p:blipFill>
        <p:spPr>
          <a:xfrm>
            <a:off x="272349" y="2310183"/>
            <a:ext cx="3972479" cy="905001"/>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8D96927-8131-5C41-5620-450C080ABF9C}"/>
                  </a:ext>
                </a:extLst>
              </p:cNvPr>
              <p:cNvSpPr txBox="1"/>
              <p:nvPr/>
            </p:nvSpPr>
            <p:spPr>
              <a:xfrm>
                <a:off x="389696" y="3222469"/>
                <a:ext cx="3822072" cy="707886"/>
              </a:xfrm>
              <a:prstGeom prst="rect">
                <a:avLst/>
              </a:prstGeom>
              <a:noFill/>
            </p:spPr>
            <p:txBody>
              <a:bodyPr wrap="square" rtlCol="0">
                <a:spAutoFit/>
              </a:bodyPr>
              <a:lstStyle/>
              <a:p>
                <a14:m>
                  <m:oMath xmlns:m="http://schemas.openxmlformats.org/officeDocument/2006/math">
                    <m:r>
                      <a:rPr lang="en-US" altLang="ja-JP" sz="2000" i="1">
                        <a:latin typeface="Cambria Math" panose="02040503050406030204" pitchFamily="18" charset="0"/>
                        <a:ea typeface="メイリオ" panose="020B0604030504040204" pitchFamily="50" charset="-128"/>
                      </a:rPr>
                      <m:t>𝑇</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𝐷</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𝑆</m:t>
                    </m:r>
                  </m:oMath>
                </a14:m>
                <a:r>
                  <a:rPr kumimoji="1" lang="ja-JP" altLang="en-US" sz="2000" dirty="0">
                    <a:latin typeface="メイリオ" panose="020B0604030504040204" pitchFamily="50" charset="-128"/>
                    <a:ea typeface="メイリオ" panose="020B0604030504040204" pitchFamily="50" charset="-128"/>
                  </a:rPr>
                  <a:t>の全パターンでの</a:t>
                </a:r>
                <a:r>
                  <a:rPr lang="en-US" altLang="ja-JP" sz="2000" dirty="0">
                    <a:latin typeface="メイリオ" panose="020B0604030504040204" pitchFamily="50" charset="-128"/>
                    <a:ea typeface="メイリオ" panose="020B0604030504040204" pitchFamily="50" charset="-128"/>
                  </a:rPr>
                  <a:t>Discrete derivative</a:t>
                </a:r>
                <a:r>
                  <a:rPr lang="ja-JP" altLang="en-US" sz="2000" dirty="0">
                    <a:latin typeface="メイリオ" panose="020B0604030504040204" pitchFamily="50" charset="-128"/>
                    <a:ea typeface="メイリオ" panose="020B0604030504040204" pitchFamily="50" charset="-128"/>
                  </a:rPr>
                  <a:t>の総和</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48D96927-8131-5C41-5620-450C080ABF9C}"/>
                  </a:ext>
                </a:extLst>
              </p:cNvPr>
              <p:cNvSpPr txBox="1">
                <a:spLocks noRot="1" noChangeAspect="1" noMove="1" noResize="1" noEditPoints="1" noAdjustHandles="1" noChangeArrowheads="1" noChangeShapeType="1" noTextEdit="1"/>
              </p:cNvSpPr>
              <p:nvPr/>
            </p:nvSpPr>
            <p:spPr>
              <a:xfrm>
                <a:off x="389696" y="3222469"/>
                <a:ext cx="3822072" cy="707886"/>
              </a:xfrm>
              <a:prstGeom prst="rect">
                <a:avLst/>
              </a:prstGeom>
              <a:blipFill>
                <a:blip r:embed="rId4"/>
                <a:stretch>
                  <a:fillRect l="-1754" t="-5172" b="-13793"/>
                </a:stretch>
              </a:blipFill>
            </p:spPr>
            <p:txBody>
              <a:bodyPr/>
              <a:lstStyle/>
              <a:p>
                <a:r>
                  <a:rPr lang="ja-JP" altLang="en-US">
                    <a:noFill/>
                  </a:rPr>
                  <a:t> </a:t>
                </a:r>
              </a:p>
            </p:txBody>
          </p:sp>
        </mc:Fallback>
      </mc:AlternateContent>
      <p:sp>
        <p:nvSpPr>
          <p:cNvPr id="17" name="楕円 16">
            <a:extLst>
              <a:ext uri="{FF2B5EF4-FFF2-40B4-BE49-F238E27FC236}">
                <a16:creationId xmlns:a16="http://schemas.microsoft.com/office/drawing/2014/main" id="{C109FE19-24D6-B3F3-92F9-C2292DAABA37}"/>
              </a:ext>
            </a:extLst>
          </p:cNvPr>
          <p:cNvSpPr/>
          <p:nvPr/>
        </p:nvSpPr>
        <p:spPr>
          <a:xfrm>
            <a:off x="5172278" y="5110287"/>
            <a:ext cx="977942" cy="914691"/>
          </a:xfrm>
          <a:prstGeom prst="ellipse">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t>
            </a:r>
            <a:endParaRPr kumimoji="1" lang="ja-JP" altLang="en-US" dirty="0">
              <a:solidFill>
                <a:schemeClr val="tx1"/>
              </a:solidFill>
            </a:endParaRPr>
          </a:p>
        </p:txBody>
      </p:sp>
      <p:sp>
        <p:nvSpPr>
          <p:cNvPr id="18" name="楕円 17">
            <a:extLst>
              <a:ext uri="{FF2B5EF4-FFF2-40B4-BE49-F238E27FC236}">
                <a16:creationId xmlns:a16="http://schemas.microsoft.com/office/drawing/2014/main" id="{8DC8F043-2612-A680-0057-FF8A981D711F}"/>
              </a:ext>
            </a:extLst>
          </p:cNvPr>
          <p:cNvSpPr/>
          <p:nvPr/>
        </p:nvSpPr>
        <p:spPr>
          <a:xfrm>
            <a:off x="6052868" y="3251025"/>
            <a:ext cx="857063" cy="852638"/>
          </a:xfrm>
          <a:prstGeom prst="ellipse">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t>
            </a:r>
            <a:endParaRPr kumimoji="1" lang="ja-JP" altLang="en-US" dirty="0">
              <a:solidFill>
                <a:schemeClr val="tx1"/>
              </a:solidFill>
            </a:endParaRPr>
          </a:p>
        </p:txBody>
      </p:sp>
      <p:cxnSp>
        <p:nvCxnSpPr>
          <p:cNvPr id="20" name="コネクタ: 曲線 19">
            <a:extLst>
              <a:ext uri="{FF2B5EF4-FFF2-40B4-BE49-F238E27FC236}">
                <a16:creationId xmlns:a16="http://schemas.microsoft.com/office/drawing/2014/main" id="{E80A0D51-9A1F-5DCD-131D-41BC191AA524}"/>
              </a:ext>
            </a:extLst>
          </p:cNvPr>
          <p:cNvCxnSpPr>
            <a:cxnSpLocks/>
            <a:stCxn id="5" idx="0"/>
            <a:endCxn id="18" idx="2"/>
          </p:cNvCxnSpPr>
          <p:nvPr/>
        </p:nvCxnSpPr>
        <p:spPr>
          <a:xfrm rot="5400000" flipH="1" flipV="1">
            <a:off x="4777534" y="3462456"/>
            <a:ext cx="1060445" cy="1490223"/>
          </a:xfrm>
          <a:prstGeom prst="curvedConnector2">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曲線 31">
            <a:extLst>
              <a:ext uri="{FF2B5EF4-FFF2-40B4-BE49-F238E27FC236}">
                <a16:creationId xmlns:a16="http://schemas.microsoft.com/office/drawing/2014/main" id="{8BCDD8E1-4786-E2A8-E675-728FC2A59744}"/>
              </a:ext>
            </a:extLst>
          </p:cNvPr>
          <p:cNvCxnSpPr>
            <a:cxnSpLocks/>
            <a:stCxn id="5" idx="0"/>
            <a:endCxn id="17" idx="0"/>
          </p:cNvCxnSpPr>
          <p:nvPr/>
        </p:nvCxnSpPr>
        <p:spPr>
          <a:xfrm rot="16200000" flipH="1">
            <a:off x="4925698" y="4374736"/>
            <a:ext cx="372498" cy="1098604"/>
          </a:xfrm>
          <a:prstGeom prst="curvedConnector3">
            <a:avLst>
              <a:gd name="adj1" fmla="val -61369"/>
            </a:avLst>
          </a:prstGeom>
          <a:ln w="381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40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4E9360-0FEB-F26A-8AE3-118CB327EB3E}"/>
              </a:ext>
            </a:extLst>
          </p:cNvPr>
          <p:cNvSpPr txBox="1"/>
          <p:nvPr/>
        </p:nvSpPr>
        <p:spPr>
          <a:xfrm>
            <a:off x="565267" y="257331"/>
            <a:ext cx="4909934"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Rationale</a:t>
            </a:r>
            <a:r>
              <a:rPr kumimoji="1" lang="ja-JP" altLang="en-US" sz="3200" dirty="0">
                <a:latin typeface="メイリオ" panose="020B0604030504040204" pitchFamily="50" charset="-128"/>
                <a:ea typeface="メイリオ" panose="020B0604030504040204" pitchFamily="50" charset="-128"/>
              </a:rPr>
              <a:t>（根拠）の推定</a:t>
            </a:r>
          </a:p>
        </p:txBody>
      </p:sp>
      <p:sp>
        <p:nvSpPr>
          <p:cNvPr id="5" name="テキスト ボックス 4">
            <a:extLst>
              <a:ext uri="{FF2B5EF4-FFF2-40B4-BE49-F238E27FC236}">
                <a16:creationId xmlns:a16="http://schemas.microsoft.com/office/drawing/2014/main" id="{C16FBC24-1AF7-17B9-C125-49F21E6353EE}"/>
              </a:ext>
            </a:extLst>
          </p:cNvPr>
          <p:cNvSpPr txBox="1"/>
          <p:nvPr/>
        </p:nvSpPr>
        <p:spPr>
          <a:xfrm>
            <a:off x="448888" y="842106"/>
            <a:ext cx="10257905"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予測精度を維持するのに必要な特徴量だけに次元削減する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選択した特徴量だけが予測に本当に効いているから</a:t>
            </a:r>
            <a:r>
              <a:rPr kumimoji="1" lang="en-US" altLang="ja-JP" sz="2400" dirty="0">
                <a:latin typeface="メイリオ" panose="020B0604030504040204" pitchFamily="50" charset="-128"/>
                <a:ea typeface="メイリオ" panose="020B0604030504040204" pitchFamily="50" charset="-128"/>
              </a:rPr>
              <a:t>Rational</a:t>
            </a:r>
            <a:r>
              <a:rPr kumimoji="1" lang="ja-JP" altLang="en-US" sz="2400" dirty="0">
                <a:latin typeface="メイリオ" panose="020B0604030504040204" pitchFamily="50" charset="-128"/>
                <a:ea typeface="メイリオ" panose="020B0604030504040204" pitchFamily="50" charset="-128"/>
              </a:rPr>
              <a:t>と呼ぶ</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en-US" altLang="ja-JP" sz="2400" dirty="0">
                <a:latin typeface="メイリオ" panose="020B0604030504040204" pitchFamily="50" charset="-128"/>
                <a:ea typeface="メイリオ" panose="020B0604030504040204" pitchFamily="50" charset="-128"/>
              </a:rPr>
              <a:t>L1</a:t>
            </a:r>
            <a:r>
              <a:rPr lang="ja-JP" altLang="en-US" sz="2400" dirty="0">
                <a:latin typeface="メイリオ" panose="020B0604030504040204" pitchFamily="50" charset="-128"/>
                <a:ea typeface="メイリオ" panose="020B0604030504040204" pitchFamily="50" charset="-128"/>
              </a:rPr>
              <a:t>正則化と似ているが以下の点が異なる</a:t>
            </a:r>
            <a:endParaRPr lang="en-US" altLang="ja-JP" sz="2400" dirty="0">
              <a:latin typeface="メイリオ" panose="020B0604030504040204" pitchFamily="50" charset="-128"/>
              <a:ea typeface="メイリオ" panose="020B0604030504040204" pitchFamily="50" charset="-128"/>
            </a:endParaRPr>
          </a:p>
          <a:p>
            <a:pPr marL="914400" lvl="1" indent="-457200">
              <a:buFont typeface="+mj-lt"/>
              <a:buAutoNum type="alphaLcPeriod"/>
            </a:pPr>
            <a:r>
              <a:rPr lang="en-US" altLang="ja-JP" dirty="0">
                <a:latin typeface="メイリオ" panose="020B0604030504040204" pitchFamily="50" charset="-128"/>
                <a:ea typeface="メイリオ" panose="020B0604030504040204" pitchFamily="50" charset="-128"/>
              </a:rPr>
              <a:t>L0</a:t>
            </a:r>
            <a:r>
              <a:rPr lang="ja-JP" altLang="en-US" dirty="0">
                <a:latin typeface="メイリオ" panose="020B0604030504040204" pitchFamily="50" charset="-128"/>
                <a:ea typeface="メイリオ" panose="020B0604030504040204" pitchFamily="50" charset="-128"/>
              </a:rPr>
              <a:t>正則化を用いる：推定パラメータが非</a:t>
            </a:r>
            <a:r>
              <a:rPr lang="en-US" altLang="ja-JP" dirty="0">
                <a:latin typeface="メイリオ" panose="020B0604030504040204" pitchFamily="50" charset="-128"/>
                <a:ea typeface="メイリオ" panose="020B0604030504040204" pitchFamily="50" charset="-128"/>
              </a:rPr>
              <a:t>0</a:t>
            </a:r>
            <a:r>
              <a:rPr lang="ja-JP" altLang="en-US" dirty="0">
                <a:latin typeface="メイリオ" panose="020B0604030504040204" pitchFamily="50" charset="-128"/>
                <a:ea typeface="メイリオ" panose="020B0604030504040204" pitchFamily="50" charset="-128"/>
              </a:rPr>
              <a:t>の場合，パラメータ値は</a:t>
            </a:r>
            <a:r>
              <a:rPr lang="en-US" altLang="ja-JP" dirty="0">
                <a:latin typeface="メイリオ" panose="020B0604030504040204" pitchFamily="50" charset="-128"/>
                <a:ea typeface="メイリオ" panose="020B0604030504040204" pitchFamily="50" charset="-128"/>
              </a:rPr>
              <a:t>shrink</a:t>
            </a:r>
            <a:r>
              <a:rPr lang="ja-JP" altLang="en-US" dirty="0">
                <a:latin typeface="メイリオ" panose="020B0604030504040204" pitchFamily="50" charset="-128"/>
                <a:ea typeface="メイリオ" panose="020B0604030504040204" pitchFamily="50" charset="-128"/>
              </a:rPr>
              <a:t>しない→特徴量の重みが歪まない</a:t>
            </a:r>
            <a:endParaRPr lang="en-US" altLang="ja-JP" dirty="0">
              <a:latin typeface="メイリオ" panose="020B0604030504040204" pitchFamily="50" charset="-128"/>
              <a:ea typeface="メイリオ" panose="020B0604030504040204" pitchFamily="50" charset="-128"/>
            </a:endParaRPr>
          </a:p>
          <a:p>
            <a:pPr marL="914400" lvl="1" indent="-457200">
              <a:buFont typeface="+mj-lt"/>
              <a:buAutoNum type="alphaLcPeriod"/>
            </a:pPr>
            <a:r>
              <a:rPr lang="en-US" altLang="ja-JP" dirty="0">
                <a:latin typeface="メイリオ" panose="020B0604030504040204" pitchFamily="50" charset="-128"/>
                <a:ea typeface="メイリオ" panose="020B0604030504040204" pitchFamily="50" charset="-128"/>
              </a:rPr>
              <a:t>L1</a:t>
            </a:r>
            <a:r>
              <a:rPr lang="ja-JP" altLang="en-US" dirty="0">
                <a:latin typeface="メイリオ" panose="020B0604030504040204" pitchFamily="50" charset="-128"/>
                <a:ea typeface="メイリオ" panose="020B0604030504040204" pitchFamily="50" charset="-128"/>
              </a:rPr>
              <a:t>は重みの絶対値和なので線形モデルには有効だが，</a:t>
            </a:r>
            <a:r>
              <a:rPr lang="ja-JP" altLang="en-US" b="1" dirty="0">
                <a:latin typeface="メイリオ" panose="020B0604030504040204" pitchFamily="50" charset="-128"/>
                <a:ea typeface="メイリオ" panose="020B0604030504040204" pitchFamily="50" charset="-128"/>
              </a:rPr>
              <a:t>特徴量の相互依存がある場合（特徴量の掛け算など非線形モデル）は有効でない（</a:t>
            </a:r>
            <a:r>
              <a:rPr lang="en-US" altLang="ja-JP" b="1" dirty="0">
                <a:latin typeface="メイリオ" panose="020B0604030504040204" pitchFamily="50" charset="-128"/>
                <a:ea typeface="メイリオ" panose="020B0604030504040204" pitchFamily="50" charset="-128"/>
              </a:rPr>
              <a:t>L0</a:t>
            </a:r>
            <a:r>
              <a:rPr lang="ja-JP" altLang="en-US" b="1" dirty="0">
                <a:latin typeface="メイリオ" panose="020B0604030504040204" pitchFamily="50" charset="-128"/>
                <a:ea typeface="メイリオ" panose="020B0604030504040204" pitchFamily="50" charset="-128"/>
              </a:rPr>
              <a:t>は有効）</a:t>
            </a:r>
            <a:endParaRPr lang="en-US" altLang="ja-JP" b="1"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7F8B8092-7874-791C-014B-3C6F8860B005}"/>
              </a:ext>
            </a:extLst>
          </p:cNvPr>
          <p:cNvPicPr>
            <a:picLocks noChangeAspect="1"/>
          </p:cNvPicPr>
          <p:nvPr/>
        </p:nvPicPr>
        <p:blipFill>
          <a:blip r:embed="rId2"/>
          <a:stretch>
            <a:fillRect/>
          </a:stretch>
        </p:blipFill>
        <p:spPr>
          <a:xfrm>
            <a:off x="448888" y="3447168"/>
            <a:ext cx="8467965" cy="2629008"/>
          </a:xfrm>
          <a:prstGeom prst="rect">
            <a:avLst/>
          </a:prstGeom>
        </p:spPr>
      </p:pic>
      <p:sp>
        <p:nvSpPr>
          <p:cNvPr id="9" name="テキスト ボックス 8">
            <a:extLst>
              <a:ext uri="{FF2B5EF4-FFF2-40B4-BE49-F238E27FC236}">
                <a16:creationId xmlns:a16="http://schemas.microsoft.com/office/drawing/2014/main" id="{FE4464EB-75BC-E6BD-D821-E965EE078142}"/>
              </a:ext>
            </a:extLst>
          </p:cNvPr>
          <p:cNvSpPr txBox="1"/>
          <p:nvPr/>
        </p:nvSpPr>
        <p:spPr>
          <a:xfrm>
            <a:off x="854015" y="6161655"/>
            <a:ext cx="960551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正則化次数</a:t>
            </a:r>
            <a:r>
              <a:rPr kumimoji="1" lang="en-US" altLang="ja-JP" sz="2400" dirty="0">
                <a:latin typeface="メイリオ" panose="020B0604030504040204" pitchFamily="50" charset="-128"/>
                <a:ea typeface="メイリオ" panose="020B0604030504040204" pitchFamily="50" charset="-128"/>
              </a:rPr>
              <a:t>p</a:t>
            </a:r>
            <a:r>
              <a:rPr kumimoji="1" lang="ja-JP" altLang="en-US" sz="2400" dirty="0">
                <a:latin typeface="メイリオ" panose="020B0604030504040204" pitchFamily="50" charset="-128"/>
                <a:ea typeface="メイリオ" panose="020B0604030504040204" pitchFamily="50" charset="-128"/>
              </a:rPr>
              <a:t>の違いによる，推定パラメータへのペナルティの違い</a:t>
            </a:r>
          </a:p>
        </p:txBody>
      </p:sp>
      <p:sp>
        <p:nvSpPr>
          <p:cNvPr id="11" name="吹き出し: 四角形 10">
            <a:extLst>
              <a:ext uri="{FF2B5EF4-FFF2-40B4-BE49-F238E27FC236}">
                <a16:creationId xmlns:a16="http://schemas.microsoft.com/office/drawing/2014/main" id="{A4761B88-8EA7-9CA3-CFFD-9FE2246BA798}"/>
              </a:ext>
            </a:extLst>
          </p:cNvPr>
          <p:cNvSpPr/>
          <p:nvPr/>
        </p:nvSpPr>
        <p:spPr>
          <a:xfrm>
            <a:off x="6849374" y="4822166"/>
            <a:ext cx="2067479" cy="896990"/>
          </a:xfrm>
          <a:prstGeom prst="wedgeRectCallout">
            <a:avLst>
              <a:gd name="adj1" fmla="val 59695"/>
              <a:gd name="adj2" fmla="val -2020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4F3F43C-91F0-3916-E53A-CEEA0B012BAC}"/>
              </a:ext>
            </a:extLst>
          </p:cNvPr>
          <p:cNvSpPr txBox="1"/>
          <p:nvPr/>
        </p:nvSpPr>
        <p:spPr>
          <a:xfrm>
            <a:off x="9178506" y="4901329"/>
            <a:ext cx="2812211" cy="92333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L0</a:t>
            </a:r>
            <a:r>
              <a:rPr kumimoji="1" lang="ja-JP" altLang="en-US" dirty="0">
                <a:latin typeface="メイリオ" panose="020B0604030504040204" pitchFamily="50" charset="-128"/>
                <a:ea typeface="メイリオ" panose="020B0604030504040204" pitchFamily="50" charset="-128"/>
              </a:rPr>
              <a:t>の場合，</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以外はパラメータにペナルティを与えない</a:t>
            </a:r>
          </a:p>
        </p:txBody>
      </p:sp>
    </p:spTree>
    <p:extLst>
      <p:ext uri="{BB962C8B-B14F-4D97-AF65-F5344CB8AC3E}">
        <p14:creationId xmlns:p14="http://schemas.microsoft.com/office/powerpoint/2010/main" val="281260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E45787A-3F6A-6AF3-51A1-02678FAF1653}"/>
              </a:ext>
            </a:extLst>
          </p:cNvPr>
          <p:cNvSpPr txBox="1"/>
          <p:nvPr/>
        </p:nvSpPr>
        <p:spPr>
          <a:xfrm>
            <a:off x="476646" y="209354"/>
            <a:ext cx="723467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ニューラルネットワークでの</a:t>
            </a:r>
            <a:r>
              <a:rPr kumimoji="1" lang="en-US" altLang="ja-JP" sz="3200" dirty="0">
                <a:latin typeface="メイリオ" panose="020B0604030504040204" pitchFamily="50" charset="-128"/>
                <a:ea typeface="メイリオ" panose="020B0604030504040204" pitchFamily="50" charset="-128"/>
              </a:rPr>
              <a:t>L0</a:t>
            </a:r>
            <a:r>
              <a:rPr kumimoji="1" lang="ja-JP" altLang="en-US" sz="3200" dirty="0">
                <a:latin typeface="メイリオ" panose="020B0604030504040204" pitchFamily="50" charset="-128"/>
                <a:ea typeface="メイリオ" panose="020B0604030504040204" pitchFamily="50" charset="-128"/>
              </a:rPr>
              <a:t>正則化</a:t>
            </a:r>
          </a:p>
        </p:txBody>
      </p:sp>
      <p:sp>
        <p:nvSpPr>
          <p:cNvPr id="5" name="テキスト ボックス 4">
            <a:extLst>
              <a:ext uri="{FF2B5EF4-FFF2-40B4-BE49-F238E27FC236}">
                <a16:creationId xmlns:a16="http://schemas.microsoft.com/office/drawing/2014/main" id="{B304D871-CE7F-EC75-0299-CED3EF2499DC}"/>
              </a:ext>
            </a:extLst>
          </p:cNvPr>
          <p:cNvSpPr txBox="1"/>
          <p:nvPr/>
        </p:nvSpPr>
        <p:spPr>
          <a:xfrm>
            <a:off x="399348" y="1241190"/>
            <a:ext cx="11051066"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Affine</a:t>
            </a:r>
            <a:r>
              <a:rPr kumimoji="1" lang="ja-JP" altLang="en-US" sz="2400" dirty="0">
                <a:latin typeface="メイリオ" panose="020B0604030504040204" pitchFamily="50" charset="-128"/>
                <a:ea typeface="メイリオ" panose="020B0604030504040204" pitchFamily="50" charset="-128"/>
              </a:rPr>
              <a:t>層に</a:t>
            </a:r>
            <a:r>
              <a:rPr kumimoji="1" lang="en-US" altLang="ja-JP" sz="2400" dirty="0">
                <a:latin typeface="メイリオ" panose="020B0604030504040204" pitchFamily="50" charset="-128"/>
                <a:ea typeface="メイリオ" panose="020B0604030504040204" pitchFamily="50" charset="-128"/>
              </a:rPr>
              <a:t>binary gate</a:t>
            </a:r>
            <a:r>
              <a:rPr kumimoji="1" lang="ja-JP" altLang="en-US" sz="2400" dirty="0">
                <a:latin typeface="メイリオ" panose="020B0604030504040204" pitchFamily="50" charset="-128"/>
                <a:ea typeface="メイリオ" panose="020B0604030504040204" pitchFamily="50" charset="-128"/>
              </a:rPr>
              <a:t>を挟むと全結合ウエイトの次元削減ができる</a:t>
            </a:r>
            <a:endParaRPr kumimoji="1" lang="en-US" altLang="ja-JP" sz="2400" dirty="0">
              <a:latin typeface="メイリオ" panose="020B0604030504040204" pitchFamily="50" charset="-128"/>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4FCD62F2-F009-C5F0-8DFF-56EC9C5E9AD3}"/>
              </a:ext>
            </a:extLst>
          </p:cNvPr>
          <p:cNvSpPr/>
          <p:nvPr/>
        </p:nvSpPr>
        <p:spPr>
          <a:xfrm>
            <a:off x="1069676" y="3279057"/>
            <a:ext cx="724619" cy="233775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557B10D-0454-A24B-0518-274827E3E09C}"/>
              </a:ext>
            </a:extLst>
          </p:cNvPr>
          <p:cNvSpPr txBox="1"/>
          <p:nvPr/>
        </p:nvSpPr>
        <p:spPr>
          <a:xfrm>
            <a:off x="808976" y="2794065"/>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入力層</a:t>
            </a:r>
          </a:p>
        </p:txBody>
      </p:sp>
      <p:sp>
        <p:nvSpPr>
          <p:cNvPr id="8" name="テキスト ボックス 7">
            <a:extLst>
              <a:ext uri="{FF2B5EF4-FFF2-40B4-BE49-F238E27FC236}">
                <a16:creationId xmlns:a16="http://schemas.microsoft.com/office/drawing/2014/main" id="{13EC03FE-4119-D001-6951-F4F69CC2A98B}"/>
              </a:ext>
            </a:extLst>
          </p:cNvPr>
          <p:cNvSpPr txBox="1"/>
          <p:nvPr/>
        </p:nvSpPr>
        <p:spPr>
          <a:xfrm>
            <a:off x="3742289" y="284153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隠れ層</a:t>
            </a:r>
          </a:p>
        </p:txBody>
      </p:sp>
      <p:sp>
        <p:nvSpPr>
          <p:cNvPr id="9" name="テキスト ボックス 8">
            <a:extLst>
              <a:ext uri="{FF2B5EF4-FFF2-40B4-BE49-F238E27FC236}">
                <a16:creationId xmlns:a16="http://schemas.microsoft.com/office/drawing/2014/main" id="{E5DC3823-56C0-DC11-31E4-149C76CA83E2}"/>
              </a:ext>
            </a:extLst>
          </p:cNvPr>
          <p:cNvSpPr txBox="1"/>
          <p:nvPr/>
        </p:nvSpPr>
        <p:spPr>
          <a:xfrm>
            <a:off x="6641262" y="284153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出力層</a:t>
            </a:r>
          </a:p>
        </p:txBody>
      </p:sp>
      <p:sp>
        <p:nvSpPr>
          <p:cNvPr id="10" name="四角形: 角を丸くする 9">
            <a:extLst>
              <a:ext uri="{FF2B5EF4-FFF2-40B4-BE49-F238E27FC236}">
                <a16:creationId xmlns:a16="http://schemas.microsoft.com/office/drawing/2014/main" id="{C83A1E10-BE1F-0384-59AD-C81DA33B872B}"/>
              </a:ext>
            </a:extLst>
          </p:cNvPr>
          <p:cNvSpPr/>
          <p:nvPr/>
        </p:nvSpPr>
        <p:spPr>
          <a:xfrm>
            <a:off x="2501827" y="3279054"/>
            <a:ext cx="724619" cy="233775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ABD495E-0621-35B6-2B5F-3F6862F7BF68}"/>
              </a:ext>
            </a:extLst>
          </p:cNvPr>
          <p:cNvSpPr txBox="1"/>
          <p:nvPr/>
        </p:nvSpPr>
        <p:spPr>
          <a:xfrm>
            <a:off x="2355761" y="2588959"/>
            <a:ext cx="1198572"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Gate</a:t>
            </a:r>
            <a:r>
              <a:rPr kumimoji="1" lang="ja-JP" altLang="en-US" sz="2400" dirty="0">
                <a:latin typeface="メイリオ" panose="020B0604030504040204" pitchFamily="50" charset="-128"/>
                <a:ea typeface="メイリオ" panose="020B0604030504040204" pitchFamily="50" charset="-128"/>
              </a:rPr>
              <a:t>付</a:t>
            </a:r>
            <a:r>
              <a:rPr kumimoji="1" lang="en-US" altLang="ja-JP" sz="2400" dirty="0">
                <a:latin typeface="メイリオ" panose="020B0604030504040204" pitchFamily="50" charset="-128"/>
                <a:ea typeface="メイリオ" panose="020B0604030504040204" pitchFamily="50" charset="-128"/>
              </a:rPr>
              <a:t>affine</a:t>
            </a:r>
            <a:endParaRPr kumimoji="1" lang="ja-JP" altLang="en-US" sz="2400" dirty="0">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70549028-8DB5-42F4-5B2A-D3E1130CC6E6}"/>
              </a:ext>
            </a:extLst>
          </p:cNvPr>
          <p:cNvSpPr/>
          <p:nvPr/>
        </p:nvSpPr>
        <p:spPr>
          <a:xfrm>
            <a:off x="3933978" y="3279053"/>
            <a:ext cx="724619" cy="233775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C967F91-8079-E5B3-D73F-0784B2CE10A8}"/>
              </a:ext>
            </a:extLst>
          </p:cNvPr>
          <p:cNvCxnSpPr/>
          <p:nvPr/>
        </p:nvCxnSpPr>
        <p:spPr>
          <a:xfrm>
            <a:off x="1794295" y="3615487"/>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7A4B39A-DEDC-83AD-993B-58207A6AA68A}"/>
              </a:ext>
            </a:extLst>
          </p:cNvPr>
          <p:cNvCxnSpPr/>
          <p:nvPr/>
        </p:nvCxnSpPr>
        <p:spPr>
          <a:xfrm>
            <a:off x="1794295" y="4498243"/>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4E9E0B9-4A4E-B4D8-8C47-5165CA337216}"/>
              </a:ext>
            </a:extLst>
          </p:cNvPr>
          <p:cNvCxnSpPr/>
          <p:nvPr/>
        </p:nvCxnSpPr>
        <p:spPr>
          <a:xfrm>
            <a:off x="1794295" y="4058310"/>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DF70236-0EEF-94A3-3A44-F6C0C4B01ECC}"/>
              </a:ext>
            </a:extLst>
          </p:cNvPr>
          <p:cNvCxnSpPr/>
          <p:nvPr/>
        </p:nvCxnSpPr>
        <p:spPr>
          <a:xfrm>
            <a:off x="1794295" y="4955443"/>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639F64C-0A8D-FCA7-D089-910FB324A0D1}"/>
              </a:ext>
            </a:extLst>
          </p:cNvPr>
          <p:cNvCxnSpPr/>
          <p:nvPr/>
        </p:nvCxnSpPr>
        <p:spPr>
          <a:xfrm>
            <a:off x="1794295" y="5381027"/>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8F6EF01-F98D-C572-3AEA-3BECA3C75F79}"/>
              </a:ext>
            </a:extLst>
          </p:cNvPr>
          <p:cNvCxnSpPr/>
          <p:nvPr/>
        </p:nvCxnSpPr>
        <p:spPr>
          <a:xfrm>
            <a:off x="3226446" y="3601110"/>
            <a:ext cx="707532" cy="0"/>
          </a:xfrm>
          <a:prstGeom prst="line">
            <a:avLst/>
          </a:prstGeom>
          <a:ln w="285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C946329-02A8-7E2E-64E9-BEABE6056196}"/>
              </a:ext>
            </a:extLst>
          </p:cNvPr>
          <p:cNvCxnSpPr/>
          <p:nvPr/>
        </p:nvCxnSpPr>
        <p:spPr>
          <a:xfrm>
            <a:off x="3226446" y="4483866"/>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4B24AF91-C0B6-315C-6DCB-4991F4B0E4F5}"/>
              </a:ext>
            </a:extLst>
          </p:cNvPr>
          <p:cNvCxnSpPr/>
          <p:nvPr/>
        </p:nvCxnSpPr>
        <p:spPr>
          <a:xfrm>
            <a:off x="3226446" y="4043933"/>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BE92E2F-A460-DFAE-5A5F-A28D75B45C2A}"/>
              </a:ext>
            </a:extLst>
          </p:cNvPr>
          <p:cNvCxnSpPr/>
          <p:nvPr/>
        </p:nvCxnSpPr>
        <p:spPr>
          <a:xfrm>
            <a:off x="3226446" y="4941066"/>
            <a:ext cx="707532"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D806863-2AEB-D4D8-E746-EF2BC601CB54}"/>
              </a:ext>
            </a:extLst>
          </p:cNvPr>
          <p:cNvCxnSpPr/>
          <p:nvPr/>
        </p:nvCxnSpPr>
        <p:spPr>
          <a:xfrm>
            <a:off x="3226446" y="5366650"/>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52E01F9-F078-C5E6-4D64-100A4D76B0FE}"/>
              </a:ext>
            </a:extLst>
          </p:cNvPr>
          <p:cNvSpPr/>
          <p:nvPr/>
        </p:nvSpPr>
        <p:spPr>
          <a:xfrm>
            <a:off x="5349042" y="3279053"/>
            <a:ext cx="724619" cy="233775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FF6C950-2EF5-831E-C656-4E78979AF75E}"/>
              </a:ext>
            </a:extLst>
          </p:cNvPr>
          <p:cNvSpPr txBox="1"/>
          <p:nvPr/>
        </p:nvSpPr>
        <p:spPr>
          <a:xfrm>
            <a:off x="5209112" y="2519923"/>
            <a:ext cx="1198572"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Gate</a:t>
            </a:r>
            <a:r>
              <a:rPr kumimoji="1" lang="ja-JP" altLang="en-US" sz="2400" dirty="0">
                <a:latin typeface="メイリオ" panose="020B0604030504040204" pitchFamily="50" charset="-128"/>
                <a:ea typeface="メイリオ" panose="020B0604030504040204" pitchFamily="50" charset="-128"/>
              </a:rPr>
              <a:t>付</a:t>
            </a:r>
            <a:r>
              <a:rPr kumimoji="1" lang="en-US" altLang="ja-JP" sz="2400" dirty="0">
                <a:latin typeface="メイリオ" panose="020B0604030504040204" pitchFamily="50" charset="-128"/>
                <a:ea typeface="メイリオ" panose="020B0604030504040204" pitchFamily="50" charset="-128"/>
              </a:rPr>
              <a:t>affine</a:t>
            </a:r>
            <a:endParaRPr kumimoji="1" lang="ja-JP" altLang="en-US" sz="2400" dirty="0">
              <a:latin typeface="メイリオ" panose="020B0604030504040204" pitchFamily="50" charset="-128"/>
              <a:ea typeface="メイリオ" panose="020B0604030504040204" pitchFamily="50" charset="-128"/>
            </a:endParaRPr>
          </a:p>
        </p:txBody>
      </p:sp>
      <p:cxnSp>
        <p:nvCxnSpPr>
          <p:cNvPr id="31" name="直線コネクタ 30">
            <a:extLst>
              <a:ext uri="{FF2B5EF4-FFF2-40B4-BE49-F238E27FC236}">
                <a16:creationId xmlns:a16="http://schemas.microsoft.com/office/drawing/2014/main" id="{3CC7B904-7E51-5DDC-2B4B-B62F551C197C}"/>
              </a:ext>
            </a:extLst>
          </p:cNvPr>
          <p:cNvCxnSpPr/>
          <p:nvPr/>
        </p:nvCxnSpPr>
        <p:spPr>
          <a:xfrm>
            <a:off x="6073661" y="3601109"/>
            <a:ext cx="707532" cy="0"/>
          </a:xfrm>
          <a:prstGeom prst="line">
            <a:avLst/>
          </a:prstGeom>
          <a:ln w="285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38836BE-E79C-0C67-A533-2B85949CB91B}"/>
              </a:ext>
            </a:extLst>
          </p:cNvPr>
          <p:cNvCxnSpPr/>
          <p:nvPr/>
        </p:nvCxnSpPr>
        <p:spPr>
          <a:xfrm>
            <a:off x="6073661" y="4483865"/>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9B995B3-53B7-8EA7-F745-49537551C5AA}"/>
              </a:ext>
            </a:extLst>
          </p:cNvPr>
          <p:cNvCxnSpPr/>
          <p:nvPr/>
        </p:nvCxnSpPr>
        <p:spPr>
          <a:xfrm>
            <a:off x="6073661" y="4043932"/>
            <a:ext cx="707532"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88F4FD4-65D5-1AF8-5FF5-EB9F50E7AD37}"/>
              </a:ext>
            </a:extLst>
          </p:cNvPr>
          <p:cNvCxnSpPr/>
          <p:nvPr/>
        </p:nvCxnSpPr>
        <p:spPr>
          <a:xfrm>
            <a:off x="6073661" y="4941065"/>
            <a:ext cx="707532"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47755D8-4AE5-0545-1A76-AC3494F0F6D0}"/>
              </a:ext>
            </a:extLst>
          </p:cNvPr>
          <p:cNvCxnSpPr/>
          <p:nvPr/>
        </p:nvCxnSpPr>
        <p:spPr>
          <a:xfrm>
            <a:off x="6073661" y="5366649"/>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5B8A8C7-1CD0-551F-7D23-0EA58371CE30}"/>
              </a:ext>
            </a:extLst>
          </p:cNvPr>
          <p:cNvCxnSpPr/>
          <p:nvPr/>
        </p:nvCxnSpPr>
        <p:spPr>
          <a:xfrm>
            <a:off x="4658597" y="3578105"/>
            <a:ext cx="707532" cy="0"/>
          </a:xfrm>
          <a:prstGeom prst="line">
            <a:avLst/>
          </a:prstGeom>
          <a:ln w="285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A1ACE6F-C833-30EA-937A-25BC3ABB185F}"/>
              </a:ext>
            </a:extLst>
          </p:cNvPr>
          <p:cNvCxnSpPr/>
          <p:nvPr/>
        </p:nvCxnSpPr>
        <p:spPr>
          <a:xfrm>
            <a:off x="4658597" y="4460861"/>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081655C7-3517-3C2D-2AAC-455710076071}"/>
              </a:ext>
            </a:extLst>
          </p:cNvPr>
          <p:cNvCxnSpPr/>
          <p:nvPr/>
        </p:nvCxnSpPr>
        <p:spPr>
          <a:xfrm>
            <a:off x="4658597" y="4020928"/>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96A85F1C-89B4-6521-BBD9-8959BE6FBD48}"/>
              </a:ext>
            </a:extLst>
          </p:cNvPr>
          <p:cNvCxnSpPr/>
          <p:nvPr/>
        </p:nvCxnSpPr>
        <p:spPr>
          <a:xfrm>
            <a:off x="4658597" y="4918061"/>
            <a:ext cx="707532"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FCDA67A-B5AD-D437-E68E-C966F2608880}"/>
              </a:ext>
            </a:extLst>
          </p:cNvPr>
          <p:cNvCxnSpPr/>
          <p:nvPr/>
        </p:nvCxnSpPr>
        <p:spPr>
          <a:xfrm>
            <a:off x="4658597" y="5343645"/>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41" name="四角形: 角を丸くする 40">
            <a:extLst>
              <a:ext uri="{FF2B5EF4-FFF2-40B4-BE49-F238E27FC236}">
                <a16:creationId xmlns:a16="http://schemas.microsoft.com/office/drawing/2014/main" id="{167F7513-457F-82B5-3131-EDBC33B01D1D}"/>
              </a:ext>
            </a:extLst>
          </p:cNvPr>
          <p:cNvSpPr/>
          <p:nvPr/>
        </p:nvSpPr>
        <p:spPr>
          <a:xfrm>
            <a:off x="6832951" y="3279051"/>
            <a:ext cx="724619" cy="233775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93866CBF-1808-CC55-399C-A77554011A03}"/>
              </a:ext>
            </a:extLst>
          </p:cNvPr>
          <p:cNvSpPr txBox="1"/>
          <p:nvPr/>
        </p:nvSpPr>
        <p:spPr>
          <a:xfrm>
            <a:off x="780612" y="1971345"/>
            <a:ext cx="484299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全結合ウエイトの次元削減</a:t>
            </a:r>
            <a:r>
              <a:rPr kumimoji="1" lang="en-US" altLang="ja-JP" sz="2400" dirty="0">
                <a:latin typeface="メイリオ" panose="020B0604030504040204" pitchFamily="50" charset="-128"/>
                <a:ea typeface="メイリオ" panose="020B0604030504040204" pitchFamily="50" charset="-128"/>
              </a:rPr>
              <a:t>(MDR)</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77FC622-66B7-29F6-74FB-065D89749545}"/>
                  </a:ext>
                </a:extLst>
              </p:cNvPr>
              <p:cNvSpPr txBox="1"/>
              <p:nvPr/>
            </p:nvSpPr>
            <p:spPr>
              <a:xfrm>
                <a:off x="1173336" y="3293767"/>
                <a:ext cx="584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177FC622-66B7-29F6-74FB-065D89749545}"/>
                  </a:ext>
                </a:extLst>
              </p:cNvPr>
              <p:cNvSpPr txBox="1">
                <a:spLocks noRot="1" noChangeAspect="1" noMove="1" noResize="1" noEditPoints="1" noAdjustHandles="1" noChangeArrowheads="1" noChangeShapeType="1" noTextEdit="1"/>
              </p:cNvSpPr>
              <p:nvPr/>
            </p:nvSpPr>
            <p:spPr>
              <a:xfrm>
                <a:off x="1173336" y="3293767"/>
                <a:ext cx="584840"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1BB57F7-DBA7-0E8A-0B61-992331AD5FE2}"/>
                  </a:ext>
                </a:extLst>
              </p:cNvPr>
              <p:cNvSpPr txBox="1"/>
              <p:nvPr/>
            </p:nvSpPr>
            <p:spPr>
              <a:xfrm>
                <a:off x="1173336" y="3755432"/>
                <a:ext cx="59195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4" name="テキスト ボックス 43">
                <a:extLst>
                  <a:ext uri="{FF2B5EF4-FFF2-40B4-BE49-F238E27FC236}">
                    <a16:creationId xmlns:a16="http://schemas.microsoft.com/office/drawing/2014/main" id="{21BB57F7-DBA7-0E8A-0B61-992331AD5FE2}"/>
                  </a:ext>
                </a:extLst>
              </p:cNvPr>
              <p:cNvSpPr txBox="1">
                <a:spLocks noRot="1" noChangeAspect="1" noMove="1" noResize="1" noEditPoints="1" noAdjustHandles="1" noChangeArrowheads="1" noChangeShapeType="1" noTextEdit="1"/>
              </p:cNvSpPr>
              <p:nvPr/>
            </p:nvSpPr>
            <p:spPr>
              <a:xfrm>
                <a:off x="1173336" y="3755432"/>
                <a:ext cx="591957"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2E6CAF73-E4B5-4BD8-BAA3-B9CCCB1654A1}"/>
                  </a:ext>
                </a:extLst>
              </p:cNvPr>
              <p:cNvSpPr txBox="1"/>
              <p:nvPr/>
            </p:nvSpPr>
            <p:spPr>
              <a:xfrm>
                <a:off x="1149330" y="4997477"/>
                <a:ext cx="63728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𝑁</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2E6CAF73-E4B5-4BD8-BAA3-B9CCCB1654A1}"/>
                  </a:ext>
                </a:extLst>
              </p:cNvPr>
              <p:cNvSpPr txBox="1">
                <a:spLocks noRot="1" noChangeAspect="1" noMove="1" noResize="1" noEditPoints="1" noAdjustHandles="1" noChangeArrowheads="1" noChangeShapeType="1" noTextEdit="1"/>
              </p:cNvSpPr>
              <p:nvPr/>
            </p:nvSpPr>
            <p:spPr>
              <a:xfrm>
                <a:off x="1149330" y="4997477"/>
                <a:ext cx="637289"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905E7BC2-7220-77CE-9A53-28555556EF72}"/>
                  </a:ext>
                </a:extLst>
              </p:cNvPr>
              <p:cNvSpPr txBox="1"/>
              <p:nvPr/>
            </p:nvSpPr>
            <p:spPr>
              <a:xfrm>
                <a:off x="6910481" y="3824623"/>
                <a:ext cx="58657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905E7BC2-7220-77CE-9A53-28555556EF72}"/>
                  </a:ext>
                </a:extLst>
              </p:cNvPr>
              <p:cNvSpPr txBox="1">
                <a:spLocks noRot="1" noChangeAspect="1" noMove="1" noResize="1" noEditPoints="1" noAdjustHandles="1" noChangeArrowheads="1" noChangeShapeType="1" noTextEdit="1"/>
              </p:cNvSpPr>
              <p:nvPr/>
            </p:nvSpPr>
            <p:spPr>
              <a:xfrm>
                <a:off x="6910481" y="3824623"/>
                <a:ext cx="586571" cy="461665"/>
              </a:xfrm>
              <a:prstGeom prst="rect">
                <a:avLst/>
              </a:prstGeom>
              <a:blipFill>
                <a:blip r:embed="rId5"/>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E76AC324-9748-7F8A-6DBA-FBB09A8757A4}"/>
                  </a:ext>
                </a:extLst>
              </p:cNvPr>
              <p:cNvSpPr txBox="1"/>
              <p:nvPr/>
            </p:nvSpPr>
            <p:spPr>
              <a:xfrm>
                <a:off x="6910481" y="4286288"/>
                <a:ext cx="59368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7" name="テキスト ボックス 46">
                <a:extLst>
                  <a:ext uri="{FF2B5EF4-FFF2-40B4-BE49-F238E27FC236}">
                    <a16:creationId xmlns:a16="http://schemas.microsoft.com/office/drawing/2014/main" id="{E76AC324-9748-7F8A-6DBA-FBB09A8757A4}"/>
                  </a:ext>
                </a:extLst>
              </p:cNvPr>
              <p:cNvSpPr txBox="1">
                <a:spLocks noRot="1" noChangeAspect="1" noMove="1" noResize="1" noEditPoints="1" noAdjustHandles="1" noChangeArrowheads="1" noChangeShapeType="1" noTextEdit="1"/>
              </p:cNvSpPr>
              <p:nvPr/>
            </p:nvSpPr>
            <p:spPr>
              <a:xfrm>
                <a:off x="6910481" y="4286288"/>
                <a:ext cx="593689" cy="461665"/>
              </a:xfrm>
              <a:prstGeom prst="rect">
                <a:avLst/>
              </a:prstGeom>
              <a:blipFill>
                <a:blip r:embed="rId6"/>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96E235FD-074B-8272-4065-49A22B821AB8}"/>
                  </a:ext>
                </a:extLst>
              </p:cNvPr>
              <p:cNvSpPr txBox="1"/>
              <p:nvPr/>
            </p:nvSpPr>
            <p:spPr>
              <a:xfrm>
                <a:off x="4028227" y="3393997"/>
                <a:ext cx="56592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96E235FD-074B-8272-4065-49A22B821AB8}"/>
                  </a:ext>
                </a:extLst>
              </p:cNvPr>
              <p:cNvSpPr txBox="1">
                <a:spLocks noRot="1" noChangeAspect="1" noMove="1" noResize="1" noEditPoints="1" noAdjustHandles="1" noChangeArrowheads="1" noChangeShapeType="1" noTextEdit="1"/>
              </p:cNvSpPr>
              <p:nvPr/>
            </p:nvSpPr>
            <p:spPr>
              <a:xfrm>
                <a:off x="4028227" y="3393997"/>
                <a:ext cx="565924"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EF55B567-A250-528C-A540-8E1DB0017F9C}"/>
                  </a:ext>
                </a:extLst>
              </p:cNvPr>
              <p:cNvSpPr txBox="1"/>
              <p:nvPr/>
            </p:nvSpPr>
            <p:spPr>
              <a:xfrm>
                <a:off x="4028227" y="3855662"/>
                <a:ext cx="57304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9" name="テキスト ボックス 48">
                <a:extLst>
                  <a:ext uri="{FF2B5EF4-FFF2-40B4-BE49-F238E27FC236}">
                    <a16:creationId xmlns:a16="http://schemas.microsoft.com/office/drawing/2014/main" id="{EF55B567-A250-528C-A540-8E1DB0017F9C}"/>
                  </a:ext>
                </a:extLst>
              </p:cNvPr>
              <p:cNvSpPr txBox="1">
                <a:spLocks noRot="1" noChangeAspect="1" noMove="1" noResize="1" noEditPoints="1" noAdjustHandles="1" noChangeArrowheads="1" noChangeShapeType="1" noTextEdit="1"/>
              </p:cNvSpPr>
              <p:nvPr/>
            </p:nvSpPr>
            <p:spPr>
              <a:xfrm>
                <a:off x="4028227" y="3855662"/>
                <a:ext cx="573041"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D86D6264-8887-3C66-9588-A861F55AE735}"/>
                  </a:ext>
                </a:extLst>
              </p:cNvPr>
              <p:cNvSpPr txBox="1"/>
              <p:nvPr/>
            </p:nvSpPr>
            <p:spPr>
              <a:xfrm>
                <a:off x="4012779" y="4687228"/>
                <a:ext cx="64581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𝑀</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0" name="テキスト ボックス 49">
                <a:extLst>
                  <a:ext uri="{FF2B5EF4-FFF2-40B4-BE49-F238E27FC236}">
                    <a16:creationId xmlns:a16="http://schemas.microsoft.com/office/drawing/2014/main" id="{D86D6264-8887-3C66-9588-A861F55AE735}"/>
                  </a:ext>
                </a:extLst>
              </p:cNvPr>
              <p:cNvSpPr txBox="1">
                <a:spLocks noRot="1" noChangeAspect="1" noMove="1" noResize="1" noEditPoints="1" noAdjustHandles="1" noChangeArrowheads="1" noChangeShapeType="1" noTextEdit="1"/>
              </p:cNvSpPr>
              <p:nvPr/>
            </p:nvSpPr>
            <p:spPr>
              <a:xfrm>
                <a:off x="4012779" y="4687228"/>
                <a:ext cx="645818" cy="46166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8116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C43FD-D7D0-F663-6639-FD888BF8E5A2}"/>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DCED8B6-28D2-B67D-8309-B782461C1481}"/>
              </a:ext>
            </a:extLst>
          </p:cNvPr>
          <p:cNvSpPr txBox="1"/>
          <p:nvPr/>
        </p:nvSpPr>
        <p:spPr>
          <a:xfrm>
            <a:off x="473825" y="573578"/>
            <a:ext cx="6067687" cy="584775"/>
          </a:xfrm>
          <a:prstGeom prst="rect">
            <a:avLst/>
          </a:prstGeom>
          <a:noFill/>
        </p:spPr>
        <p:txBody>
          <a:bodyPr wrap="none" rtlCol="0">
            <a:spAutoFit/>
          </a:bodyPr>
          <a:lstStyle/>
          <a:p>
            <a:pPr algn="l"/>
            <a:r>
              <a:rPr lang="ja-JP" altLang="en-US" sz="3200" dirty="0">
                <a:latin typeface="メイリオ" panose="020B0604030504040204" pitchFamily="50" charset="-128"/>
                <a:ea typeface="メイリオ" panose="020B0604030504040204" pitchFamily="50" charset="-128"/>
              </a:rPr>
              <a:t>続き　</a:t>
            </a:r>
            <a:r>
              <a:rPr lang="en-US" altLang="ja-JP" sz="3200" dirty="0">
                <a:latin typeface="メイリオ" panose="020B0604030504040204" pitchFamily="50" charset="-128"/>
                <a:ea typeface="メイリオ" panose="020B0604030504040204" pitchFamily="50" charset="-128"/>
              </a:rPr>
              <a:t>RNN</a:t>
            </a:r>
            <a:r>
              <a:rPr kumimoji="1" lang="ja-JP" altLang="en-US" sz="3200" dirty="0">
                <a:latin typeface="メイリオ" panose="020B0604030504040204" pitchFamily="50" charset="-128"/>
                <a:ea typeface="メイリオ" panose="020B0604030504040204" pitchFamily="50" charset="-128"/>
              </a:rPr>
              <a:t>での</a:t>
            </a:r>
            <a:r>
              <a:rPr kumimoji="1" lang="en-US" altLang="ja-JP" sz="3200" dirty="0">
                <a:latin typeface="メイリオ" panose="020B0604030504040204" pitchFamily="50" charset="-128"/>
                <a:ea typeface="メイリオ" panose="020B0604030504040204" pitchFamily="50" charset="-128"/>
              </a:rPr>
              <a:t>L0</a:t>
            </a:r>
            <a:r>
              <a:rPr kumimoji="1" lang="ja-JP" altLang="en-US" sz="3200" dirty="0">
                <a:latin typeface="メイリオ" panose="020B0604030504040204" pitchFamily="50" charset="-128"/>
                <a:ea typeface="メイリオ" panose="020B0604030504040204" pitchFamily="50" charset="-128"/>
              </a:rPr>
              <a:t>正則化</a:t>
            </a:r>
            <a:r>
              <a:rPr kumimoji="1" lang="en-US" altLang="ja-JP" sz="3200" dirty="0">
                <a:latin typeface="メイリオ" panose="020B0604030504040204" pitchFamily="50" charset="-128"/>
                <a:ea typeface="メイリオ" panose="020B0604030504040204" pitchFamily="50" charset="-128"/>
              </a:rPr>
              <a:t>(DBV)</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7E65CEA-C38A-7965-263F-C2FD04B0EF5E}"/>
              </a:ext>
            </a:extLst>
          </p:cNvPr>
          <p:cNvSpPr txBox="1"/>
          <p:nvPr/>
        </p:nvSpPr>
        <p:spPr>
          <a:xfrm>
            <a:off x="473825" y="1201394"/>
            <a:ext cx="11051066" cy="1200329"/>
          </a:xfrm>
          <a:prstGeom prst="rect">
            <a:avLst/>
          </a:prstGeom>
          <a:noFill/>
        </p:spPr>
        <p:txBody>
          <a:bodyPr wrap="square" rtlCol="0">
            <a:spAutoFit/>
          </a:bodyPr>
          <a:lstStyle/>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RNN</a:t>
            </a:r>
            <a:r>
              <a:rPr kumimoji="1" lang="ja-JP" altLang="en-US" sz="2400" dirty="0">
                <a:latin typeface="メイリオ" panose="020B0604030504040204" pitchFamily="50" charset="-128"/>
                <a:ea typeface="メイリオ" panose="020B0604030504040204" pitchFamily="50" charset="-128"/>
              </a:rPr>
              <a:t>に</a:t>
            </a:r>
            <a:r>
              <a:rPr lang="en-US" altLang="ja-JP" sz="2400" dirty="0">
                <a:latin typeface="メイリオ" panose="020B0604030504040204" pitchFamily="50" charset="-128"/>
                <a:ea typeface="メイリオ" panose="020B0604030504040204" pitchFamily="50" charset="-128"/>
              </a:rPr>
              <a:t>binary gate</a:t>
            </a:r>
            <a:r>
              <a:rPr lang="ja-JP" altLang="en-US" sz="2400" dirty="0">
                <a:latin typeface="メイリオ" panose="020B0604030504040204" pitchFamily="50" charset="-128"/>
                <a:ea typeface="メイリオ" panose="020B0604030504040204" pitchFamily="50" charset="-128"/>
              </a:rPr>
              <a:t>を導入すると特徴量選択ができる</a:t>
            </a:r>
            <a:endParaRPr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gate</a:t>
            </a:r>
            <a:r>
              <a:rPr kumimoji="1" lang="ja-JP" altLang="en-US" sz="2400" dirty="0">
                <a:latin typeface="メイリオ" panose="020B0604030504040204" pitchFamily="50" charset="-128"/>
                <a:ea typeface="メイリオ" panose="020B0604030504040204" pitchFamily="50" charset="-128"/>
              </a:rPr>
              <a:t>に</a:t>
            </a:r>
            <a:r>
              <a:rPr kumimoji="1" lang="en-US" altLang="ja-JP" sz="2400" dirty="0">
                <a:latin typeface="メイリオ" panose="020B0604030504040204" pitchFamily="50" charset="-128"/>
                <a:ea typeface="メイリオ" panose="020B0604030504040204" pitchFamily="50" charset="-128"/>
              </a:rPr>
              <a:t>Fused Lasso</a:t>
            </a:r>
            <a:r>
              <a:rPr kumimoji="1" lang="ja-JP" altLang="en-US" sz="2400" dirty="0">
                <a:latin typeface="メイリオ" panose="020B0604030504040204" pitchFamily="50" charset="-128"/>
                <a:ea typeface="メイリオ" panose="020B0604030504040204" pitchFamily="50" charset="-128"/>
              </a:rPr>
              <a:t>正則化（</a:t>
            </a:r>
            <a:r>
              <a:rPr kumimoji="1" lang="en-US" altLang="ja-JP" sz="2400" dirty="0">
                <a:latin typeface="メイリオ" panose="020B0604030504040204" pitchFamily="50" charset="-128"/>
                <a:ea typeface="メイリオ" panose="020B0604030504040204" pitchFamily="50" charset="-128"/>
              </a:rPr>
              <a:t>bi-gram</a:t>
            </a:r>
            <a:r>
              <a:rPr kumimoji="1" lang="ja-JP" altLang="en-US" sz="2400" dirty="0">
                <a:latin typeface="メイリオ" panose="020B0604030504040204" pitchFamily="50" charset="-128"/>
                <a:ea typeface="メイリオ" panose="020B0604030504040204" pitchFamily="50" charset="-128"/>
              </a:rPr>
              <a:t>に相当）を導入するとフレーズ特徴量選択ができる</a:t>
            </a:r>
          </a:p>
        </p:txBody>
      </p:sp>
      <p:sp>
        <p:nvSpPr>
          <p:cNvPr id="3" name="正方形/長方形 2">
            <a:extLst>
              <a:ext uri="{FF2B5EF4-FFF2-40B4-BE49-F238E27FC236}">
                <a16:creationId xmlns:a16="http://schemas.microsoft.com/office/drawing/2014/main" id="{6499B12A-F607-16FF-5A09-F18B6CB37794}"/>
              </a:ext>
            </a:extLst>
          </p:cNvPr>
          <p:cNvSpPr/>
          <p:nvPr/>
        </p:nvSpPr>
        <p:spPr>
          <a:xfrm>
            <a:off x="1086062" y="3546910"/>
            <a:ext cx="1682151" cy="62244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567F4F6-DE1D-C3F4-2551-3EEA1520EB43}"/>
                  </a:ext>
                </a:extLst>
              </p:cNvPr>
              <p:cNvSpPr txBox="1"/>
              <p:nvPr/>
            </p:nvSpPr>
            <p:spPr>
              <a:xfrm>
                <a:off x="1632986" y="4576624"/>
                <a:ext cx="584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E567F4F6-DE1D-C3F4-2551-3EEA1520EB43}"/>
                  </a:ext>
                </a:extLst>
              </p:cNvPr>
              <p:cNvSpPr txBox="1">
                <a:spLocks noRot="1" noChangeAspect="1" noMove="1" noResize="1" noEditPoints="1" noAdjustHandles="1" noChangeArrowheads="1" noChangeShapeType="1" noTextEdit="1"/>
              </p:cNvSpPr>
              <p:nvPr/>
            </p:nvSpPr>
            <p:spPr>
              <a:xfrm>
                <a:off x="1632986" y="4576624"/>
                <a:ext cx="584840"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D98D2FC6-6C44-911E-EB5D-DBB1B93DACE5}"/>
                  </a:ext>
                </a:extLst>
              </p:cNvPr>
              <p:cNvSpPr txBox="1"/>
              <p:nvPr/>
            </p:nvSpPr>
            <p:spPr>
              <a:xfrm>
                <a:off x="1632986" y="2522765"/>
                <a:ext cx="58657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D98D2FC6-6C44-911E-EB5D-DBB1B93DACE5}"/>
                  </a:ext>
                </a:extLst>
              </p:cNvPr>
              <p:cNvSpPr txBox="1">
                <a:spLocks noRot="1" noChangeAspect="1" noMove="1" noResize="1" noEditPoints="1" noAdjustHandles="1" noChangeArrowheads="1" noChangeShapeType="1" noTextEdit="1"/>
              </p:cNvSpPr>
              <p:nvPr/>
            </p:nvSpPr>
            <p:spPr>
              <a:xfrm>
                <a:off x="1632986" y="2522765"/>
                <a:ext cx="586571" cy="461665"/>
              </a:xfrm>
              <a:prstGeom prst="rect">
                <a:avLst/>
              </a:prstGeom>
              <a:blipFill>
                <a:blip r:embed="rId3"/>
                <a:stretch>
                  <a:fillRect b="-5263"/>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10A1CB05-DB7E-1FA5-C366-D1408353F953}"/>
              </a:ext>
            </a:extLst>
          </p:cNvPr>
          <p:cNvSpPr txBox="1"/>
          <p:nvPr/>
        </p:nvSpPr>
        <p:spPr>
          <a:xfrm>
            <a:off x="1039525" y="3666339"/>
            <a:ext cx="185499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Gate</a:t>
            </a:r>
            <a:r>
              <a:rPr kumimoji="1" lang="ja-JP" altLang="en-US" sz="2400" dirty="0">
                <a:latin typeface="メイリオ" panose="020B0604030504040204" pitchFamily="50" charset="-128"/>
                <a:ea typeface="メイリオ" panose="020B0604030504040204" pitchFamily="50" charset="-128"/>
              </a:rPr>
              <a:t>付</a:t>
            </a:r>
            <a:r>
              <a:rPr kumimoji="1" lang="en-US" altLang="ja-JP" sz="2400" dirty="0">
                <a:latin typeface="メイリオ" panose="020B0604030504040204" pitchFamily="50" charset="-128"/>
                <a:ea typeface="メイリオ" panose="020B0604030504040204" pitchFamily="50" charset="-128"/>
              </a:rPr>
              <a:t>RNN</a:t>
            </a:r>
            <a:endParaRPr kumimoji="1" lang="ja-JP" altLang="en-US" sz="2400" dirty="0">
              <a:latin typeface="メイリオ" panose="020B0604030504040204" pitchFamily="50" charset="-128"/>
              <a:ea typeface="メイリオ" panose="020B0604030504040204" pitchFamily="50" charset="-128"/>
            </a:endParaRPr>
          </a:p>
        </p:txBody>
      </p:sp>
      <p:cxnSp>
        <p:nvCxnSpPr>
          <p:cNvPr id="45" name="直線矢印コネクタ 44">
            <a:extLst>
              <a:ext uri="{FF2B5EF4-FFF2-40B4-BE49-F238E27FC236}">
                <a16:creationId xmlns:a16="http://schemas.microsoft.com/office/drawing/2014/main" id="{E3CDA351-66E1-A889-CD1B-50CDF24F4976}"/>
              </a:ext>
            </a:extLst>
          </p:cNvPr>
          <p:cNvCxnSpPr>
            <a:cxnSpLocks/>
            <a:stCxn id="26" idx="0"/>
            <a:endCxn id="3" idx="2"/>
          </p:cNvCxnSpPr>
          <p:nvPr/>
        </p:nvCxnSpPr>
        <p:spPr>
          <a:xfrm flipV="1">
            <a:off x="1925406" y="4169351"/>
            <a:ext cx="1732" cy="407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99EAC4A9-3079-FC0A-BD96-8DA534683B1D}"/>
              </a:ext>
            </a:extLst>
          </p:cNvPr>
          <p:cNvCxnSpPr>
            <a:cxnSpLocks/>
          </p:cNvCxnSpPr>
          <p:nvPr/>
        </p:nvCxnSpPr>
        <p:spPr>
          <a:xfrm flipV="1">
            <a:off x="1946106" y="2984430"/>
            <a:ext cx="0" cy="558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9A8F7413-0752-42B7-5D0C-AE3CD44822D0}"/>
              </a:ext>
            </a:extLst>
          </p:cNvPr>
          <p:cNvSpPr/>
          <p:nvPr/>
        </p:nvSpPr>
        <p:spPr>
          <a:xfrm>
            <a:off x="8876863" y="3546910"/>
            <a:ext cx="1682151" cy="62244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5178FCC6-3E11-0098-4DC2-8B67F57FA8E2}"/>
                  </a:ext>
                </a:extLst>
              </p:cNvPr>
              <p:cNvSpPr txBox="1"/>
              <p:nvPr/>
            </p:nvSpPr>
            <p:spPr>
              <a:xfrm>
                <a:off x="9399293" y="4576624"/>
                <a:ext cx="63728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𝑁</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8" name="テキスト ボックス 67">
                <a:extLst>
                  <a:ext uri="{FF2B5EF4-FFF2-40B4-BE49-F238E27FC236}">
                    <a16:creationId xmlns:a16="http://schemas.microsoft.com/office/drawing/2014/main" id="{5178FCC6-3E11-0098-4DC2-8B67F57FA8E2}"/>
                  </a:ext>
                </a:extLst>
              </p:cNvPr>
              <p:cNvSpPr txBox="1">
                <a:spLocks noRot="1" noChangeAspect="1" noMove="1" noResize="1" noEditPoints="1" noAdjustHandles="1" noChangeArrowheads="1" noChangeShapeType="1" noTextEdit="1"/>
              </p:cNvSpPr>
              <p:nvPr/>
            </p:nvSpPr>
            <p:spPr>
              <a:xfrm>
                <a:off x="9399293" y="4576624"/>
                <a:ext cx="637289"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89A8613D-1AA9-6261-1078-0EF3F4455984}"/>
                  </a:ext>
                </a:extLst>
              </p:cNvPr>
              <p:cNvSpPr txBox="1"/>
              <p:nvPr/>
            </p:nvSpPr>
            <p:spPr>
              <a:xfrm>
                <a:off x="9423787" y="2522765"/>
                <a:ext cx="63902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𝑁</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89A8613D-1AA9-6261-1078-0EF3F4455984}"/>
                  </a:ext>
                </a:extLst>
              </p:cNvPr>
              <p:cNvSpPr txBox="1">
                <a:spLocks noRot="1" noChangeAspect="1" noMove="1" noResize="1" noEditPoints="1" noAdjustHandles="1" noChangeArrowheads="1" noChangeShapeType="1" noTextEdit="1"/>
              </p:cNvSpPr>
              <p:nvPr/>
            </p:nvSpPr>
            <p:spPr>
              <a:xfrm>
                <a:off x="9423787" y="2522765"/>
                <a:ext cx="639021" cy="461665"/>
              </a:xfrm>
              <a:prstGeom prst="rect">
                <a:avLst/>
              </a:prstGeom>
              <a:blipFill>
                <a:blip r:embed="rId5"/>
                <a:stretch>
                  <a:fillRect b="-5263"/>
                </a:stretch>
              </a:blipFill>
            </p:spPr>
            <p:txBody>
              <a:bodyPr/>
              <a:lstStyle/>
              <a:p>
                <a:r>
                  <a:rPr lang="ja-JP" altLang="en-US">
                    <a:noFill/>
                  </a:rPr>
                  <a:t> </a:t>
                </a:r>
              </a:p>
            </p:txBody>
          </p:sp>
        </mc:Fallback>
      </mc:AlternateContent>
      <p:sp>
        <p:nvSpPr>
          <p:cNvPr id="70" name="テキスト ボックス 69">
            <a:extLst>
              <a:ext uri="{FF2B5EF4-FFF2-40B4-BE49-F238E27FC236}">
                <a16:creationId xmlns:a16="http://schemas.microsoft.com/office/drawing/2014/main" id="{D49F5790-5FF7-1B4A-5292-C90F689E6691}"/>
              </a:ext>
            </a:extLst>
          </p:cNvPr>
          <p:cNvSpPr txBox="1"/>
          <p:nvPr/>
        </p:nvSpPr>
        <p:spPr>
          <a:xfrm>
            <a:off x="8830326" y="3666339"/>
            <a:ext cx="185499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Gate</a:t>
            </a:r>
            <a:r>
              <a:rPr kumimoji="1" lang="ja-JP" altLang="en-US" sz="2400" dirty="0">
                <a:latin typeface="メイリオ" panose="020B0604030504040204" pitchFamily="50" charset="-128"/>
                <a:ea typeface="メイリオ" panose="020B0604030504040204" pitchFamily="50" charset="-128"/>
              </a:rPr>
              <a:t>付</a:t>
            </a:r>
            <a:r>
              <a:rPr kumimoji="1" lang="en-US" altLang="ja-JP" sz="2400" dirty="0">
                <a:latin typeface="メイリオ" panose="020B0604030504040204" pitchFamily="50" charset="-128"/>
                <a:ea typeface="メイリオ" panose="020B0604030504040204" pitchFamily="50" charset="-128"/>
              </a:rPr>
              <a:t>RNN</a:t>
            </a:r>
            <a:endParaRPr kumimoji="1" lang="ja-JP" altLang="en-US" sz="2400" dirty="0">
              <a:latin typeface="メイリオ" panose="020B0604030504040204" pitchFamily="50" charset="-128"/>
              <a:ea typeface="メイリオ" panose="020B0604030504040204" pitchFamily="50" charset="-128"/>
            </a:endParaRPr>
          </a:p>
        </p:txBody>
      </p:sp>
      <p:cxnSp>
        <p:nvCxnSpPr>
          <p:cNvPr id="71" name="直線矢印コネクタ 70">
            <a:extLst>
              <a:ext uri="{FF2B5EF4-FFF2-40B4-BE49-F238E27FC236}">
                <a16:creationId xmlns:a16="http://schemas.microsoft.com/office/drawing/2014/main" id="{7F947EAB-6B2E-169A-E2E7-1358FF04B47F}"/>
              </a:ext>
            </a:extLst>
          </p:cNvPr>
          <p:cNvCxnSpPr>
            <a:cxnSpLocks/>
            <a:stCxn id="68" idx="0"/>
            <a:endCxn id="67" idx="2"/>
          </p:cNvCxnSpPr>
          <p:nvPr/>
        </p:nvCxnSpPr>
        <p:spPr>
          <a:xfrm flipV="1">
            <a:off x="9717938" y="4169351"/>
            <a:ext cx="1" cy="407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AA5FD2B0-0C00-F30B-5273-5359B4B175ED}"/>
              </a:ext>
            </a:extLst>
          </p:cNvPr>
          <p:cNvCxnSpPr>
            <a:cxnSpLocks/>
          </p:cNvCxnSpPr>
          <p:nvPr/>
        </p:nvCxnSpPr>
        <p:spPr>
          <a:xfrm flipV="1">
            <a:off x="9736907" y="2984430"/>
            <a:ext cx="0" cy="558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4B5855D5-FD21-77C4-F450-8E024BE50455}"/>
              </a:ext>
            </a:extLst>
          </p:cNvPr>
          <p:cNvCxnSpPr>
            <a:cxnSpLocks/>
            <a:stCxn id="3" idx="0"/>
          </p:cNvCxnSpPr>
          <p:nvPr/>
        </p:nvCxnSpPr>
        <p:spPr>
          <a:xfrm flipV="1">
            <a:off x="1927138" y="3258138"/>
            <a:ext cx="18968" cy="288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A5C3E586-6D47-DB15-CE52-3A46C35B2CC8}"/>
              </a:ext>
            </a:extLst>
          </p:cNvPr>
          <p:cNvCxnSpPr>
            <a:cxnSpLocks/>
          </p:cNvCxnSpPr>
          <p:nvPr/>
        </p:nvCxnSpPr>
        <p:spPr>
          <a:xfrm>
            <a:off x="1925406" y="3258138"/>
            <a:ext cx="1595651" cy="639034"/>
          </a:xfrm>
          <a:prstGeom prst="bentConnector3">
            <a:avLst>
              <a:gd name="adj1" fmla="val 6892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E9703AA3-8F48-3798-D9F4-1CDDCF3F7D97}"/>
              </a:ext>
            </a:extLst>
          </p:cNvPr>
          <p:cNvSpPr/>
          <p:nvPr/>
        </p:nvSpPr>
        <p:spPr>
          <a:xfrm>
            <a:off x="3487228" y="3519127"/>
            <a:ext cx="1682151" cy="62244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B282A961-DA59-0665-29A1-4E155E81D4BF}"/>
                  </a:ext>
                </a:extLst>
              </p:cNvPr>
              <p:cNvSpPr txBox="1"/>
              <p:nvPr/>
            </p:nvSpPr>
            <p:spPr>
              <a:xfrm>
                <a:off x="4034152" y="4548841"/>
                <a:ext cx="59195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0" name="テキスト ボックス 79">
                <a:extLst>
                  <a:ext uri="{FF2B5EF4-FFF2-40B4-BE49-F238E27FC236}">
                    <a16:creationId xmlns:a16="http://schemas.microsoft.com/office/drawing/2014/main" id="{B282A961-DA59-0665-29A1-4E155E81D4BF}"/>
                  </a:ext>
                </a:extLst>
              </p:cNvPr>
              <p:cNvSpPr txBox="1">
                <a:spLocks noRot="1" noChangeAspect="1" noMove="1" noResize="1" noEditPoints="1" noAdjustHandles="1" noChangeArrowheads="1" noChangeShapeType="1" noTextEdit="1"/>
              </p:cNvSpPr>
              <p:nvPr/>
            </p:nvSpPr>
            <p:spPr>
              <a:xfrm>
                <a:off x="4034152" y="4548841"/>
                <a:ext cx="591957"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F57C8BD9-2B1D-0B2B-C978-EE98B2FEF46D}"/>
                  </a:ext>
                </a:extLst>
              </p:cNvPr>
              <p:cNvSpPr txBox="1"/>
              <p:nvPr/>
            </p:nvSpPr>
            <p:spPr>
              <a:xfrm>
                <a:off x="4034152" y="2494982"/>
                <a:ext cx="59368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1" name="テキスト ボックス 80">
                <a:extLst>
                  <a:ext uri="{FF2B5EF4-FFF2-40B4-BE49-F238E27FC236}">
                    <a16:creationId xmlns:a16="http://schemas.microsoft.com/office/drawing/2014/main" id="{F57C8BD9-2B1D-0B2B-C978-EE98B2FEF46D}"/>
                  </a:ext>
                </a:extLst>
              </p:cNvPr>
              <p:cNvSpPr txBox="1">
                <a:spLocks noRot="1" noChangeAspect="1" noMove="1" noResize="1" noEditPoints="1" noAdjustHandles="1" noChangeArrowheads="1" noChangeShapeType="1" noTextEdit="1"/>
              </p:cNvSpPr>
              <p:nvPr/>
            </p:nvSpPr>
            <p:spPr>
              <a:xfrm>
                <a:off x="4034152" y="2494982"/>
                <a:ext cx="593688" cy="461665"/>
              </a:xfrm>
              <a:prstGeom prst="rect">
                <a:avLst/>
              </a:prstGeom>
              <a:blipFill>
                <a:blip r:embed="rId7"/>
                <a:stretch>
                  <a:fillRect b="-6579"/>
                </a:stretch>
              </a:blipFill>
            </p:spPr>
            <p:txBody>
              <a:bodyPr/>
              <a:lstStyle/>
              <a:p>
                <a:r>
                  <a:rPr lang="ja-JP" altLang="en-US">
                    <a:noFill/>
                  </a:rPr>
                  <a:t> </a:t>
                </a:r>
              </a:p>
            </p:txBody>
          </p:sp>
        </mc:Fallback>
      </mc:AlternateContent>
      <p:sp>
        <p:nvSpPr>
          <p:cNvPr id="82" name="テキスト ボックス 81">
            <a:extLst>
              <a:ext uri="{FF2B5EF4-FFF2-40B4-BE49-F238E27FC236}">
                <a16:creationId xmlns:a16="http://schemas.microsoft.com/office/drawing/2014/main" id="{5C2D9498-1522-4021-71BA-0CDE48235BAD}"/>
              </a:ext>
            </a:extLst>
          </p:cNvPr>
          <p:cNvSpPr txBox="1"/>
          <p:nvPr/>
        </p:nvSpPr>
        <p:spPr>
          <a:xfrm>
            <a:off x="3440691" y="3638556"/>
            <a:ext cx="185499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Gate</a:t>
            </a:r>
            <a:r>
              <a:rPr kumimoji="1" lang="ja-JP" altLang="en-US" sz="2400" dirty="0">
                <a:latin typeface="メイリオ" panose="020B0604030504040204" pitchFamily="50" charset="-128"/>
                <a:ea typeface="メイリオ" panose="020B0604030504040204" pitchFamily="50" charset="-128"/>
              </a:rPr>
              <a:t>付</a:t>
            </a:r>
            <a:r>
              <a:rPr kumimoji="1" lang="en-US" altLang="ja-JP" sz="2400" dirty="0">
                <a:latin typeface="メイリオ" panose="020B0604030504040204" pitchFamily="50" charset="-128"/>
                <a:ea typeface="メイリオ" panose="020B0604030504040204" pitchFamily="50" charset="-128"/>
              </a:rPr>
              <a:t>RNN</a:t>
            </a:r>
            <a:endParaRPr kumimoji="1" lang="ja-JP" altLang="en-US" sz="2400" dirty="0">
              <a:latin typeface="メイリオ" panose="020B0604030504040204" pitchFamily="50" charset="-128"/>
              <a:ea typeface="メイリオ" panose="020B0604030504040204" pitchFamily="50" charset="-128"/>
            </a:endParaRPr>
          </a:p>
        </p:txBody>
      </p:sp>
      <p:cxnSp>
        <p:nvCxnSpPr>
          <p:cNvPr id="83" name="直線矢印コネクタ 82">
            <a:extLst>
              <a:ext uri="{FF2B5EF4-FFF2-40B4-BE49-F238E27FC236}">
                <a16:creationId xmlns:a16="http://schemas.microsoft.com/office/drawing/2014/main" id="{47372770-30C1-846C-FA6D-E1C549187494}"/>
              </a:ext>
            </a:extLst>
          </p:cNvPr>
          <p:cNvCxnSpPr>
            <a:cxnSpLocks/>
            <a:stCxn id="80" idx="0"/>
            <a:endCxn id="79" idx="2"/>
          </p:cNvCxnSpPr>
          <p:nvPr/>
        </p:nvCxnSpPr>
        <p:spPr>
          <a:xfrm flipH="1" flipV="1">
            <a:off x="4328304" y="4141568"/>
            <a:ext cx="1827" cy="407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699A1625-2976-91D3-93E9-38F45B82D4BC}"/>
              </a:ext>
            </a:extLst>
          </p:cNvPr>
          <p:cNvCxnSpPr>
            <a:cxnSpLocks/>
          </p:cNvCxnSpPr>
          <p:nvPr/>
        </p:nvCxnSpPr>
        <p:spPr>
          <a:xfrm flipV="1">
            <a:off x="4347272" y="2956647"/>
            <a:ext cx="0" cy="558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AACFB1D1-6518-AEEF-30A6-BA3B72907255}"/>
              </a:ext>
            </a:extLst>
          </p:cNvPr>
          <p:cNvCxnSpPr>
            <a:cxnSpLocks/>
            <a:stCxn id="79" idx="0"/>
          </p:cNvCxnSpPr>
          <p:nvPr/>
        </p:nvCxnSpPr>
        <p:spPr>
          <a:xfrm flipV="1">
            <a:off x="4328304" y="3230355"/>
            <a:ext cx="18968" cy="288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コネクタ: カギ線 85">
            <a:extLst>
              <a:ext uri="{FF2B5EF4-FFF2-40B4-BE49-F238E27FC236}">
                <a16:creationId xmlns:a16="http://schemas.microsoft.com/office/drawing/2014/main" id="{140A3A9F-7E0E-7468-9D03-F4E093E281C2}"/>
              </a:ext>
            </a:extLst>
          </p:cNvPr>
          <p:cNvCxnSpPr>
            <a:cxnSpLocks/>
          </p:cNvCxnSpPr>
          <p:nvPr/>
        </p:nvCxnSpPr>
        <p:spPr>
          <a:xfrm>
            <a:off x="4326572" y="3230355"/>
            <a:ext cx="1595651" cy="639034"/>
          </a:xfrm>
          <a:prstGeom prst="bentConnector3">
            <a:avLst>
              <a:gd name="adj1" fmla="val 68922"/>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正方形/長方形 86">
            <a:extLst>
              <a:ext uri="{FF2B5EF4-FFF2-40B4-BE49-F238E27FC236}">
                <a16:creationId xmlns:a16="http://schemas.microsoft.com/office/drawing/2014/main" id="{CEEB2D31-BC8C-3F39-1DBF-1328B3F37837}"/>
              </a:ext>
            </a:extLst>
          </p:cNvPr>
          <p:cNvSpPr/>
          <p:nvPr/>
        </p:nvSpPr>
        <p:spPr>
          <a:xfrm>
            <a:off x="5968759" y="3519127"/>
            <a:ext cx="1682151" cy="62244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33C3EBD3-4046-61F9-CD6E-54DF193BA482}"/>
                  </a:ext>
                </a:extLst>
              </p:cNvPr>
              <p:cNvSpPr txBox="1"/>
              <p:nvPr/>
            </p:nvSpPr>
            <p:spPr>
              <a:xfrm>
                <a:off x="6515683" y="4548841"/>
                <a:ext cx="59195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8" name="テキスト ボックス 87">
                <a:extLst>
                  <a:ext uri="{FF2B5EF4-FFF2-40B4-BE49-F238E27FC236}">
                    <a16:creationId xmlns:a16="http://schemas.microsoft.com/office/drawing/2014/main" id="{33C3EBD3-4046-61F9-CD6E-54DF193BA482}"/>
                  </a:ext>
                </a:extLst>
              </p:cNvPr>
              <p:cNvSpPr txBox="1">
                <a:spLocks noRot="1" noChangeAspect="1" noMove="1" noResize="1" noEditPoints="1" noAdjustHandles="1" noChangeArrowheads="1" noChangeShapeType="1" noTextEdit="1"/>
              </p:cNvSpPr>
              <p:nvPr/>
            </p:nvSpPr>
            <p:spPr>
              <a:xfrm>
                <a:off x="6515683" y="4548841"/>
                <a:ext cx="591957"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52C9EF3-33C1-4673-6678-6FAC2C712A03}"/>
                  </a:ext>
                </a:extLst>
              </p:cNvPr>
              <p:cNvSpPr txBox="1"/>
              <p:nvPr/>
            </p:nvSpPr>
            <p:spPr>
              <a:xfrm>
                <a:off x="6515683" y="2494982"/>
                <a:ext cx="59368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3</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9" name="テキスト ボックス 88">
                <a:extLst>
                  <a:ext uri="{FF2B5EF4-FFF2-40B4-BE49-F238E27FC236}">
                    <a16:creationId xmlns:a16="http://schemas.microsoft.com/office/drawing/2014/main" id="{052C9EF3-33C1-4673-6678-6FAC2C712A03}"/>
                  </a:ext>
                </a:extLst>
              </p:cNvPr>
              <p:cNvSpPr txBox="1">
                <a:spLocks noRot="1" noChangeAspect="1" noMove="1" noResize="1" noEditPoints="1" noAdjustHandles="1" noChangeArrowheads="1" noChangeShapeType="1" noTextEdit="1"/>
              </p:cNvSpPr>
              <p:nvPr/>
            </p:nvSpPr>
            <p:spPr>
              <a:xfrm>
                <a:off x="6515683" y="2494982"/>
                <a:ext cx="593689" cy="461665"/>
              </a:xfrm>
              <a:prstGeom prst="rect">
                <a:avLst/>
              </a:prstGeom>
              <a:blipFill>
                <a:blip r:embed="rId9"/>
                <a:stretch>
                  <a:fillRect b="-6579"/>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6F8451F2-0DC1-E006-629F-E7264CB7E647}"/>
              </a:ext>
            </a:extLst>
          </p:cNvPr>
          <p:cNvSpPr txBox="1"/>
          <p:nvPr/>
        </p:nvSpPr>
        <p:spPr>
          <a:xfrm>
            <a:off x="5922222" y="3638556"/>
            <a:ext cx="185499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Gate</a:t>
            </a:r>
            <a:r>
              <a:rPr kumimoji="1" lang="ja-JP" altLang="en-US" sz="2400" dirty="0">
                <a:latin typeface="メイリオ" panose="020B0604030504040204" pitchFamily="50" charset="-128"/>
                <a:ea typeface="メイリオ" panose="020B0604030504040204" pitchFamily="50" charset="-128"/>
              </a:rPr>
              <a:t>付</a:t>
            </a:r>
            <a:r>
              <a:rPr kumimoji="1" lang="en-US" altLang="ja-JP" sz="2400" dirty="0">
                <a:latin typeface="メイリオ" panose="020B0604030504040204" pitchFamily="50" charset="-128"/>
                <a:ea typeface="メイリオ" panose="020B0604030504040204" pitchFamily="50" charset="-128"/>
              </a:rPr>
              <a:t>RNN</a:t>
            </a:r>
            <a:endParaRPr kumimoji="1" lang="ja-JP" altLang="en-US" sz="2400" dirty="0">
              <a:latin typeface="メイリオ" panose="020B0604030504040204" pitchFamily="50" charset="-128"/>
              <a:ea typeface="メイリオ" panose="020B0604030504040204" pitchFamily="50" charset="-128"/>
            </a:endParaRPr>
          </a:p>
        </p:txBody>
      </p:sp>
      <p:cxnSp>
        <p:nvCxnSpPr>
          <p:cNvPr id="91" name="直線矢印コネクタ 90">
            <a:extLst>
              <a:ext uri="{FF2B5EF4-FFF2-40B4-BE49-F238E27FC236}">
                <a16:creationId xmlns:a16="http://schemas.microsoft.com/office/drawing/2014/main" id="{806D1D32-AF49-806D-2396-4C771BEA0688}"/>
              </a:ext>
            </a:extLst>
          </p:cNvPr>
          <p:cNvCxnSpPr>
            <a:cxnSpLocks/>
            <a:stCxn id="88" idx="0"/>
            <a:endCxn id="87" idx="2"/>
          </p:cNvCxnSpPr>
          <p:nvPr/>
        </p:nvCxnSpPr>
        <p:spPr>
          <a:xfrm flipH="1" flipV="1">
            <a:off x="6809835" y="4141568"/>
            <a:ext cx="1827" cy="407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F7A255B8-43E9-3F21-F6C4-D8CAAE814C91}"/>
              </a:ext>
            </a:extLst>
          </p:cNvPr>
          <p:cNvCxnSpPr>
            <a:cxnSpLocks/>
          </p:cNvCxnSpPr>
          <p:nvPr/>
        </p:nvCxnSpPr>
        <p:spPr>
          <a:xfrm flipV="1">
            <a:off x="6828803" y="2956647"/>
            <a:ext cx="0" cy="5584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0DCCBE7A-642C-49AC-0911-178C5B960B31}"/>
              </a:ext>
            </a:extLst>
          </p:cNvPr>
          <p:cNvCxnSpPr>
            <a:cxnSpLocks/>
            <a:stCxn id="87" idx="0"/>
          </p:cNvCxnSpPr>
          <p:nvPr/>
        </p:nvCxnSpPr>
        <p:spPr>
          <a:xfrm flipV="1">
            <a:off x="6809835" y="3230355"/>
            <a:ext cx="18968" cy="288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3D6385F3-B292-A658-4F97-EFE1903C0AFE}"/>
              </a:ext>
            </a:extLst>
          </p:cNvPr>
          <p:cNvCxnSpPr>
            <a:cxnSpLocks/>
          </p:cNvCxnSpPr>
          <p:nvPr/>
        </p:nvCxnSpPr>
        <p:spPr>
          <a:xfrm>
            <a:off x="6808103" y="3230355"/>
            <a:ext cx="1595651" cy="639034"/>
          </a:xfrm>
          <a:prstGeom prst="bentConnector3">
            <a:avLst>
              <a:gd name="adj1" fmla="val 6892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6A184A13-F984-913F-D7B5-08B92DF995C0}"/>
              </a:ext>
            </a:extLst>
          </p:cNvPr>
          <p:cNvSpPr txBox="1"/>
          <p:nvPr/>
        </p:nvSpPr>
        <p:spPr>
          <a:xfrm>
            <a:off x="906088" y="5822757"/>
            <a:ext cx="9815892" cy="830997"/>
          </a:xfrm>
          <a:prstGeom prst="rect">
            <a:avLst/>
          </a:prstGeom>
          <a:noFill/>
        </p:spPr>
        <p:txBody>
          <a:bodyPr wrap="none" rtlCol="0">
            <a:spAutoFit/>
          </a:bodyPr>
          <a:lstStyle/>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系列特徴量でなければ，</a:t>
            </a:r>
            <a:r>
              <a:rPr lang="en-US" altLang="ja-JP" sz="2400" dirty="0">
                <a:latin typeface="メイリオ" panose="020B0604030504040204" pitchFamily="50" charset="-128"/>
                <a:ea typeface="メイリオ" panose="020B0604030504040204" pitchFamily="50" charset="-128"/>
              </a:rPr>
              <a:t>RNN, Fused Lasso</a:t>
            </a:r>
            <a:r>
              <a:rPr lang="ja-JP" altLang="en-US" sz="2400" dirty="0">
                <a:latin typeface="メイリオ" panose="020B0604030504040204" pitchFamily="50" charset="-128"/>
                <a:ea typeface="メイリオ" panose="020B0604030504040204" pitchFamily="50" charset="-128"/>
              </a:rPr>
              <a:t>を導入する必要はない</a:t>
            </a:r>
            <a:endParaRPr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モデルに</a:t>
            </a:r>
            <a:r>
              <a:rPr kumimoji="1" lang="en-US" altLang="ja-JP" sz="2400" dirty="0">
                <a:latin typeface="メイリオ" panose="020B0604030504040204" pitchFamily="50" charset="-128"/>
                <a:ea typeface="メイリオ" panose="020B0604030504040204" pitchFamily="50" charset="-128"/>
              </a:rPr>
              <a:t>binary gate</a:t>
            </a:r>
            <a:r>
              <a:rPr lang="ja-JP" altLang="en-US" sz="2400" dirty="0">
                <a:latin typeface="メイリオ" panose="020B0604030504040204" pitchFamily="50" charset="-128"/>
                <a:ea typeface="メイリオ" panose="020B0604030504040204" pitchFamily="50" charset="-128"/>
              </a:rPr>
              <a:t>正則化を導入できれば何でも</a:t>
            </a:r>
            <a:r>
              <a:rPr lang="en-US" altLang="ja-JP" sz="2400" dirty="0">
                <a:latin typeface="メイリオ" panose="020B0604030504040204" pitchFamily="50" charset="-128"/>
                <a:ea typeface="メイリオ" panose="020B0604030504040204" pitchFamily="50" charset="-128"/>
              </a:rPr>
              <a:t>OK</a:t>
            </a:r>
            <a:endParaRPr kumimoji="1" lang="ja-JP" altLang="en-US" sz="2400" dirty="0">
              <a:latin typeface="メイリオ" panose="020B0604030504040204" pitchFamily="50" charset="-128"/>
              <a:ea typeface="メイリオ" panose="020B0604030504040204" pitchFamily="50" charset="-128"/>
            </a:endParaRPr>
          </a:p>
        </p:txBody>
      </p:sp>
      <p:sp>
        <p:nvSpPr>
          <p:cNvPr id="96" name="矢印: 下 95">
            <a:extLst>
              <a:ext uri="{FF2B5EF4-FFF2-40B4-BE49-F238E27FC236}">
                <a16:creationId xmlns:a16="http://schemas.microsoft.com/office/drawing/2014/main" id="{56165924-31D7-D4B0-28B9-3DF2A6E1FF20}"/>
              </a:ext>
            </a:extLst>
          </p:cNvPr>
          <p:cNvSpPr/>
          <p:nvPr/>
        </p:nvSpPr>
        <p:spPr>
          <a:xfrm>
            <a:off x="4946073" y="5237018"/>
            <a:ext cx="1149927" cy="349135"/>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989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85FE406-4264-423F-B859-A46B238841F7}"/>
              </a:ext>
            </a:extLst>
          </p:cNvPr>
          <p:cNvSpPr txBox="1"/>
          <p:nvPr/>
        </p:nvSpPr>
        <p:spPr>
          <a:xfrm>
            <a:off x="673331" y="540327"/>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モデル案</a:t>
            </a:r>
          </a:p>
        </p:txBody>
      </p:sp>
      <p:sp>
        <p:nvSpPr>
          <p:cNvPr id="3" name="四角形: 角を丸くする 2">
            <a:extLst>
              <a:ext uri="{FF2B5EF4-FFF2-40B4-BE49-F238E27FC236}">
                <a16:creationId xmlns:a16="http://schemas.microsoft.com/office/drawing/2014/main" id="{76D456D8-394C-0DB3-4A0A-F4A562A95B0C}"/>
              </a:ext>
            </a:extLst>
          </p:cNvPr>
          <p:cNvSpPr/>
          <p:nvPr/>
        </p:nvSpPr>
        <p:spPr>
          <a:xfrm>
            <a:off x="1390736" y="2794284"/>
            <a:ext cx="724619" cy="233775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2519A4F-470E-2FCA-1048-962B42A2073F}"/>
              </a:ext>
            </a:extLst>
          </p:cNvPr>
          <p:cNvSpPr txBox="1"/>
          <p:nvPr/>
        </p:nvSpPr>
        <p:spPr>
          <a:xfrm>
            <a:off x="1130036" y="2309292"/>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入力層</a:t>
            </a:r>
          </a:p>
        </p:txBody>
      </p:sp>
      <p:sp>
        <p:nvSpPr>
          <p:cNvPr id="5" name="テキスト ボックス 4">
            <a:extLst>
              <a:ext uri="{FF2B5EF4-FFF2-40B4-BE49-F238E27FC236}">
                <a16:creationId xmlns:a16="http://schemas.microsoft.com/office/drawing/2014/main" id="{8AB5C048-9CB1-A37E-3179-E638FACA31B9}"/>
              </a:ext>
            </a:extLst>
          </p:cNvPr>
          <p:cNvSpPr txBox="1"/>
          <p:nvPr/>
        </p:nvSpPr>
        <p:spPr>
          <a:xfrm>
            <a:off x="4063349" y="2356757"/>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隠れ層</a:t>
            </a:r>
          </a:p>
        </p:txBody>
      </p:sp>
      <p:sp>
        <p:nvSpPr>
          <p:cNvPr id="6" name="テキスト ボックス 5">
            <a:extLst>
              <a:ext uri="{FF2B5EF4-FFF2-40B4-BE49-F238E27FC236}">
                <a16:creationId xmlns:a16="http://schemas.microsoft.com/office/drawing/2014/main" id="{8A146F90-E66B-6357-9D9C-066D792828B9}"/>
              </a:ext>
            </a:extLst>
          </p:cNvPr>
          <p:cNvSpPr txBox="1"/>
          <p:nvPr/>
        </p:nvSpPr>
        <p:spPr>
          <a:xfrm>
            <a:off x="6962322" y="2356757"/>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出力層</a:t>
            </a:r>
          </a:p>
        </p:txBody>
      </p:sp>
      <p:sp>
        <p:nvSpPr>
          <p:cNvPr id="7" name="四角形: 角を丸くする 6">
            <a:extLst>
              <a:ext uri="{FF2B5EF4-FFF2-40B4-BE49-F238E27FC236}">
                <a16:creationId xmlns:a16="http://schemas.microsoft.com/office/drawing/2014/main" id="{C51BED99-D4E3-C510-0F0E-5EC4524AF13D}"/>
              </a:ext>
            </a:extLst>
          </p:cNvPr>
          <p:cNvSpPr/>
          <p:nvPr/>
        </p:nvSpPr>
        <p:spPr>
          <a:xfrm>
            <a:off x="2822887" y="2794281"/>
            <a:ext cx="724619" cy="233775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A3603E1-D8FA-5738-FA58-7B256268A4F1}"/>
              </a:ext>
            </a:extLst>
          </p:cNvPr>
          <p:cNvSpPr txBox="1"/>
          <p:nvPr/>
        </p:nvSpPr>
        <p:spPr>
          <a:xfrm>
            <a:off x="2676821" y="2104186"/>
            <a:ext cx="1198572"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Binary gate</a:t>
            </a:r>
            <a:endParaRPr kumimoji="1" lang="ja-JP" altLang="en-US" sz="2400" dirty="0">
              <a:latin typeface="メイリオ" panose="020B0604030504040204" pitchFamily="50" charset="-128"/>
              <a:ea typeface="メイリオ" panose="020B0604030504040204" pitchFamily="50" charset="-128"/>
            </a:endParaRPr>
          </a:p>
        </p:txBody>
      </p:sp>
      <p:sp>
        <p:nvSpPr>
          <p:cNvPr id="9" name="四角形: 角を丸くする 8">
            <a:extLst>
              <a:ext uri="{FF2B5EF4-FFF2-40B4-BE49-F238E27FC236}">
                <a16:creationId xmlns:a16="http://schemas.microsoft.com/office/drawing/2014/main" id="{D18ABC6F-E253-34A4-3CDA-A4459509269C}"/>
              </a:ext>
            </a:extLst>
          </p:cNvPr>
          <p:cNvSpPr/>
          <p:nvPr/>
        </p:nvSpPr>
        <p:spPr>
          <a:xfrm>
            <a:off x="4255038" y="2794280"/>
            <a:ext cx="724619" cy="233775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4F3EEF92-1735-BB87-389E-30E80D185BC7}"/>
              </a:ext>
            </a:extLst>
          </p:cNvPr>
          <p:cNvCxnSpPr/>
          <p:nvPr/>
        </p:nvCxnSpPr>
        <p:spPr>
          <a:xfrm>
            <a:off x="2115355" y="3130714"/>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7C60707-6106-A432-1528-F03A91AA5FE7}"/>
              </a:ext>
            </a:extLst>
          </p:cNvPr>
          <p:cNvCxnSpPr/>
          <p:nvPr/>
        </p:nvCxnSpPr>
        <p:spPr>
          <a:xfrm>
            <a:off x="2115355" y="4013470"/>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CB802A2-CD75-1448-9552-5E1145ACFDE7}"/>
              </a:ext>
            </a:extLst>
          </p:cNvPr>
          <p:cNvCxnSpPr/>
          <p:nvPr/>
        </p:nvCxnSpPr>
        <p:spPr>
          <a:xfrm>
            <a:off x="2115355" y="3573537"/>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C92DC4A-9B6B-84F7-6BB9-4DD134E3F712}"/>
              </a:ext>
            </a:extLst>
          </p:cNvPr>
          <p:cNvCxnSpPr/>
          <p:nvPr/>
        </p:nvCxnSpPr>
        <p:spPr>
          <a:xfrm>
            <a:off x="2115355" y="4470670"/>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879AD3F-6B12-143B-29CD-6BE1811B63D4}"/>
              </a:ext>
            </a:extLst>
          </p:cNvPr>
          <p:cNvCxnSpPr/>
          <p:nvPr/>
        </p:nvCxnSpPr>
        <p:spPr>
          <a:xfrm>
            <a:off x="2115355" y="4896254"/>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5F8E546-8976-D64D-72C8-B20D0EC3CF89}"/>
              </a:ext>
            </a:extLst>
          </p:cNvPr>
          <p:cNvCxnSpPr/>
          <p:nvPr/>
        </p:nvCxnSpPr>
        <p:spPr>
          <a:xfrm>
            <a:off x="3547506" y="3116337"/>
            <a:ext cx="707532" cy="0"/>
          </a:xfrm>
          <a:prstGeom prst="line">
            <a:avLst/>
          </a:prstGeom>
          <a:ln w="285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346768F-04BF-ABB8-6139-5B77921D4CE7}"/>
              </a:ext>
            </a:extLst>
          </p:cNvPr>
          <p:cNvCxnSpPr/>
          <p:nvPr/>
        </p:nvCxnSpPr>
        <p:spPr>
          <a:xfrm>
            <a:off x="3547506" y="3999093"/>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3F91025-DA4C-11A3-914F-EBB69C11C464}"/>
              </a:ext>
            </a:extLst>
          </p:cNvPr>
          <p:cNvCxnSpPr/>
          <p:nvPr/>
        </p:nvCxnSpPr>
        <p:spPr>
          <a:xfrm>
            <a:off x="3547506" y="3559160"/>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D3CBB98-C915-5633-F9F9-0B91EB2C6811}"/>
              </a:ext>
            </a:extLst>
          </p:cNvPr>
          <p:cNvCxnSpPr/>
          <p:nvPr/>
        </p:nvCxnSpPr>
        <p:spPr>
          <a:xfrm>
            <a:off x="3547506" y="4456293"/>
            <a:ext cx="707532"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BA74169-058A-8967-AB6C-4A0164D76D49}"/>
              </a:ext>
            </a:extLst>
          </p:cNvPr>
          <p:cNvCxnSpPr/>
          <p:nvPr/>
        </p:nvCxnSpPr>
        <p:spPr>
          <a:xfrm>
            <a:off x="3547506" y="4881877"/>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9DE710AD-AD92-E511-86B7-7306A0F4ECC0}"/>
              </a:ext>
            </a:extLst>
          </p:cNvPr>
          <p:cNvSpPr/>
          <p:nvPr/>
        </p:nvSpPr>
        <p:spPr>
          <a:xfrm>
            <a:off x="5670102" y="2794280"/>
            <a:ext cx="724619" cy="233775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E24E78B2-0B01-99A6-7138-BC681C66B5CE}"/>
              </a:ext>
            </a:extLst>
          </p:cNvPr>
          <p:cNvSpPr txBox="1"/>
          <p:nvPr/>
        </p:nvSpPr>
        <p:spPr>
          <a:xfrm>
            <a:off x="5479950" y="2326463"/>
            <a:ext cx="1198572"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affine</a:t>
            </a:r>
            <a:endParaRPr kumimoji="1" lang="ja-JP" altLang="en-US" sz="2400" dirty="0">
              <a:latin typeface="メイリオ" panose="020B0604030504040204" pitchFamily="50" charset="-128"/>
              <a:ea typeface="メイリオ" panose="020B0604030504040204" pitchFamily="50" charset="-128"/>
            </a:endParaRPr>
          </a:p>
        </p:txBody>
      </p:sp>
      <p:cxnSp>
        <p:nvCxnSpPr>
          <p:cNvPr id="22" name="直線コネクタ 21">
            <a:extLst>
              <a:ext uri="{FF2B5EF4-FFF2-40B4-BE49-F238E27FC236}">
                <a16:creationId xmlns:a16="http://schemas.microsoft.com/office/drawing/2014/main" id="{3B5ADBBB-46B0-EEA6-3868-4DDF0E14B7C8}"/>
              </a:ext>
            </a:extLst>
          </p:cNvPr>
          <p:cNvCxnSpPr/>
          <p:nvPr/>
        </p:nvCxnSpPr>
        <p:spPr>
          <a:xfrm>
            <a:off x="6394721" y="3116336"/>
            <a:ext cx="707532" cy="0"/>
          </a:xfrm>
          <a:prstGeom prst="line">
            <a:avLst/>
          </a:prstGeom>
          <a:ln w="285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0CAE215-5392-DC2D-5976-D1382FAFCCBB}"/>
              </a:ext>
            </a:extLst>
          </p:cNvPr>
          <p:cNvCxnSpPr/>
          <p:nvPr/>
        </p:nvCxnSpPr>
        <p:spPr>
          <a:xfrm>
            <a:off x="6394721" y="3999092"/>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176A837-5FE0-D719-54CD-B5932F3A8B4E}"/>
              </a:ext>
            </a:extLst>
          </p:cNvPr>
          <p:cNvCxnSpPr/>
          <p:nvPr/>
        </p:nvCxnSpPr>
        <p:spPr>
          <a:xfrm>
            <a:off x="6394721" y="4456292"/>
            <a:ext cx="707532"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62735D9-3703-F755-89C1-9CB95777CE7C}"/>
              </a:ext>
            </a:extLst>
          </p:cNvPr>
          <p:cNvCxnSpPr/>
          <p:nvPr/>
        </p:nvCxnSpPr>
        <p:spPr>
          <a:xfrm>
            <a:off x="6394721" y="4881876"/>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B528862-1D80-3ECC-0969-2099B29C5C0C}"/>
              </a:ext>
            </a:extLst>
          </p:cNvPr>
          <p:cNvCxnSpPr/>
          <p:nvPr/>
        </p:nvCxnSpPr>
        <p:spPr>
          <a:xfrm>
            <a:off x="4979657" y="3093332"/>
            <a:ext cx="707532" cy="0"/>
          </a:xfrm>
          <a:prstGeom prst="line">
            <a:avLst/>
          </a:prstGeom>
          <a:ln w="28575">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DF12D8-A4A1-BED8-C981-91FF7E0810B4}"/>
              </a:ext>
            </a:extLst>
          </p:cNvPr>
          <p:cNvCxnSpPr/>
          <p:nvPr/>
        </p:nvCxnSpPr>
        <p:spPr>
          <a:xfrm>
            <a:off x="4979657" y="3976088"/>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2EC076A-3689-842F-AE8A-21800786E76E}"/>
              </a:ext>
            </a:extLst>
          </p:cNvPr>
          <p:cNvCxnSpPr/>
          <p:nvPr/>
        </p:nvCxnSpPr>
        <p:spPr>
          <a:xfrm>
            <a:off x="4979657" y="3536155"/>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8C2BBE2-4F92-0052-E97E-645DBDBB2033}"/>
              </a:ext>
            </a:extLst>
          </p:cNvPr>
          <p:cNvCxnSpPr/>
          <p:nvPr/>
        </p:nvCxnSpPr>
        <p:spPr>
          <a:xfrm>
            <a:off x="4979657" y="4433288"/>
            <a:ext cx="707532"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70CAAE7-F605-EBD4-9A38-FA8EE165C43C}"/>
              </a:ext>
            </a:extLst>
          </p:cNvPr>
          <p:cNvCxnSpPr/>
          <p:nvPr/>
        </p:nvCxnSpPr>
        <p:spPr>
          <a:xfrm>
            <a:off x="4979657" y="4858872"/>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32" name="四角形: 角を丸くする 31">
            <a:extLst>
              <a:ext uri="{FF2B5EF4-FFF2-40B4-BE49-F238E27FC236}">
                <a16:creationId xmlns:a16="http://schemas.microsoft.com/office/drawing/2014/main" id="{5B389A25-D4DC-333D-4E26-8C3E558EB5CA}"/>
              </a:ext>
            </a:extLst>
          </p:cNvPr>
          <p:cNvSpPr/>
          <p:nvPr/>
        </p:nvSpPr>
        <p:spPr>
          <a:xfrm>
            <a:off x="7154011" y="2794278"/>
            <a:ext cx="724619" cy="233775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288B84A2-FD5A-7095-FD28-E1E79684EA50}"/>
                  </a:ext>
                </a:extLst>
              </p:cNvPr>
              <p:cNvSpPr txBox="1"/>
              <p:nvPr/>
            </p:nvSpPr>
            <p:spPr>
              <a:xfrm>
                <a:off x="1494396" y="2808994"/>
                <a:ext cx="584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288B84A2-FD5A-7095-FD28-E1E79684EA50}"/>
                  </a:ext>
                </a:extLst>
              </p:cNvPr>
              <p:cNvSpPr txBox="1">
                <a:spLocks noRot="1" noChangeAspect="1" noMove="1" noResize="1" noEditPoints="1" noAdjustHandles="1" noChangeArrowheads="1" noChangeShapeType="1" noTextEdit="1"/>
              </p:cNvSpPr>
              <p:nvPr/>
            </p:nvSpPr>
            <p:spPr>
              <a:xfrm>
                <a:off x="1494396" y="2808994"/>
                <a:ext cx="584840"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0F4EB225-A850-3D1A-FF91-7686BF930AA4}"/>
                  </a:ext>
                </a:extLst>
              </p:cNvPr>
              <p:cNvSpPr txBox="1"/>
              <p:nvPr/>
            </p:nvSpPr>
            <p:spPr>
              <a:xfrm>
                <a:off x="1494396" y="3270659"/>
                <a:ext cx="59195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0F4EB225-A850-3D1A-FF91-7686BF930AA4}"/>
                  </a:ext>
                </a:extLst>
              </p:cNvPr>
              <p:cNvSpPr txBox="1">
                <a:spLocks noRot="1" noChangeAspect="1" noMove="1" noResize="1" noEditPoints="1" noAdjustHandles="1" noChangeArrowheads="1" noChangeShapeType="1" noTextEdit="1"/>
              </p:cNvSpPr>
              <p:nvPr/>
            </p:nvSpPr>
            <p:spPr>
              <a:xfrm>
                <a:off x="1494396" y="3270659"/>
                <a:ext cx="591957"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8B07695-773E-029F-3220-B3FE07BF93DA}"/>
                  </a:ext>
                </a:extLst>
              </p:cNvPr>
              <p:cNvSpPr txBox="1"/>
              <p:nvPr/>
            </p:nvSpPr>
            <p:spPr>
              <a:xfrm>
                <a:off x="1470390" y="4512704"/>
                <a:ext cx="63728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𝑁</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38B07695-773E-029F-3220-B3FE07BF93DA}"/>
                  </a:ext>
                </a:extLst>
              </p:cNvPr>
              <p:cNvSpPr txBox="1">
                <a:spLocks noRot="1" noChangeAspect="1" noMove="1" noResize="1" noEditPoints="1" noAdjustHandles="1" noChangeArrowheads="1" noChangeShapeType="1" noTextEdit="1"/>
              </p:cNvSpPr>
              <p:nvPr/>
            </p:nvSpPr>
            <p:spPr>
              <a:xfrm>
                <a:off x="1470390" y="4512704"/>
                <a:ext cx="637289"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0C26BC80-B9DD-3254-3606-2C54CA21EEBC}"/>
                  </a:ext>
                </a:extLst>
              </p:cNvPr>
              <p:cNvSpPr txBox="1"/>
              <p:nvPr/>
            </p:nvSpPr>
            <p:spPr>
              <a:xfrm>
                <a:off x="7231541" y="3339850"/>
                <a:ext cx="58657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0C26BC80-B9DD-3254-3606-2C54CA21EEBC}"/>
                  </a:ext>
                </a:extLst>
              </p:cNvPr>
              <p:cNvSpPr txBox="1">
                <a:spLocks noRot="1" noChangeAspect="1" noMove="1" noResize="1" noEditPoints="1" noAdjustHandles="1" noChangeArrowheads="1" noChangeShapeType="1" noTextEdit="1"/>
              </p:cNvSpPr>
              <p:nvPr/>
            </p:nvSpPr>
            <p:spPr>
              <a:xfrm>
                <a:off x="7231541" y="3339850"/>
                <a:ext cx="586571" cy="461665"/>
              </a:xfrm>
              <a:prstGeom prst="rect">
                <a:avLst/>
              </a:prstGeom>
              <a:blipFill>
                <a:blip r:embed="rId5"/>
                <a:stretch>
                  <a:fillRect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EEF56AA-E93B-AFEA-2246-349AC7D7260C}"/>
                  </a:ext>
                </a:extLst>
              </p:cNvPr>
              <p:cNvSpPr txBox="1"/>
              <p:nvPr/>
            </p:nvSpPr>
            <p:spPr>
              <a:xfrm>
                <a:off x="7231541" y="3801515"/>
                <a:ext cx="59368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4EEF56AA-E93B-AFEA-2246-349AC7D7260C}"/>
                  </a:ext>
                </a:extLst>
              </p:cNvPr>
              <p:cNvSpPr txBox="1">
                <a:spLocks noRot="1" noChangeAspect="1" noMove="1" noResize="1" noEditPoints="1" noAdjustHandles="1" noChangeArrowheads="1" noChangeShapeType="1" noTextEdit="1"/>
              </p:cNvSpPr>
              <p:nvPr/>
            </p:nvSpPr>
            <p:spPr>
              <a:xfrm>
                <a:off x="7231541" y="3801515"/>
                <a:ext cx="593689" cy="461665"/>
              </a:xfrm>
              <a:prstGeom prst="rect">
                <a:avLst/>
              </a:prstGeom>
              <a:blipFill>
                <a:blip r:embed="rId6"/>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0BF43BE-4AD5-D604-663D-3BD683164AC8}"/>
                  </a:ext>
                </a:extLst>
              </p:cNvPr>
              <p:cNvSpPr txBox="1"/>
              <p:nvPr/>
            </p:nvSpPr>
            <p:spPr>
              <a:xfrm>
                <a:off x="4349287" y="2909224"/>
                <a:ext cx="56592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8" name="テキスト ボックス 37">
                <a:extLst>
                  <a:ext uri="{FF2B5EF4-FFF2-40B4-BE49-F238E27FC236}">
                    <a16:creationId xmlns:a16="http://schemas.microsoft.com/office/drawing/2014/main" id="{10BF43BE-4AD5-D604-663D-3BD683164AC8}"/>
                  </a:ext>
                </a:extLst>
              </p:cNvPr>
              <p:cNvSpPr txBox="1">
                <a:spLocks noRot="1" noChangeAspect="1" noMove="1" noResize="1" noEditPoints="1" noAdjustHandles="1" noChangeArrowheads="1" noChangeShapeType="1" noTextEdit="1"/>
              </p:cNvSpPr>
              <p:nvPr/>
            </p:nvSpPr>
            <p:spPr>
              <a:xfrm>
                <a:off x="4349287" y="2909224"/>
                <a:ext cx="565924"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A1E5452D-7EDF-5448-4693-8BB6A421F190}"/>
                  </a:ext>
                </a:extLst>
              </p:cNvPr>
              <p:cNvSpPr txBox="1"/>
              <p:nvPr/>
            </p:nvSpPr>
            <p:spPr>
              <a:xfrm>
                <a:off x="4349287" y="3370889"/>
                <a:ext cx="57304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9" name="テキスト ボックス 38">
                <a:extLst>
                  <a:ext uri="{FF2B5EF4-FFF2-40B4-BE49-F238E27FC236}">
                    <a16:creationId xmlns:a16="http://schemas.microsoft.com/office/drawing/2014/main" id="{A1E5452D-7EDF-5448-4693-8BB6A421F190}"/>
                  </a:ext>
                </a:extLst>
              </p:cNvPr>
              <p:cNvSpPr txBox="1">
                <a:spLocks noRot="1" noChangeAspect="1" noMove="1" noResize="1" noEditPoints="1" noAdjustHandles="1" noChangeArrowheads="1" noChangeShapeType="1" noTextEdit="1"/>
              </p:cNvSpPr>
              <p:nvPr/>
            </p:nvSpPr>
            <p:spPr>
              <a:xfrm>
                <a:off x="4349287" y="3370889"/>
                <a:ext cx="573041"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C2E6959-D653-8234-C711-F25DF07B1B30}"/>
                  </a:ext>
                </a:extLst>
              </p:cNvPr>
              <p:cNvSpPr txBox="1"/>
              <p:nvPr/>
            </p:nvSpPr>
            <p:spPr>
              <a:xfrm>
                <a:off x="4333839" y="4202455"/>
                <a:ext cx="64581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𝑀</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FC2E6959-D653-8234-C711-F25DF07B1B30}"/>
                  </a:ext>
                </a:extLst>
              </p:cNvPr>
              <p:cNvSpPr txBox="1">
                <a:spLocks noRot="1" noChangeAspect="1" noMove="1" noResize="1" noEditPoints="1" noAdjustHandles="1" noChangeArrowheads="1" noChangeShapeType="1" noTextEdit="1"/>
              </p:cNvSpPr>
              <p:nvPr/>
            </p:nvSpPr>
            <p:spPr>
              <a:xfrm>
                <a:off x="4333839" y="4202455"/>
                <a:ext cx="645818" cy="461665"/>
              </a:xfrm>
              <a:prstGeom prst="rect">
                <a:avLst/>
              </a:prstGeom>
              <a:blipFill>
                <a:blip r:embed="rId9"/>
                <a:stretch>
                  <a:fillRect/>
                </a:stretch>
              </a:blipFill>
            </p:spPr>
            <p:txBody>
              <a:bodyPr/>
              <a:lstStyle/>
              <a:p>
                <a:r>
                  <a:rPr lang="ja-JP" altLang="en-US">
                    <a:noFill/>
                  </a:rPr>
                  <a:t> </a:t>
                </a:r>
              </a:p>
            </p:txBody>
          </p:sp>
        </mc:Fallback>
      </mc:AlternateContent>
      <p:sp>
        <p:nvSpPr>
          <p:cNvPr id="41" name="左中かっこ 40">
            <a:extLst>
              <a:ext uri="{FF2B5EF4-FFF2-40B4-BE49-F238E27FC236}">
                <a16:creationId xmlns:a16="http://schemas.microsoft.com/office/drawing/2014/main" id="{C4220872-0084-1991-CC20-C4DE6B650FB5}"/>
              </a:ext>
            </a:extLst>
          </p:cNvPr>
          <p:cNvSpPr/>
          <p:nvPr/>
        </p:nvSpPr>
        <p:spPr>
          <a:xfrm rot="16200000">
            <a:off x="2334511" y="4914331"/>
            <a:ext cx="269219" cy="10141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37822259-CA06-89DF-9BBD-09DFD8A5727F}"/>
              </a:ext>
            </a:extLst>
          </p:cNvPr>
          <p:cNvSpPr txBox="1"/>
          <p:nvPr/>
        </p:nvSpPr>
        <p:spPr>
          <a:xfrm>
            <a:off x="1246688" y="5780468"/>
            <a:ext cx="3732969" cy="707886"/>
          </a:xfrm>
          <a:prstGeom prst="rect">
            <a:avLst/>
          </a:prstGeom>
          <a:noFill/>
        </p:spPr>
        <p:txBody>
          <a:bodyPr wrap="square" rtlCol="0">
            <a:spAutoFit/>
          </a:bodyPr>
          <a:lstStyle/>
          <a:p>
            <a:pPr algn="l"/>
            <a:r>
              <a:rPr lang="ja-JP" altLang="en-US" sz="2000" dirty="0">
                <a:latin typeface="メイリオ" panose="020B0604030504040204" pitchFamily="50" charset="-128"/>
                <a:ea typeface="メイリオ" panose="020B0604030504040204" pitchFamily="50" charset="-128"/>
              </a:rPr>
              <a:t>入力層→隠れ層の伝播を</a:t>
            </a:r>
            <a:r>
              <a:rPr lang="en-US" altLang="ja-JP" sz="2000" dirty="0">
                <a:latin typeface="メイリオ" panose="020B0604030504040204" pitchFamily="50" charset="-128"/>
                <a:ea typeface="メイリオ" panose="020B0604030504040204" pitchFamily="50" charset="-128"/>
              </a:rPr>
              <a:t>1:1</a:t>
            </a:r>
            <a:r>
              <a:rPr lang="ja-JP" altLang="en-US" sz="2000" dirty="0">
                <a:latin typeface="メイリオ" panose="020B0604030504040204" pitchFamily="50" charset="-128"/>
                <a:ea typeface="メイリオ" panose="020B0604030504040204" pitchFamily="50" charset="-128"/>
              </a:rPr>
              <a:t>にする（全結合にしない）</a:t>
            </a:r>
            <a:endParaRPr kumimoji="1" lang="ja-JP" altLang="en-US" sz="2000" dirty="0">
              <a:latin typeface="メイリオ" panose="020B0604030504040204" pitchFamily="50" charset="-128"/>
              <a:ea typeface="メイリオ" panose="020B0604030504040204" pitchFamily="50" charset="-128"/>
            </a:endParaRPr>
          </a:p>
        </p:txBody>
      </p:sp>
      <p:sp>
        <p:nvSpPr>
          <p:cNvPr id="43" name="テキスト ボックス 42">
            <a:extLst>
              <a:ext uri="{FF2B5EF4-FFF2-40B4-BE49-F238E27FC236}">
                <a16:creationId xmlns:a16="http://schemas.microsoft.com/office/drawing/2014/main" id="{ACEE80F7-466E-3506-6F46-DD145810B80A}"/>
              </a:ext>
            </a:extLst>
          </p:cNvPr>
          <p:cNvSpPr txBox="1"/>
          <p:nvPr/>
        </p:nvSpPr>
        <p:spPr>
          <a:xfrm>
            <a:off x="773084" y="1221971"/>
            <a:ext cx="995298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全結合</a:t>
            </a:r>
            <a:r>
              <a:rPr kumimoji="1" lang="en-US" altLang="ja-JP" sz="2400" dirty="0">
                <a:latin typeface="メイリオ" panose="020B0604030504040204" pitchFamily="50" charset="-128"/>
                <a:ea typeface="メイリオ" panose="020B0604030504040204" pitchFamily="50" charset="-128"/>
              </a:rPr>
              <a:t>NN</a:t>
            </a:r>
            <a:r>
              <a:rPr kumimoji="1" lang="ja-JP" altLang="en-US" sz="2400" dirty="0">
                <a:latin typeface="メイリオ" panose="020B0604030504040204" pitchFamily="50" charset="-128"/>
                <a:ea typeface="メイリオ" panose="020B0604030504040204" pitchFamily="50" charset="-128"/>
              </a:rPr>
              <a:t>の入力層→</a:t>
            </a:r>
            <a:r>
              <a:rPr kumimoji="1" lang="en-US" altLang="ja-JP" sz="2400" dirty="0">
                <a:latin typeface="メイリオ" panose="020B0604030504040204" pitchFamily="50" charset="-128"/>
                <a:ea typeface="メイリオ" panose="020B0604030504040204" pitchFamily="50" charset="-128"/>
              </a:rPr>
              <a:t>affine</a:t>
            </a:r>
            <a:r>
              <a:rPr kumimoji="1" lang="ja-JP" altLang="en-US" sz="2400" dirty="0">
                <a:latin typeface="メイリオ" panose="020B0604030504040204" pitchFamily="50" charset="-128"/>
                <a:ea typeface="メイリオ" panose="020B0604030504040204" pitchFamily="50" charset="-128"/>
              </a:rPr>
              <a:t>層に</a:t>
            </a:r>
            <a:r>
              <a:rPr kumimoji="1" lang="en-US" altLang="ja-JP" sz="2400" dirty="0">
                <a:latin typeface="メイリオ" panose="020B0604030504040204" pitchFamily="50" charset="-128"/>
                <a:ea typeface="メイリオ" panose="020B0604030504040204" pitchFamily="50" charset="-128"/>
              </a:rPr>
              <a:t>binary gate</a:t>
            </a:r>
            <a:r>
              <a:rPr kumimoji="1" lang="ja-JP" altLang="en-US" sz="2400" dirty="0">
                <a:latin typeface="メイリオ" panose="020B0604030504040204" pitchFamily="50" charset="-128"/>
                <a:ea typeface="メイリオ" panose="020B0604030504040204" pitchFamily="50" charset="-128"/>
              </a:rPr>
              <a:t>を挟むと特徴量選択になる</a:t>
            </a:r>
          </a:p>
        </p:txBody>
      </p:sp>
      <p:cxnSp>
        <p:nvCxnSpPr>
          <p:cNvPr id="44" name="直線コネクタ 43">
            <a:extLst>
              <a:ext uri="{FF2B5EF4-FFF2-40B4-BE49-F238E27FC236}">
                <a16:creationId xmlns:a16="http://schemas.microsoft.com/office/drawing/2014/main" id="{9F3871BE-5881-A1F9-75D9-26DCBB9DCECD}"/>
              </a:ext>
            </a:extLst>
          </p:cNvPr>
          <p:cNvCxnSpPr/>
          <p:nvPr/>
        </p:nvCxnSpPr>
        <p:spPr>
          <a:xfrm>
            <a:off x="6394721" y="3536155"/>
            <a:ext cx="707532"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533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3FAAFF-4E54-BE8B-7C62-A70A4BB8B779}"/>
              </a:ext>
            </a:extLst>
          </p:cNvPr>
          <p:cNvSpPr txBox="1"/>
          <p:nvPr/>
        </p:nvSpPr>
        <p:spPr>
          <a:xfrm>
            <a:off x="290946" y="448887"/>
            <a:ext cx="494661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Binary gate</a:t>
            </a:r>
            <a:r>
              <a:rPr kumimoji="1" lang="ja-JP" altLang="en-US" sz="3200" dirty="0">
                <a:latin typeface="メイリオ" panose="020B0604030504040204" pitchFamily="50" charset="-128"/>
                <a:ea typeface="メイリオ" panose="020B0604030504040204" pitchFamily="50" charset="-128"/>
              </a:rPr>
              <a:t>のモデリング</a:t>
            </a:r>
          </a:p>
        </p:txBody>
      </p:sp>
      <p:sp>
        <p:nvSpPr>
          <p:cNvPr id="3" name="テキスト ボックス 2">
            <a:extLst>
              <a:ext uri="{FF2B5EF4-FFF2-40B4-BE49-F238E27FC236}">
                <a16:creationId xmlns:a16="http://schemas.microsoft.com/office/drawing/2014/main" id="{91E8E86D-A5AF-5487-156D-C984D0B47B20}"/>
              </a:ext>
            </a:extLst>
          </p:cNvPr>
          <p:cNvSpPr txBox="1"/>
          <p:nvPr/>
        </p:nvSpPr>
        <p:spPr>
          <a:xfrm>
            <a:off x="290946" y="1172094"/>
            <a:ext cx="11363341" cy="1200329"/>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L0</a:t>
            </a:r>
            <a:r>
              <a:rPr kumimoji="1" lang="ja-JP" altLang="en-US" sz="2400" dirty="0">
                <a:latin typeface="メイリオ" panose="020B0604030504040204" pitchFamily="50" charset="-128"/>
                <a:ea typeface="メイリオ" panose="020B0604030504040204" pitchFamily="50" charset="-128"/>
              </a:rPr>
              <a:t>正則化項は微分できないため，これを微分可能にする方法が必要</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近似的に</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値化</a:t>
            </a:r>
            <a:r>
              <a:rPr lang="en-US" altLang="ja-JP" sz="2400" dirty="0">
                <a:latin typeface="メイリオ" panose="020B0604030504040204" pitchFamily="50" charset="-128"/>
                <a:ea typeface="メイリオ" panose="020B0604030504040204" pitchFamily="50" charset="-128"/>
              </a:rPr>
              <a:t>(0,1)</a:t>
            </a:r>
            <a:r>
              <a:rPr lang="ja-JP" altLang="en-US" sz="2400" dirty="0">
                <a:latin typeface="メイリオ" panose="020B0604030504040204" pitchFamily="50" charset="-128"/>
                <a:ea typeface="メイリオ" panose="020B0604030504040204" pitchFamily="50" charset="-128"/>
              </a:rPr>
              <a:t>できる微分可能な分布を採用して</a:t>
            </a:r>
            <a:r>
              <a:rPr lang="en-US" altLang="ja-JP" sz="2400" dirty="0">
                <a:latin typeface="メイリオ" panose="020B0604030504040204" pitchFamily="50" charset="-128"/>
                <a:ea typeface="メイリオ" panose="020B0604030504040204" pitchFamily="50" charset="-128"/>
              </a:rPr>
              <a:t>Rectify</a:t>
            </a:r>
            <a:r>
              <a:rPr lang="ja-JP" altLang="en-US" sz="2400" dirty="0">
                <a:latin typeface="メイリオ" panose="020B0604030504040204" pitchFamily="50" charset="-128"/>
                <a:ea typeface="メイリオ" panose="020B0604030504040204" pitchFamily="50" charset="-128"/>
              </a:rPr>
              <a:t>する</a:t>
            </a:r>
            <a:r>
              <a:rPr lang="en-US" altLang="ja-JP" sz="2400" dirty="0">
                <a:latin typeface="メイリオ" panose="020B0604030504040204" pitchFamily="50" charset="-128"/>
                <a:ea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rPr>
              <a:t>ReLu</a:t>
            </a:r>
            <a:r>
              <a:rPr lang="ja-JP" altLang="en-US" sz="2400" dirty="0">
                <a:latin typeface="メイリオ" panose="020B0604030504040204" pitchFamily="50" charset="-128"/>
                <a:ea typeface="メイリオ" panose="020B0604030504040204" pitchFamily="50" charset="-128"/>
              </a:rPr>
              <a:t>のような</a:t>
            </a:r>
            <a:r>
              <a:rPr lang="en-US" altLang="ja-JP" sz="2400" dirty="0">
                <a:latin typeface="メイリオ" panose="020B0604030504040204" pitchFamily="50" charset="-128"/>
                <a:ea typeface="メイリオ" panose="020B0604030504040204" pitchFamily="50" charset="-128"/>
              </a:rPr>
              <a:t>back propagation</a:t>
            </a:r>
            <a:r>
              <a:rPr lang="ja-JP" altLang="en-US" sz="2400" dirty="0">
                <a:latin typeface="メイリオ" panose="020B0604030504040204" pitchFamily="50" charset="-128"/>
                <a:ea typeface="メイリオ" panose="020B0604030504040204" pitchFamily="50" charset="-128"/>
              </a:rPr>
              <a:t>が可能になる）</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9" name="図表 8">
            <a:extLst>
              <a:ext uri="{FF2B5EF4-FFF2-40B4-BE49-F238E27FC236}">
                <a16:creationId xmlns:a16="http://schemas.microsoft.com/office/drawing/2014/main" id="{7D51CAD2-D5DD-C3B7-F2EF-991D575E2BD2}"/>
              </a:ext>
            </a:extLst>
          </p:cNvPr>
          <p:cNvGraphicFramePr/>
          <p:nvPr>
            <p:extLst>
              <p:ext uri="{D42A27DB-BD31-4B8C-83A1-F6EECF244321}">
                <p14:modId xmlns:p14="http://schemas.microsoft.com/office/powerpoint/2010/main" val="2671821665"/>
              </p:ext>
            </p:extLst>
          </p:nvPr>
        </p:nvGraphicFramePr>
        <p:xfrm>
          <a:off x="-189655" y="2761154"/>
          <a:ext cx="3505008" cy="3812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図 16">
            <a:extLst>
              <a:ext uri="{FF2B5EF4-FFF2-40B4-BE49-F238E27FC236}">
                <a16:creationId xmlns:a16="http://schemas.microsoft.com/office/drawing/2014/main" id="{85594F7D-6231-CC20-D5D0-17557C1EE788}"/>
              </a:ext>
            </a:extLst>
          </p:cNvPr>
          <p:cNvPicPr>
            <a:picLocks noChangeAspect="1"/>
          </p:cNvPicPr>
          <p:nvPr/>
        </p:nvPicPr>
        <p:blipFill>
          <a:blip r:embed="rId7"/>
          <a:stretch>
            <a:fillRect/>
          </a:stretch>
        </p:blipFill>
        <p:spPr>
          <a:xfrm>
            <a:off x="2811164" y="2924670"/>
            <a:ext cx="2244638" cy="461664"/>
          </a:xfrm>
          <a:prstGeom prst="rect">
            <a:avLst/>
          </a:prstGeom>
        </p:spPr>
      </p:pic>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617F01C-C1AC-1AC6-9E00-F2052A8E114D}"/>
                  </a:ext>
                </a:extLst>
              </p:cNvPr>
              <p:cNvSpPr txBox="1"/>
              <p:nvPr/>
            </p:nvSpPr>
            <p:spPr>
              <a:xfrm>
                <a:off x="5404449" y="3017002"/>
                <a:ext cx="201516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𝑠</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𝑞</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𝑢</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𝛼</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𝛽</m:t>
                      </m:r>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2617F01C-C1AC-1AC6-9E00-F2052A8E114D}"/>
                  </a:ext>
                </a:extLst>
              </p:cNvPr>
              <p:cNvSpPr txBox="1">
                <a:spLocks noRot="1" noChangeAspect="1" noMove="1" noResize="1" noEditPoints="1" noAdjustHandles="1" noChangeArrowheads="1" noChangeShapeType="1" noTextEdit="1"/>
              </p:cNvSpPr>
              <p:nvPr/>
            </p:nvSpPr>
            <p:spPr>
              <a:xfrm>
                <a:off x="5404449" y="3017002"/>
                <a:ext cx="2015167" cy="369332"/>
              </a:xfrm>
              <a:prstGeom prst="rect">
                <a:avLst/>
              </a:prstGeom>
              <a:blipFill>
                <a:blip r:embed="rId8"/>
                <a:stretch>
                  <a:fillRect l="-909" t="-4918" r="-4242" b="-27869"/>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CCE97DA0-0E4C-DF32-E119-72D1346CB6C0}"/>
              </a:ext>
            </a:extLst>
          </p:cNvPr>
          <p:cNvSpPr txBox="1"/>
          <p:nvPr/>
        </p:nvSpPr>
        <p:spPr>
          <a:xfrm>
            <a:off x="5404449" y="3435703"/>
            <a:ext cx="3116096" cy="707886"/>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Binary concrete</a:t>
            </a:r>
          </a:p>
          <a:p>
            <a:pPr algn="l"/>
            <a:r>
              <a:rPr kumimoji="1" lang="ja-JP" altLang="en-US" sz="2000" dirty="0">
                <a:latin typeface="メイリオ" panose="020B0604030504040204" pitchFamily="50" charset="-128"/>
                <a:ea typeface="メイリオ" panose="020B0604030504040204" pitchFamily="50" charset="-128"/>
              </a:rPr>
              <a:t>分布</a:t>
            </a:r>
            <a:r>
              <a:rPr kumimoji="1" lang="en-US" altLang="ja-JP" sz="2000" dirty="0">
                <a:latin typeface="メイリオ" panose="020B0604030504040204" pitchFamily="50" charset="-128"/>
                <a:ea typeface="メイリオ" panose="020B0604030504040204" pitchFamily="50" charset="-128"/>
              </a:rPr>
              <a:t>(MDR)</a:t>
            </a:r>
            <a:endParaRPr kumimoji="1" lang="ja-JP" altLang="en-US" sz="20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6602DE5C-13AA-D0FB-E469-61C757307562}"/>
              </a:ext>
            </a:extLst>
          </p:cNvPr>
          <p:cNvSpPr txBox="1"/>
          <p:nvPr/>
        </p:nvSpPr>
        <p:spPr>
          <a:xfrm>
            <a:off x="2885020" y="3435703"/>
            <a:ext cx="1986238" cy="707886"/>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Kumarasaway</a:t>
            </a:r>
            <a:r>
              <a:rPr kumimoji="1" lang="ja-JP" altLang="en-US" sz="2000" dirty="0">
                <a:latin typeface="メイリオ" panose="020B0604030504040204" pitchFamily="50" charset="-128"/>
                <a:ea typeface="メイリオ" panose="020B0604030504040204" pitchFamily="50" charset="-128"/>
              </a:rPr>
              <a:t>分布</a:t>
            </a:r>
            <a:r>
              <a:rPr kumimoji="1" lang="en-US" altLang="ja-JP" sz="2000" dirty="0">
                <a:latin typeface="メイリオ" panose="020B0604030504040204" pitchFamily="50" charset="-128"/>
                <a:ea typeface="メイリオ" panose="020B0604030504040204" pitchFamily="50" charset="-128"/>
              </a:rPr>
              <a:t>(DBV)</a:t>
            </a:r>
            <a:endParaRPr kumimoji="1" lang="ja-JP" altLang="en-US" sz="2000" dirty="0">
              <a:latin typeface="メイリオ" panose="020B0604030504040204" pitchFamily="50" charset="-128"/>
              <a:ea typeface="メイリオ" panose="020B0604030504040204" pitchFamily="50" charset="-128"/>
            </a:endParaRPr>
          </a:p>
        </p:txBody>
      </p:sp>
      <p:pic>
        <p:nvPicPr>
          <p:cNvPr id="22" name="図 21">
            <a:extLst>
              <a:ext uri="{FF2B5EF4-FFF2-40B4-BE49-F238E27FC236}">
                <a16:creationId xmlns:a16="http://schemas.microsoft.com/office/drawing/2014/main" id="{B033EAB7-4EF1-CCD3-6B70-FC7DD3FBED65}"/>
              </a:ext>
            </a:extLst>
          </p:cNvPr>
          <p:cNvPicPr>
            <a:picLocks noChangeAspect="1"/>
          </p:cNvPicPr>
          <p:nvPr/>
        </p:nvPicPr>
        <p:blipFill>
          <a:blip r:embed="rId9"/>
          <a:stretch>
            <a:fillRect/>
          </a:stretch>
        </p:blipFill>
        <p:spPr>
          <a:xfrm>
            <a:off x="8004865" y="2430348"/>
            <a:ext cx="4157168" cy="3180412"/>
          </a:xfrm>
          <a:prstGeom prst="rect">
            <a:avLst/>
          </a:prstGeom>
        </p:spPr>
      </p:pic>
      <p:sp>
        <p:nvSpPr>
          <p:cNvPr id="23" name="テキスト ボックス 22">
            <a:extLst>
              <a:ext uri="{FF2B5EF4-FFF2-40B4-BE49-F238E27FC236}">
                <a16:creationId xmlns:a16="http://schemas.microsoft.com/office/drawing/2014/main" id="{C0E4E184-00C0-9610-968C-8F989722AE68}"/>
              </a:ext>
            </a:extLst>
          </p:cNvPr>
          <p:cNvSpPr txBox="1"/>
          <p:nvPr/>
        </p:nvSpPr>
        <p:spPr>
          <a:xfrm>
            <a:off x="9006391" y="5568912"/>
            <a:ext cx="2530116" cy="400110"/>
          </a:xfrm>
          <a:prstGeom prst="rect">
            <a:avLst/>
          </a:prstGeom>
          <a:noFill/>
        </p:spPr>
        <p:txBody>
          <a:bodyPr wrap="none" rtlCol="0">
            <a:spAutoFit/>
          </a:bodyPr>
          <a:lstStyle/>
          <a:p>
            <a:pPr algn="l"/>
            <a:r>
              <a:rPr kumimoji="1" lang="en-US" altLang="ja-JP" sz="2000" dirty="0" err="1">
                <a:latin typeface="メイリオ" panose="020B0604030504040204" pitchFamily="50" charset="-128"/>
                <a:ea typeface="メイリオ" panose="020B0604030504040204" pitchFamily="50" charset="-128"/>
              </a:rPr>
              <a:t>HardKuma</a:t>
            </a:r>
            <a:r>
              <a:rPr kumimoji="1" lang="ja-JP" altLang="en-US" sz="2000" dirty="0">
                <a:latin typeface="メイリオ" panose="020B0604030504040204" pitchFamily="50" charset="-128"/>
                <a:ea typeface="メイリオ" panose="020B0604030504040204" pitchFamily="50" charset="-128"/>
              </a:rPr>
              <a:t>分布の例</a:t>
            </a:r>
          </a:p>
        </p:txBody>
      </p:sp>
      <p:sp>
        <p:nvSpPr>
          <p:cNvPr id="24" name="テキスト ボックス 23">
            <a:extLst>
              <a:ext uri="{FF2B5EF4-FFF2-40B4-BE49-F238E27FC236}">
                <a16:creationId xmlns:a16="http://schemas.microsoft.com/office/drawing/2014/main" id="{0EF33227-63AD-3074-2B2C-BE8E14438B5A}"/>
              </a:ext>
            </a:extLst>
          </p:cNvPr>
          <p:cNvSpPr txBox="1"/>
          <p:nvPr/>
        </p:nvSpPr>
        <p:spPr>
          <a:xfrm>
            <a:off x="9006391" y="4754742"/>
            <a:ext cx="2393623"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③</a:t>
            </a:r>
            <a:r>
              <a:rPr kumimoji="1" lang="en-US" altLang="ja-JP" dirty="0">
                <a:latin typeface="メイリオ" panose="020B0604030504040204" pitchFamily="50" charset="-128"/>
                <a:ea typeface="メイリオ" panose="020B0604030504040204" pitchFamily="50" charset="-128"/>
              </a:rPr>
              <a:t>rectify:</a:t>
            </a:r>
            <a:r>
              <a:rPr kumimoji="1" lang="ja-JP" altLang="en-US" dirty="0">
                <a:latin typeface="メイリオ" panose="020B0604030504040204" pitchFamily="50" charset="-128"/>
                <a:ea typeface="メイリオ" panose="020B0604030504040204" pitchFamily="50" charset="-128"/>
              </a:rPr>
              <a:t>青塗りの部分は</a:t>
            </a:r>
            <a:r>
              <a:rPr kumimoji="1" lang="en-US" altLang="ja-JP" dirty="0">
                <a:latin typeface="メイリオ" panose="020B0604030504040204" pitchFamily="50" charset="-128"/>
                <a:ea typeface="メイリオ" panose="020B0604030504040204" pitchFamily="50" charset="-128"/>
              </a:rPr>
              <a:t>0,1</a:t>
            </a:r>
            <a:r>
              <a:rPr kumimoji="1" lang="ja-JP" altLang="en-US" dirty="0">
                <a:latin typeface="メイリオ" panose="020B0604030504040204" pitchFamily="50" charset="-128"/>
                <a:ea typeface="メイリオ" panose="020B0604030504040204" pitchFamily="50" charset="-128"/>
              </a:rPr>
              <a:t>の確率とする</a:t>
            </a:r>
          </a:p>
        </p:txBody>
      </p:sp>
      <p:sp>
        <p:nvSpPr>
          <p:cNvPr id="25" name="矢印: 左 24">
            <a:extLst>
              <a:ext uri="{FF2B5EF4-FFF2-40B4-BE49-F238E27FC236}">
                <a16:creationId xmlns:a16="http://schemas.microsoft.com/office/drawing/2014/main" id="{CB4470B9-4EE5-EB26-7D9C-A53476FE55A6}"/>
              </a:ext>
            </a:extLst>
          </p:cNvPr>
          <p:cNvSpPr/>
          <p:nvPr/>
        </p:nvSpPr>
        <p:spPr>
          <a:xfrm>
            <a:off x="8583283" y="4882551"/>
            <a:ext cx="414068" cy="334182"/>
          </a:xfrm>
          <a:prstGeom prst="lef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左 25">
            <a:extLst>
              <a:ext uri="{FF2B5EF4-FFF2-40B4-BE49-F238E27FC236}">
                <a16:creationId xmlns:a16="http://schemas.microsoft.com/office/drawing/2014/main" id="{2034FA64-B6B0-CABE-5A1A-22F24A7BF730}"/>
              </a:ext>
            </a:extLst>
          </p:cNvPr>
          <p:cNvSpPr/>
          <p:nvPr/>
        </p:nvSpPr>
        <p:spPr>
          <a:xfrm flipH="1">
            <a:off x="11400014" y="4910817"/>
            <a:ext cx="414068" cy="334182"/>
          </a:xfrm>
          <a:prstGeom prst="lef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56A0C1B-77E4-3A76-175A-13DA69A0447F}"/>
              </a:ext>
            </a:extLst>
          </p:cNvPr>
          <p:cNvSpPr txBox="1"/>
          <p:nvPr/>
        </p:nvSpPr>
        <p:spPr>
          <a:xfrm>
            <a:off x="8699632" y="3201668"/>
            <a:ext cx="3185487" cy="646331"/>
          </a:xfrm>
          <a:prstGeom prst="rect">
            <a:avLst/>
          </a:prstGeom>
          <a:noFill/>
        </p:spPr>
        <p:txBody>
          <a:bodyPr wrap="none" rtlCol="0">
            <a:spAutoFit/>
          </a:bodyPr>
          <a:lstStyle/>
          <a:p>
            <a:pPr algn="l"/>
            <a:r>
              <a:rPr lang="ja-JP" altLang="en-US" dirty="0">
                <a:latin typeface="メイリオ" panose="020B0604030504040204" pitchFamily="50" charset="-128"/>
                <a:ea typeface="メイリオ" panose="020B0604030504040204" pitchFamily="50" charset="-128"/>
              </a:rPr>
              <a:t>①</a:t>
            </a:r>
            <a:r>
              <a:rPr kumimoji="1" lang="ja-JP" altLang="en-US" dirty="0">
                <a:latin typeface="メイリオ" panose="020B0604030504040204" pitchFamily="50" charset="-128"/>
                <a:ea typeface="メイリオ" panose="020B0604030504040204" pitchFamily="50" charset="-128"/>
              </a:rPr>
              <a:t>破線：元の分布</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②実線：ストレッチした分布</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160472B-229B-EA07-F001-A7B1BA1D8CD1}"/>
                  </a:ext>
                </a:extLst>
              </p:cNvPr>
              <p:cNvSpPr txBox="1"/>
              <p:nvPr/>
            </p:nvSpPr>
            <p:spPr>
              <a:xfrm>
                <a:off x="2832959" y="2919746"/>
                <a:ext cx="437812" cy="46166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メイリオ" panose="020B0604030504040204" pitchFamily="50" charset="-128"/>
                        </a:rPr>
                        <m:t>𝑠</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B160472B-229B-EA07-F001-A7B1BA1D8CD1}"/>
                  </a:ext>
                </a:extLst>
              </p:cNvPr>
              <p:cNvSpPr txBox="1">
                <a:spLocks noRot="1" noChangeAspect="1" noMove="1" noResize="1" noEditPoints="1" noAdjustHandles="1" noChangeArrowheads="1" noChangeShapeType="1" noTextEdit="1"/>
              </p:cNvSpPr>
              <p:nvPr/>
            </p:nvSpPr>
            <p:spPr>
              <a:xfrm>
                <a:off x="2832959" y="2919746"/>
                <a:ext cx="437812"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2FB76A5-18AA-6846-3F58-EA644966249C}"/>
                  </a:ext>
                </a:extLst>
              </p:cNvPr>
              <p:cNvSpPr txBox="1"/>
              <p:nvPr/>
            </p:nvSpPr>
            <p:spPr>
              <a:xfrm>
                <a:off x="2969683" y="4551543"/>
                <a:ext cx="215751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𝑠</m:t>
                          </m:r>
                        </m:e>
                      </m:acc>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𝑙</m:t>
                      </m:r>
                      <m:r>
                        <a:rPr kumimoji="1" lang="en-US" altLang="ja-JP" sz="2400" b="0" i="1" smtClean="0">
                          <a:latin typeface="Cambria Math" panose="02040503050406030204" pitchFamily="18" charset="0"/>
                          <a:ea typeface="メイリオ" panose="020B0604030504040204" pitchFamily="50" charset="-128"/>
                        </a:rPr>
                        <m:t>+</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𝑟</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𝑙</m:t>
                          </m:r>
                        </m:e>
                      </m:d>
                      <m:r>
                        <a:rPr kumimoji="1" lang="en-US" altLang="ja-JP" sz="2400" b="0" i="1" smtClean="0">
                          <a:latin typeface="Cambria Math" panose="02040503050406030204" pitchFamily="18" charset="0"/>
                          <a:ea typeface="メイリオ" panose="020B0604030504040204" pitchFamily="50" charset="-128"/>
                        </a:rPr>
                        <m:t>𝑠</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82FB76A5-18AA-6846-3F58-EA644966249C}"/>
                  </a:ext>
                </a:extLst>
              </p:cNvPr>
              <p:cNvSpPr txBox="1">
                <a:spLocks noRot="1" noChangeAspect="1" noMove="1" noResize="1" noEditPoints="1" noAdjustHandles="1" noChangeArrowheads="1" noChangeShapeType="1" noTextEdit="1"/>
              </p:cNvSpPr>
              <p:nvPr/>
            </p:nvSpPr>
            <p:spPr>
              <a:xfrm>
                <a:off x="2969683" y="4551543"/>
                <a:ext cx="2157514" cy="369332"/>
              </a:xfrm>
              <a:prstGeom prst="rect">
                <a:avLst/>
              </a:prstGeom>
              <a:blipFill>
                <a:blip r:embed="rId11"/>
                <a:stretch>
                  <a:fillRect l="-565" t="-1667" r="-565"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6A1EAEE7-6D65-4A40-0D7F-2A9EDB43BF7B}"/>
                  </a:ext>
                </a:extLst>
              </p:cNvPr>
              <p:cNvSpPr txBox="1"/>
              <p:nvPr/>
            </p:nvSpPr>
            <p:spPr>
              <a:xfrm>
                <a:off x="3035346" y="5871081"/>
                <a:ext cx="29572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𝑧</m:t>
                      </m:r>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b="0" i="1" smtClean="0">
                              <a:latin typeface="Cambria Math" panose="02040503050406030204" pitchFamily="18" charset="0"/>
                              <a:ea typeface="メイリオ" panose="020B0604030504040204" pitchFamily="50" charset="-128"/>
                            </a:rPr>
                          </m:ctrlPr>
                        </m:funcPr>
                        <m:fName>
                          <m:r>
                            <m:rPr>
                              <m:sty m:val="p"/>
                            </m:rPr>
                            <a:rPr kumimoji="1" lang="en-US" altLang="ja-JP" sz="2400" b="0" i="0" smtClean="0">
                              <a:latin typeface="Cambria Math" panose="02040503050406030204" pitchFamily="18" charset="0"/>
                              <a:ea typeface="メイリオ" panose="020B0604030504040204" pitchFamily="50" charset="-128"/>
                            </a:rPr>
                            <m:t>min</m:t>
                          </m:r>
                        </m:fName>
                        <m:e>
                          <m:r>
                            <a:rPr kumimoji="1" lang="en-US" altLang="ja-JP" sz="2400" b="0" i="1" smtClean="0">
                              <a:latin typeface="Cambria Math" panose="02040503050406030204" pitchFamily="18" charset="0"/>
                              <a:ea typeface="メイリオ" panose="020B0604030504040204" pitchFamily="50" charset="-128"/>
                            </a:rPr>
                            <m:t>(1,</m:t>
                          </m:r>
                          <m:func>
                            <m:funcPr>
                              <m:ctrlPr>
                                <a:rPr kumimoji="1" lang="en-US" altLang="ja-JP" sz="2400" b="0" i="1" smtClean="0">
                                  <a:latin typeface="Cambria Math" panose="02040503050406030204" pitchFamily="18" charset="0"/>
                                  <a:ea typeface="メイリオ" panose="020B0604030504040204" pitchFamily="50" charset="-128"/>
                                </a:rPr>
                              </m:ctrlPr>
                            </m:funcPr>
                            <m:fName>
                              <m:r>
                                <m:rPr>
                                  <m:sty m:val="p"/>
                                </m:rPr>
                                <a:rPr kumimoji="1" lang="en-US" altLang="ja-JP" sz="2400" b="0" i="0" smtClean="0">
                                  <a:latin typeface="Cambria Math" panose="02040503050406030204" pitchFamily="18" charset="0"/>
                                  <a:ea typeface="メイリオ" panose="020B0604030504040204" pitchFamily="50" charset="-128"/>
                                </a:rPr>
                                <m:t>max</m:t>
                              </m:r>
                            </m:fName>
                            <m:e>
                              <m:r>
                                <a:rPr kumimoji="1" lang="en-US" altLang="ja-JP" sz="2400" b="0" i="1" smtClean="0">
                                  <a:latin typeface="Cambria Math" panose="02040503050406030204" pitchFamily="18" charset="0"/>
                                  <a:ea typeface="メイリオ" panose="020B0604030504040204" pitchFamily="50" charset="-128"/>
                                </a:rPr>
                                <m:t>(0,</m:t>
                              </m:r>
                            </m:e>
                          </m:func>
                        </m:e>
                      </m:func>
                      <m:acc>
                        <m:accPr>
                          <m:chr m:val="̅"/>
                          <m:ctrlPr>
                            <a:rPr lang="ja-JP" altLang="en-US" sz="2400" i="1">
                              <a:latin typeface="Cambria Math" panose="02040503050406030204" pitchFamily="18" charset="0"/>
                              <a:ea typeface="メイリオ" panose="020B0604030504040204" pitchFamily="50" charset="-128"/>
                            </a:rPr>
                          </m:ctrlPr>
                        </m:accPr>
                        <m:e>
                          <m:r>
                            <a:rPr lang="en-US" altLang="ja-JP" sz="2400" i="1">
                              <a:latin typeface="Cambria Math" panose="02040503050406030204" pitchFamily="18" charset="0"/>
                              <a:ea typeface="メイリオ" panose="020B0604030504040204" pitchFamily="50" charset="-128"/>
                            </a:rPr>
                            <m:t>𝑠</m:t>
                          </m:r>
                        </m:e>
                      </m:acc>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6A1EAEE7-6D65-4A40-0D7F-2A9EDB43BF7B}"/>
                  </a:ext>
                </a:extLst>
              </p:cNvPr>
              <p:cNvSpPr txBox="1">
                <a:spLocks noRot="1" noChangeAspect="1" noMove="1" noResize="1" noEditPoints="1" noAdjustHandles="1" noChangeArrowheads="1" noChangeShapeType="1" noTextEdit="1"/>
              </p:cNvSpPr>
              <p:nvPr/>
            </p:nvSpPr>
            <p:spPr>
              <a:xfrm>
                <a:off x="3035346" y="5871081"/>
                <a:ext cx="2957283" cy="369332"/>
              </a:xfrm>
              <a:prstGeom prst="rect">
                <a:avLst/>
              </a:prstGeom>
              <a:blipFill>
                <a:blip r:embed="rId12"/>
                <a:stretch>
                  <a:fillRect l="-412" t="-4918" r="-4948" b="-295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0758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B2C23B5-8F84-467C-4953-8282CCBA73CC}"/>
              </a:ext>
            </a:extLst>
          </p:cNvPr>
          <p:cNvSpPr txBox="1"/>
          <p:nvPr/>
        </p:nvSpPr>
        <p:spPr>
          <a:xfrm>
            <a:off x="290946" y="448887"/>
            <a:ext cx="59068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続き </a:t>
            </a:r>
            <a:r>
              <a:rPr kumimoji="1" lang="en-US" altLang="ja-JP" sz="3200" dirty="0">
                <a:latin typeface="メイリオ" panose="020B0604030504040204" pitchFamily="50" charset="-128"/>
                <a:ea typeface="メイリオ" panose="020B0604030504040204" pitchFamily="50" charset="-128"/>
              </a:rPr>
              <a:t>Binary gate</a:t>
            </a:r>
            <a:r>
              <a:rPr kumimoji="1" lang="ja-JP" altLang="en-US" sz="3200" dirty="0">
                <a:latin typeface="メイリオ" panose="020B0604030504040204" pitchFamily="50" charset="-128"/>
                <a:ea typeface="メイリオ" panose="020B0604030504040204" pitchFamily="50" charset="-128"/>
              </a:rPr>
              <a:t>のモデリング</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45520B2-364A-289C-58AA-6FA53C598238}"/>
                  </a:ext>
                </a:extLst>
              </p:cNvPr>
              <p:cNvSpPr txBox="1"/>
              <p:nvPr/>
            </p:nvSpPr>
            <p:spPr>
              <a:xfrm>
                <a:off x="374073" y="1338349"/>
                <a:ext cx="11625270" cy="1202252"/>
              </a:xfrm>
              <a:prstGeom prst="rect">
                <a:avLst/>
              </a:prstGeom>
              <a:noFill/>
            </p:spPr>
            <p:txBody>
              <a:bodyPr wrap="square" rtlCol="0">
                <a:spAutoFit/>
              </a:bodyPr>
              <a:lstStyle/>
              <a:p>
                <a:pPr algn="l"/>
                <a:r>
                  <a:rPr lang="ja-JP" altLang="en-US" sz="2400" dirty="0">
                    <a:latin typeface="メイリオ" panose="020B0604030504040204" pitchFamily="50" charset="-128"/>
                    <a:ea typeface="メイリオ" panose="020B0604030504040204" pitchFamily="50" charset="-128"/>
                  </a:rPr>
                  <a:t>モデルのアイデア：</a:t>
                </a:r>
                <a:endParaRPr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binary gate</a:t>
                </a:r>
                <a:r>
                  <a:rPr kumimoji="1" lang="ja-JP" altLang="en-US" sz="2400" dirty="0">
                    <a:latin typeface="メイリオ" panose="020B0604030504040204" pitchFamily="50" charset="-128"/>
                    <a:ea typeface="メイリオ" panose="020B0604030504040204" pitchFamily="50" charset="-128"/>
                  </a:rPr>
                  <a:t>潜在変数</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𝒛</m:t>
                    </m:r>
                    <m:r>
                      <a:rPr kumimoji="1" lang="en-US" altLang="ja-JP" sz="2400" b="0" i="1" smtClean="0">
                        <a:latin typeface="Cambria Math" panose="02040503050406030204" pitchFamily="18" charset="0"/>
                        <a:ea typeface="メイリオ" panose="020B0604030504040204" pitchFamily="50" charset="-128"/>
                      </a:rPr>
                      <m:t>={0,1}</m:t>
                    </m:r>
                    <m:r>
                      <a:rPr lang="ja-JP" altLang="en-US" sz="2400" i="1">
                        <a:latin typeface="Cambria Math" panose="02040503050406030204" pitchFamily="18" charset="0"/>
                        <a:ea typeface="メイリオ" panose="020B0604030504040204" pitchFamily="50" charset="-128"/>
                      </a:rPr>
                      <m:t>推定</m:t>
                    </m:r>
                    <m:r>
                      <a:rPr lang="ja-JP" altLang="en-US" sz="2400" b="1" i="1">
                        <a:latin typeface="Cambria Math" panose="02040503050406030204" pitchFamily="18" charset="0"/>
                        <a:ea typeface="メイリオ" panose="020B0604030504040204" pitchFamily="50" charset="-128"/>
                      </a:rPr>
                      <m:t>の</m:t>
                    </m:r>
                    <m:r>
                      <a:rPr lang="ja-JP" altLang="en-US" sz="2400" b="1" i="1" smtClean="0">
                        <a:latin typeface="Cambria Math" panose="02040503050406030204" pitchFamily="18" charset="0"/>
                        <a:ea typeface="メイリオ" panose="020B0604030504040204" pitchFamily="50" charset="-128"/>
                      </a:rPr>
                      <m:t>ための</m:t>
                    </m:r>
                  </m:oMath>
                </a14:m>
                <a:r>
                  <a:rPr kumimoji="1" lang="ja-JP" altLang="en-US" sz="2400" dirty="0">
                    <a:latin typeface="メイリオ" panose="020B0604030504040204" pitchFamily="50" charset="-128"/>
                    <a:ea typeface="メイリオ" panose="020B0604030504040204" pitchFamily="50" charset="-128"/>
                  </a:rPr>
                  <a:t>ソフトな</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値化分布</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𝑞</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𝑠</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𝜙</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の累積分布確率</a:t>
                </a:r>
                <a14:m>
                  <m:oMath xmlns:m="http://schemas.openxmlformats.org/officeDocument/2006/math">
                    <m:r>
                      <a:rPr kumimoji="1" lang="en-US" altLang="ja-JP" sz="2400" b="0" i="0" smtClean="0">
                        <a:latin typeface="Cambria Math" panose="02040503050406030204" pitchFamily="18" charset="0"/>
                        <a:ea typeface="メイリオ" panose="020B0604030504040204" pitchFamily="50" charset="-128"/>
                      </a:rPr>
                      <m:t>1−</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𝑄</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𝑠</m:t>
                    </m:r>
                    <m:r>
                      <a:rPr kumimoji="1" lang="en-US" altLang="ja-JP" sz="2400" b="0" i="1" smtClean="0">
                        <a:latin typeface="Cambria Math" panose="02040503050406030204" pitchFamily="18" charset="0"/>
                        <a:ea typeface="Cambria Math" panose="02040503050406030204" pitchFamily="18" charset="0"/>
                      </a:rPr>
                      <m:t>≤0|</m:t>
                    </m:r>
                    <m:r>
                      <a:rPr kumimoji="1" lang="ja-JP" altLang="en-US" sz="2400" b="0" i="1" smtClean="0">
                        <a:latin typeface="Cambria Math" panose="02040503050406030204" pitchFamily="18" charset="0"/>
                        <a:ea typeface="Cambria Math" panose="02040503050406030204" pitchFamily="18" charset="0"/>
                      </a:rPr>
                      <m:t>𝜙</m:t>
                    </m:r>
                    <m:r>
                      <a:rPr kumimoji="1" lang="en-US" altLang="ja-JP" sz="2400" b="0" i="1" smtClean="0">
                        <a:latin typeface="Cambria Math" panose="02040503050406030204" pitchFamily="18" charset="0"/>
                        <a:ea typeface="Cambria Math" panose="02040503050406030204" pitchFamily="18" charset="0"/>
                      </a:rPr>
                      <m:t>)</m:t>
                    </m:r>
                  </m:oMath>
                </a14:m>
                <a:r>
                  <a:rPr kumimoji="1" lang="ja-JP" altLang="en-US" sz="2400" dirty="0">
                    <a:latin typeface="メイリオ" panose="020B0604030504040204" pitchFamily="50" charset="-128"/>
                    <a:ea typeface="メイリオ" panose="020B0604030504040204" pitchFamily="50" charset="-128"/>
                  </a:rPr>
                  <a:t>を、近似的な</a:t>
                </a:r>
                <a:r>
                  <a:rPr kumimoji="1" lang="en-US" altLang="ja-JP" sz="2400" dirty="0">
                    <a:latin typeface="メイリオ" panose="020B0604030504040204" pitchFamily="50" charset="-128"/>
                    <a:ea typeface="メイリオ" panose="020B0604030504040204" pitchFamily="50" charset="-128"/>
                  </a:rPr>
                  <a:t>(0 </a:t>
                </a:r>
                <a:r>
                  <a:rPr kumimoji="1" lang="ja-JP" altLang="en-US" sz="2400" dirty="0">
                    <a:latin typeface="メイリオ" panose="020B0604030504040204" pitchFamily="50" charset="-128"/>
                    <a:ea typeface="メイリオ" panose="020B0604030504040204" pitchFamily="50" charset="-128"/>
                  </a:rPr>
                  <a:t>か </a:t>
                </a:r>
                <a:r>
                  <a:rPr kumimoji="1" lang="en-US" altLang="ja-JP" sz="2400" dirty="0">
                    <a:latin typeface="メイリオ" panose="020B0604030504040204" pitchFamily="50" charset="-128"/>
                    <a:ea typeface="メイリオ" panose="020B0604030504040204" pitchFamily="50" charset="-128"/>
                  </a:rPr>
                  <a:t>&gt;0)L0</a:t>
                </a:r>
                <a:r>
                  <a:rPr kumimoji="1" lang="ja-JP" altLang="en-US" sz="2400" dirty="0">
                    <a:latin typeface="メイリオ" panose="020B0604030504040204" pitchFamily="50" charset="-128"/>
                    <a:ea typeface="メイリオ" panose="020B0604030504040204" pitchFamily="50" charset="-128"/>
                  </a:rPr>
                  <a:t>正則化項にする</a:t>
                </a:r>
              </a:p>
            </p:txBody>
          </p:sp>
        </mc:Choice>
        <mc:Fallback xmlns="">
          <p:sp>
            <p:nvSpPr>
              <p:cNvPr id="5" name="テキスト ボックス 4">
                <a:extLst>
                  <a:ext uri="{FF2B5EF4-FFF2-40B4-BE49-F238E27FC236}">
                    <a16:creationId xmlns:a16="http://schemas.microsoft.com/office/drawing/2014/main" id="{045520B2-364A-289C-58AA-6FA53C598238}"/>
                  </a:ext>
                </a:extLst>
              </p:cNvPr>
              <p:cNvSpPr txBox="1">
                <a:spLocks noRot="1" noChangeAspect="1" noMove="1" noResize="1" noEditPoints="1" noAdjustHandles="1" noChangeArrowheads="1" noChangeShapeType="1" noTextEdit="1"/>
              </p:cNvSpPr>
              <p:nvPr/>
            </p:nvSpPr>
            <p:spPr>
              <a:xfrm>
                <a:off x="374073" y="1338349"/>
                <a:ext cx="11625270" cy="1202252"/>
              </a:xfrm>
              <a:prstGeom prst="rect">
                <a:avLst/>
              </a:prstGeom>
              <a:blipFill>
                <a:blip r:embed="rId2"/>
                <a:stretch>
                  <a:fillRect l="-787" t="-4061" r="-262" b="-11675"/>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A317A800-FD47-E0CD-6AE7-F6E140B148C2}"/>
              </a:ext>
            </a:extLst>
          </p:cNvPr>
          <p:cNvPicPr>
            <a:picLocks noChangeAspect="1"/>
          </p:cNvPicPr>
          <p:nvPr/>
        </p:nvPicPr>
        <p:blipFill>
          <a:blip r:embed="rId3"/>
          <a:stretch>
            <a:fillRect/>
          </a:stretch>
        </p:blipFill>
        <p:spPr>
          <a:xfrm>
            <a:off x="374072" y="3014604"/>
            <a:ext cx="8375223" cy="901788"/>
          </a:xfrm>
          <a:prstGeom prst="rect">
            <a:avLst/>
          </a:prstGeom>
        </p:spPr>
      </p:pic>
      <p:pic>
        <p:nvPicPr>
          <p:cNvPr id="9" name="図 8">
            <a:extLst>
              <a:ext uri="{FF2B5EF4-FFF2-40B4-BE49-F238E27FC236}">
                <a16:creationId xmlns:a16="http://schemas.microsoft.com/office/drawing/2014/main" id="{91F4BD23-08D4-BA43-45B3-C8A4E9E2E3B1}"/>
              </a:ext>
            </a:extLst>
          </p:cNvPr>
          <p:cNvPicPr>
            <a:picLocks noChangeAspect="1"/>
          </p:cNvPicPr>
          <p:nvPr/>
        </p:nvPicPr>
        <p:blipFill>
          <a:blip r:embed="rId4"/>
          <a:stretch>
            <a:fillRect/>
          </a:stretch>
        </p:blipFill>
        <p:spPr>
          <a:xfrm>
            <a:off x="1483594" y="4120629"/>
            <a:ext cx="2685645" cy="539527"/>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0FDAEF4-BD2D-893B-1123-99259D6AA7E5}"/>
                  </a:ext>
                </a:extLst>
              </p:cNvPr>
              <p:cNvSpPr txBox="1"/>
              <p:nvPr/>
            </p:nvSpPr>
            <p:spPr>
              <a:xfrm>
                <a:off x="4692620" y="4217210"/>
                <a:ext cx="2398285" cy="384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𝒛</m:t>
                          </m:r>
                        </m:e>
                        <m:sup>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𝒍</m:t>
                          </m:r>
                          <m:r>
                            <a:rPr kumimoji="1" lang="en-US" altLang="ja-JP" sz="2400" b="1" i="1" smtClean="0">
                              <a:latin typeface="Cambria Math" panose="02040503050406030204" pitchFamily="18" charset="0"/>
                              <a:ea typeface="メイリオ" panose="020B0604030504040204" pitchFamily="50" charset="-128"/>
                            </a:rPr>
                            <m:t>)</m:t>
                          </m:r>
                        </m:sup>
                      </m:sSup>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𝑔</m:t>
                      </m:r>
                      <m:r>
                        <a:rPr kumimoji="1" lang="en-US" altLang="ja-JP" sz="2400" b="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𝑞</m:t>
                          </m:r>
                        </m:e>
                        <m:sub>
                          <m:r>
                            <a:rPr lang="en-US" altLang="ja-JP" sz="2400" i="1">
                              <a:latin typeface="Cambria Math" panose="02040503050406030204" pitchFamily="18" charset="0"/>
                              <a:ea typeface="メイリオ" panose="020B0604030504040204" pitchFamily="50" charset="-128"/>
                            </a:rPr>
                            <m:t>𝑠</m:t>
                          </m:r>
                        </m:sub>
                      </m:sSub>
                      <m:d>
                        <m:dPr>
                          <m:ctrlPr>
                            <a:rPr lang="en-US" altLang="ja-JP" sz="2400" i="1">
                              <a:latin typeface="Cambria Math" panose="02040503050406030204" pitchFamily="18" charset="0"/>
                              <a:ea typeface="メイリオ" panose="020B0604030504040204" pitchFamily="50" charset="-128"/>
                            </a:rPr>
                          </m:ctrlPr>
                        </m:dPr>
                        <m:e>
                          <m:r>
                            <a:rPr lang="en-US" altLang="ja-JP" sz="2400" i="1">
                              <a:latin typeface="Cambria Math" panose="02040503050406030204" pitchFamily="18" charset="0"/>
                              <a:ea typeface="メイリオ" panose="020B0604030504040204" pitchFamily="50" charset="-128"/>
                            </a:rPr>
                            <m:t>𝑠</m:t>
                          </m:r>
                        </m:e>
                        <m:e>
                          <m:r>
                            <a:rPr lang="ja-JP" altLang="en-US" sz="2400" i="1">
                              <a:latin typeface="Cambria Math" panose="02040503050406030204" pitchFamily="18" charset="0"/>
                              <a:ea typeface="メイリオ" panose="020B0604030504040204" pitchFamily="50" charset="-128"/>
                            </a:rPr>
                            <m:t>𝜙</m:t>
                          </m:r>
                        </m:e>
                      </m:d>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B0FDAEF4-BD2D-893B-1123-99259D6AA7E5}"/>
                  </a:ext>
                </a:extLst>
              </p:cNvPr>
              <p:cNvSpPr txBox="1">
                <a:spLocks noRot="1" noChangeAspect="1" noMove="1" noResize="1" noEditPoints="1" noAdjustHandles="1" noChangeArrowheads="1" noChangeShapeType="1" noTextEdit="1"/>
              </p:cNvSpPr>
              <p:nvPr/>
            </p:nvSpPr>
            <p:spPr>
              <a:xfrm>
                <a:off x="4692620" y="4217210"/>
                <a:ext cx="2398285" cy="384657"/>
              </a:xfrm>
              <a:prstGeom prst="rect">
                <a:avLst/>
              </a:prstGeom>
              <a:blipFill>
                <a:blip r:embed="rId5"/>
                <a:stretch>
                  <a:fillRect l="-763" t="-9524" r="-3308"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ACED4D9-403D-8D98-6D44-1A8B43BD8714}"/>
                  </a:ext>
                </a:extLst>
              </p:cNvPr>
              <p:cNvSpPr txBox="1"/>
              <p:nvPr/>
            </p:nvSpPr>
            <p:spPr>
              <a:xfrm>
                <a:off x="1190447" y="5270739"/>
                <a:ext cx="8902460" cy="846322"/>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有効な特徴量</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sSup>
                      <m:sSupPr>
                        <m:ctrlPr>
                          <a:rPr lang="en-US" altLang="ja-JP" sz="2400" b="1" i="1">
                            <a:latin typeface="Cambria Math" panose="02040503050406030204" pitchFamily="18" charset="0"/>
                            <a:ea typeface="メイリオ" panose="020B0604030504040204" pitchFamily="50" charset="-128"/>
                          </a:rPr>
                        </m:ctrlPr>
                      </m:sSupPr>
                      <m:e>
                        <m:r>
                          <a:rPr lang="en-US" altLang="ja-JP" sz="2400" b="1" i="1">
                            <a:latin typeface="Cambria Math" panose="02040503050406030204" pitchFamily="18" charset="0"/>
                            <a:ea typeface="メイリオ" panose="020B0604030504040204" pitchFamily="50" charset="-128"/>
                          </a:rPr>
                          <m:t>𝒛</m:t>
                        </m:r>
                      </m:e>
                      <m:sup>
                        <m:r>
                          <a:rPr lang="en-US" altLang="ja-JP" sz="2400" b="1" i="1">
                            <a:latin typeface="Cambria Math" panose="02040503050406030204" pitchFamily="18" charset="0"/>
                            <a:ea typeface="メイリオ" panose="020B0604030504040204" pitchFamily="50" charset="-128"/>
                          </a:rPr>
                          <m:t>(</m:t>
                        </m:r>
                        <m:r>
                          <a:rPr lang="en-US" altLang="ja-JP" sz="2400" b="1" i="1">
                            <a:latin typeface="Cambria Math" panose="02040503050406030204" pitchFamily="18" charset="0"/>
                            <a:ea typeface="メイリオ" panose="020B0604030504040204" pitchFamily="50" charset="-128"/>
                          </a:rPr>
                          <m:t>𝒍</m:t>
                        </m:r>
                        <m:r>
                          <a:rPr lang="en-US" altLang="ja-JP" sz="2400" b="1" i="1">
                            <a:latin typeface="Cambria Math" panose="02040503050406030204" pitchFamily="18" charset="0"/>
                            <a:ea typeface="メイリオ" panose="020B0604030504040204" pitchFamily="50" charset="-128"/>
                          </a:rPr>
                          <m:t>)</m:t>
                        </m:r>
                      </m:sup>
                    </m:sSup>
                    <m:r>
                      <a:rPr lang="en-US" altLang="ja-JP" sz="2400" b="0" i="1" smtClean="0">
                        <a:latin typeface="Cambria Math" panose="02040503050406030204" pitchFamily="18" charset="0"/>
                        <a:ea typeface="メイリオ" panose="020B0604030504040204" pitchFamily="50" charset="-128"/>
                      </a:rPr>
                      <m:t>=1</m:t>
                    </m:r>
                    <m:r>
                      <a:rPr lang="ja-JP" altLang="en-US" sz="2400" i="1">
                        <a:latin typeface="Cambria Math" panose="02040503050406030204" pitchFamily="18" charset="0"/>
                        <a:ea typeface="メイリオ" panose="020B0604030504040204" pitchFamily="50" charset="-128"/>
                      </a:rPr>
                      <m:t>であるような</m:t>
                    </m:r>
                    <m:acc>
                      <m:accPr>
                        <m:chr m:val="̃"/>
                        <m:ctrlPr>
                          <a:rPr lang="ja-JP" altLang="en-US" sz="2400" b="1" i="1" smtClean="0">
                            <a:latin typeface="Cambria Math" panose="02040503050406030204" pitchFamily="18" charset="0"/>
                            <a:ea typeface="メイリオ" panose="020B0604030504040204" pitchFamily="50" charset="-128"/>
                          </a:rPr>
                        </m:ctrlPr>
                      </m:accPr>
                      <m:e>
                        <m:r>
                          <a:rPr lang="ja-JP" altLang="en-US" sz="2400" b="1" i="1" smtClean="0">
                            <a:latin typeface="Cambria Math" panose="02040503050406030204" pitchFamily="18" charset="0"/>
                            <a:ea typeface="メイリオ" panose="020B0604030504040204" pitchFamily="50" charset="-128"/>
                          </a:rPr>
                          <m:t>𝜽</m:t>
                        </m:r>
                      </m:e>
                    </m:acc>
                    <m:r>
                      <a:rPr lang="en-US" altLang="ja-JP" sz="2400" b="1"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の数</a:t>
                </a:r>
                <a:r>
                  <a:rPr kumimoji="1" lang="ja-JP" altLang="en-US" sz="2000" dirty="0">
                    <a:latin typeface="メイリオ" panose="020B0604030504040204" pitchFamily="50" charset="-128"/>
                    <a:ea typeface="メイリオ" panose="020B0604030504040204" pitchFamily="50" charset="-128"/>
                  </a:rPr>
                  <a:t>を抑制するような分布</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𝑞</m:t>
                        </m:r>
                      </m:e>
                      <m:sub>
                        <m:r>
                          <a:rPr lang="en-US" altLang="ja-JP" sz="2400" i="1">
                            <a:latin typeface="Cambria Math" panose="02040503050406030204" pitchFamily="18" charset="0"/>
                            <a:ea typeface="メイリオ" panose="020B0604030504040204" pitchFamily="50" charset="-128"/>
                          </a:rPr>
                          <m:t>𝑠</m:t>
                        </m:r>
                      </m:sub>
                    </m:sSub>
                    <m:d>
                      <m:dPr>
                        <m:ctrlPr>
                          <a:rPr lang="en-US" altLang="ja-JP" sz="2400" i="1">
                            <a:latin typeface="Cambria Math" panose="02040503050406030204" pitchFamily="18" charset="0"/>
                            <a:ea typeface="メイリオ" panose="020B0604030504040204" pitchFamily="50" charset="-128"/>
                          </a:rPr>
                        </m:ctrlPr>
                      </m:dPr>
                      <m:e>
                        <m:r>
                          <a:rPr lang="en-US" altLang="ja-JP" sz="2400" i="1">
                            <a:latin typeface="Cambria Math" panose="02040503050406030204" pitchFamily="18" charset="0"/>
                            <a:ea typeface="メイリオ" panose="020B0604030504040204" pitchFamily="50" charset="-128"/>
                          </a:rPr>
                          <m:t>𝑠</m:t>
                        </m:r>
                      </m:e>
                      <m:e>
                        <m:r>
                          <a:rPr lang="ja-JP" altLang="en-US" sz="2400" i="1">
                            <a:latin typeface="Cambria Math" panose="02040503050406030204" pitchFamily="18" charset="0"/>
                            <a:ea typeface="メイリオ" panose="020B0604030504040204" pitchFamily="50" charset="-128"/>
                          </a:rPr>
                          <m:t>𝜙</m:t>
                        </m:r>
                      </m:e>
                    </m:d>
                  </m:oMath>
                </a14:m>
                <a:r>
                  <a:rPr kumimoji="1" lang="ja-JP" altLang="en-US" sz="2400" dirty="0">
                    <a:latin typeface="メイリオ" panose="020B0604030504040204" pitchFamily="50" charset="-128"/>
                    <a:ea typeface="メイリオ" panose="020B0604030504040204" pitchFamily="50" charset="-128"/>
                  </a:rPr>
                  <a:t>パラメータ</a:t>
                </a:r>
                <a14:m>
                  <m:oMath xmlns:m="http://schemas.openxmlformats.org/officeDocument/2006/math">
                    <m:r>
                      <a:rPr kumimoji="1" lang="ja-JP" altLang="en-US" sz="2400" i="1" dirty="0" smtClean="0">
                        <a:latin typeface="Cambria Math" panose="02040503050406030204" pitchFamily="18" charset="0"/>
                        <a:ea typeface="メイリオ" panose="020B0604030504040204" pitchFamily="50" charset="-128"/>
                      </a:rPr>
                      <m:t>𝜙</m:t>
                    </m:r>
                  </m:oMath>
                </a14:m>
                <a:r>
                  <a:rPr kumimoji="1" lang="ja-JP" altLang="en-US" sz="2400" dirty="0">
                    <a:latin typeface="メイリオ" panose="020B0604030504040204" pitchFamily="50" charset="-128"/>
                    <a:ea typeface="メイリオ" panose="020B0604030504040204" pitchFamily="50" charset="-128"/>
                  </a:rPr>
                  <a:t>を推定する式</a:t>
                </a:r>
              </a:p>
            </p:txBody>
          </p:sp>
        </mc:Choice>
        <mc:Fallback xmlns="">
          <p:sp>
            <p:nvSpPr>
              <p:cNvPr id="11" name="テキスト ボックス 10">
                <a:extLst>
                  <a:ext uri="{FF2B5EF4-FFF2-40B4-BE49-F238E27FC236}">
                    <a16:creationId xmlns:a16="http://schemas.microsoft.com/office/drawing/2014/main" id="{FACED4D9-403D-8D98-6D44-1A8B43BD8714}"/>
                  </a:ext>
                </a:extLst>
              </p:cNvPr>
              <p:cNvSpPr txBox="1">
                <a:spLocks noRot="1" noChangeAspect="1" noMove="1" noResize="1" noEditPoints="1" noAdjustHandles="1" noChangeArrowheads="1" noChangeShapeType="1" noTextEdit="1"/>
              </p:cNvSpPr>
              <p:nvPr/>
            </p:nvSpPr>
            <p:spPr>
              <a:xfrm>
                <a:off x="1190447" y="5270739"/>
                <a:ext cx="8902460" cy="846322"/>
              </a:xfrm>
              <a:prstGeom prst="rect">
                <a:avLst/>
              </a:prstGeom>
              <a:blipFill>
                <a:blip r:embed="rId6"/>
                <a:stretch>
                  <a:fillRect l="-1027" t="-5072" b="-17391"/>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38B4DC11-8E6A-504B-CA46-7E1827E8DFB5}"/>
              </a:ext>
            </a:extLst>
          </p:cNvPr>
          <p:cNvSpPr/>
          <p:nvPr/>
        </p:nvSpPr>
        <p:spPr>
          <a:xfrm>
            <a:off x="4373592" y="4848045"/>
            <a:ext cx="1026544" cy="310551"/>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1465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EF6626E-5C30-1FF2-31CD-4CED626F5816}"/>
                  </a:ext>
                </a:extLst>
              </p:cNvPr>
              <p:cNvSpPr txBox="1"/>
              <p:nvPr/>
            </p:nvSpPr>
            <p:spPr>
              <a:xfrm>
                <a:off x="516727" y="210452"/>
                <a:ext cx="11075853" cy="605294"/>
              </a:xfrm>
              <a:prstGeom prst="rect">
                <a:avLst/>
              </a:prstGeom>
              <a:noFill/>
            </p:spPr>
            <p:txBody>
              <a:bodyPr wrap="none" rtlCol="0">
                <a:spAutoFit/>
              </a:bodyPr>
              <a:lstStyle/>
              <a:p>
                <a:r>
                  <a:rPr kumimoji="1" lang="en-US" altLang="ja-JP" sz="3200" dirty="0">
                    <a:latin typeface="メイリオ" panose="020B0604030504040204" pitchFamily="50" charset="-128"/>
                    <a:ea typeface="メイリオ" panose="020B0604030504040204" pitchFamily="50" charset="-128"/>
                  </a:rPr>
                  <a:t>Binary concrete</a:t>
                </a:r>
                <a:r>
                  <a:rPr kumimoji="1" lang="ja-JP" altLang="en-US" sz="3200" dirty="0">
                    <a:latin typeface="メイリオ" panose="020B0604030504040204" pitchFamily="50" charset="-128"/>
                    <a:ea typeface="メイリオ" panose="020B0604030504040204" pitchFamily="50" charset="-128"/>
                  </a:rPr>
                  <a:t>分布</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による</a:t>
                </a:r>
                <a:r>
                  <a:rPr kumimoji="1" lang="en-US" altLang="ja-JP" sz="3200" dirty="0">
                    <a:latin typeface="メイリオ" panose="020B0604030504040204" pitchFamily="50" charset="-128"/>
                    <a:ea typeface="メイリオ" panose="020B0604030504040204" pitchFamily="50" charset="-128"/>
                  </a:rPr>
                  <a:t>binary gate</a:t>
                </a:r>
                <a:r>
                  <a:rPr lang="en-US" altLang="ja-JP" sz="3200" b="1" dirty="0">
                    <a:ea typeface="メイリオ" panose="020B0604030504040204" pitchFamily="50" charset="-128"/>
                  </a:rPr>
                  <a:t> </a:t>
                </a:r>
                <a14:m>
                  <m:oMath xmlns:m="http://schemas.openxmlformats.org/officeDocument/2006/math">
                    <m:sSup>
                      <m:sSupPr>
                        <m:ctrlPr>
                          <a:rPr lang="en-US" altLang="ja-JP" sz="3200" b="1" i="1">
                            <a:latin typeface="Cambria Math" panose="02040503050406030204" pitchFamily="18" charset="0"/>
                            <a:ea typeface="メイリオ" panose="020B0604030504040204" pitchFamily="50" charset="-128"/>
                          </a:rPr>
                        </m:ctrlPr>
                      </m:sSupPr>
                      <m:e>
                        <m:r>
                          <a:rPr lang="en-US" altLang="ja-JP" sz="3200" b="1" i="1">
                            <a:latin typeface="Cambria Math" panose="02040503050406030204" pitchFamily="18" charset="0"/>
                            <a:ea typeface="メイリオ" panose="020B0604030504040204" pitchFamily="50" charset="-128"/>
                          </a:rPr>
                          <m:t>𝒛</m:t>
                        </m:r>
                      </m:e>
                      <m:sup>
                        <m:r>
                          <a:rPr lang="en-US" altLang="ja-JP" sz="3200" b="1" i="1">
                            <a:latin typeface="Cambria Math" panose="02040503050406030204" pitchFamily="18" charset="0"/>
                            <a:ea typeface="メイリオ" panose="020B0604030504040204" pitchFamily="50" charset="-128"/>
                          </a:rPr>
                          <m:t>(</m:t>
                        </m:r>
                        <m:r>
                          <a:rPr lang="en-US" altLang="ja-JP" sz="3200" b="1" i="1">
                            <a:latin typeface="Cambria Math" panose="02040503050406030204" pitchFamily="18" charset="0"/>
                            <a:ea typeface="メイリオ" panose="020B0604030504040204" pitchFamily="50" charset="-128"/>
                          </a:rPr>
                          <m:t>𝒍</m:t>
                        </m:r>
                        <m:r>
                          <a:rPr lang="en-US" altLang="ja-JP" sz="3200" b="1" i="1">
                            <a:latin typeface="Cambria Math" panose="02040503050406030204" pitchFamily="18" charset="0"/>
                            <a:ea typeface="メイリオ" panose="020B0604030504040204" pitchFamily="50" charset="-128"/>
                          </a:rPr>
                          <m:t>)</m:t>
                        </m:r>
                      </m:sup>
                    </m:sSup>
                    <m:r>
                      <a:rPr lang="en-US" altLang="ja-JP" sz="3200" i="1">
                        <a:latin typeface="Cambria Math" panose="02040503050406030204" pitchFamily="18" charset="0"/>
                        <a:ea typeface="メイリオ" panose="020B0604030504040204" pitchFamily="50" charset="-128"/>
                      </a:rPr>
                      <m:t>=</m:t>
                    </m:r>
                    <m:r>
                      <a:rPr lang="en-US" altLang="ja-JP" sz="3200" i="1">
                        <a:latin typeface="Cambria Math" panose="02040503050406030204" pitchFamily="18" charset="0"/>
                        <a:ea typeface="メイリオ" panose="020B0604030504040204" pitchFamily="50" charset="-128"/>
                      </a:rPr>
                      <m:t>𝑔</m:t>
                    </m:r>
                    <m:r>
                      <a:rPr lang="en-US" altLang="ja-JP" sz="3200" i="1">
                        <a:latin typeface="Cambria Math" panose="02040503050406030204" pitchFamily="18" charset="0"/>
                        <a:ea typeface="メイリオ" panose="020B0604030504040204" pitchFamily="50" charset="-128"/>
                      </a:rPr>
                      <m:t>(</m:t>
                    </m:r>
                    <m:sSub>
                      <m:sSubPr>
                        <m:ctrlPr>
                          <a:rPr lang="en-US" altLang="ja-JP" sz="3200" i="1">
                            <a:latin typeface="Cambria Math" panose="02040503050406030204" pitchFamily="18" charset="0"/>
                            <a:ea typeface="メイリオ" panose="020B0604030504040204" pitchFamily="50" charset="-128"/>
                          </a:rPr>
                        </m:ctrlPr>
                      </m:sSubPr>
                      <m:e>
                        <m:r>
                          <a:rPr lang="en-US" altLang="ja-JP" sz="3200" i="1">
                            <a:latin typeface="Cambria Math" panose="02040503050406030204" pitchFamily="18" charset="0"/>
                            <a:ea typeface="メイリオ" panose="020B0604030504040204" pitchFamily="50" charset="-128"/>
                          </a:rPr>
                          <m:t>𝑞</m:t>
                        </m:r>
                      </m:e>
                      <m:sub>
                        <m:r>
                          <a:rPr lang="en-US" altLang="ja-JP" sz="3200" i="1">
                            <a:latin typeface="Cambria Math" panose="02040503050406030204" pitchFamily="18" charset="0"/>
                            <a:ea typeface="メイリオ" panose="020B0604030504040204" pitchFamily="50" charset="-128"/>
                          </a:rPr>
                          <m:t>𝑠</m:t>
                        </m:r>
                      </m:sub>
                    </m:sSub>
                    <m:d>
                      <m:dPr>
                        <m:ctrlPr>
                          <a:rPr lang="en-US" altLang="ja-JP" sz="3200" i="1">
                            <a:latin typeface="Cambria Math" panose="02040503050406030204" pitchFamily="18" charset="0"/>
                            <a:ea typeface="メイリオ" panose="020B0604030504040204" pitchFamily="50" charset="-128"/>
                          </a:rPr>
                        </m:ctrlPr>
                      </m:dPr>
                      <m:e>
                        <m:r>
                          <a:rPr lang="en-US" altLang="ja-JP" sz="3200" i="1">
                            <a:latin typeface="Cambria Math" panose="02040503050406030204" pitchFamily="18" charset="0"/>
                            <a:ea typeface="メイリオ" panose="020B0604030504040204" pitchFamily="50" charset="-128"/>
                          </a:rPr>
                          <m:t>𝑠</m:t>
                        </m:r>
                      </m:e>
                      <m:e>
                        <m:r>
                          <a:rPr lang="ja-JP" altLang="en-US" sz="3200" i="1">
                            <a:latin typeface="Cambria Math" panose="02040503050406030204" pitchFamily="18" charset="0"/>
                            <a:ea typeface="メイリオ" panose="020B0604030504040204" pitchFamily="50" charset="-128"/>
                          </a:rPr>
                          <m:t>𝜙</m:t>
                        </m:r>
                      </m:e>
                    </m:d>
                    <m:r>
                      <a:rPr lang="en-US" altLang="ja-JP" sz="3200" i="1">
                        <a:latin typeface="Cambria Math" panose="02040503050406030204" pitchFamily="18" charset="0"/>
                        <a:ea typeface="メイリオ" panose="020B0604030504040204" pitchFamily="50" charset="-128"/>
                      </a:rPr>
                      <m:t>)</m:t>
                    </m:r>
                  </m:oMath>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5EF6626E-5C30-1FF2-31CD-4CED626F5816}"/>
                  </a:ext>
                </a:extLst>
              </p:cNvPr>
              <p:cNvSpPr txBox="1">
                <a:spLocks noRot="1" noChangeAspect="1" noMove="1" noResize="1" noEditPoints="1" noAdjustHandles="1" noChangeArrowheads="1" noChangeShapeType="1" noTextEdit="1"/>
              </p:cNvSpPr>
              <p:nvPr/>
            </p:nvSpPr>
            <p:spPr>
              <a:xfrm>
                <a:off x="516727" y="210452"/>
                <a:ext cx="11075853" cy="605294"/>
              </a:xfrm>
              <a:prstGeom prst="rect">
                <a:avLst/>
              </a:prstGeom>
              <a:blipFill>
                <a:blip r:embed="rId2"/>
                <a:stretch>
                  <a:fillRect l="-1431" t="-8081" b="-34343"/>
                </a:stretch>
              </a:blipFill>
            </p:spPr>
            <p:txBody>
              <a:bodyPr/>
              <a:lstStyle/>
              <a:p>
                <a:r>
                  <a:rPr lang="ja-JP" altLang="en-US">
                    <a:noFill/>
                  </a:rPr>
                  <a:t> </a:t>
                </a:r>
              </a:p>
            </p:txBody>
          </p:sp>
        </mc:Fallback>
      </mc:AlternateContent>
      <p:graphicFrame>
        <p:nvGraphicFramePr>
          <p:cNvPr id="8" name="図表 7">
            <a:extLst>
              <a:ext uri="{FF2B5EF4-FFF2-40B4-BE49-F238E27FC236}">
                <a16:creationId xmlns:a16="http://schemas.microsoft.com/office/drawing/2014/main" id="{D3086A15-53D0-D531-D028-CB3D1EAF1D0F}"/>
              </a:ext>
            </a:extLst>
          </p:cNvPr>
          <p:cNvGraphicFramePr/>
          <p:nvPr>
            <p:extLst>
              <p:ext uri="{D42A27DB-BD31-4B8C-83A1-F6EECF244321}">
                <p14:modId xmlns:p14="http://schemas.microsoft.com/office/powerpoint/2010/main" val="1566385410"/>
              </p:ext>
            </p:extLst>
          </p:nvPr>
        </p:nvGraphicFramePr>
        <p:xfrm>
          <a:off x="293425" y="1734610"/>
          <a:ext cx="3505008" cy="3812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図 9">
            <a:extLst>
              <a:ext uri="{FF2B5EF4-FFF2-40B4-BE49-F238E27FC236}">
                <a16:creationId xmlns:a16="http://schemas.microsoft.com/office/drawing/2014/main" id="{DB019CD5-03FF-B565-918F-11BC8B828E74}"/>
              </a:ext>
            </a:extLst>
          </p:cNvPr>
          <p:cNvPicPr>
            <a:picLocks noChangeAspect="1"/>
          </p:cNvPicPr>
          <p:nvPr/>
        </p:nvPicPr>
        <p:blipFill>
          <a:blip r:embed="rId8"/>
          <a:stretch>
            <a:fillRect/>
          </a:stretch>
        </p:blipFill>
        <p:spPr>
          <a:xfrm>
            <a:off x="3455579" y="2004541"/>
            <a:ext cx="5754715" cy="584774"/>
          </a:xfrm>
          <a:prstGeom prst="rect">
            <a:avLst/>
          </a:prstGeom>
        </p:spPr>
      </p:pic>
      <p:sp>
        <p:nvSpPr>
          <p:cNvPr id="11" name="左中かっこ 10">
            <a:extLst>
              <a:ext uri="{FF2B5EF4-FFF2-40B4-BE49-F238E27FC236}">
                <a16:creationId xmlns:a16="http://schemas.microsoft.com/office/drawing/2014/main" id="{F4613094-0775-1A45-3817-16944E708703}"/>
              </a:ext>
            </a:extLst>
          </p:cNvPr>
          <p:cNvSpPr/>
          <p:nvPr/>
        </p:nvSpPr>
        <p:spPr>
          <a:xfrm rot="5400000">
            <a:off x="6289485" y="857312"/>
            <a:ext cx="314469" cy="224960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4D4E114-7F53-6508-6898-D536E4E72555}"/>
              </a:ext>
            </a:extLst>
          </p:cNvPr>
          <p:cNvSpPr txBox="1"/>
          <p:nvPr/>
        </p:nvSpPr>
        <p:spPr>
          <a:xfrm>
            <a:off x="5727466" y="145304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ロジット</a:t>
            </a:r>
          </a:p>
        </p:txBody>
      </p:sp>
      <p:pic>
        <p:nvPicPr>
          <p:cNvPr id="14" name="図 13">
            <a:extLst>
              <a:ext uri="{FF2B5EF4-FFF2-40B4-BE49-F238E27FC236}">
                <a16:creationId xmlns:a16="http://schemas.microsoft.com/office/drawing/2014/main" id="{585303D8-2AD9-9395-26C4-E7B880E166E4}"/>
              </a:ext>
            </a:extLst>
          </p:cNvPr>
          <p:cNvPicPr>
            <a:picLocks noChangeAspect="1"/>
          </p:cNvPicPr>
          <p:nvPr/>
        </p:nvPicPr>
        <p:blipFill>
          <a:blip r:embed="rId9"/>
          <a:stretch>
            <a:fillRect/>
          </a:stretch>
        </p:blipFill>
        <p:spPr>
          <a:xfrm>
            <a:off x="9472948" y="2052663"/>
            <a:ext cx="1642000" cy="488529"/>
          </a:xfrm>
          <a:prstGeom prst="rect">
            <a:avLst/>
          </a:prstGeom>
        </p:spPr>
      </p:pic>
      <p:sp>
        <p:nvSpPr>
          <p:cNvPr id="15" name="テキスト ボックス 14">
            <a:extLst>
              <a:ext uri="{FF2B5EF4-FFF2-40B4-BE49-F238E27FC236}">
                <a16:creationId xmlns:a16="http://schemas.microsoft.com/office/drawing/2014/main" id="{0DFECAD0-7CED-B03F-6016-1430C2B8DC8E}"/>
              </a:ext>
            </a:extLst>
          </p:cNvPr>
          <p:cNvSpPr txBox="1"/>
          <p:nvPr/>
        </p:nvSpPr>
        <p:spPr>
          <a:xfrm>
            <a:off x="9412293" y="2539492"/>
            <a:ext cx="2641685" cy="338554"/>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rPr>
              <a:t>Reparameterization trick</a:t>
            </a:r>
            <a:endParaRPr kumimoji="1" lang="ja-JP" altLang="en-US" sz="16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1DBAA1D3-91EF-2E18-0390-5E774666EBBE}"/>
                  </a:ext>
                </a:extLst>
              </p:cNvPr>
              <p:cNvSpPr txBox="1"/>
              <p:nvPr/>
            </p:nvSpPr>
            <p:spPr>
              <a:xfrm>
                <a:off x="3943756" y="2539492"/>
                <a:ext cx="4778359" cy="373179"/>
              </a:xfrm>
              <a:prstGeom prst="rect">
                <a:avLst/>
              </a:prstGeom>
              <a:noFill/>
            </p:spPr>
            <p:txBody>
              <a:bodyPr wrap="none" rtlCol="0">
                <a:spAutoFit/>
              </a:bodyPr>
              <a:lstStyle/>
              <a:p>
                <a:pPr algn="l"/>
                <a:r>
                  <a:rPr kumimoji="1" lang="ja-JP" altLang="en-US" dirty="0">
                    <a:ea typeface="メイリオ" panose="020B0604030504040204" pitchFamily="50" charset="-128"/>
                  </a:rPr>
                  <a:t>推定</a:t>
                </a:r>
                <a14:m>
                  <m:oMath xmlns:m="http://schemas.openxmlformats.org/officeDocument/2006/math">
                    <m:r>
                      <a:rPr lang="ja-JP" altLang="en-US" i="1">
                        <a:latin typeface="Cambria Math" panose="02040503050406030204" pitchFamily="18" charset="0"/>
                        <a:ea typeface="メイリオ" panose="020B0604030504040204" pitchFamily="50" charset="-128"/>
                      </a:rPr>
                      <m:t>パラメータ</m:t>
                    </m:r>
                    <m:r>
                      <a:rPr lang="en-US" altLang="ja-JP" b="0" i="1" smtClean="0">
                        <a:latin typeface="Cambria Math" panose="02040503050406030204" pitchFamily="18" charset="0"/>
                        <a:ea typeface="メイリオ" panose="020B0604030504040204" pitchFamily="50" charset="-128"/>
                      </a:rPr>
                      <m:t> </m:t>
                    </m:r>
                    <m:r>
                      <a:rPr kumimoji="1" lang="ja-JP" altLang="en-US" i="1" smtClean="0">
                        <a:latin typeface="Cambria Math" panose="02040503050406030204" pitchFamily="18" charset="0"/>
                        <a:ea typeface="メイリオ" panose="020B0604030504040204" pitchFamily="50" charset="-128"/>
                      </a:rPr>
                      <m:t>𝛼</m:t>
                    </m:r>
                  </m:oMath>
                </a14:m>
                <a:r>
                  <a:rPr kumimoji="1" lang="en-US" altLang="ja-JP" dirty="0">
                    <a:latin typeface="メイリオ" panose="020B0604030504040204" pitchFamily="50" charset="-128"/>
                    <a:ea typeface="メイリオ" panose="020B0604030504040204" pitchFamily="50" charset="-128"/>
                  </a:rPr>
                  <a:t>:location, </a:t>
                </a:r>
                <a14:m>
                  <m:oMath xmlns:m="http://schemas.openxmlformats.org/officeDocument/2006/math">
                    <m:r>
                      <a:rPr kumimoji="1" lang="ja-JP" altLang="en-US" i="1" smtClean="0">
                        <a:latin typeface="Cambria Math" panose="02040503050406030204" pitchFamily="18" charset="0"/>
                        <a:ea typeface="メイリオ" panose="020B0604030504040204" pitchFamily="50" charset="-128"/>
                      </a:rPr>
                      <m:t>𝛽</m:t>
                    </m:r>
                  </m:oMath>
                </a14:m>
                <a:r>
                  <a:rPr kumimoji="1" lang="en-US" altLang="ja-JP" dirty="0">
                    <a:latin typeface="メイリオ" panose="020B0604030504040204" pitchFamily="50" charset="-128"/>
                    <a:ea typeface="メイリオ" panose="020B0604030504040204" pitchFamily="50" charset="-128"/>
                  </a:rPr>
                  <a:t>:temperature</a:t>
                </a:r>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1DBAA1D3-91EF-2E18-0390-5E774666EBBE}"/>
                  </a:ext>
                </a:extLst>
              </p:cNvPr>
              <p:cNvSpPr txBox="1">
                <a:spLocks noRot="1" noChangeAspect="1" noMove="1" noResize="1" noEditPoints="1" noAdjustHandles="1" noChangeArrowheads="1" noChangeShapeType="1" noTextEdit="1"/>
              </p:cNvSpPr>
              <p:nvPr/>
            </p:nvSpPr>
            <p:spPr>
              <a:xfrm>
                <a:off x="3943756" y="2539492"/>
                <a:ext cx="4778359" cy="373179"/>
              </a:xfrm>
              <a:prstGeom prst="rect">
                <a:avLst/>
              </a:prstGeom>
              <a:blipFill>
                <a:blip r:embed="rId10"/>
                <a:stretch>
                  <a:fillRect l="-1148" t="-4918" r="-128"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810A1D4-8668-177A-65AC-DCC4AB21D680}"/>
                  </a:ext>
                </a:extLst>
              </p:cNvPr>
              <p:cNvSpPr txBox="1"/>
              <p:nvPr/>
            </p:nvSpPr>
            <p:spPr>
              <a:xfrm>
                <a:off x="5849856" y="3539521"/>
                <a:ext cx="3056221"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𝑙</m:t>
                    </m:r>
                    <m:r>
                      <a:rPr kumimoji="1" lang="en-US" altLang="ja-JP" sz="2400" b="0" i="1" smtClean="0">
                        <a:latin typeface="Cambria Math" panose="02040503050406030204" pitchFamily="18" charset="0"/>
                        <a:ea typeface="メイリオ" panose="020B0604030504040204" pitchFamily="50" charset="-128"/>
                      </a:rPr>
                      <m:t>&lt;0, </m:t>
                    </m:r>
                    <m:r>
                      <a:rPr kumimoji="1" lang="en-US" altLang="ja-JP" sz="2400" b="0" i="1" smtClean="0">
                        <a:latin typeface="Cambria Math" panose="02040503050406030204" pitchFamily="18" charset="0"/>
                        <a:ea typeface="メイリオ" panose="020B0604030504040204" pitchFamily="50" charset="-128"/>
                      </a:rPr>
                      <m:t>𝑟</m:t>
                    </m:r>
                    <m:r>
                      <a:rPr kumimoji="1" lang="en-US" altLang="ja-JP" sz="2400" b="0" i="1" smtClean="0">
                        <a:latin typeface="Cambria Math" panose="02040503050406030204" pitchFamily="18" charset="0"/>
                        <a:ea typeface="メイリオ" panose="020B0604030504040204" pitchFamily="50" charset="-128"/>
                      </a:rPr>
                      <m:t>&gt;1</m:t>
                    </m:r>
                  </m:oMath>
                </a14:m>
                <a:r>
                  <a:rPr kumimoji="1" lang="ja-JP" altLang="en-US" sz="2400" dirty="0">
                    <a:latin typeface="メイリオ" panose="020B0604030504040204" pitchFamily="50" charset="-128"/>
                    <a:ea typeface="メイリオ" panose="020B0604030504040204" pitchFamily="50" charset="-128"/>
                  </a:rPr>
                  <a:t>（固定値）</a:t>
                </a:r>
              </a:p>
            </p:txBody>
          </p:sp>
        </mc:Choice>
        <mc:Fallback xmlns="">
          <p:sp>
            <p:nvSpPr>
              <p:cNvPr id="20" name="テキスト ボックス 19">
                <a:extLst>
                  <a:ext uri="{FF2B5EF4-FFF2-40B4-BE49-F238E27FC236}">
                    <a16:creationId xmlns:a16="http://schemas.microsoft.com/office/drawing/2014/main" id="{0810A1D4-8668-177A-65AC-DCC4AB21D680}"/>
                  </a:ext>
                </a:extLst>
              </p:cNvPr>
              <p:cNvSpPr txBox="1">
                <a:spLocks noRot="1" noChangeAspect="1" noMove="1" noResize="1" noEditPoints="1" noAdjustHandles="1" noChangeArrowheads="1" noChangeShapeType="1" noTextEdit="1"/>
              </p:cNvSpPr>
              <p:nvPr/>
            </p:nvSpPr>
            <p:spPr>
              <a:xfrm>
                <a:off x="5849856" y="3539521"/>
                <a:ext cx="3056221" cy="369332"/>
              </a:xfrm>
              <a:prstGeom prst="rect">
                <a:avLst/>
              </a:prstGeom>
              <a:blipFill>
                <a:blip r:embed="rId11"/>
                <a:stretch>
                  <a:fillRect l="-3593" t="-23333" r="-5190" b="-53333"/>
                </a:stretch>
              </a:blipFill>
            </p:spPr>
            <p:txBody>
              <a:bodyPr/>
              <a:lstStyle/>
              <a:p>
                <a:r>
                  <a:rPr lang="ja-JP" altLang="en-US">
                    <a:noFill/>
                  </a:rPr>
                  <a:t> </a:t>
                </a:r>
              </a:p>
            </p:txBody>
          </p:sp>
        </mc:Fallback>
      </mc:AlternateContent>
      <p:pic>
        <p:nvPicPr>
          <p:cNvPr id="21" name="図 20">
            <a:extLst>
              <a:ext uri="{FF2B5EF4-FFF2-40B4-BE49-F238E27FC236}">
                <a16:creationId xmlns:a16="http://schemas.microsoft.com/office/drawing/2014/main" id="{E831248C-6815-CE9F-D5EF-6EF57BB1D6C7}"/>
              </a:ext>
            </a:extLst>
          </p:cNvPr>
          <p:cNvPicPr>
            <a:picLocks noChangeAspect="1"/>
          </p:cNvPicPr>
          <p:nvPr/>
        </p:nvPicPr>
        <p:blipFill>
          <a:blip r:embed="rId12"/>
          <a:stretch>
            <a:fillRect/>
          </a:stretch>
        </p:blipFill>
        <p:spPr>
          <a:xfrm>
            <a:off x="6668220" y="4017684"/>
            <a:ext cx="2872691" cy="2006777"/>
          </a:xfrm>
          <a:prstGeom prst="rect">
            <a:avLst/>
          </a:prstGeom>
        </p:spPr>
      </p:pic>
      <p:sp>
        <p:nvSpPr>
          <p:cNvPr id="22" name="正方形/長方形 21">
            <a:extLst>
              <a:ext uri="{FF2B5EF4-FFF2-40B4-BE49-F238E27FC236}">
                <a16:creationId xmlns:a16="http://schemas.microsoft.com/office/drawing/2014/main" id="{376EECE0-079C-67FA-0EA5-0937B710ACB2}"/>
              </a:ext>
            </a:extLst>
          </p:cNvPr>
          <p:cNvSpPr/>
          <p:nvPr/>
        </p:nvSpPr>
        <p:spPr>
          <a:xfrm>
            <a:off x="7292238" y="4203448"/>
            <a:ext cx="1704590" cy="465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8C3BF9FA-B650-CED0-7B36-50D88135BE99}"/>
                  </a:ext>
                </a:extLst>
              </p:cNvPr>
              <p:cNvSpPr txBox="1"/>
              <p:nvPr/>
            </p:nvSpPr>
            <p:spPr>
              <a:xfrm>
                <a:off x="3481417" y="3516869"/>
                <a:ext cx="215751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𝑠</m:t>
                          </m:r>
                        </m:e>
                      </m:acc>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𝑙</m:t>
                      </m:r>
                      <m:r>
                        <a:rPr kumimoji="1" lang="en-US" altLang="ja-JP" sz="2400" b="0" i="1" smtClean="0">
                          <a:latin typeface="Cambria Math" panose="02040503050406030204" pitchFamily="18" charset="0"/>
                          <a:ea typeface="メイリオ" panose="020B0604030504040204" pitchFamily="50" charset="-128"/>
                        </a:rPr>
                        <m:t>+</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𝑟</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𝑙</m:t>
                          </m:r>
                        </m:e>
                      </m:d>
                      <m:r>
                        <a:rPr kumimoji="1" lang="en-US" altLang="ja-JP" sz="2400" b="0" i="1" smtClean="0">
                          <a:latin typeface="Cambria Math" panose="02040503050406030204" pitchFamily="18" charset="0"/>
                          <a:ea typeface="メイリオ" panose="020B0604030504040204" pitchFamily="50" charset="-128"/>
                        </a:rPr>
                        <m:t>𝑠</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8C3BF9FA-B650-CED0-7B36-50D88135BE99}"/>
                  </a:ext>
                </a:extLst>
              </p:cNvPr>
              <p:cNvSpPr txBox="1">
                <a:spLocks noRot="1" noChangeAspect="1" noMove="1" noResize="1" noEditPoints="1" noAdjustHandles="1" noChangeArrowheads="1" noChangeShapeType="1" noTextEdit="1"/>
              </p:cNvSpPr>
              <p:nvPr/>
            </p:nvSpPr>
            <p:spPr>
              <a:xfrm>
                <a:off x="3481417" y="3516869"/>
                <a:ext cx="2157514" cy="369332"/>
              </a:xfrm>
              <a:prstGeom prst="rect">
                <a:avLst/>
              </a:prstGeom>
              <a:blipFill>
                <a:blip r:embed="rId13"/>
                <a:stretch>
                  <a:fillRect l="-565" r="-565"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2E82F9FB-46B6-C8C1-1220-5294C85D8B02}"/>
                  </a:ext>
                </a:extLst>
              </p:cNvPr>
              <p:cNvSpPr txBox="1"/>
              <p:nvPr/>
            </p:nvSpPr>
            <p:spPr>
              <a:xfrm>
                <a:off x="3547080" y="4836407"/>
                <a:ext cx="29572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𝑧</m:t>
                      </m:r>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b="0" i="1" smtClean="0">
                              <a:latin typeface="Cambria Math" panose="02040503050406030204" pitchFamily="18" charset="0"/>
                              <a:ea typeface="メイリオ" panose="020B0604030504040204" pitchFamily="50" charset="-128"/>
                            </a:rPr>
                          </m:ctrlPr>
                        </m:funcPr>
                        <m:fName>
                          <m:r>
                            <m:rPr>
                              <m:sty m:val="p"/>
                            </m:rPr>
                            <a:rPr kumimoji="1" lang="en-US" altLang="ja-JP" sz="2400" b="0" i="0" smtClean="0">
                              <a:latin typeface="Cambria Math" panose="02040503050406030204" pitchFamily="18" charset="0"/>
                              <a:ea typeface="メイリオ" panose="020B0604030504040204" pitchFamily="50" charset="-128"/>
                            </a:rPr>
                            <m:t>min</m:t>
                          </m:r>
                        </m:fName>
                        <m:e>
                          <m:r>
                            <a:rPr kumimoji="1" lang="en-US" altLang="ja-JP" sz="2400" b="0" i="1" smtClean="0">
                              <a:latin typeface="Cambria Math" panose="02040503050406030204" pitchFamily="18" charset="0"/>
                              <a:ea typeface="メイリオ" panose="020B0604030504040204" pitchFamily="50" charset="-128"/>
                            </a:rPr>
                            <m:t>(1,</m:t>
                          </m:r>
                          <m:func>
                            <m:funcPr>
                              <m:ctrlPr>
                                <a:rPr kumimoji="1" lang="en-US" altLang="ja-JP" sz="2400" b="0" i="1" smtClean="0">
                                  <a:latin typeface="Cambria Math" panose="02040503050406030204" pitchFamily="18" charset="0"/>
                                  <a:ea typeface="メイリオ" panose="020B0604030504040204" pitchFamily="50" charset="-128"/>
                                </a:rPr>
                              </m:ctrlPr>
                            </m:funcPr>
                            <m:fName>
                              <m:r>
                                <m:rPr>
                                  <m:sty m:val="p"/>
                                </m:rPr>
                                <a:rPr kumimoji="1" lang="en-US" altLang="ja-JP" sz="2400" b="0" i="0" smtClean="0">
                                  <a:latin typeface="Cambria Math" panose="02040503050406030204" pitchFamily="18" charset="0"/>
                                  <a:ea typeface="メイリオ" panose="020B0604030504040204" pitchFamily="50" charset="-128"/>
                                </a:rPr>
                                <m:t>max</m:t>
                              </m:r>
                            </m:fName>
                            <m:e>
                              <m:r>
                                <a:rPr kumimoji="1" lang="en-US" altLang="ja-JP" sz="2400" b="0" i="1" smtClean="0">
                                  <a:latin typeface="Cambria Math" panose="02040503050406030204" pitchFamily="18" charset="0"/>
                                  <a:ea typeface="メイリオ" panose="020B0604030504040204" pitchFamily="50" charset="-128"/>
                                </a:rPr>
                                <m:t>(0,</m:t>
                              </m:r>
                            </m:e>
                          </m:func>
                        </m:e>
                      </m:func>
                      <m:acc>
                        <m:accPr>
                          <m:chr m:val="̅"/>
                          <m:ctrlPr>
                            <a:rPr lang="ja-JP" altLang="en-US" sz="2400" i="1">
                              <a:latin typeface="Cambria Math" panose="02040503050406030204" pitchFamily="18" charset="0"/>
                              <a:ea typeface="メイリオ" panose="020B0604030504040204" pitchFamily="50" charset="-128"/>
                            </a:rPr>
                          </m:ctrlPr>
                        </m:accPr>
                        <m:e>
                          <m:r>
                            <a:rPr lang="en-US" altLang="ja-JP" sz="2400" i="1">
                              <a:latin typeface="Cambria Math" panose="02040503050406030204" pitchFamily="18" charset="0"/>
                              <a:ea typeface="メイリオ" panose="020B0604030504040204" pitchFamily="50" charset="-128"/>
                            </a:rPr>
                            <m:t>𝑠</m:t>
                          </m:r>
                        </m:e>
                      </m:acc>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2E82F9FB-46B6-C8C1-1220-5294C85D8B02}"/>
                  </a:ext>
                </a:extLst>
              </p:cNvPr>
              <p:cNvSpPr txBox="1">
                <a:spLocks noRot="1" noChangeAspect="1" noMove="1" noResize="1" noEditPoints="1" noAdjustHandles="1" noChangeArrowheads="1" noChangeShapeType="1" noTextEdit="1"/>
              </p:cNvSpPr>
              <p:nvPr/>
            </p:nvSpPr>
            <p:spPr>
              <a:xfrm>
                <a:off x="3547080" y="4836407"/>
                <a:ext cx="2957283" cy="369332"/>
              </a:xfrm>
              <a:prstGeom prst="rect">
                <a:avLst/>
              </a:prstGeom>
              <a:blipFill>
                <a:blip r:embed="rId14"/>
                <a:stretch>
                  <a:fillRect l="-412" t="-4918" r="-4948"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51B998D1-28E2-CE39-BDAA-6F6D4F766EF5}"/>
                  </a:ext>
                </a:extLst>
              </p:cNvPr>
              <p:cNvSpPr txBox="1"/>
              <p:nvPr/>
            </p:nvSpPr>
            <p:spPr>
              <a:xfrm>
                <a:off x="3683748" y="5798533"/>
                <a:ext cx="2850372" cy="849015"/>
              </a:xfrm>
              <a:prstGeom prst="rect">
                <a:avLst/>
              </a:prstGeom>
              <a:noFill/>
            </p:spPr>
            <p:txBody>
              <a:bodyPr wrap="square" lIns="0" tIns="0" rIns="0" bIns="0" rtlCol="0">
                <a:spAutoFit/>
              </a:bodyPr>
              <a:lstStyle/>
              <a:p>
                <a:r>
                  <a:rPr kumimoji="1" lang="en-US" altLang="ja-JP" sz="1600" dirty="0">
                    <a:ea typeface="メイリオ" panose="020B0604030504040204" pitchFamily="50" charset="-128"/>
                  </a:rPr>
                  <a:t>0</a:t>
                </a:r>
                <a:r>
                  <a:rPr kumimoji="1" lang="ja-JP" altLang="en-US" sz="1600" dirty="0">
                    <a:ea typeface="メイリオ" panose="020B0604030504040204" pitchFamily="50" charset="-128"/>
                  </a:rPr>
                  <a:t>の</a:t>
                </a:r>
                <a14:m>
                  <m:oMath xmlns:m="http://schemas.openxmlformats.org/officeDocument/2006/math">
                    <m:r>
                      <a:rPr lang="ja-JP" altLang="en-US" sz="1600" i="1">
                        <a:latin typeface="Cambria Math" panose="02040503050406030204" pitchFamily="18" charset="0"/>
                        <a:ea typeface="メイリオ" panose="020B0604030504040204" pitchFamily="50" charset="-128"/>
                      </a:rPr>
                      <m:t>確率</m:t>
                    </m:r>
                    <m:r>
                      <a:rPr lang="ja-JP" altLang="en-US" sz="1600" i="1" smtClean="0">
                        <a:latin typeface="Cambria Math" panose="02040503050406030204" pitchFamily="18" charset="0"/>
                        <a:ea typeface="メイリオ" panose="020B0604030504040204" pitchFamily="50" charset="-128"/>
                      </a:rPr>
                      <m:t>は</m:t>
                    </m:r>
                    <m:acc>
                      <m:accPr>
                        <m:chr m:val="̅"/>
                        <m:ctrlPr>
                          <a:rPr lang="ja-JP" altLang="en-US" sz="1600" i="1">
                            <a:latin typeface="Cambria Math" panose="02040503050406030204" pitchFamily="18" charset="0"/>
                            <a:ea typeface="メイリオ" panose="020B0604030504040204" pitchFamily="50" charset="-128"/>
                          </a:rPr>
                        </m:ctrlPr>
                      </m:accPr>
                      <m:e>
                        <m:r>
                          <a:rPr lang="en-US" altLang="ja-JP" sz="1600" i="1">
                            <a:latin typeface="Cambria Math" panose="02040503050406030204" pitchFamily="18" charset="0"/>
                            <a:ea typeface="メイリオ" panose="020B0604030504040204" pitchFamily="50" charset="-128"/>
                          </a:rPr>
                          <m:t>𝑠</m:t>
                        </m:r>
                      </m:e>
                    </m:acc>
                    <m:r>
                      <a:rPr lang="ja-JP" altLang="en-US" sz="1600" i="1" smtClean="0">
                        <a:latin typeface="Cambria Math" panose="02040503050406030204" pitchFamily="18" charset="0"/>
                        <a:ea typeface="メイリオ" panose="020B0604030504040204" pitchFamily="50" charset="-128"/>
                      </a:rPr>
                      <m:t>の</m:t>
                    </m:r>
                    <m:r>
                      <a:rPr lang="ja-JP" altLang="en-US" sz="1600" i="1">
                        <a:latin typeface="Cambria Math" panose="02040503050406030204" pitchFamily="18" charset="0"/>
                        <a:ea typeface="メイリオ" panose="020B0604030504040204" pitchFamily="50" charset="-128"/>
                      </a:rPr>
                      <m:t>累積分布</m:t>
                    </m:r>
                    <m:sSub>
                      <m:sSubPr>
                        <m:ctrlPr>
                          <a:rPr kumimoji="1" lang="en-US" altLang="ja-JP" sz="1600" i="1" smtClean="0">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𝑄</m:t>
                        </m:r>
                      </m:e>
                      <m:sub>
                        <m:acc>
                          <m:accPr>
                            <m:chr m:val="̅"/>
                            <m:ctrlPr>
                              <a:rPr kumimoji="1" lang="en-US" altLang="ja-JP" sz="1600" i="1" smtClean="0">
                                <a:latin typeface="Cambria Math" panose="02040503050406030204" pitchFamily="18" charset="0"/>
                                <a:ea typeface="メイリオ" panose="020B0604030504040204" pitchFamily="50" charset="-128"/>
                              </a:rPr>
                            </m:ctrlPr>
                          </m:accPr>
                          <m:e>
                            <m:r>
                              <a:rPr kumimoji="1" lang="en-US" altLang="ja-JP" sz="1600" b="0" i="1" smtClean="0">
                                <a:latin typeface="Cambria Math" panose="02040503050406030204" pitchFamily="18" charset="0"/>
                                <a:ea typeface="メイリオ" panose="020B0604030504040204" pitchFamily="50" charset="-128"/>
                              </a:rPr>
                              <m:t>𝑠</m:t>
                            </m:r>
                          </m:e>
                        </m:acc>
                      </m:sub>
                    </m:sSub>
                    <m:r>
                      <a:rPr kumimoji="1" lang="en-US" altLang="ja-JP" sz="1600" b="0" i="1" smtClean="0">
                        <a:latin typeface="Cambria Math" panose="02040503050406030204" pitchFamily="18" charset="0"/>
                        <a:ea typeface="メイリオ" panose="020B0604030504040204" pitchFamily="50" charset="-128"/>
                      </a:rPr>
                      <m:t>(0|</m:t>
                    </m:r>
                    <m:r>
                      <a:rPr kumimoji="1" lang="ja-JP" altLang="en-US" sz="1600" b="0" i="1" smtClean="0">
                        <a:latin typeface="Cambria Math" panose="02040503050406030204" pitchFamily="18" charset="0"/>
                        <a:ea typeface="メイリオ" panose="020B0604030504040204" pitchFamily="50" charset="-128"/>
                      </a:rPr>
                      <m:t>𝜙</m:t>
                    </m:r>
                    <m:r>
                      <a:rPr kumimoji="1" lang="en-US" altLang="ja-JP" sz="1600" b="0" i="1" smtClean="0">
                        <a:latin typeface="Cambria Math" panose="02040503050406030204" pitchFamily="18" charset="0"/>
                        <a:ea typeface="メイリオ" panose="020B0604030504040204" pitchFamily="50" charset="-128"/>
                      </a:rPr>
                      <m:t>)</m:t>
                    </m:r>
                  </m:oMath>
                </a14:m>
                <a:r>
                  <a:rPr kumimoji="1" lang="ja-JP" altLang="en-US" sz="1600" dirty="0">
                    <a:latin typeface="メイリオ" panose="020B0604030504040204" pitchFamily="50" charset="-128"/>
                    <a:ea typeface="メイリオ" panose="020B0604030504040204" pitchFamily="50" charset="-128"/>
                  </a:rPr>
                  <a:t>に畳み込む</a:t>
                </a:r>
                <a:endParaRPr kumimoji="1" lang="en-US" altLang="ja-JP" sz="1600" dirty="0">
                  <a:latin typeface="メイリオ" panose="020B0604030504040204" pitchFamily="50" charset="-128"/>
                  <a:ea typeface="メイリオ" panose="020B0604030504040204" pitchFamily="50" charset="-128"/>
                </a:endParaRPr>
              </a:p>
              <a:p>
                <a14:m>
                  <m:oMath xmlns:m="http://schemas.openxmlformats.org/officeDocument/2006/math">
                    <m:f>
                      <m:fPr>
                        <m:ctrlPr>
                          <a:rPr lang="en-US" altLang="ja-JP" sz="1600" i="1">
                            <a:latin typeface="Cambria Math" panose="02040503050406030204" pitchFamily="18" charset="0"/>
                            <a:ea typeface="メイリオ" panose="020B0604030504040204" pitchFamily="50" charset="-128"/>
                          </a:rPr>
                        </m:ctrlPr>
                      </m:fPr>
                      <m:num>
                        <m:r>
                          <a:rPr lang="en-US" altLang="ja-JP" sz="1600" i="1">
                            <a:latin typeface="Cambria Math" panose="02040503050406030204" pitchFamily="18" charset="0"/>
                            <a:ea typeface="メイリオ" panose="020B0604030504040204" pitchFamily="50" charset="-128"/>
                          </a:rPr>
                          <m:t>−</m:t>
                        </m:r>
                        <m:r>
                          <a:rPr lang="en-US" altLang="ja-JP" sz="1600" i="1">
                            <a:latin typeface="Cambria Math" panose="02040503050406030204" pitchFamily="18" charset="0"/>
                            <a:ea typeface="メイリオ" panose="020B0604030504040204" pitchFamily="50" charset="-128"/>
                          </a:rPr>
                          <m:t>𝑙</m:t>
                        </m:r>
                      </m:num>
                      <m:den>
                        <m:r>
                          <a:rPr lang="en-US" altLang="ja-JP" sz="1600" i="1">
                            <a:latin typeface="Cambria Math" panose="02040503050406030204" pitchFamily="18" charset="0"/>
                            <a:ea typeface="メイリオ" panose="020B0604030504040204" pitchFamily="50" charset="-128"/>
                          </a:rPr>
                          <m:t>𝑟</m:t>
                        </m:r>
                        <m:r>
                          <a:rPr lang="en-US" altLang="ja-JP" sz="1600" i="1">
                            <a:latin typeface="Cambria Math" panose="02040503050406030204" pitchFamily="18" charset="0"/>
                            <a:ea typeface="メイリオ" panose="020B0604030504040204" pitchFamily="50" charset="-128"/>
                          </a:rPr>
                          <m:t>−</m:t>
                        </m:r>
                        <m:r>
                          <a:rPr lang="en-US" altLang="ja-JP" sz="1600" i="1">
                            <a:latin typeface="Cambria Math" panose="02040503050406030204" pitchFamily="18" charset="0"/>
                            <a:ea typeface="メイリオ" panose="020B0604030504040204" pitchFamily="50" charset="-128"/>
                          </a:rPr>
                          <m:t>𝑙</m:t>
                        </m:r>
                      </m:den>
                    </m:f>
                  </m:oMath>
                </a14:m>
                <a:r>
                  <a:rPr kumimoji="1" lang="ja-JP" altLang="en-US" sz="1600" dirty="0">
                    <a:latin typeface="メイリオ" panose="020B0604030504040204" pitchFamily="50" charset="-128"/>
                    <a:ea typeface="メイリオ" panose="020B0604030504040204" pitchFamily="50" charset="-128"/>
                  </a:rPr>
                  <a:t>より小ければ</a:t>
                </a:r>
                <a:r>
                  <a:rPr kumimoji="1" lang="en-US" altLang="ja-JP" sz="1600" dirty="0">
                    <a:latin typeface="メイリオ" panose="020B0604030504040204" pitchFamily="50" charset="-128"/>
                    <a:ea typeface="メイリオ" panose="020B0604030504040204" pitchFamily="50" charset="-128"/>
                  </a:rPr>
                  <a:t>0</a:t>
                </a:r>
                <a:r>
                  <a:rPr kumimoji="1" lang="ja-JP" altLang="en-US" sz="1600" dirty="0">
                    <a:latin typeface="メイリオ" panose="020B0604030504040204" pitchFamily="50" charset="-128"/>
                    <a:ea typeface="メイリオ" panose="020B0604030504040204" pitchFamily="50" charset="-128"/>
                  </a:rPr>
                  <a:t>に畳み込む</a:t>
                </a:r>
              </a:p>
            </p:txBody>
          </p:sp>
        </mc:Choice>
        <mc:Fallback xmlns="">
          <p:sp>
            <p:nvSpPr>
              <p:cNvPr id="27" name="テキスト ボックス 26">
                <a:extLst>
                  <a:ext uri="{FF2B5EF4-FFF2-40B4-BE49-F238E27FC236}">
                    <a16:creationId xmlns:a16="http://schemas.microsoft.com/office/drawing/2014/main" id="{51B998D1-28E2-CE39-BDAA-6F6D4F766EF5}"/>
                  </a:ext>
                </a:extLst>
              </p:cNvPr>
              <p:cNvSpPr txBox="1">
                <a:spLocks noRot="1" noChangeAspect="1" noMove="1" noResize="1" noEditPoints="1" noAdjustHandles="1" noChangeArrowheads="1" noChangeShapeType="1" noTextEdit="1"/>
              </p:cNvSpPr>
              <p:nvPr/>
            </p:nvSpPr>
            <p:spPr>
              <a:xfrm>
                <a:off x="3683748" y="5798533"/>
                <a:ext cx="2850372" cy="849015"/>
              </a:xfrm>
              <a:prstGeom prst="rect">
                <a:avLst/>
              </a:prstGeom>
              <a:blipFill>
                <a:blip r:embed="rId15"/>
                <a:stretch>
                  <a:fillRect l="-4274" t="-7914" b="-10791"/>
                </a:stretch>
              </a:blipFill>
            </p:spPr>
            <p:txBody>
              <a:bodyPr/>
              <a:lstStyle/>
              <a:p>
                <a:r>
                  <a:rPr lang="ja-JP" altLang="en-US">
                    <a:noFill/>
                  </a:rPr>
                  <a:t> </a:t>
                </a:r>
              </a:p>
            </p:txBody>
          </p:sp>
        </mc:Fallback>
      </mc:AlternateContent>
      <p:sp>
        <p:nvSpPr>
          <p:cNvPr id="28" name="吹き出し: 四角形 27">
            <a:extLst>
              <a:ext uri="{FF2B5EF4-FFF2-40B4-BE49-F238E27FC236}">
                <a16:creationId xmlns:a16="http://schemas.microsoft.com/office/drawing/2014/main" id="{013FBDF0-E14D-E9DD-9DD5-4A09B6992F37}"/>
              </a:ext>
            </a:extLst>
          </p:cNvPr>
          <p:cNvSpPr/>
          <p:nvPr/>
        </p:nvSpPr>
        <p:spPr>
          <a:xfrm>
            <a:off x="3574211" y="5705285"/>
            <a:ext cx="3016937" cy="1031946"/>
          </a:xfrm>
          <a:prstGeom prst="wedgeRectCallout">
            <a:avLst>
              <a:gd name="adj1" fmla="val 66603"/>
              <a:gd name="adj2" fmla="val -61960"/>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C38C4BF-C843-1BE0-A1C9-1051577207F3}"/>
                  </a:ext>
                </a:extLst>
              </p:cNvPr>
              <p:cNvSpPr txBox="1"/>
              <p:nvPr/>
            </p:nvSpPr>
            <p:spPr>
              <a:xfrm>
                <a:off x="8906077" y="5923067"/>
                <a:ext cx="3177982" cy="849015"/>
              </a:xfrm>
              <a:prstGeom prst="rect">
                <a:avLst/>
              </a:prstGeom>
              <a:noFill/>
            </p:spPr>
            <p:txBody>
              <a:bodyPr wrap="square" lIns="0" tIns="0" rIns="0" bIns="0" rtlCol="0">
                <a:spAutoFit/>
              </a:bodyPr>
              <a:lstStyle/>
              <a:p>
                <a:r>
                  <a:rPr kumimoji="1" lang="en-US" altLang="ja-JP" sz="1600" dirty="0">
                    <a:ea typeface="メイリオ" panose="020B0604030504040204" pitchFamily="50" charset="-128"/>
                  </a:rPr>
                  <a:t>1</a:t>
                </a:r>
                <a:r>
                  <a:rPr kumimoji="1" lang="ja-JP" altLang="en-US" sz="1600" dirty="0">
                    <a:ea typeface="メイリオ" panose="020B0604030504040204" pitchFamily="50" charset="-128"/>
                  </a:rPr>
                  <a:t>の</a:t>
                </a:r>
                <a14:m>
                  <m:oMath xmlns:m="http://schemas.openxmlformats.org/officeDocument/2006/math">
                    <m:r>
                      <a:rPr lang="ja-JP" altLang="en-US" sz="1600" i="1">
                        <a:latin typeface="Cambria Math" panose="02040503050406030204" pitchFamily="18" charset="0"/>
                        <a:ea typeface="メイリオ" panose="020B0604030504040204" pitchFamily="50" charset="-128"/>
                      </a:rPr>
                      <m:t>確率</m:t>
                    </m:r>
                    <m:r>
                      <a:rPr lang="ja-JP" altLang="en-US" sz="1600" i="1" smtClean="0">
                        <a:latin typeface="Cambria Math" panose="02040503050406030204" pitchFamily="18" charset="0"/>
                        <a:ea typeface="メイリオ" panose="020B0604030504040204" pitchFamily="50" charset="-128"/>
                      </a:rPr>
                      <m:t>は</m:t>
                    </m:r>
                    <m:acc>
                      <m:accPr>
                        <m:chr m:val="̅"/>
                        <m:ctrlPr>
                          <a:rPr lang="ja-JP" altLang="en-US" sz="1600" i="1">
                            <a:latin typeface="Cambria Math" panose="02040503050406030204" pitchFamily="18" charset="0"/>
                            <a:ea typeface="メイリオ" panose="020B0604030504040204" pitchFamily="50" charset="-128"/>
                          </a:rPr>
                        </m:ctrlPr>
                      </m:accPr>
                      <m:e>
                        <m:r>
                          <a:rPr lang="en-US" altLang="ja-JP" sz="1600" i="1">
                            <a:latin typeface="Cambria Math" panose="02040503050406030204" pitchFamily="18" charset="0"/>
                            <a:ea typeface="メイリオ" panose="020B0604030504040204" pitchFamily="50" charset="-128"/>
                          </a:rPr>
                          <m:t>𝑠</m:t>
                        </m:r>
                      </m:e>
                    </m:acc>
                    <m:r>
                      <a:rPr lang="ja-JP" altLang="en-US" sz="1600" i="1" smtClean="0">
                        <a:latin typeface="Cambria Math" panose="02040503050406030204" pitchFamily="18" charset="0"/>
                        <a:ea typeface="メイリオ" panose="020B0604030504040204" pitchFamily="50" charset="-128"/>
                      </a:rPr>
                      <m:t>の</m:t>
                    </m:r>
                    <m:r>
                      <a:rPr lang="ja-JP" altLang="en-US" sz="1600" i="1">
                        <a:latin typeface="Cambria Math" panose="02040503050406030204" pitchFamily="18" charset="0"/>
                        <a:ea typeface="メイリオ" panose="020B0604030504040204" pitchFamily="50" charset="-128"/>
                      </a:rPr>
                      <m:t>累積分布</m:t>
                    </m:r>
                    <m:sSub>
                      <m:sSubPr>
                        <m:ctrlPr>
                          <a:rPr kumimoji="1" lang="en-US" altLang="ja-JP" sz="1600" i="1" smtClean="0">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1−</m:t>
                        </m:r>
                        <m:r>
                          <a:rPr kumimoji="1" lang="en-US" altLang="ja-JP" sz="1600" b="0" i="1" smtClean="0">
                            <a:latin typeface="Cambria Math" panose="02040503050406030204" pitchFamily="18" charset="0"/>
                            <a:ea typeface="メイリオ" panose="020B0604030504040204" pitchFamily="50" charset="-128"/>
                          </a:rPr>
                          <m:t>𝑄</m:t>
                        </m:r>
                      </m:e>
                      <m:sub>
                        <m:acc>
                          <m:accPr>
                            <m:chr m:val="̅"/>
                            <m:ctrlPr>
                              <a:rPr kumimoji="1" lang="en-US" altLang="ja-JP" sz="1600" i="1" smtClean="0">
                                <a:latin typeface="Cambria Math" panose="02040503050406030204" pitchFamily="18" charset="0"/>
                                <a:ea typeface="メイリオ" panose="020B0604030504040204" pitchFamily="50" charset="-128"/>
                              </a:rPr>
                            </m:ctrlPr>
                          </m:accPr>
                          <m:e>
                            <m:r>
                              <a:rPr kumimoji="1" lang="en-US" altLang="ja-JP" sz="1600" b="0" i="1" smtClean="0">
                                <a:latin typeface="Cambria Math" panose="02040503050406030204" pitchFamily="18" charset="0"/>
                                <a:ea typeface="メイリオ" panose="020B0604030504040204" pitchFamily="50" charset="-128"/>
                              </a:rPr>
                              <m:t>𝑠</m:t>
                            </m:r>
                          </m:e>
                        </m:acc>
                      </m:sub>
                    </m:sSub>
                    <m:r>
                      <a:rPr kumimoji="1" lang="en-US" altLang="ja-JP" sz="1600" b="0" i="1" smtClean="0">
                        <a:latin typeface="Cambria Math" panose="02040503050406030204" pitchFamily="18" charset="0"/>
                        <a:ea typeface="メイリオ" panose="020B0604030504040204" pitchFamily="50" charset="-128"/>
                      </a:rPr>
                      <m:t>(1|</m:t>
                    </m:r>
                    <m:r>
                      <a:rPr kumimoji="1" lang="ja-JP" altLang="en-US" sz="1600" b="0" i="1" smtClean="0">
                        <a:latin typeface="Cambria Math" panose="02040503050406030204" pitchFamily="18" charset="0"/>
                        <a:ea typeface="メイリオ" panose="020B0604030504040204" pitchFamily="50" charset="-128"/>
                      </a:rPr>
                      <m:t>𝜙</m:t>
                    </m:r>
                    <m:r>
                      <a:rPr kumimoji="1" lang="en-US" altLang="ja-JP" sz="1600" b="0" i="1" smtClean="0">
                        <a:latin typeface="Cambria Math" panose="02040503050406030204" pitchFamily="18" charset="0"/>
                        <a:ea typeface="メイリオ" panose="020B0604030504040204" pitchFamily="50" charset="-128"/>
                      </a:rPr>
                      <m:t>)</m:t>
                    </m:r>
                  </m:oMath>
                </a14:m>
                <a:r>
                  <a:rPr kumimoji="1" lang="ja-JP" altLang="en-US" sz="1600" dirty="0">
                    <a:latin typeface="メイリオ" panose="020B0604030504040204" pitchFamily="50" charset="-128"/>
                    <a:ea typeface="メイリオ" panose="020B0604030504040204" pitchFamily="50" charset="-128"/>
                  </a:rPr>
                  <a:t>に畳み込む</a:t>
                </a:r>
                <a:endParaRPr kumimoji="1" lang="en-US" altLang="ja-JP" sz="1600" dirty="0">
                  <a:latin typeface="メイリオ" panose="020B0604030504040204" pitchFamily="50" charset="-128"/>
                  <a:ea typeface="メイリオ" panose="020B0604030504040204" pitchFamily="50" charset="-128"/>
                </a:endParaRPr>
              </a:p>
              <a:p>
                <a14:m>
                  <m:oMath xmlns:m="http://schemas.openxmlformats.org/officeDocument/2006/math">
                    <m:f>
                      <m:fPr>
                        <m:ctrlPr>
                          <a:rPr lang="en-US" altLang="ja-JP" sz="1600" i="1">
                            <a:latin typeface="Cambria Math" panose="02040503050406030204" pitchFamily="18" charset="0"/>
                            <a:ea typeface="メイリオ" panose="020B0604030504040204" pitchFamily="50" charset="-128"/>
                          </a:rPr>
                        </m:ctrlPr>
                      </m:fPr>
                      <m:num>
                        <m:r>
                          <a:rPr lang="en-US" altLang="ja-JP" sz="1600" i="1">
                            <a:latin typeface="Cambria Math" panose="02040503050406030204" pitchFamily="18" charset="0"/>
                            <a:ea typeface="メイリオ" panose="020B0604030504040204" pitchFamily="50" charset="-128"/>
                          </a:rPr>
                          <m:t>1−</m:t>
                        </m:r>
                        <m:r>
                          <a:rPr lang="en-US" altLang="ja-JP" sz="1600" i="1">
                            <a:latin typeface="Cambria Math" panose="02040503050406030204" pitchFamily="18" charset="0"/>
                            <a:ea typeface="メイリオ" panose="020B0604030504040204" pitchFamily="50" charset="-128"/>
                          </a:rPr>
                          <m:t>𝑙</m:t>
                        </m:r>
                      </m:num>
                      <m:den>
                        <m:r>
                          <a:rPr lang="en-US" altLang="ja-JP" sz="1600" i="1">
                            <a:latin typeface="Cambria Math" panose="02040503050406030204" pitchFamily="18" charset="0"/>
                            <a:ea typeface="メイリオ" panose="020B0604030504040204" pitchFamily="50" charset="-128"/>
                          </a:rPr>
                          <m:t>𝑟</m:t>
                        </m:r>
                        <m:r>
                          <a:rPr lang="en-US" altLang="ja-JP" sz="1600" i="1">
                            <a:latin typeface="Cambria Math" panose="02040503050406030204" pitchFamily="18" charset="0"/>
                            <a:ea typeface="メイリオ" panose="020B0604030504040204" pitchFamily="50" charset="-128"/>
                          </a:rPr>
                          <m:t>−</m:t>
                        </m:r>
                        <m:r>
                          <a:rPr lang="en-US" altLang="ja-JP" sz="1600" i="1">
                            <a:latin typeface="Cambria Math" panose="02040503050406030204" pitchFamily="18" charset="0"/>
                            <a:ea typeface="メイリオ" panose="020B0604030504040204" pitchFamily="50" charset="-128"/>
                          </a:rPr>
                          <m:t>𝑙</m:t>
                        </m:r>
                      </m:den>
                    </m:f>
                  </m:oMath>
                </a14:m>
                <a:r>
                  <a:rPr lang="ja-JP" altLang="en-US" sz="1600" dirty="0">
                    <a:latin typeface="メイリオ" panose="020B0604030504040204" pitchFamily="50" charset="-128"/>
                    <a:ea typeface="メイリオ" panose="020B0604030504040204" pitchFamily="50" charset="-128"/>
                  </a:rPr>
                  <a:t>より大きければ</a:t>
                </a:r>
                <a:r>
                  <a:rPr lang="en-US" altLang="ja-JP" sz="1600" dirty="0">
                    <a:latin typeface="メイリオ" panose="020B0604030504040204" pitchFamily="50" charset="-128"/>
                    <a:ea typeface="メイリオ" panose="020B0604030504040204" pitchFamily="50" charset="-128"/>
                  </a:rPr>
                  <a:t>1</a:t>
                </a:r>
                <a:r>
                  <a:rPr lang="ja-JP" altLang="en-US" sz="1600" dirty="0">
                    <a:latin typeface="メイリオ" panose="020B0604030504040204" pitchFamily="50" charset="-128"/>
                    <a:ea typeface="メイリオ" panose="020B0604030504040204" pitchFamily="50" charset="-128"/>
                  </a:rPr>
                  <a:t>に畳み込む</a:t>
                </a:r>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AC38C4BF-C843-1BE0-A1C9-1051577207F3}"/>
                  </a:ext>
                </a:extLst>
              </p:cNvPr>
              <p:cNvSpPr txBox="1">
                <a:spLocks noRot="1" noChangeAspect="1" noMove="1" noResize="1" noEditPoints="1" noAdjustHandles="1" noChangeArrowheads="1" noChangeShapeType="1" noTextEdit="1"/>
              </p:cNvSpPr>
              <p:nvPr/>
            </p:nvSpPr>
            <p:spPr>
              <a:xfrm>
                <a:off x="8906077" y="5923067"/>
                <a:ext cx="3177982" cy="849015"/>
              </a:xfrm>
              <a:prstGeom prst="rect">
                <a:avLst/>
              </a:prstGeom>
              <a:blipFill>
                <a:blip r:embed="rId16"/>
                <a:stretch>
                  <a:fillRect l="-4031" t="-8633" r="-192" b="-10072"/>
                </a:stretch>
              </a:blipFill>
            </p:spPr>
            <p:txBody>
              <a:bodyPr/>
              <a:lstStyle/>
              <a:p>
                <a:r>
                  <a:rPr lang="ja-JP" altLang="en-US">
                    <a:noFill/>
                  </a:rPr>
                  <a:t> </a:t>
                </a:r>
              </a:p>
            </p:txBody>
          </p:sp>
        </mc:Fallback>
      </mc:AlternateContent>
      <p:sp>
        <p:nvSpPr>
          <p:cNvPr id="30" name="吹き出し: 四角形 29">
            <a:extLst>
              <a:ext uri="{FF2B5EF4-FFF2-40B4-BE49-F238E27FC236}">
                <a16:creationId xmlns:a16="http://schemas.microsoft.com/office/drawing/2014/main" id="{D7AC496B-6D03-509E-F0DC-4C4DEB6BB6CE}"/>
              </a:ext>
            </a:extLst>
          </p:cNvPr>
          <p:cNvSpPr/>
          <p:nvPr/>
        </p:nvSpPr>
        <p:spPr>
          <a:xfrm>
            <a:off x="8829005" y="5847033"/>
            <a:ext cx="3188253" cy="950580"/>
          </a:xfrm>
          <a:prstGeom prst="wedgeRectCallout">
            <a:avLst>
              <a:gd name="adj1" fmla="val -35943"/>
              <a:gd name="adj2" fmla="val -78206"/>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7D89C548-54DB-4C11-F549-EC7E1ACE7DC7}"/>
                  </a:ext>
                </a:extLst>
              </p:cNvPr>
              <p:cNvSpPr txBox="1"/>
              <p:nvPr/>
            </p:nvSpPr>
            <p:spPr>
              <a:xfrm>
                <a:off x="7057835" y="5505703"/>
                <a:ext cx="2348976" cy="400110"/>
              </a:xfrm>
              <a:prstGeom prst="rect">
                <a:avLst/>
              </a:prstGeom>
              <a:noFill/>
            </p:spPr>
            <p:txBody>
              <a:bodyPr wrap="none" rtlCol="0">
                <a:spAutoFit/>
              </a:bodyPr>
              <a:lstStyle/>
              <a:p>
                <a14:m>
                  <m:oMath xmlns:m="http://schemas.openxmlformats.org/officeDocument/2006/math">
                    <m:acc>
                      <m:accPr>
                        <m:chr m:val="̅"/>
                        <m:ctrlPr>
                          <a:rPr lang="ja-JP" altLang="en-US" sz="2000" i="1" smtClean="0">
                            <a:latin typeface="Cambria Math" panose="02040503050406030204" pitchFamily="18" charset="0"/>
                            <a:ea typeface="メイリオ" panose="020B0604030504040204" pitchFamily="50" charset="-128"/>
                          </a:rPr>
                        </m:ctrlPr>
                      </m:accPr>
                      <m:e>
                        <m:r>
                          <a:rPr lang="en-US" altLang="ja-JP" sz="2000" i="1">
                            <a:latin typeface="Cambria Math" panose="02040503050406030204" pitchFamily="18" charset="0"/>
                            <a:ea typeface="メイリオ" panose="020B0604030504040204" pitchFamily="50" charset="-128"/>
                          </a:rPr>
                          <m:t>𝑠</m:t>
                        </m:r>
                      </m:e>
                    </m:acc>
                    <m:r>
                      <a:rPr lang="en-US" altLang="ja-JP" sz="2000" b="0" i="1" smtClean="0">
                        <a:latin typeface="Cambria Math" panose="02040503050406030204" pitchFamily="18" charset="0"/>
                        <a:ea typeface="メイリオ" panose="020B0604030504040204" pitchFamily="50" charset="-128"/>
                      </a:rPr>
                      <m:t>=(0,1)</m:t>
                    </m:r>
                  </m:oMath>
                </a14:m>
                <a:r>
                  <a:rPr kumimoji="1" lang="en-US" altLang="ja-JP" sz="2000" dirty="0">
                    <a:latin typeface="メイリオ" panose="020B0604030504040204" pitchFamily="50" charset="-128"/>
                    <a:ea typeface="メイリオ" panose="020B0604030504040204" pitchFamily="50" charset="-128"/>
                  </a:rPr>
                  <a:t>:truncate</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7D89C548-54DB-4C11-F549-EC7E1ACE7DC7}"/>
                  </a:ext>
                </a:extLst>
              </p:cNvPr>
              <p:cNvSpPr txBox="1">
                <a:spLocks noRot="1" noChangeAspect="1" noMove="1" noResize="1" noEditPoints="1" noAdjustHandles="1" noChangeArrowheads="1" noChangeShapeType="1" noTextEdit="1"/>
              </p:cNvSpPr>
              <p:nvPr/>
            </p:nvSpPr>
            <p:spPr>
              <a:xfrm>
                <a:off x="7057835" y="5505703"/>
                <a:ext cx="2348976" cy="400110"/>
              </a:xfrm>
              <a:prstGeom prst="rect">
                <a:avLst/>
              </a:prstGeom>
              <a:blipFill>
                <a:blip r:embed="rId18"/>
                <a:stretch>
                  <a:fillRect t="-7576" r="-1818" b="-25758"/>
                </a:stretch>
              </a:blipFill>
            </p:spPr>
            <p:txBody>
              <a:bodyPr/>
              <a:lstStyle/>
              <a:p>
                <a:r>
                  <a:rPr lang="ja-JP" altLang="en-US">
                    <a:noFill/>
                  </a:rPr>
                  <a:t> </a:t>
                </a:r>
              </a:p>
            </p:txBody>
          </p:sp>
        </mc:Fallback>
      </mc:AlternateContent>
      <p:cxnSp>
        <p:nvCxnSpPr>
          <p:cNvPr id="33" name="直線矢印コネクタ 32">
            <a:extLst>
              <a:ext uri="{FF2B5EF4-FFF2-40B4-BE49-F238E27FC236}">
                <a16:creationId xmlns:a16="http://schemas.microsoft.com/office/drawing/2014/main" id="{4448166C-42C3-DDF9-237E-04EEBF36AE32}"/>
              </a:ext>
            </a:extLst>
          </p:cNvPr>
          <p:cNvCxnSpPr/>
          <p:nvPr/>
        </p:nvCxnSpPr>
        <p:spPr>
          <a:xfrm>
            <a:off x="7157456" y="5546784"/>
            <a:ext cx="206010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5F1FBFD0-F1CA-9688-75E5-A114337E7D4D}"/>
              </a:ext>
            </a:extLst>
          </p:cNvPr>
          <p:cNvSpPr txBox="1"/>
          <p:nvPr/>
        </p:nvSpPr>
        <p:spPr>
          <a:xfrm>
            <a:off x="530570" y="739111"/>
            <a:ext cx="11947585" cy="646331"/>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*Maddison et </a:t>
            </a:r>
            <a:r>
              <a:rPr lang="en-US" altLang="ja-JP" dirty="0" err="1">
                <a:latin typeface="メイリオ" panose="020B0604030504040204" pitchFamily="50" charset="-128"/>
                <a:ea typeface="メイリオ" panose="020B0604030504040204" pitchFamily="50" charset="-128"/>
              </a:rPr>
              <a:t>al.,“The</a:t>
            </a:r>
            <a:r>
              <a:rPr lang="en-US" altLang="ja-JP" dirty="0">
                <a:latin typeface="メイリオ" panose="020B0604030504040204" pitchFamily="50" charset="-128"/>
                <a:ea typeface="メイリオ" panose="020B0604030504040204" pitchFamily="50" charset="-128"/>
              </a:rPr>
              <a:t> concrete distribution: A continuous relaxation of discrete random variables,”  International Conference on Learning Representations,2016.</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134015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312222</TotalTime>
  <Words>2921</Words>
  <Application>Microsoft Office PowerPoint</Application>
  <PresentationFormat>ワイド画面</PresentationFormat>
  <Paragraphs>409</Paragraphs>
  <Slides>26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メイリオ</vt:lpstr>
      <vt:lpstr>游ゴシック</vt:lpstr>
      <vt:lpstr>游ゴシック Light</vt:lpstr>
      <vt:lpstr>Arial</vt:lpstr>
      <vt:lpstr>Cambria Math</vt:lpstr>
      <vt:lpstr>Times New Roman</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1116</cp:revision>
  <cp:lastPrinted>2024-01-08T02:23:28Z</cp:lastPrinted>
  <dcterms:created xsi:type="dcterms:W3CDTF">2023-10-04T01:11:48Z</dcterms:created>
  <dcterms:modified xsi:type="dcterms:W3CDTF">2025-09-18T09:31:39Z</dcterms:modified>
</cp:coreProperties>
</file>