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ora" panose="020B0604020202020204" charset="-52"/>
      <p:regular r:id="rId1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29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214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06217" y="1579130"/>
            <a:ext cx="7468553" cy="2816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Паралельна реалізація алгоритму bucket sort мовою C++ з використанням OpenMP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7458618" y="4986905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 err="1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Виконала</a:t>
            </a: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Скрипець Ольга, ІП-21 </a:t>
            </a:r>
            <a:endParaRPr lang="uk-UA" sz="1850" dirty="0" smtClean="0">
              <a:solidFill>
                <a:srgbClr val="3A3630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 algn="l">
              <a:lnSpc>
                <a:spcPts val="3000"/>
              </a:lnSpc>
              <a:buNone/>
            </a:pPr>
            <a:r>
              <a:rPr lang="en-US" sz="1850" dirty="0" err="1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Керівник</a:t>
            </a: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: Нестеренко К.П. </a:t>
            </a:r>
            <a:endParaRPr lang="uk-UA" sz="1850" dirty="0" smtClean="0">
              <a:solidFill>
                <a:srgbClr val="3A3630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 algn="l">
              <a:lnSpc>
                <a:spcPts val="3000"/>
              </a:lnSpc>
              <a:buNone/>
            </a:pPr>
            <a:endParaRPr lang="uk-UA" sz="1850" dirty="0">
              <a:solidFill>
                <a:srgbClr val="3A3630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 algn="l">
              <a:lnSpc>
                <a:spcPts val="3000"/>
              </a:lnSpc>
              <a:buNone/>
            </a:pPr>
            <a:endParaRPr lang="uk-UA" sz="1850" dirty="0" smtClean="0">
              <a:solidFill>
                <a:srgbClr val="3A3630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 algn="l">
              <a:lnSpc>
                <a:spcPts val="3000"/>
              </a:lnSpc>
              <a:buNone/>
            </a:pPr>
            <a:r>
              <a:rPr lang="en-US" sz="1850" dirty="0" err="1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Київ</a:t>
            </a: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2024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6324124" y="6028373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026" name="Picture 2" descr="Bucket Sort | Definition and Overvi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46" y="1579130"/>
            <a:ext cx="6425483" cy="528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12618720" y="7757160"/>
            <a:ext cx="2011680" cy="47244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99083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Актуальність теми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32302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1615559" y="2323028"/>
            <a:ext cx="283678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Велика кількість даних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15559" y="3170515"/>
            <a:ext cx="283678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Велика кількість даних потребує ефективної обробки, з чим послідовні алгоритми не завжди справляються.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691658" y="232302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8" name="Text 5"/>
          <p:cNvSpPr/>
          <p:nvPr/>
        </p:nvSpPr>
        <p:spPr>
          <a:xfrm>
            <a:off x="5469493" y="2323028"/>
            <a:ext cx="283678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Багатоядерні процесори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69493" y="3170515"/>
            <a:ext cx="2836783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Багатоядерні процесори дозволяють використовувати паралельні обчислення для прискорення обробки даних.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5977176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</p:sp>
      <p:sp>
        <p:nvSpPr>
          <p:cNvPr id="11" name="Text 8"/>
          <p:cNvSpPr/>
          <p:nvPr/>
        </p:nvSpPr>
        <p:spPr>
          <a:xfrm>
            <a:off x="1615559" y="5977176"/>
            <a:ext cx="288845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Алгоритм bucket sort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615559" y="6472714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Алгоритм bucket sort підходить для розпаралелювання, що робить його актуальним для оптимізації.</a:t>
            </a:r>
            <a:endParaRPr lang="en-US" sz="1850" dirty="0"/>
          </a:p>
        </p:txBody>
      </p:sp>
      <p:pic>
        <p:nvPicPr>
          <p:cNvPr id="2050" name="Picture 2" descr="Bucket Sort in C++ (Code with Example) | FavTuto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3" r="14233"/>
          <a:stretch/>
        </p:blipFill>
        <p:spPr bwMode="auto">
          <a:xfrm>
            <a:off x="9250680" y="2629435"/>
            <a:ext cx="499872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12618720" y="7757160"/>
            <a:ext cx="2011680" cy="47244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061341" y="696754"/>
            <a:ext cx="6500932" cy="633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Мета та завдання курсової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3604141" y="1653778"/>
            <a:ext cx="7635478" cy="1566743"/>
          </a:xfrm>
          <a:prstGeom prst="roundRect">
            <a:avLst>
              <a:gd name="adj" fmla="val 2063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3819644" y="1869281"/>
            <a:ext cx="2535317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Мета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3819644" y="2315408"/>
            <a:ext cx="7204472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Розробити паралельну версію алгоритму bucket sort </a:t>
            </a:r>
            <a:r>
              <a:rPr lang="en-US" sz="1650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мовою</a:t>
            </a: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6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</a:t>
            </a:r>
            <a:r>
              <a:rPr lang="uk-UA" sz="16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++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3604141" y="3436025"/>
            <a:ext cx="7635478" cy="1221938"/>
          </a:xfrm>
          <a:prstGeom prst="roundRect">
            <a:avLst>
              <a:gd name="adj" fmla="val 2645"/>
            </a:avLst>
          </a:prstGeom>
          <a:solidFill>
            <a:srgbClr val="F3E7D4"/>
          </a:solidFill>
          <a:ln/>
        </p:spPr>
      </p:sp>
      <p:sp>
        <p:nvSpPr>
          <p:cNvPr id="8" name="Text 5"/>
          <p:cNvSpPr/>
          <p:nvPr/>
        </p:nvSpPr>
        <p:spPr>
          <a:xfrm>
            <a:off x="3819644" y="3651528"/>
            <a:ext cx="2535317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Завдання 1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3819644" y="4097655"/>
            <a:ext cx="7204472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Провести огляд теорії та існуючих реалізацій алгоритму bucket sort.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3604141" y="4873466"/>
            <a:ext cx="7635478" cy="1221938"/>
          </a:xfrm>
          <a:prstGeom prst="roundRect">
            <a:avLst>
              <a:gd name="adj" fmla="val 2645"/>
            </a:avLst>
          </a:prstGeom>
          <a:solidFill>
            <a:srgbClr val="F3E7D4"/>
          </a:solidFill>
          <a:ln/>
        </p:spPr>
      </p:sp>
      <p:sp>
        <p:nvSpPr>
          <p:cNvPr id="11" name="Text 8"/>
          <p:cNvSpPr/>
          <p:nvPr/>
        </p:nvSpPr>
        <p:spPr>
          <a:xfrm>
            <a:off x="3819644" y="5088969"/>
            <a:ext cx="2535317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Завдання 2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3819644" y="5535097"/>
            <a:ext cx="7204472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Розробити послідовний та паралельний алгоритми bucket sort.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3604141" y="6310908"/>
            <a:ext cx="7635478" cy="1221938"/>
          </a:xfrm>
          <a:prstGeom prst="roundRect">
            <a:avLst>
              <a:gd name="adj" fmla="val 2645"/>
            </a:avLst>
          </a:prstGeom>
          <a:solidFill>
            <a:srgbClr val="F3E7D4"/>
          </a:solidFill>
          <a:ln/>
        </p:spPr>
      </p:sp>
      <p:sp>
        <p:nvSpPr>
          <p:cNvPr id="14" name="Text 11"/>
          <p:cNvSpPr/>
          <p:nvPr/>
        </p:nvSpPr>
        <p:spPr>
          <a:xfrm>
            <a:off x="3819644" y="6526411"/>
            <a:ext cx="2535317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Завдання 3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3819644" y="6972538"/>
            <a:ext cx="7204472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Провести тестування та порівняльний аналіз розроблених алгоритмів.</a:t>
            </a:r>
            <a:endParaRPr lang="en-US" sz="165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618720" y="7757160"/>
            <a:ext cx="2011680" cy="47244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27842" y="650438"/>
            <a:ext cx="7328654" cy="695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Суть алгоритму bucket sort</a:t>
            </a:r>
            <a:endParaRPr lang="en-US" sz="43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42" y="1700689"/>
            <a:ext cx="1182648" cy="171950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65177" y="1937147"/>
            <a:ext cx="2782729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Розподіл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365177" y="2426732"/>
            <a:ext cx="5950982" cy="756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Розподіл елементів по корзинах відповідно до їх діапазону.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842" y="3420189"/>
            <a:ext cx="1182648" cy="141910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365177" y="3656648"/>
            <a:ext cx="2782729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Сортування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365177" y="4146232"/>
            <a:ext cx="5950982" cy="378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Сортування елементів у кожній окремій корзині.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842" y="4839295"/>
            <a:ext cx="1182648" cy="171950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365177" y="5075753"/>
            <a:ext cx="2782729" cy="347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Об'єднання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365177" y="5565338"/>
            <a:ext cx="5950982" cy="756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Об'єднання відсортованих корзин в один відсортований масив.</a:t>
            </a: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827842" y="6824782"/>
            <a:ext cx="7488317" cy="756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Складність алгоритму: O(n + k). Підходить для рівномірно розподілених числових даних.</a:t>
            </a:r>
            <a:endParaRPr lang="en-US" sz="1850" dirty="0"/>
          </a:p>
        </p:txBody>
      </p:sp>
      <p:pic>
        <p:nvPicPr>
          <p:cNvPr id="3074" name="Picture 2" descr="Bucket Sort Algorithm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7494" l="10000" r="94571">
                        <a14:foregroundMark x1="28857" y1="24829" x2="28857" y2="24829"/>
                        <a14:foregroundMark x1="18857" y1="17995" x2="18429" y2="5239"/>
                        <a14:foregroundMark x1="23429" y1="6378" x2="34000" y2="9567"/>
                        <a14:foregroundMark x1="36429" y1="15718" x2="71429" y2="16173"/>
                        <a14:foregroundMark x1="26143" y1="43964" x2="89429" y2="38269"/>
                        <a14:foregroundMark x1="25286" y1="15718" x2="29286" y2="89749"/>
                        <a14:foregroundMark x1="20286" y1="16173" x2="18857" y2="91572"/>
                        <a14:foregroundMark x1="28571" y1="86560" x2="48429" y2="85649"/>
                        <a14:foregroundMark x1="22429" y1="87472" x2="31000" y2="93850"/>
                        <a14:foregroundMark x1="30429" y1="17312" x2="64857" y2="152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175" y="1889879"/>
            <a:ext cx="7353802" cy="46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12618720" y="7757160"/>
            <a:ext cx="2011680" cy="47244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158835"/>
            <a:ext cx="606313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Послідовна реалізація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3" y="249066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Особливості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3" y="308193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 err="1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Написан</a:t>
            </a:r>
            <a:r>
              <a:rPr lang="uk-UA" sz="18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</a:t>
            </a:r>
            <a:r>
              <a:rPr lang="en-US" sz="1850" dirty="0" smtClean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мовою C++.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3" y="354865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Використано insertion sort для сортування корзин.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3" y="401538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Проведено тестування на 50 млн елементів.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0" y="249066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Результат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14760" y="308193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Середній час виконання: 6,45 сек.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0" y="3680341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Послідовна версія є ефективною лише для малих обсягів даних.</a:t>
            </a:r>
            <a:endParaRPr lang="en-US" sz="185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932" y="5480584"/>
            <a:ext cx="12358651" cy="1468856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2618720" y="7757160"/>
            <a:ext cx="2011680" cy="47244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30235"/>
            <a:ext cx="687740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Вибір технології OpenMP</a:t>
            </a:r>
            <a:endParaRPr lang="en-US" sz="4400" dirty="0"/>
          </a:p>
        </p:txBody>
      </p:sp>
      <p:sp>
        <p:nvSpPr>
          <p:cNvPr id="4" name="Text 2"/>
          <p:cNvSpPr/>
          <p:nvPr/>
        </p:nvSpPr>
        <p:spPr>
          <a:xfrm>
            <a:off x="837724" y="4244816"/>
            <a:ext cx="373165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Просте впровадження у C++ проекти.</a:t>
            </a:r>
            <a:endParaRPr lang="en-US" sz="18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2113002"/>
            <a:ext cx="4534138" cy="4534138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146" y="4156234"/>
            <a:ext cx="358140" cy="4476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941243" y="2829997"/>
            <a:ext cx="3851434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Підтримка багатоядерних процесорів для паралельних обчислень.</a:t>
            </a:r>
            <a:endParaRPr lang="en-US" sz="18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131" y="2113002"/>
            <a:ext cx="4534138" cy="4534138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9563" y="2781895"/>
            <a:ext cx="358140" cy="4476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941243" y="5276493"/>
            <a:ext cx="3851434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Гнучке налаштування кількості потоків для оптимізації продуктивності.</a:t>
            </a:r>
            <a:endParaRPr lang="en-US" sz="18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131" y="2113002"/>
            <a:ext cx="4534138" cy="4534138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9563" y="5530453"/>
            <a:ext cx="358140" cy="44767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837724" y="691634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Директиви #pragma omp забезпечують простоту підключення та використання OpenMP.</a:t>
            </a:r>
            <a:endParaRPr lang="en-US" sz="185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2618720" y="7757160"/>
            <a:ext cx="2011680" cy="47244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41797"/>
            <a:ext cx="616958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Паралельна реалізація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224564"/>
            <a:ext cx="2159079" cy="1357193"/>
          </a:xfrm>
          <a:prstGeom prst="roundRect">
            <a:avLst>
              <a:gd name="adj" fmla="val 2646"/>
            </a:avLst>
          </a:prstGeom>
          <a:solidFill>
            <a:srgbClr val="F3E7D4"/>
          </a:solidFill>
          <a:ln/>
        </p:spPr>
      </p:sp>
      <p:sp>
        <p:nvSpPr>
          <p:cNvPr id="4" name="Text 2"/>
          <p:cNvSpPr/>
          <p:nvPr/>
        </p:nvSpPr>
        <p:spPr>
          <a:xfrm>
            <a:off x="1748909" y="2692718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3236119" y="2671345"/>
            <a:ext cx="550521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Паралельне сортування елементів у кожній корзині.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3116461" y="3566517"/>
            <a:ext cx="10556558" cy="15240"/>
          </a:xfrm>
          <a:prstGeom prst="roundRect">
            <a:avLst>
              <a:gd name="adj" fmla="val 235611"/>
            </a:avLst>
          </a:prstGeom>
          <a:solidFill>
            <a:srgbClr val="D9CDBA"/>
          </a:solidFill>
          <a:ln/>
        </p:spPr>
      </p:sp>
      <p:sp>
        <p:nvSpPr>
          <p:cNvPr id="8" name="Shape 6"/>
          <p:cNvSpPr/>
          <p:nvPr/>
        </p:nvSpPr>
        <p:spPr>
          <a:xfrm>
            <a:off x="837724" y="3701415"/>
            <a:ext cx="4318278" cy="1357193"/>
          </a:xfrm>
          <a:prstGeom prst="roundRect">
            <a:avLst>
              <a:gd name="adj" fmla="val 2646"/>
            </a:avLst>
          </a:prstGeom>
          <a:solidFill>
            <a:srgbClr val="F3E7D4"/>
          </a:solidFill>
          <a:ln/>
        </p:spPr>
      </p:sp>
      <p:sp>
        <p:nvSpPr>
          <p:cNvPr id="9" name="Text 7"/>
          <p:cNvSpPr/>
          <p:nvPr/>
        </p:nvSpPr>
        <p:spPr>
          <a:xfrm>
            <a:off x="2828568" y="4169569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5346502" y="4161532"/>
            <a:ext cx="582644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Розподіл елементів по корзинах (через синхронізацію).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5275659" y="5043368"/>
            <a:ext cx="8397359" cy="15240"/>
          </a:xfrm>
          <a:prstGeom prst="roundRect">
            <a:avLst>
              <a:gd name="adj" fmla="val 235611"/>
            </a:avLst>
          </a:prstGeom>
          <a:solidFill>
            <a:srgbClr val="D9CDBA"/>
          </a:solidFill>
          <a:ln/>
        </p:spPr>
      </p:sp>
      <p:sp>
        <p:nvSpPr>
          <p:cNvPr id="13" name="Shape 11"/>
          <p:cNvSpPr/>
          <p:nvPr/>
        </p:nvSpPr>
        <p:spPr>
          <a:xfrm>
            <a:off x="837724" y="5178266"/>
            <a:ext cx="6477476" cy="1357193"/>
          </a:xfrm>
          <a:prstGeom prst="roundRect">
            <a:avLst>
              <a:gd name="adj" fmla="val 2646"/>
            </a:avLst>
          </a:prstGeom>
          <a:solidFill>
            <a:srgbClr val="F3E7D4"/>
          </a:solidFill>
          <a:ln/>
        </p:spPr>
      </p:sp>
      <p:sp>
        <p:nvSpPr>
          <p:cNvPr id="14" name="Text 12"/>
          <p:cNvSpPr/>
          <p:nvPr/>
        </p:nvSpPr>
        <p:spPr>
          <a:xfrm>
            <a:off x="3908107" y="5646420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4"/>
          <p:cNvSpPr/>
          <p:nvPr/>
        </p:nvSpPr>
        <p:spPr>
          <a:xfrm>
            <a:off x="7554516" y="5721608"/>
            <a:ext cx="508837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Об'єднання відсортованих корзин в один масив.</a:t>
            </a:r>
            <a:endParaRPr lang="en-US" sz="1850" dirty="0"/>
          </a:p>
        </p:txBody>
      </p:sp>
      <p:sp>
        <p:nvSpPr>
          <p:cNvPr id="17" name="Text 15"/>
          <p:cNvSpPr/>
          <p:nvPr/>
        </p:nvSpPr>
        <p:spPr>
          <a:xfrm>
            <a:off x="837724" y="680466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Середній час виконання: 2,35 сек. Прискорення у 2,74 рази порівняно з послідовною версією.</a:t>
            </a:r>
            <a:endParaRPr lang="en-US" sz="185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2618720" y="7757160"/>
            <a:ext cx="2011680" cy="47244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347806" y="514571"/>
            <a:ext cx="6633567" cy="6284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Дослідження ефективності</a:t>
            </a:r>
            <a:endParaRPr lang="en-US" sz="3950" dirty="0"/>
          </a:p>
        </p:txBody>
      </p:sp>
      <p:sp>
        <p:nvSpPr>
          <p:cNvPr id="4" name="Text 1"/>
          <p:cNvSpPr/>
          <p:nvPr/>
        </p:nvSpPr>
        <p:spPr>
          <a:xfrm>
            <a:off x="7109699" y="1769984"/>
            <a:ext cx="3663791" cy="705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5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1K-100M</a:t>
            </a:r>
            <a:endParaRPr lang="en-US" sz="5550" dirty="0"/>
          </a:p>
        </p:txBody>
      </p:sp>
      <p:sp>
        <p:nvSpPr>
          <p:cNvPr id="5" name="Text 2"/>
          <p:cNvSpPr/>
          <p:nvPr/>
        </p:nvSpPr>
        <p:spPr>
          <a:xfrm>
            <a:off x="7684413" y="2742248"/>
            <a:ext cx="2514243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Обсяг даних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7109699" y="3184684"/>
            <a:ext cx="3663791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Тестування на масивах від 1 тис. до 100 млн елементів.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10981373" y="1754020"/>
            <a:ext cx="3663791" cy="705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5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2.74x</a:t>
            </a:r>
            <a:endParaRPr lang="en-US" sz="5550" dirty="0"/>
          </a:p>
        </p:txBody>
      </p:sp>
      <p:sp>
        <p:nvSpPr>
          <p:cNvPr id="8" name="Text 5"/>
          <p:cNvSpPr/>
          <p:nvPr/>
        </p:nvSpPr>
        <p:spPr>
          <a:xfrm>
            <a:off x="11556088" y="2726284"/>
            <a:ext cx="2514243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Прискорення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10981373" y="3168720"/>
            <a:ext cx="3663791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Прискорення у 2,74 рази порівняно з послідовною версією.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2515910" y="4906982"/>
            <a:ext cx="3663791" cy="705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5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3.6x</a:t>
            </a:r>
            <a:endParaRPr lang="en-US" sz="5550" dirty="0"/>
          </a:p>
        </p:txBody>
      </p:sp>
      <p:sp>
        <p:nvSpPr>
          <p:cNvPr id="11" name="Text 8"/>
          <p:cNvSpPr/>
          <p:nvPr/>
        </p:nvSpPr>
        <p:spPr>
          <a:xfrm>
            <a:off x="2674383" y="5879246"/>
            <a:ext cx="3346847" cy="314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Максимальне прискорення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2515910" y="6321682"/>
            <a:ext cx="3663791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Максимальне прискорення: 3,6 рази (на 100 млн елементів).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523757" y="7245965"/>
            <a:ext cx="7073265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При малих обсягах даних паралельна версія менш ефективна. При обсягах &gt; 1 млн елементів — суттєве прискорення.</a:t>
            </a:r>
            <a:endParaRPr lang="en-US" sz="1650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2" y="1466252"/>
            <a:ext cx="5784081" cy="3292125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12618720" y="7757160"/>
            <a:ext cx="2011680" cy="47244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355" y="4797624"/>
            <a:ext cx="5544086" cy="31100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21943" y="639245"/>
            <a:ext cx="5137666" cy="642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Висновки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703" y="1784389"/>
            <a:ext cx="545783" cy="54578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4727" y="1746289"/>
            <a:ext cx="256877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 err="1" smtClean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Розробка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4484727" y="2198370"/>
            <a:ext cx="6851690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Розроблено послідовну та паралельну версії алгоритму bucket sort.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703" y="3240762"/>
            <a:ext cx="545783" cy="54578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484727" y="3202662"/>
            <a:ext cx="256877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Продуктивність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4484727" y="3654742"/>
            <a:ext cx="6851690" cy="349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Проведено тестування та порівняння продуктивності алгоритмів.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0703" y="4697134"/>
            <a:ext cx="545783" cy="54578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484727" y="4659034"/>
            <a:ext cx="2568773" cy="321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Ефективність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4484727" y="5111115"/>
            <a:ext cx="6851690" cy="6986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Доведено ефективність паралельного підходу для великих обсягів даних.</a:t>
            </a:r>
            <a:endParaRPr lang="en-US" sz="1700" dirty="0"/>
          </a:p>
        </p:txBody>
      </p:sp>
      <p:sp>
        <p:nvSpPr>
          <p:cNvPr id="13" name="Text 7"/>
          <p:cNvSpPr/>
          <p:nvPr/>
        </p:nvSpPr>
        <p:spPr>
          <a:xfrm>
            <a:off x="3993594" y="6192558"/>
            <a:ext cx="7615714" cy="1047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Суттєве зниження часу виконання при великих обсягах даних. Простота інтеграції OpenMP у C++. Паралельні обчислення — ефективний інструмент для обробки великих даних.</a:t>
            </a:r>
            <a:endParaRPr lang="en-US" sz="17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2618720" y="7757160"/>
            <a:ext cx="2011680" cy="472440"/>
          </a:xfrm>
          <a:prstGeom prst="rect">
            <a:avLst/>
          </a:prstGeom>
          <a:solidFill>
            <a:srgbClr val="FE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409</Words>
  <Application>Microsoft Office PowerPoint</Application>
  <PresentationFormat>Произвольный</PresentationFormat>
  <Paragraphs>79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</vt:lpstr>
      <vt:lpstr>Source Sans Pro</vt:lpstr>
      <vt:lpstr>Lora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olya</cp:lastModifiedBy>
  <cp:revision>5</cp:revision>
  <dcterms:created xsi:type="dcterms:W3CDTF">2025-04-02T19:33:55Z</dcterms:created>
  <dcterms:modified xsi:type="dcterms:W3CDTF">2025-04-02T20:06:42Z</dcterms:modified>
</cp:coreProperties>
</file>