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8" r:id="rId8"/>
    <p:sldId id="262" r:id="rId9"/>
    <p:sldId id="263" r:id="rId10"/>
    <p:sldId id="261" r:id="rId11"/>
    <p:sldId id="269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66FF"/>
    <a:srgbClr val="FF00FF"/>
    <a:srgbClr val="33CCCC"/>
    <a:srgbClr val="FF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B888C-E8A4-434F-8DF4-2686ABFDC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E995D-7F20-43BA-A1C1-38345FF5C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35D4F-4AF3-45C5-A8E4-B4A5D578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343D6-1C84-40B2-9007-2E11CF8A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6C49A-FEC1-4CDC-88F1-3CE794E3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1486-7A6F-4C42-90F9-9FCC41CB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18588-BA1D-4A4B-A77C-0F74D8F7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44E2E-CE64-4424-BC88-10602546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CD174-EA80-4961-A573-BD43F998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C7B1D-6B8C-4DEE-B612-94E86A72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4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22B044-FC3D-4468-B51E-B8180E5DD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C1B4D-519D-4CAF-A875-D9981C250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9E62A-DFC9-4DF1-8231-B1584B5A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B25EA-D8BB-4FBF-9069-C9274B85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D2EAB-F04C-4DCB-9E40-E35E38F0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7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C58E7-6369-49E2-B801-3409AEDF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1E1E4-6C83-4DCD-B529-C2A5967A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F68F1-7FBF-4BCA-A61B-ED9F1D6C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D471C-4ADB-4BB2-891E-50269CB6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F4600-F5FB-4B36-B2A6-3278FD31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7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B91F2-D217-40C1-89E9-616ABED7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D9AE0-8A88-4F70-8F25-9E8FC425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E44FF-0A33-445D-B3DD-36C29D8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90636-6FBE-4B27-B76D-3E597748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166B1-EF2F-4CC1-B213-ECDA06E6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C6431-B2C3-499E-93BB-27DF9ACF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2916B-7519-4080-88E4-3DBD2CABD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09225-BF0D-4CB7-8691-61C8B5068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507A8-9F75-4EE9-AE22-481B2A83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41BC3-87AE-4FB3-8B7E-4D411BFA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5833E-AEA9-4D6A-8420-F46A37F3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766EF-2A77-4C75-974E-CA369B46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9DC04-850F-403E-8E6F-7BC587342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8DDEF-8D61-45C6-BA73-43F53E31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4CE198-E2BD-4FE4-93BB-8ABA5ED9E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57A58D-64EF-4C8F-8058-EBFCAA8C7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280524-2B4A-4363-8EC0-1B5023A0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07C318-620C-4BF4-890A-4F37F4AC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EF07F1-AE03-4F96-8F24-D3F36456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4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6DB4E-77BF-47EE-B5E2-BA9218A0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BBB2C8-4BA2-4713-B5E6-570F42B4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CA08A-141D-4987-AAAD-1D97066C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46B7BE-2B50-4C85-8151-8C72C913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8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B7E33F-9EC2-4D26-8279-4B1E2190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35CC8C-A65C-478C-8883-2BD990F3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24B464-7A07-400C-B998-F8B6D50D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3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FC64-C8A3-4D93-A3F2-6831F42E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9ACB5-0E56-4634-A845-0F45C962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33B6F1-0DB8-4A62-9187-ADFB49653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EE2D1-D86D-435C-BCA5-74DE1D97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197FB-302E-4209-AFD9-C79E51C2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C153D-1883-4FCE-91A2-485DB5C2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2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ED3C-4F4F-4A7A-BDC6-50A1050D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B5D11-40E6-4253-8FAF-530ACFB3C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293443-F2FE-4151-B776-1C58AC74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DCC16-B18E-4EDC-B447-8C8DF28E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32546-4792-43A1-96A3-E799199B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764DF-7BB4-425C-A2E4-9FC49607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17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F9B0A8-4FF4-44AE-A882-877E59D2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080F9-626E-44FD-96C2-193AA02C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4900F-D944-4430-83B2-8BDA89032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1F5C-C60E-4E2B-899E-3FE9567EEB44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0A9E8-25DB-47EF-B87D-B3B1240CA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FE483-F769-4EDC-8421-442FADD1B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DD75B2-E531-4164-A9EE-C9F65409D2A8}"/>
              </a:ext>
            </a:extLst>
          </p:cNvPr>
          <p:cNvSpPr/>
          <p:nvPr/>
        </p:nvSpPr>
        <p:spPr>
          <a:xfrm>
            <a:off x="2692879" y="2569433"/>
            <a:ext cx="6806243" cy="85956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accent1">
                      <a:satMod val="175000"/>
                      <a:alpha val="61000"/>
                    </a:schemeClr>
                  </a:glow>
                </a:effectLst>
                <a:latin typeface="+mj-ea"/>
                <a:ea typeface="+mj-ea"/>
              </a:rPr>
              <a:t>프로젝트 </a:t>
            </a:r>
            <a:r>
              <a:rPr lang="en-US" altLang="ko-KR" sz="4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accent1">
                      <a:satMod val="175000"/>
                      <a:alpha val="61000"/>
                    </a:schemeClr>
                  </a:glow>
                </a:effectLst>
                <a:latin typeface="+mj-ea"/>
                <a:ea typeface="+mj-ea"/>
              </a:rPr>
              <a:t>: </a:t>
            </a:r>
            <a:r>
              <a:rPr lang="ko-KR" alt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accent1">
                      <a:satMod val="175000"/>
                      <a:alpha val="61000"/>
                    </a:schemeClr>
                  </a:glow>
                </a:effectLst>
                <a:latin typeface="+mj-ea"/>
                <a:ea typeface="+mj-ea"/>
              </a:rPr>
              <a:t>하복 페스티벌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014F2-C21C-4A99-8C6F-F0B0348933EE}"/>
              </a:ext>
            </a:extLst>
          </p:cNvPr>
          <p:cNvSpPr txBox="1"/>
          <p:nvPr/>
        </p:nvSpPr>
        <p:spPr>
          <a:xfrm>
            <a:off x="0" y="101639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glow rad="1143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2022</a:t>
            </a:r>
            <a:r>
              <a:rPr lang="ko-KR" altLang="en-US" b="1" dirty="0">
                <a:solidFill>
                  <a:schemeClr val="bg1"/>
                </a:solidFill>
                <a:effectLst>
                  <a:glow rad="1143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년 졸업작품 중간 발표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E83ED-E516-4736-82E1-5FCE34218F7D}"/>
              </a:ext>
            </a:extLst>
          </p:cNvPr>
          <p:cNvSpPr txBox="1"/>
          <p:nvPr/>
        </p:nvSpPr>
        <p:spPr>
          <a:xfrm>
            <a:off x="9499122" y="4708642"/>
            <a:ext cx="2225289" cy="1200329"/>
          </a:xfrm>
          <a:prstGeom prst="rect">
            <a:avLst/>
          </a:prstGeom>
          <a:noFill/>
          <a:ln>
            <a:solidFill>
              <a:srgbClr val="76DCE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2017182026 </a:t>
            </a:r>
            <a:r>
              <a:rPr lang="ko-KR" altLang="en-US" dirty="0">
                <a:solidFill>
                  <a:schemeClr val="bg1"/>
                </a:solidFill>
              </a:rPr>
              <a:t>윤장혁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2017182012 </a:t>
            </a:r>
            <a:r>
              <a:rPr lang="ko-KR" altLang="ko-KR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김호진</a:t>
            </a:r>
            <a:endParaRPr lang="en-US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2017182021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양현석</a:t>
            </a:r>
            <a:endParaRPr lang="en-US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2016180009 </a:t>
            </a:r>
            <a:r>
              <a:rPr lang="ko-KR" altLang="en-US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김석현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5A739F86-8DAA-4B31-B942-5EE54DC44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32568"/>
              </p:ext>
            </p:extLst>
          </p:nvPr>
        </p:nvGraphicFramePr>
        <p:xfrm>
          <a:off x="547995" y="4708642"/>
          <a:ext cx="3043521" cy="120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521">
                  <a:extLst>
                    <a:ext uri="{9D8B030D-6E8A-4147-A177-3AD203B41FA5}">
                      <a16:colId xmlns:a16="http://schemas.microsoft.com/office/drawing/2014/main" val="130528449"/>
                    </a:ext>
                  </a:extLst>
                </a:gridCol>
              </a:tblGrid>
              <a:tr h="375047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지도교수님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송인희</a:t>
                      </a:r>
                      <a:r>
                        <a:rPr lang="ko-KR" altLang="en-US" dirty="0"/>
                        <a:t> 교수님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27318"/>
                  </a:ext>
                </a:extLst>
              </a:tr>
              <a:tr h="8252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8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98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A49735-1BA2-41AA-B14E-939069BBAA25}"/>
              </a:ext>
            </a:extLst>
          </p:cNvPr>
          <p:cNvGrpSpPr/>
          <p:nvPr/>
        </p:nvGrpSpPr>
        <p:grpSpPr>
          <a:xfrm>
            <a:off x="517860" y="476275"/>
            <a:ext cx="5933954" cy="584775"/>
            <a:chOff x="517860" y="476275"/>
            <a:chExt cx="5933954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18D893-3A19-4189-AD9F-6964CBA34FED}"/>
                </a:ext>
              </a:extLst>
            </p:cNvPr>
            <p:cNvSpPr txBox="1"/>
            <p:nvPr/>
          </p:nvSpPr>
          <p:spPr>
            <a:xfrm>
              <a:off x="621372" y="476275"/>
              <a:ext cx="58304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구성원 역할 분담 및 개발일정 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703CEC-C6C3-4B40-BAE2-BB4207FABABA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1D0322F-7435-47B5-BF77-97AF90482CD1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6931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3878094-0B6A-41B3-982E-A959F0F97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57"/>
          <a:stretch/>
        </p:blipFill>
        <p:spPr>
          <a:xfrm>
            <a:off x="610763" y="1815824"/>
            <a:ext cx="10014366" cy="425594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44E6C9-A0F4-4208-81CF-BF09BB004413}"/>
              </a:ext>
            </a:extLst>
          </p:cNvPr>
          <p:cNvGrpSpPr/>
          <p:nvPr/>
        </p:nvGrpSpPr>
        <p:grpSpPr>
          <a:xfrm>
            <a:off x="834162" y="1253771"/>
            <a:ext cx="5693159" cy="369332"/>
            <a:chOff x="2593951" y="1476938"/>
            <a:chExt cx="5693159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DA37E86-C5B4-4F25-A7C6-A9B941446334}"/>
                </a:ext>
              </a:extLst>
            </p:cNvPr>
            <p:cNvGrpSpPr/>
            <p:nvPr/>
          </p:nvGrpSpPr>
          <p:grpSpPr>
            <a:xfrm>
              <a:off x="2593951" y="1476938"/>
              <a:ext cx="5693159" cy="369332"/>
              <a:chOff x="517860" y="476275"/>
              <a:chExt cx="5693159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254A25-888C-4813-8F0C-A78A03F11930}"/>
                  </a:ext>
                </a:extLst>
              </p:cNvPr>
              <p:cNvSpPr txBox="1"/>
              <p:nvPr/>
            </p:nvSpPr>
            <p:spPr>
              <a:xfrm>
                <a:off x="621372" y="476275"/>
                <a:ext cx="1502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</a:rPr>
                  <a:t>변경 전 일정</a:t>
                </a: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C1DC8E5-507C-418D-A205-60FF6F290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60" y="810888"/>
                <a:ext cx="56931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E115AC-EE38-4431-9313-C9ACBD312CF0}"/>
                </a:ext>
              </a:extLst>
            </p:cNvPr>
            <p:cNvSpPr/>
            <p:nvPr/>
          </p:nvSpPr>
          <p:spPr>
            <a:xfrm>
              <a:off x="2634552" y="1571026"/>
              <a:ext cx="125822" cy="21566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12F3FF3-803E-4416-9ED0-552D148E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830" y="938284"/>
            <a:ext cx="18764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5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A49735-1BA2-41AA-B14E-939069BBAA25}"/>
              </a:ext>
            </a:extLst>
          </p:cNvPr>
          <p:cNvGrpSpPr/>
          <p:nvPr/>
        </p:nvGrpSpPr>
        <p:grpSpPr>
          <a:xfrm>
            <a:off x="517860" y="476275"/>
            <a:ext cx="5933954" cy="584775"/>
            <a:chOff x="517860" y="476275"/>
            <a:chExt cx="5933954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18D893-3A19-4189-AD9F-6964CBA34FED}"/>
                </a:ext>
              </a:extLst>
            </p:cNvPr>
            <p:cNvSpPr txBox="1"/>
            <p:nvPr/>
          </p:nvSpPr>
          <p:spPr>
            <a:xfrm>
              <a:off x="621372" y="476275"/>
              <a:ext cx="58304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구성원 역할 분담 및 개발일정 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703CEC-C6C3-4B40-BAE2-BB4207FABABA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1D0322F-7435-47B5-BF77-97AF90482CD1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6931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44E6C9-A0F4-4208-81CF-BF09BB004413}"/>
              </a:ext>
            </a:extLst>
          </p:cNvPr>
          <p:cNvGrpSpPr/>
          <p:nvPr/>
        </p:nvGrpSpPr>
        <p:grpSpPr>
          <a:xfrm>
            <a:off x="834162" y="1253771"/>
            <a:ext cx="5693159" cy="369332"/>
            <a:chOff x="2593951" y="1476938"/>
            <a:chExt cx="5693159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DA37E86-C5B4-4F25-A7C6-A9B941446334}"/>
                </a:ext>
              </a:extLst>
            </p:cNvPr>
            <p:cNvGrpSpPr/>
            <p:nvPr/>
          </p:nvGrpSpPr>
          <p:grpSpPr>
            <a:xfrm>
              <a:off x="2593951" y="1476938"/>
              <a:ext cx="5693159" cy="369332"/>
              <a:chOff x="517860" y="476275"/>
              <a:chExt cx="5693159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254A25-888C-4813-8F0C-A78A03F11930}"/>
                  </a:ext>
                </a:extLst>
              </p:cNvPr>
              <p:cNvSpPr txBox="1"/>
              <p:nvPr/>
            </p:nvSpPr>
            <p:spPr>
              <a:xfrm>
                <a:off x="621372" y="476275"/>
                <a:ext cx="1502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</a:rPr>
                  <a:t>변경 후 일정</a:t>
                </a: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C1DC8E5-507C-418D-A205-60FF6F290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60" y="810888"/>
                <a:ext cx="56931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E115AC-EE38-4431-9313-C9ACBD312CF0}"/>
                </a:ext>
              </a:extLst>
            </p:cNvPr>
            <p:cNvSpPr/>
            <p:nvPr/>
          </p:nvSpPr>
          <p:spPr>
            <a:xfrm>
              <a:off x="2634552" y="1571026"/>
              <a:ext cx="125822" cy="21566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12F3FF3-803E-4416-9ED0-552D148E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30" y="938284"/>
            <a:ext cx="1876425" cy="819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A21DAC-72BD-45A9-B00D-21CCFE45E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62" y="1815824"/>
            <a:ext cx="91535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229F2E7-8A12-41AE-A3C5-CCBD7BED3E17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DB2B27-36C5-437A-9546-ED14C2A4D027}"/>
                </a:ext>
              </a:extLst>
            </p:cNvPr>
            <p:cNvSpPr txBox="1"/>
            <p:nvPr/>
          </p:nvSpPr>
          <p:spPr>
            <a:xfrm>
              <a:off x="621372" y="476275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향후 개발 일정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406DBC-A315-4171-BAD2-AF1888E1DB72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3744880-4EAD-43E7-8F84-B7E67FAB501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78996A-3BB5-43EA-9ACE-9AFF2C4759EB}"/>
              </a:ext>
            </a:extLst>
          </p:cNvPr>
          <p:cNvSpPr/>
          <p:nvPr/>
        </p:nvSpPr>
        <p:spPr>
          <a:xfrm>
            <a:off x="543737" y="1374191"/>
            <a:ext cx="10963900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181CAC99-96F0-4C88-8AD5-FAC08AADE3F2}"/>
              </a:ext>
            </a:extLst>
          </p:cNvPr>
          <p:cNvSpPr/>
          <p:nvPr/>
        </p:nvSpPr>
        <p:spPr>
          <a:xfrm rot="5400000">
            <a:off x="403472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C01A896E-2B71-49ED-B59A-222EA801BCB2}"/>
              </a:ext>
            </a:extLst>
          </p:cNvPr>
          <p:cNvSpPr/>
          <p:nvPr/>
        </p:nvSpPr>
        <p:spPr>
          <a:xfrm>
            <a:off x="425653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L 도형 12">
            <a:extLst>
              <a:ext uri="{FF2B5EF4-FFF2-40B4-BE49-F238E27FC236}">
                <a16:creationId xmlns:a16="http://schemas.microsoft.com/office/drawing/2014/main" id="{934EC68D-4987-437D-BD34-A43E5878A099}"/>
              </a:ext>
            </a:extLst>
          </p:cNvPr>
          <p:cNvSpPr/>
          <p:nvPr/>
        </p:nvSpPr>
        <p:spPr>
          <a:xfrm rot="10800000">
            <a:off x="10818440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L 도형 13">
            <a:extLst>
              <a:ext uri="{FF2B5EF4-FFF2-40B4-BE49-F238E27FC236}">
                <a16:creationId xmlns:a16="http://schemas.microsoft.com/office/drawing/2014/main" id="{FB923F80-9B54-4800-B627-897ED556ECD9}"/>
              </a:ext>
            </a:extLst>
          </p:cNvPr>
          <p:cNvSpPr/>
          <p:nvPr/>
        </p:nvSpPr>
        <p:spPr>
          <a:xfrm rot="16200000">
            <a:off x="10817319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0850B0-5089-4731-8A93-04674B1BFE24}"/>
              </a:ext>
            </a:extLst>
          </p:cNvPr>
          <p:cNvGrpSpPr/>
          <p:nvPr/>
        </p:nvGrpSpPr>
        <p:grpSpPr>
          <a:xfrm>
            <a:off x="709890" y="1537552"/>
            <a:ext cx="5622935" cy="788566"/>
            <a:chOff x="709890" y="1537552"/>
            <a:chExt cx="5622935" cy="78856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9E670E-B039-437A-B899-C3820FE3AF89}"/>
                </a:ext>
              </a:extLst>
            </p:cNvPr>
            <p:cNvSpPr/>
            <p:nvPr/>
          </p:nvSpPr>
          <p:spPr>
            <a:xfrm>
              <a:off x="709890" y="1652501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64D895-65A0-4AC6-A6E0-075988EAC094}"/>
                </a:ext>
              </a:extLst>
            </p:cNvPr>
            <p:cNvSpPr txBox="1"/>
            <p:nvPr/>
          </p:nvSpPr>
          <p:spPr>
            <a:xfrm>
              <a:off x="772801" y="1537552"/>
              <a:ext cx="2762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</a:rPr>
                <a:t>게임 아이템 추가 제작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96905F7-3045-49E8-8FB6-E2DF606B3190}"/>
                </a:ext>
              </a:extLst>
            </p:cNvPr>
            <p:cNvCxnSpPr>
              <a:cxnSpLocks/>
            </p:cNvCxnSpPr>
            <p:nvPr/>
          </p:nvCxnSpPr>
          <p:spPr>
            <a:xfrm>
              <a:off x="716685" y="1912473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FCC4F8-2292-49DD-B814-32CE4B8A8054}"/>
                </a:ext>
              </a:extLst>
            </p:cNvPr>
            <p:cNvSpPr txBox="1"/>
            <p:nvPr/>
          </p:nvSpPr>
          <p:spPr>
            <a:xfrm>
              <a:off x="922370" y="1956786"/>
              <a:ext cx="5410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아이템 종류당 최소 한 개의 아이템을 제작한다</a:t>
              </a:r>
              <a:r>
                <a:rPr lang="en-US" altLang="ko-KR" b="1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39F27B2-0B0B-45F4-9D29-8A6B6C544868}"/>
              </a:ext>
            </a:extLst>
          </p:cNvPr>
          <p:cNvGrpSpPr/>
          <p:nvPr/>
        </p:nvGrpSpPr>
        <p:grpSpPr>
          <a:xfrm>
            <a:off x="703667" y="2385738"/>
            <a:ext cx="6648857" cy="1065565"/>
            <a:chOff x="709890" y="2370430"/>
            <a:chExt cx="6648857" cy="106556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A0C2DD8-3BD2-40EA-8F8E-11E505FFBEFE}"/>
                </a:ext>
              </a:extLst>
            </p:cNvPr>
            <p:cNvSpPr/>
            <p:nvPr/>
          </p:nvSpPr>
          <p:spPr>
            <a:xfrm>
              <a:off x="709890" y="2485379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760FC1-6342-4558-A38D-9AF7E2F7ED18}"/>
                </a:ext>
              </a:extLst>
            </p:cNvPr>
            <p:cNvSpPr txBox="1"/>
            <p:nvPr/>
          </p:nvSpPr>
          <p:spPr>
            <a:xfrm>
              <a:off x="772801" y="2370430"/>
              <a:ext cx="2505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</a:rPr>
                <a:t>게임 내 컨텐츠 추가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7ADFF6D-557A-442F-89D0-AB6E4556DDE3}"/>
                </a:ext>
              </a:extLst>
            </p:cNvPr>
            <p:cNvCxnSpPr>
              <a:cxnSpLocks/>
            </p:cNvCxnSpPr>
            <p:nvPr/>
          </p:nvCxnSpPr>
          <p:spPr>
            <a:xfrm>
              <a:off x="716685" y="2745351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D6D248-1783-43B1-A7AE-BF1D567DF50A}"/>
                </a:ext>
              </a:extLst>
            </p:cNvPr>
            <p:cNvSpPr txBox="1"/>
            <p:nvPr/>
          </p:nvSpPr>
          <p:spPr>
            <a:xfrm>
              <a:off x="922370" y="2789664"/>
              <a:ext cx="6436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캐릭터 해금 컨텐츠 혹은 커스텀 아이템 해금 컨텐츠 추가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새로운 게임 모드</a:t>
              </a:r>
              <a:r>
                <a:rPr lang="en-US" altLang="ko-KR" b="1" dirty="0">
                  <a:solidFill>
                    <a:schemeClr val="bg1"/>
                  </a:solidFill>
                </a:rPr>
                <a:t>( EX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데스매치</a:t>
              </a:r>
              <a:r>
                <a:rPr lang="en-US" altLang="ko-KR" b="1" dirty="0">
                  <a:solidFill>
                    <a:schemeClr val="bg1"/>
                  </a:solidFill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</a:rPr>
                <a:t>무한 건물 치기</a:t>
              </a:r>
              <a:r>
                <a:rPr lang="en-US" altLang="ko-KR" b="1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8D4416-213E-4AAD-9186-8C6F659E0A31}"/>
              </a:ext>
            </a:extLst>
          </p:cNvPr>
          <p:cNvGrpSpPr/>
          <p:nvPr/>
        </p:nvGrpSpPr>
        <p:grpSpPr>
          <a:xfrm>
            <a:off x="703667" y="3510923"/>
            <a:ext cx="10335764" cy="788566"/>
            <a:chOff x="737277" y="3778403"/>
            <a:chExt cx="10335764" cy="78856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1BE67-615A-4074-AFDA-694E00169F71}"/>
                </a:ext>
              </a:extLst>
            </p:cNvPr>
            <p:cNvSpPr/>
            <p:nvPr/>
          </p:nvSpPr>
          <p:spPr>
            <a:xfrm>
              <a:off x="737277" y="3893352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D34005-8BF8-4DE9-9055-D17490F8CCF0}"/>
                </a:ext>
              </a:extLst>
            </p:cNvPr>
            <p:cNvSpPr txBox="1"/>
            <p:nvPr/>
          </p:nvSpPr>
          <p:spPr>
            <a:xfrm>
              <a:off x="800188" y="3778403"/>
              <a:ext cx="2672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</a:rPr>
                <a:t>메쉬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b="1" dirty="0" err="1">
                  <a:solidFill>
                    <a:schemeClr val="bg1"/>
                  </a:solidFill>
                </a:rPr>
                <a:t>슬라이서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 최적화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40DEE9-F6BB-4D4C-A2C9-EC5C2D9CCF34}"/>
                </a:ext>
              </a:extLst>
            </p:cNvPr>
            <p:cNvCxnSpPr>
              <a:cxnSpLocks/>
            </p:cNvCxnSpPr>
            <p:nvPr/>
          </p:nvCxnSpPr>
          <p:spPr>
            <a:xfrm>
              <a:off x="744072" y="4153324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60801F-A578-4D31-9C23-AAB628AE3234}"/>
                </a:ext>
              </a:extLst>
            </p:cNvPr>
            <p:cNvSpPr txBox="1"/>
            <p:nvPr/>
          </p:nvSpPr>
          <p:spPr>
            <a:xfrm>
              <a:off x="949757" y="4197637"/>
              <a:ext cx="10123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실시간으로 자르는 기술이다 보니 상당한 리소스를 잡아먹어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렉을</a:t>
              </a:r>
              <a:r>
                <a:rPr lang="ko-KR" altLang="en-US" b="1" dirty="0">
                  <a:solidFill>
                    <a:schemeClr val="bg1"/>
                  </a:solidFill>
                </a:rPr>
                <a:t> 유발한여 최적화를 해야함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3DBAE14-893F-4834-8D72-1EA53D4D6F05}"/>
              </a:ext>
            </a:extLst>
          </p:cNvPr>
          <p:cNvGrpSpPr/>
          <p:nvPr/>
        </p:nvGrpSpPr>
        <p:grpSpPr>
          <a:xfrm>
            <a:off x="720667" y="4359110"/>
            <a:ext cx="6786716" cy="788566"/>
            <a:chOff x="737277" y="3778403"/>
            <a:chExt cx="6786716" cy="78856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5901F92-2124-4198-84EA-8B1E00501A90}"/>
                </a:ext>
              </a:extLst>
            </p:cNvPr>
            <p:cNvSpPr/>
            <p:nvPr/>
          </p:nvSpPr>
          <p:spPr>
            <a:xfrm>
              <a:off x="737277" y="3893352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6CEDE9-9A39-41DB-A328-F21284BE9A18}"/>
                </a:ext>
              </a:extLst>
            </p:cNvPr>
            <p:cNvSpPr txBox="1"/>
            <p:nvPr/>
          </p:nvSpPr>
          <p:spPr>
            <a:xfrm>
              <a:off x="800188" y="3778403"/>
              <a:ext cx="2517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UI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이펙트 추가 제작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C2AF7F0-9A24-4E4A-8237-CCAE2A974D68}"/>
                </a:ext>
              </a:extLst>
            </p:cNvPr>
            <p:cNvCxnSpPr>
              <a:cxnSpLocks/>
            </p:cNvCxnSpPr>
            <p:nvPr/>
          </p:nvCxnSpPr>
          <p:spPr>
            <a:xfrm>
              <a:off x="744072" y="4153324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738E21-E509-4F30-87DD-FE029ADD0A17}"/>
                </a:ext>
              </a:extLst>
            </p:cNvPr>
            <p:cNvSpPr txBox="1"/>
            <p:nvPr/>
          </p:nvSpPr>
          <p:spPr>
            <a:xfrm>
              <a:off x="949757" y="4197637"/>
              <a:ext cx="6574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b="1" dirty="0">
                  <a:solidFill>
                    <a:schemeClr val="bg1"/>
                  </a:solidFill>
                </a:rPr>
                <a:t>UI</a:t>
              </a:r>
              <a:r>
                <a:rPr lang="ko-KR" altLang="en-US" b="1" dirty="0">
                  <a:solidFill>
                    <a:schemeClr val="bg1"/>
                  </a:solidFill>
                </a:rPr>
                <a:t>를 누르거나 선택하였을 시 나타나는 이펙트를 제작한다</a:t>
              </a:r>
              <a:r>
                <a:rPr lang="en-US" altLang="ko-KR" b="1" dirty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86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ECD92E1-E838-49AE-B608-3E8F0BBCCAA8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7F5794-A280-4AB1-8F5A-F1583C6ADE7E}"/>
                </a:ext>
              </a:extLst>
            </p:cNvPr>
            <p:cNvSpPr txBox="1"/>
            <p:nvPr/>
          </p:nvSpPr>
          <p:spPr>
            <a:xfrm>
              <a:off x="621372" y="476275"/>
              <a:ext cx="23920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DEMO </a:t>
              </a:r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시연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4E686A-E753-47FA-87AF-2AB33EA7D035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C8D15D-9D21-44FA-A793-5B0E24EED78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269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D779E-9533-4EDD-9F76-74AAF7B8A6BC}"/>
              </a:ext>
            </a:extLst>
          </p:cNvPr>
          <p:cNvSpPr txBox="1"/>
          <p:nvPr/>
        </p:nvSpPr>
        <p:spPr>
          <a:xfrm>
            <a:off x="474722" y="7844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목차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1858C0C-978D-4849-AF0F-0A43812CE748}"/>
              </a:ext>
            </a:extLst>
          </p:cNvPr>
          <p:cNvGrpSpPr/>
          <p:nvPr/>
        </p:nvGrpSpPr>
        <p:grpSpPr>
          <a:xfrm>
            <a:off x="1838943" y="2227448"/>
            <a:ext cx="8520028" cy="2403104"/>
            <a:chOff x="832928" y="1474481"/>
            <a:chExt cx="8520028" cy="24031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7ED785-400A-4576-B970-3E70C66C7719}"/>
                </a:ext>
              </a:extLst>
            </p:cNvPr>
            <p:cNvSpPr txBox="1"/>
            <p:nvPr/>
          </p:nvSpPr>
          <p:spPr>
            <a:xfrm>
              <a:off x="832928" y="1474481"/>
              <a:ext cx="1167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152400">
                      <a:schemeClr val="accent1">
                        <a:satMod val="175000"/>
                        <a:alpha val="70000"/>
                      </a:schemeClr>
                    </a:glow>
                  </a:effectLst>
                </a:rPr>
                <a:t>1. </a:t>
              </a:r>
              <a:r>
                <a:rPr lang="ko-KR" altLang="en-US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152400">
                      <a:schemeClr val="accent1">
                        <a:satMod val="175000"/>
                        <a:alpha val="70000"/>
                      </a:schemeClr>
                    </a:glow>
                  </a:effectLst>
                </a:rPr>
                <a:t>개요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EBAEE3-D34B-46D8-B3F1-731D2D8BB57B}"/>
                </a:ext>
              </a:extLst>
            </p:cNvPr>
            <p:cNvSpPr txBox="1"/>
            <p:nvPr/>
          </p:nvSpPr>
          <p:spPr>
            <a:xfrm>
              <a:off x="832928" y="2121627"/>
              <a:ext cx="1475084" cy="461665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2. </a:t>
              </a:r>
              <a:r>
                <a:rPr lang="ko-KR" altLang="en-US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조작법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5932F6-3A01-49F6-9BCC-F9E484E87E64}"/>
                </a:ext>
              </a:extLst>
            </p:cNvPr>
            <p:cNvSpPr txBox="1"/>
            <p:nvPr/>
          </p:nvSpPr>
          <p:spPr>
            <a:xfrm>
              <a:off x="832928" y="2768773"/>
              <a:ext cx="4264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3. </a:t>
              </a:r>
              <a:r>
                <a:rPr lang="ko-KR" altLang="en-US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기술요소와 중점 연구 분야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7D1D10-46B0-49ED-BC47-0D23AFD355A7}"/>
                </a:ext>
              </a:extLst>
            </p:cNvPr>
            <p:cNvSpPr txBox="1"/>
            <p:nvPr/>
          </p:nvSpPr>
          <p:spPr>
            <a:xfrm>
              <a:off x="832928" y="3415919"/>
              <a:ext cx="1782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4. </a:t>
              </a:r>
              <a:r>
                <a:rPr lang="ko-KR" altLang="en-US" sz="2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개발내용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8EBF20-5D40-4D58-B791-53E417A517DB}"/>
                </a:ext>
              </a:extLst>
            </p:cNvPr>
            <p:cNvSpPr txBox="1"/>
            <p:nvPr/>
          </p:nvSpPr>
          <p:spPr>
            <a:xfrm>
              <a:off x="6428758" y="1474481"/>
              <a:ext cx="2924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>
                      <a:lumMod val="9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</a:rPr>
                <a:t>5. </a:t>
              </a:r>
              <a:r>
                <a:rPr lang="ko-KR" altLang="en-US" sz="2400" b="1" dirty="0">
                  <a:solidFill>
                    <a:schemeClr val="bg1">
                      <a:lumMod val="9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</a:rPr>
                <a:t>문제점 및 보완점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991DBA-5792-4D3B-8FF9-D5621B46148C}"/>
                </a:ext>
              </a:extLst>
            </p:cNvPr>
            <p:cNvSpPr txBox="1"/>
            <p:nvPr/>
          </p:nvSpPr>
          <p:spPr>
            <a:xfrm>
              <a:off x="6422845" y="2121627"/>
              <a:ext cx="2924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9966FF"/>
                  </a:solidFill>
                  <a:effectLst>
                    <a:glow rad="139700">
                      <a:srgbClr val="9966FF">
                        <a:alpha val="40000"/>
                      </a:srgbClr>
                    </a:glow>
                  </a:effectLst>
                </a:rPr>
                <a:t>6. </a:t>
              </a:r>
              <a:r>
                <a:rPr lang="ko-KR" altLang="en-US" sz="2400" b="1" dirty="0">
                  <a:solidFill>
                    <a:srgbClr val="9966FF"/>
                  </a:solidFill>
                  <a:effectLst>
                    <a:glow rad="139700">
                      <a:srgbClr val="9966FF">
                        <a:alpha val="40000"/>
                      </a:srgbClr>
                    </a:glow>
                  </a:effectLst>
                </a:rPr>
                <a:t>구성원 역할 분담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E69BE6-7C1D-464B-9BFD-3691AEE4AFFB}"/>
                </a:ext>
              </a:extLst>
            </p:cNvPr>
            <p:cNvSpPr txBox="1"/>
            <p:nvPr/>
          </p:nvSpPr>
          <p:spPr>
            <a:xfrm>
              <a:off x="6422845" y="2768773"/>
              <a:ext cx="2507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66FFFF"/>
                  </a:solidFill>
                  <a:effectLst>
                    <a:glow rad="139700">
                      <a:srgbClr val="33CCCC">
                        <a:alpha val="40000"/>
                      </a:srgbClr>
                    </a:glow>
                  </a:effectLst>
                </a:rPr>
                <a:t>7. </a:t>
              </a:r>
              <a:r>
                <a:rPr lang="ko-KR" altLang="en-US" sz="2400" b="1" dirty="0">
                  <a:solidFill>
                    <a:srgbClr val="66FFFF"/>
                  </a:solidFill>
                  <a:effectLst>
                    <a:glow rad="139700">
                      <a:srgbClr val="33CCCC">
                        <a:alpha val="40000"/>
                      </a:srgbClr>
                    </a:glow>
                  </a:effectLst>
                </a:rPr>
                <a:t>향후 개발일정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33E022-D51A-48AF-9F1A-B903A6F875E3}"/>
                </a:ext>
              </a:extLst>
            </p:cNvPr>
            <p:cNvSpPr txBox="1"/>
            <p:nvPr/>
          </p:nvSpPr>
          <p:spPr>
            <a:xfrm>
              <a:off x="6422845" y="3415920"/>
              <a:ext cx="2097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66FF"/>
                  </a:solidFill>
                  <a:effectLst>
                    <a:glow rad="139700">
                      <a:srgbClr val="FF00FF">
                        <a:alpha val="40000"/>
                      </a:srgbClr>
                    </a:glow>
                  </a:effectLst>
                </a:rPr>
                <a:t>8. DEMO</a:t>
              </a:r>
              <a:r>
                <a:rPr lang="ko-KR" altLang="en-US" sz="2400" b="1" dirty="0">
                  <a:solidFill>
                    <a:srgbClr val="FF66FF"/>
                  </a:solidFill>
                  <a:effectLst>
                    <a:glow rad="139700">
                      <a:srgbClr val="FF00FF">
                        <a:alpha val="40000"/>
                      </a:srgbClr>
                    </a:glow>
                  </a:effectLst>
                </a:rPr>
                <a:t>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70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D779E-9533-4EDD-9F76-74AAF7B8A6BC}"/>
              </a:ext>
            </a:extLst>
          </p:cNvPr>
          <p:cNvSpPr txBox="1"/>
          <p:nvPr/>
        </p:nvSpPr>
        <p:spPr>
          <a:xfrm>
            <a:off x="621372" y="47627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</a:rPr>
              <a:t>게임 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41AAB4-1DE7-4FA4-98D8-21E2056FC654}"/>
              </a:ext>
            </a:extLst>
          </p:cNvPr>
          <p:cNvSpPr/>
          <p:nvPr/>
        </p:nvSpPr>
        <p:spPr>
          <a:xfrm>
            <a:off x="517860" y="634948"/>
            <a:ext cx="185807" cy="336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F344066-6804-44E4-8FBB-C9DF46025543}"/>
              </a:ext>
            </a:extLst>
          </p:cNvPr>
          <p:cNvCxnSpPr>
            <a:cxnSpLocks/>
          </p:cNvCxnSpPr>
          <p:nvPr/>
        </p:nvCxnSpPr>
        <p:spPr>
          <a:xfrm>
            <a:off x="517860" y="1009294"/>
            <a:ext cx="26997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E46C1F-FAB8-477E-A455-24A662697D0B}"/>
              </a:ext>
            </a:extLst>
          </p:cNvPr>
          <p:cNvGrpSpPr/>
          <p:nvPr/>
        </p:nvGrpSpPr>
        <p:grpSpPr>
          <a:xfrm>
            <a:off x="550116" y="1190798"/>
            <a:ext cx="11229015" cy="1870559"/>
            <a:chOff x="550116" y="1139042"/>
            <a:chExt cx="11229015" cy="187055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32FE6C2-5914-4B1B-B6A8-5D32846F8281}"/>
                </a:ext>
              </a:extLst>
            </p:cNvPr>
            <p:cNvGrpSpPr/>
            <p:nvPr/>
          </p:nvGrpSpPr>
          <p:grpSpPr>
            <a:xfrm>
              <a:off x="550116" y="1166067"/>
              <a:ext cx="11164556" cy="1828824"/>
              <a:chOff x="550116" y="1159553"/>
              <a:chExt cx="11164556" cy="484287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CDF6D00-B9F6-45FF-8D1F-F43EE81613DD}"/>
                  </a:ext>
                </a:extLst>
              </p:cNvPr>
              <p:cNvSpPr/>
              <p:nvPr/>
            </p:nvSpPr>
            <p:spPr>
              <a:xfrm>
                <a:off x="621372" y="1271936"/>
                <a:ext cx="11093300" cy="4637157"/>
              </a:xfrm>
              <a:prstGeom prst="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L 도형 11">
                <a:extLst>
                  <a:ext uri="{FF2B5EF4-FFF2-40B4-BE49-F238E27FC236}">
                    <a16:creationId xmlns:a16="http://schemas.microsoft.com/office/drawing/2014/main" id="{9163D41B-7AC3-4EAE-BF17-5B8D5D60B626}"/>
                  </a:ext>
                </a:extLst>
              </p:cNvPr>
              <p:cNvSpPr/>
              <p:nvPr/>
            </p:nvSpPr>
            <p:spPr>
              <a:xfrm>
                <a:off x="560991" y="5067118"/>
                <a:ext cx="398790" cy="935314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L 도형 12">
                <a:extLst>
                  <a:ext uri="{FF2B5EF4-FFF2-40B4-BE49-F238E27FC236}">
                    <a16:creationId xmlns:a16="http://schemas.microsoft.com/office/drawing/2014/main" id="{10A446FD-0E93-480B-BA87-B394BFDB8A29}"/>
                  </a:ext>
                </a:extLst>
              </p:cNvPr>
              <p:cNvSpPr/>
              <p:nvPr/>
            </p:nvSpPr>
            <p:spPr>
              <a:xfrm rot="5400000">
                <a:off x="281854" y="1427815"/>
                <a:ext cx="935314" cy="398789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669662B-096E-4B28-9C43-166913CB3662}"/>
                </a:ext>
              </a:extLst>
            </p:cNvPr>
            <p:cNvSpPr txBox="1"/>
            <p:nvPr/>
          </p:nvSpPr>
          <p:spPr>
            <a:xfrm>
              <a:off x="727494" y="1412164"/>
              <a:ext cx="107715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2~6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인이 즐길 수 있는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3:3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 액션 게임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아이템이나 공격 등을 이용하여 건물을 부수거나 플레이어를 공격하여 코인을 획득하자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많은 코인을 획득한 팀이 승리하는 구조의 게임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쉴 틈 없이 싸우고 건물들을 부수는 느낌의 게임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L 도형 15">
              <a:extLst>
                <a:ext uri="{FF2B5EF4-FFF2-40B4-BE49-F238E27FC236}">
                  <a16:creationId xmlns:a16="http://schemas.microsoft.com/office/drawing/2014/main" id="{6909D133-8691-488C-B5B6-4EBB93630141}"/>
                </a:ext>
              </a:extLst>
            </p:cNvPr>
            <p:cNvSpPr/>
            <p:nvPr/>
          </p:nvSpPr>
          <p:spPr>
            <a:xfrm rot="10800000">
              <a:off x="11416310" y="1139042"/>
              <a:ext cx="353204" cy="3987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L 도형 16">
              <a:extLst>
                <a:ext uri="{FF2B5EF4-FFF2-40B4-BE49-F238E27FC236}">
                  <a16:creationId xmlns:a16="http://schemas.microsoft.com/office/drawing/2014/main" id="{37E10EC9-8DB0-4981-8023-230FB6817DA7}"/>
                </a:ext>
              </a:extLst>
            </p:cNvPr>
            <p:cNvSpPr/>
            <p:nvPr/>
          </p:nvSpPr>
          <p:spPr>
            <a:xfrm rot="16200000">
              <a:off x="11403134" y="2633604"/>
              <a:ext cx="398790" cy="353204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63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D779E-9533-4EDD-9F76-74AAF7B8A6BC}"/>
              </a:ext>
            </a:extLst>
          </p:cNvPr>
          <p:cNvSpPr txBox="1"/>
          <p:nvPr/>
        </p:nvSpPr>
        <p:spPr>
          <a:xfrm>
            <a:off x="621372" y="4762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</a:rPr>
              <a:t>조작법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41AAB4-1DE7-4FA4-98D8-21E2056FC654}"/>
              </a:ext>
            </a:extLst>
          </p:cNvPr>
          <p:cNvSpPr/>
          <p:nvPr/>
        </p:nvSpPr>
        <p:spPr>
          <a:xfrm>
            <a:off x="517860" y="634948"/>
            <a:ext cx="185807" cy="336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F344066-6804-44E4-8FBB-C9DF46025543}"/>
              </a:ext>
            </a:extLst>
          </p:cNvPr>
          <p:cNvCxnSpPr>
            <a:cxnSpLocks/>
          </p:cNvCxnSpPr>
          <p:nvPr/>
        </p:nvCxnSpPr>
        <p:spPr>
          <a:xfrm>
            <a:off x="517860" y="1009294"/>
            <a:ext cx="26997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B2F4BF-8F10-40DC-A5F2-EF7065B3A343}"/>
              </a:ext>
            </a:extLst>
          </p:cNvPr>
          <p:cNvGrpSpPr/>
          <p:nvPr/>
        </p:nvGrpSpPr>
        <p:grpSpPr>
          <a:xfrm>
            <a:off x="481108" y="1194055"/>
            <a:ext cx="11369704" cy="4878932"/>
            <a:chOff x="481108" y="1142299"/>
            <a:chExt cx="11369704" cy="487893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849F113-F34F-49DF-A850-B7CBD5D2D018}"/>
                </a:ext>
              </a:extLst>
            </p:cNvPr>
            <p:cNvSpPr/>
            <p:nvPr/>
          </p:nvSpPr>
          <p:spPr>
            <a:xfrm>
              <a:off x="621372" y="1271936"/>
              <a:ext cx="11093300" cy="46371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L 도형 64">
              <a:extLst>
                <a:ext uri="{FF2B5EF4-FFF2-40B4-BE49-F238E27FC236}">
                  <a16:creationId xmlns:a16="http://schemas.microsoft.com/office/drawing/2014/main" id="{06E0A6CA-11B9-425E-85E8-780148EFB557}"/>
                </a:ext>
              </a:extLst>
            </p:cNvPr>
            <p:cNvSpPr/>
            <p:nvPr/>
          </p:nvSpPr>
          <p:spPr>
            <a:xfrm>
              <a:off x="517860" y="5067119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L 도형 65">
              <a:extLst>
                <a:ext uri="{FF2B5EF4-FFF2-40B4-BE49-F238E27FC236}">
                  <a16:creationId xmlns:a16="http://schemas.microsoft.com/office/drawing/2014/main" id="{1CA89A0C-CC5D-46CB-BF58-8A9BE0845BF4}"/>
                </a:ext>
              </a:extLst>
            </p:cNvPr>
            <p:cNvSpPr/>
            <p:nvPr/>
          </p:nvSpPr>
          <p:spPr>
            <a:xfrm rot="5400000">
              <a:off x="481108" y="1159552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L 도형 66">
              <a:extLst>
                <a:ext uri="{FF2B5EF4-FFF2-40B4-BE49-F238E27FC236}">
                  <a16:creationId xmlns:a16="http://schemas.microsoft.com/office/drawing/2014/main" id="{89C38A76-3D20-45AE-8C2F-B2016EECE3AA}"/>
                </a:ext>
              </a:extLst>
            </p:cNvPr>
            <p:cNvSpPr/>
            <p:nvPr/>
          </p:nvSpPr>
          <p:spPr>
            <a:xfrm rot="10800000">
              <a:off x="10899837" y="1142299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L 도형 67">
              <a:extLst>
                <a:ext uri="{FF2B5EF4-FFF2-40B4-BE49-F238E27FC236}">
                  <a16:creationId xmlns:a16="http://schemas.microsoft.com/office/drawing/2014/main" id="{5A42D1F0-6A55-4AC9-92D8-7F3D4B1CAEC3}"/>
                </a:ext>
              </a:extLst>
            </p:cNvPr>
            <p:cNvSpPr/>
            <p:nvPr/>
          </p:nvSpPr>
          <p:spPr>
            <a:xfrm rot="16200000">
              <a:off x="10915499" y="5085918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 descr="키보드이(가) 표시된 사진&#10;&#10;자동 생성된 설명">
            <a:extLst>
              <a:ext uri="{FF2B5EF4-FFF2-40B4-BE49-F238E27FC236}">
                <a16:creationId xmlns:a16="http://schemas.microsoft.com/office/drawing/2014/main" id="{30C6E49F-0514-4A9B-98B8-FC1D5FC58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t="45661" r="53103" b="36226"/>
          <a:stretch/>
        </p:blipFill>
        <p:spPr>
          <a:xfrm>
            <a:off x="1107142" y="2501893"/>
            <a:ext cx="4815270" cy="19064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1AB392-6171-40DC-907F-D54034DDC719}"/>
              </a:ext>
            </a:extLst>
          </p:cNvPr>
          <p:cNvSpPr/>
          <p:nvPr/>
        </p:nvSpPr>
        <p:spPr>
          <a:xfrm>
            <a:off x="2225616" y="2501893"/>
            <a:ext cx="516494" cy="4701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D146C7-FA72-4120-9CD7-72FDE6BCE9E8}"/>
              </a:ext>
            </a:extLst>
          </p:cNvPr>
          <p:cNvSpPr/>
          <p:nvPr/>
        </p:nvSpPr>
        <p:spPr>
          <a:xfrm>
            <a:off x="1880555" y="2981310"/>
            <a:ext cx="1417219" cy="4701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0B17D6E-45B4-402C-9150-6C73CA2D158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483863" y="2031752"/>
            <a:ext cx="246398" cy="470141"/>
          </a:xfrm>
          <a:prstGeom prst="line">
            <a:avLst/>
          </a:prstGeom>
          <a:ln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D527EE4-BB26-4306-AA7A-149866269DEC}"/>
              </a:ext>
            </a:extLst>
          </p:cNvPr>
          <p:cNvCxnSpPr>
            <a:cxnSpLocks/>
          </p:cNvCxnSpPr>
          <p:nvPr/>
        </p:nvCxnSpPr>
        <p:spPr>
          <a:xfrm>
            <a:off x="2730261" y="2018814"/>
            <a:ext cx="1237192" cy="0"/>
          </a:xfrm>
          <a:prstGeom prst="line">
            <a:avLst/>
          </a:prstGeom>
          <a:ln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912046-8F46-4CD1-9CC2-BDC4A677F578}"/>
              </a:ext>
            </a:extLst>
          </p:cNvPr>
          <p:cNvSpPr txBox="1"/>
          <p:nvPr/>
        </p:nvSpPr>
        <p:spPr>
          <a:xfrm>
            <a:off x="2898472" y="16458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이동 조작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B53DF9-9C30-495A-90BE-EC255E9E28D8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2992025" y="2239252"/>
            <a:ext cx="152875" cy="27501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408C9F-95C8-405B-9214-A1BBD3E92372}"/>
              </a:ext>
            </a:extLst>
          </p:cNvPr>
          <p:cNvCxnSpPr>
            <a:cxnSpLocks/>
          </p:cNvCxnSpPr>
          <p:nvPr/>
        </p:nvCxnSpPr>
        <p:spPr>
          <a:xfrm flipV="1">
            <a:off x="3144900" y="2239252"/>
            <a:ext cx="2951100" cy="38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A3333E0-5237-4B0A-844D-80F81E22DB5E}"/>
              </a:ext>
            </a:extLst>
          </p:cNvPr>
          <p:cNvSpPr txBox="1"/>
          <p:nvPr/>
        </p:nvSpPr>
        <p:spPr>
          <a:xfrm>
            <a:off x="3900220" y="191101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아이템 장착 및 사용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0F919A-32F3-44A6-9EB8-8A785C3E319A}"/>
              </a:ext>
            </a:extLst>
          </p:cNvPr>
          <p:cNvSpPr/>
          <p:nvPr/>
        </p:nvSpPr>
        <p:spPr>
          <a:xfrm>
            <a:off x="2755159" y="2514262"/>
            <a:ext cx="473731" cy="443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B8E9B4-D9A3-4CD0-9E7C-19ED3CAF4A01}"/>
              </a:ext>
            </a:extLst>
          </p:cNvPr>
          <p:cNvSpPr/>
          <p:nvPr/>
        </p:nvSpPr>
        <p:spPr>
          <a:xfrm>
            <a:off x="3077313" y="3890767"/>
            <a:ext cx="2845097" cy="4430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E298B1D-1DD0-4D33-8BA2-492D8F4EC351}"/>
              </a:ext>
            </a:extLst>
          </p:cNvPr>
          <p:cNvCxnSpPr>
            <a:cxnSpLocks/>
          </p:cNvCxnSpPr>
          <p:nvPr/>
        </p:nvCxnSpPr>
        <p:spPr>
          <a:xfrm flipV="1">
            <a:off x="3437887" y="4333859"/>
            <a:ext cx="529566" cy="592060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E477B6D-50B3-42A2-A74E-588E5B2C2F18}"/>
              </a:ext>
            </a:extLst>
          </p:cNvPr>
          <p:cNvCxnSpPr>
            <a:cxnSpLocks/>
          </p:cNvCxnSpPr>
          <p:nvPr/>
        </p:nvCxnSpPr>
        <p:spPr>
          <a:xfrm>
            <a:off x="2364427" y="4925919"/>
            <a:ext cx="1077163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CC2556-1633-4E58-9285-169C744A5C6D}"/>
              </a:ext>
            </a:extLst>
          </p:cNvPr>
          <p:cNvSpPr txBox="1"/>
          <p:nvPr/>
        </p:nvSpPr>
        <p:spPr>
          <a:xfrm>
            <a:off x="2239170" y="4565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점프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2B0EB83-65AF-48D4-87E8-B9A66EB42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584" y="1830491"/>
            <a:ext cx="2200275" cy="3429000"/>
          </a:xfrm>
          <a:prstGeom prst="rect">
            <a:avLst/>
          </a:prstGeom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A261372-259D-4684-938C-971E633E58E4}"/>
              </a:ext>
            </a:extLst>
          </p:cNvPr>
          <p:cNvCxnSpPr>
            <a:cxnSpLocks/>
          </p:cNvCxnSpPr>
          <p:nvPr/>
        </p:nvCxnSpPr>
        <p:spPr>
          <a:xfrm>
            <a:off x="8901548" y="2056074"/>
            <a:ext cx="501245" cy="445819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586FBB3-218F-459E-90BA-249EEF39E4EA}"/>
              </a:ext>
            </a:extLst>
          </p:cNvPr>
          <p:cNvCxnSpPr>
            <a:cxnSpLocks/>
          </p:cNvCxnSpPr>
          <p:nvPr/>
        </p:nvCxnSpPr>
        <p:spPr>
          <a:xfrm>
            <a:off x="6392174" y="2060066"/>
            <a:ext cx="2509374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0BE64C-41EB-4934-A8A4-0E9788139A52}"/>
              </a:ext>
            </a:extLst>
          </p:cNvPr>
          <p:cNvSpPr txBox="1"/>
          <p:nvPr/>
        </p:nvSpPr>
        <p:spPr>
          <a:xfrm>
            <a:off x="6280031" y="170505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공격 및 아이템 던지기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05C3532-5A70-43DC-8AF5-4F01BE787947}"/>
              </a:ext>
            </a:extLst>
          </p:cNvPr>
          <p:cNvSpPr/>
          <p:nvPr/>
        </p:nvSpPr>
        <p:spPr>
          <a:xfrm>
            <a:off x="1122356" y="3456150"/>
            <a:ext cx="982489" cy="4430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F8B418C6-1083-4913-BB10-15A636BE535A}"/>
              </a:ext>
            </a:extLst>
          </p:cNvPr>
          <p:cNvCxnSpPr>
            <a:cxnSpLocks/>
          </p:cNvCxnSpPr>
          <p:nvPr/>
        </p:nvCxnSpPr>
        <p:spPr>
          <a:xfrm flipH="1" flipV="1">
            <a:off x="1732298" y="3933416"/>
            <a:ext cx="111912" cy="992503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C93DEB5-73AD-4E49-9389-7EB09E5465F6}"/>
              </a:ext>
            </a:extLst>
          </p:cNvPr>
          <p:cNvCxnSpPr>
            <a:cxnSpLocks/>
          </p:cNvCxnSpPr>
          <p:nvPr/>
        </p:nvCxnSpPr>
        <p:spPr>
          <a:xfrm>
            <a:off x="790596" y="4925919"/>
            <a:ext cx="1077163" cy="0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0FB24EB-3C51-42D4-B3A1-4BFD91F4F042}"/>
              </a:ext>
            </a:extLst>
          </p:cNvPr>
          <p:cNvSpPr txBox="1"/>
          <p:nvPr/>
        </p:nvSpPr>
        <p:spPr>
          <a:xfrm>
            <a:off x="673842" y="45564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대쉬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CDFB7FE9-366E-4856-8DB7-19B006B2949E}"/>
              </a:ext>
            </a:extLst>
          </p:cNvPr>
          <p:cNvCxnSpPr>
            <a:cxnSpLocks/>
          </p:cNvCxnSpPr>
          <p:nvPr/>
        </p:nvCxnSpPr>
        <p:spPr>
          <a:xfrm flipV="1">
            <a:off x="9105793" y="4333859"/>
            <a:ext cx="169828" cy="45961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78931152-B228-4E4B-B2BD-31AE72986462}"/>
              </a:ext>
            </a:extLst>
          </p:cNvPr>
          <p:cNvCxnSpPr>
            <a:cxnSpLocks/>
          </p:cNvCxnSpPr>
          <p:nvPr/>
        </p:nvCxnSpPr>
        <p:spPr>
          <a:xfrm>
            <a:off x="6596419" y="4797470"/>
            <a:ext cx="2509374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30875203-B88D-45B9-8DD2-DE028303B0F6}"/>
              </a:ext>
            </a:extLst>
          </p:cNvPr>
          <p:cNvSpPr txBox="1"/>
          <p:nvPr/>
        </p:nvSpPr>
        <p:spPr>
          <a:xfrm>
            <a:off x="6475941" y="44452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카메라 이동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F6C3415F-E272-417E-BA9F-003B4B2742BD}"/>
              </a:ext>
            </a:extLst>
          </p:cNvPr>
          <p:cNvGrpSpPr/>
          <p:nvPr/>
        </p:nvGrpSpPr>
        <p:grpSpPr>
          <a:xfrm>
            <a:off x="499484" y="1194055"/>
            <a:ext cx="11369704" cy="4878932"/>
            <a:chOff x="499484" y="1142299"/>
            <a:chExt cx="11369704" cy="4878932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6DA7C74A-61F6-4DA9-9198-458BA45F1F69}"/>
                </a:ext>
              </a:extLst>
            </p:cNvPr>
            <p:cNvGrpSpPr/>
            <p:nvPr/>
          </p:nvGrpSpPr>
          <p:grpSpPr>
            <a:xfrm>
              <a:off x="499484" y="1142299"/>
              <a:ext cx="11369704" cy="4878932"/>
              <a:chOff x="499484" y="1142299"/>
              <a:chExt cx="11369704" cy="4878932"/>
            </a:xfrm>
          </p:grpSpPr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2239DE05-BED7-430F-99C4-57DF9C88EAB2}"/>
                  </a:ext>
                </a:extLst>
              </p:cNvPr>
              <p:cNvSpPr/>
              <p:nvPr/>
            </p:nvSpPr>
            <p:spPr>
              <a:xfrm>
                <a:off x="639748" y="1271936"/>
                <a:ext cx="11093300" cy="4637157"/>
              </a:xfrm>
              <a:prstGeom prst="rect">
                <a:avLst/>
              </a:prstGeom>
              <a:solidFill>
                <a:schemeClr val="bg2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L 도형 330">
                <a:extLst>
                  <a:ext uri="{FF2B5EF4-FFF2-40B4-BE49-F238E27FC236}">
                    <a16:creationId xmlns:a16="http://schemas.microsoft.com/office/drawing/2014/main" id="{247E9989-DE90-4C3A-8B7F-2C97C4B86830}"/>
                  </a:ext>
                </a:extLst>
              </p:cNvPr>
              <p:cNvSpPr/>
              <p:nvPr/>
            </p:nvSpPr>
            <p:spPr>
              <a:xfrm>
                <a:off x="536236" y="5067119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L 도형 331">
                <a:extLst>
                  <a:ext uri="{FF2B5EF4-FFF2-40B4-BE49-F238E27FC236}">
                    <a16:creationId xmlns:a16="http://schemas.microsoft.com/office/drawing/2014/main" id="{FBF24C96-8C53-4DC6-A916-1B205E5895C3}"/>
                  </a:ext>
                </a:extLst>
              </p:cNvPr>
              <p:cNvSpPr/>
              <p:nvPr/>
            </p:nvSpPr>
            <p:spPr>
              <a:xfrm rot="5400000">
                <a:off x="499484" y="1159552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L 도형 332">
                <a:extLst>
                  <a:ext uri="{FF2B5EF4-FFF2-40B4-BE49-F238E27FC236}">
                    <a16:creationId xmlns:a16="http://schemas.microsoft.com/office/drawing/2014/main" id="{E391384A-C709-46E1-815A-37D7D84CC8D4}"/>
                  </a:ext>
                </a:extLst>
              </p:cNvPr>
              <p:cNvSpPr/>
              <p:nvPr/>
            </p:nvSpPr>
            <p:spPr>
              <a:xfrm rot="10800000">
                <a:off x="10918213" y="1142299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L 도형 333">
                <a:extLst>
                  <a:ext uri="{FF2B5EF4-FFF2-40B4-BE49-F238E27FC236}">
                    <a16:creationId xmlns:a16="http://schemas.microsoft.com/office/drawing/2014/main" id="{32A98C70-55D2-4863-9AC7-3C0DBDFB4E5A}"/>
                  </a:ext>
                </a:extLst>
              </p:cNvPr>
              <p:cNvSpPr/>
              <p:nvPr/>
            </p:nvSpPr>
            <p:spPr>
              <a:xfrm rot="16200000">
                <a:off x="10933875" y="5085918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2F105991-9758-4A5C-9BA2-0436A0AD49C5}"/>
                </a:ext>
              </a:extLst>
            </p:cNvPr>
            <p:cNvGrpSpPr/>
            <p:nvPr/>
          </p:nvGrpSpPr>
          <p:grpSpPr>
            <a:xfrm>
              <a:off x="1143441" y="1703074"/>
              <a:ext cx="10087536" cy="3989638"/>
              <a:chOff x="1143441" y="1703074"/>
              <a:chExt cx="10087536" cy="3989638"/>
            </a:xfrm>
          </p:grpSpPr>
          <p:pic>
            <p:nvPicPr>
              <p:cNvPr id="293" name="그림 292" descr="텍스트, iPod, 전자기기, 휴대폰이(가) 표시된 사진&#10;&#10;자동 생성된 설명">
                <a:extLst>
                  <a:ext uri="{FF2B5EF4-FFF2-40B4-BE49-F238E27FC236}">
                    <a16:creationId xmlns:a16="http://schemas.microsoft.com/office/drawing/2014/main" id="{4F8E1134-623E-43D8-9F9B-007405E51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208561" y="-106314"/>
                <a:ext cx="3774880" cy="7393656"/>
              </a:xfrm>
              <a:prstGeom prst="rect">
                <a:avLst/>
              </a:prstGeom>
            </p:spPr>
          </p:pic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6A411024-56B4-4991-A683-0838EB0901A0}"/>
                  </a:ext>
                </a:extLst>
              </p:cNvPr>
              <p:cNvGrpSpPr/>
              <p:nvPr/>
            </p:nvGrpSpPr>
            <p:grpSpPr>
              <a:xfrm>
                <a:off x="3094706" y="3948419"/>
                <a:ext cx="1069289" cy="1069289"/>
                <a:chOff x="3094706" y="3948419"/>
                <a:chExt cx="1069289" cy="1069289"/>
              </a:xfrm>
            </p:grpSpPr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7C76342E-D1EE-44F6-925C-57250A996A1B}"/>
                    </a:ext>
                  </a:extLst>
                </p:cNvPr>
                <p:cNvSpPr/>
                <p:nvPr/>
              </p:nvSpPr>
              <p:spPr>
                <a:xfrm>
                  <a:off x="3094706" y="3948419"/>
                  <a:ext cx="1069289" cy="1069289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5E8A6FA4-5C35-459E-9F12-EBCFFC5674FE}"/>
                    </a:ext>
                  </a:extLst>
                </p:cNvPr>
                <p:cNvSpPr/>
                <p:nvPr/>
              </p:nvSpPr>
              <p:spPr>
                <a:xfrm>
                  <a:off x="3498030" y="4351743"/>
                  <a:ext cx="262641" cy="26264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이등변 삼각형 325">
                  <a:extLst>
                    <a:ext uri="{FF2B5EF4-FFF2-40B4-BE49-F238E27FC236}">
                      <a16:creationId xmlns:a16="http://schemas.microsoft.com/office/drawing/2014/main" id="{0B639250-526E-4A9C-8505-7FA6916CEB2B}"/>
                    </a:ext>
                  </a:extLst>
                </p:cNvPr>
                <p:cNvSpPr/>
                <p:nvPr/>
              </p:nvSpPr>
              <p:spPr>
                <a:xfrm>
                  <a:off x="3486460" y="3965364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이등변 삼각형 326">
                  <a:extLst>
                    <a:ext uri="{FF2B5EF4-FFF2-40B4-BE49-F238E27FC236}">
                      <a16:creationId xmlns:a16="http://schemas.microsoft.com/office/drawing/2014/main" id="{4A2B04A4-4A34-4383-B28E-C1805A80B5DC}"/>
                    </a:ext>
                  </a:extLst>
                </p:cNvPr>
                <p:cNvSpPr/>
                <p:nvPr/>
              </p:nvSpPr>
              <p:spPr>
                <a:xfrm rot="10800000">
                  <a:off x="3485960" y="4771347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이등변 삼각형 327">
                  <a:extLst>
                    <a:ext uri="{FF2B5EF4-FFF2-40B4-BE49-F238E27FC236}">
                      <a16:creationId xmlns:a16="http://schemas.microsoft.com/office/drawing/2014/main" id="{79515765-7B1A-43DE-82CA-C82877308DD2}"/>
                    </a:ext>
                  </a:extLst>
                </p:cNvPr>
                <p:cNvSpPr/>
                <p:nvPr/>
              </p:nvSpPr>
              <p:spPr>
                <a:xfrm rot="16200000">
                  <a:off x="3095019" y="4359882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이등변 삼각형 328">
                  <a:extLst>
                    <a:ext uri="{FF2B5EF4-FFF2-40B4-BE49-F238E27FC236}">
                      <a16:creationId xmlns:a16="http://schemas.microsoft.com/office/drawing/2014/main" id="{F1382F4D-297C-4962-A701-ECB8C918E7DD}"/>
                    </a:ext>
                  </a:extLst>
                </p:cNvPr>
                <p:cNvSpPr/>
                <p:nvPr/>
              </p:nvSpPr>
              <p:spPr>
                <a:xfrm rot="5400000">
                  <a:off x="3897925" y="4364492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8693FA42-3BA9-4628-86F7-97C3CC670248}"/>
                  </a:ext>
                </a:extLst>
              </p:cNvPr>
              <p:cNvSpPr/>
              <p:nvPr/>
            </p:nvSpPr>
            <p:spPr>
              <a:xfrm>
                <a:off x="8063207" y="4181852"/>
                <a:ext cx="798407" cy="798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>
                <a:extLst>
                  <a:ext uri="{FF2B5EF4-FFF2-40B4-BE49-F238E27FC236}">
                    <a16:creationId xmlns:a16="http://schemas.microsoft.com/office/drawing/2014/main" id="{DF2E05E2-01FB-45BC-8549-E82913196359}"/>
                  </a:ext>
                </a:extLst>
              </p:cNvPr>
              <p:cNvSpPr/>
              <p:nvPr/>
            </p:nvSpPr>
            <p:spPr>
              <a:xfrm>
                <a:off x="8975722" y="4079359"/>
                <a:ext cx="434179" cy="4341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4825C5F1-5252-476E-9F32-BF1480672BE8}"/>
                  </a:ext>
                </a:extLst>
              </p:cNvPr>
              <p:cNvSpPr/>
              <p:nvPr/>
            </p:nvSpPr>
            <p:spPr>
              <a:xfrm>
                <a:off x="8963716" y="4595448"/>
                <a:ext cx="434179" cy="4341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8" name="그룹 297">
                <a:extLst>
                  <a:ext uri="{FF2B5EF4-FFF2-40B4-BE49-F238E27FC236}">
                    <a16:creationId xmlns:a16="http://schemas.microsoft.com/office/drawing/2014/main" id="{FC02D8DC-35AC-4577-9E7B-C598BE666D3D}"/>
                  </a:ext>
                </a:extLst>
              </p:cNvPr>
              <p:cNvGrpSpPr/>
              <p:nvPr/>
            </p:nvGrpSpPr>
            <p:grpSpPr>
              <a:xfrm>
                <a:off x="4237164" y="2682088"/>
                <a:ext cx="3860452" cy="715371"/>
                <a:chOff x="4123721" y="2175732"/>
                <a:chExt cx="3860452" cy="715371"/>
              </a:xfrm>
            </p:grpSpPr>
            <p:sp>
              <p:nvSpPr>
                <p:cNvPr id="322" name="화살표: 왼쪽 321">
                  <a:extLst>
                    <a:ext uri="{FF2B5EF4-FFF2-40B4-BE49-F238E27FC236}">
                      <a16:creationId xmlns:a16="http://schemas.microsoft.com/office/drawing/2014/main" id="{95FBF741-8E28-457E-B259-A031F8E29E99}"/>
                    </a:ext>
                  </a:extLst>
                </p:cNvPr>
                <p:cNvSpPr/>
                <p:nvPr/>
              </p:nvSpPr>
              <p:spPr>
                <a:xfrm>
                  <a:off x="4123721" y="2175732"/>
                  <a:ext cx="2440569" cy="715370"/>
                </a:xfrm>
                <a:prstGeom prst="lef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화살표: 왼쪽 322">
                  <a:extLst>
                    <a:ext uri="{FF2B5EF4-FFF2-40B4-BE49-F238E27FC236}">
                      <a16:creationId xmlns:a16="http://schemas.microsoft.com/office/drawing/2014/main" id="{DF87B334-3F59-423B-81BA-396353903E11}"/>
                    </a:ext>
                  </a:extLst>
                </p:cNvPr>
                <p:cNvSpPr/>
                <p:nvPr/>
              </p:nvSpPr>
              <p:spPr>
                <a:xfrm rot="10800000">
                  <a:off x="5543604" y="2175733"/>
                  <a:ext cx="2440569" cy="715370"/>
                </a:xfrm>
                <a:prstGeom prst="lef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9" name="그룹 298">
                <a:extLst>
                  <a:ext uri="{FF2B5EF4-FFF2-40B4-BE49-F238E27FC236}">
                    <a16:creationId xmlns:a16="http://schemas.microsoft.com/office/drawing/2014/main" id="{1FEB7F6C-6A59-41F6-B508-85F130AA3B83}"/>
                  </a:ext>
                </a:extLst>
              </p:cNvPr>
              <p:cNvGrpSpPr/>
              <p:nvPr/>
            </p:nvGrpSpPr>
            <p:grpSpPr>
              <a:xfrm>
                <a:off x="1245172" y="3429000"/>
                <a:ext cx="2006128" cy="676013"/>
                <a:chOff x="1245172" y="3429000"/>
                <a:chExt cx="2006128" cy="676013"/>
              </a:xfrm>
            </p:grpSpPr>
            <p:cxnSp>
              <p:nvCxnSpPr>
                <p:cNvPr id="320" name="직선 연결선 319">
                  <a:extLst>
                    <a:ext uri="{FF2B5EF4-FFF2-40B4-BE49-F238E27FC236}">
                      <a16:creationId xmlns:a16="http://schemas.microsoft.com/office/drawing/2014/main" id="{C991E7C0-5A4C-486E-826E-166112CE308A}"/>
                    </a:ext>
                  </a:extLst>
                </p:cNvPr>
                <p:cNvCxnSpPr>
                  <a:cxnSpLocks/>
                  <a:stCxn id="324" idx="1"/>
                </p:cNvCxnSpPr>
                <p:nvPr/>
              </p:nvCxnSpPr>
              <p:spPr>
                <a:xfrm flipH="1" flipV="1">
                  <a:off x="2431308" y="3429000"/>
                  <a:ext cx="819992" cy="67601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>
                  <a:glow rad="139700">
                    <a:srgbClr val="FF00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직선 연결선 320">
                  <a:extLst>
                    <a:ext uri="{FF2B5EF4-FFF2-40B4-BE49-F238E27FC236}">
                      <a16:creationId xmlns:a16="http://schemas.microsoft.com/office/drawing/2014/main" id="{A4642806-2421-4E7D-B511-9AAB53F96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45172" y="3433369"/>
                  <a:ext cx="1193871" cy="449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>
                  <a:glow rad="139700">
                    <a:srgbClr val="FF00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6C58632F-6560-48AC-9E65-0D6310F70B77}"/>
                  </a:ext>
                </a:extLst>
              </p:cNvPr>
              <p:cNvSpPr txBox="1"/>
              <p:nvPr/>
            </p:nvSpPr>
            <p:spPr>
              <a:xfrm>
                <a:off x="1143441" y="2906885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이동</a:t>
                </a:r>
              </a:p>
            </p:txBody>
          </p:sp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BE37A5D3-B888-4755-9886-ABE691F19A41}"/>
                  </a:ext>
                </a:extLst>
              </p:cNvPr>
              <p:cNvGrpSpPr/>
              <p:nvPr/>
            </p:nvGrpSpPr>
            <p:grpSpPr>
              <a:xfrm>
                <a:off x="8638416" y="3164624"/>
                <a:ext cx="2446443" cy="548670"/>
                <a:chOff x="8638416" y="3164624"/>
                <a:chExt cx="2446443" cy="548670"/>
              </a:xfrm>
            </p:grpSpPr>
            <p:cxnSp>
              <p:nvCxnSpPr>
                <p:cNvPr id="318" name="직선 연결선 317">
                  <a:extLst>
                    <a:ext uri="{FF2B5EF4-FFF2-40B4-BE49-F238E27FC236}">
                      <a16:creationId xmlns:a16="http://schemas.microsoft.com/office/drawing/2014/main" id="{53CC511F-FF95-4E8A-9F24-9E2110AFC644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 flipV="1">
                  <a:off x="8638416" y="3164624"/>
                  <a:ext cx="250589" cy="54867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직선 연결선 318">
                  <a:extLst>
                    <a:ext uri="{FF2B5EF4-FFF2-40B4-BE49-F238E27FC236}">
                      <a16:creationId xmlns:a16="http://schemas.microsoft.com/office/drawing/2014/main" id="{AC0319A9-5968-4EBF-B4CB-57B9A87203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84584" y="3179038"/>
                  <a:ext cx="2200275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CEEE4F8-0967-4EDE-8F92-47A40182B231}"/>
                  </a:ext>
                </a:extLst>
              </p:cNvPr>
              <p:cNvSpPr txBox="1"/>
              <p:nvPr/>
            </p:nvSpPr>
            <p:spPr>
              <a:xfrm>
                <a:off x="9745157" y="2806513"/>
                <a:ext cx="148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아이템 사용</a:t>
                </a:r>
              </a:p>
            </p:txBody>
          </p: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19383B0B-7D94-4D83-8F69-37BD2E636907}"/>
                  </a:ext>
                </a:extLst>
              </p:cNvPr>
              <p:cNvGrpSpPr/>
              <p:nvPr/>
            </p:nvGrpSpPr>
            <p:grpSpPr>
              <a:xfrm>
                <a:off x="8613425" y="4762820"/>
                <a:ext cx="1810601" cy="928777"/>
                <a:chOff x="8613425" y="4762820"/>
                <a:chExt cx="1810601" cy="928777"/>
              </a:xfrm>
            </p:grpSpPr>
            <p:cxnSp>
              <p:nvCxnSpPr>
                <p:cNvPr id="316" name="직선 연결선 315">
                  <a:extLst>
                    <a:ext uri="{FF2B5EF4-FFF2-40B4-BE49-F238E27FC236}">
                      <a16:creationId xmlns:a16="http://schemas.microsoft.com/office/drawing/2014/main" id="{31C87D52-D07F-46DE-9DEB-BE742F442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3425" y="4762820"/>
                  <a:ext cx="410387" cy="928777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직선 연결선 316">
                  <a:extLst>
                    <a:ext uri="{FF2B5EF4-FFF2-40B4-BE49-F238E27FC236}">
                      <a16:creationId xmlns:a16="http://schemas.microsoft.com/office/drawing/2014/main" id="{20AABE40-F226-47DF-BEDE-581FEF75E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06738" y="5691597"/>
                  <a:ext cx="1417288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BF02E1DE-4F70-4264-B8B9-3C3ADA416511}"/>
                  </a:ext>
                </a:extLst>
              </p:cNvPr>
              <p:cNvSpPr txBox="1"/>
              <p:nvPr/>
            </p:nvSpPr>
            <p:spPr>
              <a:xfrm>
                <a:off x="9881682" y="5323380"/>
                <a:ext cx="660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공격</a:t>
                </a: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F89FED0-24AE-4385-A65F-366FC90C7089}"/>
                  </a:ext>
                </a:extLst>
              </p:cNvPr>
              <p:cNvSpPr/>
              <p:nvPr/>
            </p:nvSpPr>
            <p:spPr>
              <a:xfrm>
                <a:off x="8445980" y="3713294"/>
                <a:ext cx="384872" cy="3848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39692A9F-5D29-434E-ACB8-70ED0E57B1A1}"/>
                  </a:ext>
                </a:extLst>
              </p:cNvPr>
              <p:cNvGrpSpPr/>
              <p:nvPr/>
            </p:nvGrpSpPr>
            <p:grpSpPr>
              <a:xfrm>
                <a:off x="9202863" y="3839011"/>
                <a:ext cx="1631914" cy="353684"/>
                <a:chOff x="9202863" y="3839011"/>
                <a:chExt cx="1631914" cy="353684"/>
              </a:xfrm>
            </p:grpSpPr>
            <p:cxnSp>
              <p:nvCxnSpPr>
                <p:cNvPr id="314" name="직선 연결선 313">
                  <a:extLst>
                    <a:ext uri="{FF2B5EF4-FFF2-40B4-BE49-F238E27FC236}">
                      <a16:creationId xmlns:a16="http://schemas.microsoft.com/office/drawing/2014/main" id="{77FB9CD6-BC32-44DC-88F6-9D5075ED6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02863" y="3839011"/>
                  <a:ext cx="122182" cy="353684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rgbClr val="FFFF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직선 연결선 314">
                  <a:extLst>
                    <a:ext uri="{FF2B5EF4-FFF2-40B4-BE49-F238E27FC236}">
                      <a16:creationId xmlns:a16="http://schemas.microsoft.com/office/drawing/2014/main" id="{5FD372ED-BDE4-4FDD-AB96-86FA2BF2B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25045" y="3839011"/>
                  <a:ext cx="1509732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rgbClr val="FFFF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0AFF9AF-6C09-4C7D-9865-CDC37DF533FB}"/>
                  </a:ext>
                </a:extLst>
              </p:cNvPr>
              <p:cNvSpPr txBox="1"/>
              <p:nvPr/>
            </p:nvSpPr>
            <p:spPr>
              <a:xfrm>
                <a:off x="10264495" y="3493235"/>
                <a:ext cx="773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solidFill>
                      <a:schemeClr val="bg1"/>
                    </a:solidFill>
                  </a:rPr>
                  <a:t>대쉬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7EEFCA96-75B6-4AD7-A04B-9CDB65C2E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5045" y="4777354"/>
                <a:ext cx="150973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  <a:effectLst>
                <a:glow rad="139700">
                  <a:srgbClr val="FFFF00">
                    <a:alpha val="40000"/>
                  </a:srgbClr>
                </a:glow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7254BD6-0399-4879-8F34-EF66CA27BD25}"/>
                  </a:ext>
                </a:extLst>
              </p:cNvPr>
              <p:cNvSpPr txBox="1"/>
              <p:nvPr/>
            </p:nvSpPr>
            <p:spPr>
              <a:xfrm>
                <a:off x="10262803" y="4407981"/>
                <a:ext cx="773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점프</a:t>
                </a:r>
              </a:p>
            </p:txBody>
          </p: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3A040B81-D4E0-4559-9634-16500A6248FD}"/>
                  </a:ext>
                </a:extLst>
              </p:cNvPr>
              <p:cNvGrpSpPr/>
              <p:nvPr/>
            </p:nvGrpSpPr>
            <p:grpSpPr>
              <a:xfrm>
                <a:off x="6044908" y="2421778"/>
                <a:ext cx="2473030" cy="626697"/>
                <a:chOff x="6044908" y="2421778"/>
                <a:chExt cx="2473030" cy="626697"/>
              </a:xfrm>
            </p:grpSpPr>
            <p:cxnSp>
              <p:nvCxnSpPr>
                <p:cNvPr id="312" name="직선 연결선 311">
                  <a:extLst>
                    <a:ext uri="{FF2B5EF4-FFF2-40B4-BE49-F238E27FC236}">
                      <a16:creationId xmlns:a16="http://schemas.microsoft.com/office/drawing/2014/main" id="{0AADA167-DC77-4B8A-A1E9-CD1D86AF8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4908" y="2421778"/>
                  <a:ext cx="277176" cy="626697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직선 연결선 312">
                  <a:extLst>
                    <a:ext uri="{FF2B5EF4-FFF2-40B4-BE49-F238E27FC236}">
                      <a16:creationId xmlns:a16="http://schemas.microsoft.com/office/drawing/2014/main" id="{128D2A5D-87B3-471C-BC75-EE2F22BFF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17663" y="2436192"/>
                  <a:ext cx="2200275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9F796294-4B90-4904-B317-81B05567460C}"/>
                  </a:ext>
                </a:extLst>
              </p:cNvPr>
              <p:cNvSpPr txBox="1"/>
              <p:nvPr/>
            </p:nvSpPr>
            <p:spPr>
              <a:xfrm>
                <a:off x="7025692" y="2046392"/>
                <a:ext cx="148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solidFill>
                      <a:schemeClr val="bg1"/>
                    </a:solidFill>
                  </a:rPr>
                  <a:t>카메라 이동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57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C -4.16667E-7 0.0331 -0.01953 0.05995 -0.04336 0.05995 C -0.07148 0.05995 -0.08164 0.03009 -0.08594 0.01204 L -0.09023 -0.01204 C -0.09466 -0.03009 -0.10547 -0.05996 -0.13724 -0.05996 C -0.15742 -0.05996 -0.18047 -0.0331 -0.18047 1.85185E-6 C -0.18047 0.0331 -0.15742 0.05995 -0.13724 0.05995 C -0.10547 0.05995 -0.09466 0.03009 -0.09023 0.01204 L -0.08594 -0.01204 C -0.08164 -0.03009 -0.07148 -0.05996 -0.04336 -0.05996 C -0.01953 -0.05996 -4.16667E-7 -0.0331 -4.16667E-7 1.85185E-6 Z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69D866-4DAC-40D7-AF89-B693036C0B1E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44316B-7020-4CA3-B51E-15C602C647B2}"/>
                </a:ext>
              </a:extLst>
            </p:cNvPr>
            <p:cNvSpPr txBox="1"/>
            <p:nvPr/>
          </p:nvSpPr>
          <p:spPr>
            <a:xfrm>
              <a:off x="621372" y="476275"/>
              <a:ext cx="5275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기술 요소와 중점 연구 분야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8EEAFD2-7F8D-49C9-AE79-C256B1791B67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AB48DD9-0A35-4198-9BDB-D9758E34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9A42D972-4542-4FA3-A472-7D9C710EAD28}"/>
              </a:ext>
            </a:extLst>
          </p:cNvPr>
          <p:cNvGrpSpPr/>
          <p:nvPr/>
        </p:nvGrpSpPr>
        <p:grpSpPr>
          <a:xfrm>
            <a:off x="403472" y="1244555"/>
            <a:ext cx="5070494" cy="4887565"/>
            <a:chOff x="403472" y="1244555"/>
            <a:chExt cx="5070494" cy="488756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5B91AAC-3221-46B6-AE4C-FFB4615CF846}"/>
                </a:ext>
              </a:extLst>
            </p:cNvPr>
            <p:cNvSpPr/>
            <p:nvPr/>
          </p:nvSpPr>
          <p:spPr>
            <a:xfrm>
              <a:off x="535111" y="1374191"/>
              <a:ext cx="4821896" cy="46371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L 도형 136">
              <a:extLst>
                <a:ext uri="{FF2B5EF4-FFF2-40B4-BE49-F238E27FC236}">
                  <a16:creationId xmlns:a16="http://schemas.microsoft.com/office/drawing/2014/main" id="{6D1692BF-A83E-4697-98D3-E56166D38101}"/>
                </a:ext>
              </a:extLst>
            </p:cNvPr>
            <p:cNvSpPr/>
            <p:nvPr/>
          </p:nvSpPr>
          <p:spPr>
            <a:xfrm rot="5400000">
              <a:off x="403472" y="1244555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L 도형 141">
              <a:extLst>
                <a:ext uri="{FF2B5EF4-FFF2-40B4-BE49-F238E27FC236}">
                  <a16:creationId xmlns:a16="http://schemas.microsoft.com/office/drawing/2014/main" id="{0A14944B-8401-4937-BDFC-49944DE63BB7}"/>
                </a:ext>
              </a:extLst>
            </p:cNvPr>
            <p:cNvSpPr/>
            <p:nvPr/>
          </p:nvSpPr>
          <p:spPr>
            <a:xfrm>
              <a:off x="425653" y="5350731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L 도형 142">
              <a:extLst>
                <a:ext uri="{FF2B5EF4-FFF2-40B4-BE49-F238E27FC236}">
                  <a16:creationId xmlns:a16="http://schemas.microsoft.com/office/drawing/2014/main" id="{0B1486CA-02EF-4473-94C6-74EF273C7818}"/>
                </a:ext>
              </a:extLst>
            </p:cNvPr>
            <p:cNvSpPr/>
            <p:nvPr/>
          </p:nvSpPr>
          <p:spPr>
            <a:xfrm rot="10800000">
              <a:off x="4685076" y="1264068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L 도형 143">
              <a:extLst>
                <a:ext uri="{FF2B5EF4-FFF2-40B4-BE49-F238E27FC236}">
                  <a16:creationId xmlns:a16="http://schemas.microsoft.com/office/drawing/2014/main" id="{F1505152-6103-4CCD-92E8-10A87B8D3563}"/>
                </a:ext>
              </a:extLst>
            </p:cNvPr>
            <p:cNvSpPr/>
            <p:nvPr/>
          </p:nvSpPr>
          <p:spPr>
            <a:xfrm rot="16200000">
              <a:off x="4692577" y="5350730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ED5BE41-F7B4-4C8B-A8A3-7980D0CBAAE8}"/>
                </a:ext>
              </a:extLst>
            </p:cNvPr>
            <p:cNvSpPr/>
            <p:nvPr/>
          </p:nvSpPr>
          <p:spPr>
            <a:xfrm>
              <a:off x="626032" y="1590892"/>
              <a:ext cx="180155" cy="4611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DCEC68A-46FA-49A2-8D2F-231A95243487}"/>
                </a:ext>
              </a:extLst>
            </p:cNvPr>
            <p:cNvSpPr txBox="1"/>
            <p:nvPr/>
          </p:nvSpPr>
          <p:spPr>
            <a:xfrm>
              <a:off x="772801" y="1537552"/>
              <a:ext cx="45833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Mesh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slice</a:t>
              </a:r>
              <a:r>
                <a:rPr lang="ko-KR" altLang="en-US" b="1" dirty="0">
                  <a:solidFill>
                    <a:schemeClr val="bg1"/>
                  </a:solidFill>
                </a:rPr>
                <a:t>를 이용한 오브젝트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디스트럭션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endParaRPr lang="en-US" altLang="ko-KR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74F562E-275C-4BF2-9B5B-E6160B49F51D}"/>
                </a:ext>
              </a:extLst>
            </p:cNvPr>
            <p:cNvSpPr txBox="1"/>
            <p:nvPr/>
          </p:nvSpPr>
          <p:spPr>
            <a:xfrm>
              <a:off x="609858" y="5089113"/>
              <a:ext cx="4814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Mesh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slice</a:t>
              </a:r>
              <a:r>
                <a:rPr lang="ko-KR" altLang="en-US" b="1" dirty="0">
                  <a:solidFill>
                    <a:schemeClr val="bg1"/>
                  </a:solidFill>
                </a:rPr>
                <a:t>를 이용하여 건물 붕괴애니메이션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r>
                <a:rPr lang="ko-KR" altLang="en-US" b="1" dirty="0">
                  <a:solidFill>
                    <a:schemeClr val="bg1"/>
                  </a:solidFill>
                </a:rPr>
                <a:t>제작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953BEDD-3BC8-4E46-850A-C5916522A44F}"/>
              </a:ext>
            </a:extLst>
          </p:cNvPr>
          <p:cNvSpPr/>
          <p:nvPr/>
        </p:nvSpPr>
        <p:spPr>
          <a:xfrm>
            <a:off x="6966634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L 도형 151">
            <a:extLst>
              <a:ext uri="{FF2B5EF4-FFF2-40B4-BE49-F238E27FC236}">
                <a16:creationId xmlns:a16="http://schemas.microsoft.com/office/drawing/2014/main" id="{D22CC7B3-B30E-442B-BA38-F40424EA1F6E}"/>
              </a:ext>
            </a:extLst>
          </p:cNvPr>
          <p:cNvSpPr/>
          <p:nvPr/>
        </p:nvSpPr>
        <p:spPr>
          <a:xfrm rot="5400000">
            <a:off x="6834995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L 도형 152">
            <a:extLst>
              <a:ext uri="{FF2B5EF4-FFF2-40B4-BE49-F238E27FC236}">
                <a16:creationId xmlns:a16="http://schemas.microsoft.com/office/drawing/2014/main" id="{BBCC7666-135F-4174-873C-AB82258F2AB5}"/>
              </a:ext>
            </a:extLst>
          </p:cNvPr>
          <p:cNvSpPr/>
          <p:nvPr/>
        </p:nvSpPr>
        <p:spPr>
          <a:xfrm>
            <a:off x="6857176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L 도형 153">
            <a:extLst>
              <a:ext uri="{FF2B5EF4-FFF2-40B4-BE49-F238E27FC236}">
                <a16:creationId xmlns:a16="http://schemas.microsoft.com/office/drawing/2014/main" id="{833A6CC5-C305-4036-8CEB-3A321F84DA74}"/>
              </a:ext>
            </a:extLst>
          </p:cNvPr>
          <p:cNvSpPr/>
          <p:nvPr/>
        </p:nvSpPr>
        <p:spPr>
          <a:xfrm rot="10800000">
            <a:off x="11116599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L 도형 154">
            <a:extLst>
              <a:ext uri="{FF2B5EF4-FFF2-40B4-BE49-F238E27FC236}">
                <a16:creationId xmlns:a16="http://schemas.microsoft.com/office/drawing/2014/main" id="{2929BB06-01EB-4759-8749-1027A6DD1C8A}"/>
              </a:ext>
            </a:extLst>
          </p:cNvPr>
          <p:cNvSpPr/>
          <p:nvPr/>
        </p:nvSpPr>
        <p:spPr>
          <a:xfrm rot="16200000">
            <a:off x="11124100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7DE9ED9-D32E-465B-88F3-79770EF698DA}"/>
              </a:ext>
            </a:extLst>
          </p:cNvPr>
          <p:cNvSpPr/>
          <p:nvPr/>
        </p:nvSpPr>
        <p:spPr>
          <a:xfrm>
            <a:off x="7057555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8619FD-C8A9-42C3-AFCD-97C79032109E}"/>
              </a:ext>
            </a:extLst>
          </p:cNvPr>
          <p:cNvSpPr txBox="1"/>
          <p:nvPr/>
        </p:nvSpPr>
        <p:spPr>
          <a:xfrm>
            <a:off x="7204324" y="153755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커스텀 </a:t>
            </a:r>
            <a:r>
              <a:rPr lang="ko-KR" altLang="en-US" b="1" dirty="0" err="1">
                <a:solidFill>
                  <a:schemeClr val="bg1"/>
                </a:solidFill>
              </a:rPr>
              <a:t>툰쉐이더</a:t>
            </a:r>
            <a:r>
              <a:rPr lang="ko-KR" altLang="en-US" b="1" dirty="0">
                <a:solidFill>
                  <a:schemeClr val="bg1"/>
                </a:solidFill>
              </a:rPr>
              <a:t> 작성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59504E8-4328-4F7D-A411-0D12B8CA93C0}"/>
              </a:ext>
            </a:extLst>
          </p:cNvPr>
          <p:cNvSpPr txBox="1"/>
          <p:nvPr/>
        </p:nvSpPr>
        <p:spPr>
          <a:xfrm>
            <a:off x="6989169" y="5089113"/>
            <a:ext cx="4933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쉐이더</a:t>
            </a:r>
            <a:r>
              <a:rPr lang="ko-KR" altLang="en-US" b="1" dirty="0">
                <a:solidFill>
                  <a:schemeClr val="bg1"/>
                </a:solidFill>
              </a:rPr>
              <a:t> 그래프를 이용하여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쉘 </a:t>
            </a:r>
            <a:r>
              <a:rPr lang="ko-KR" altLang="en-US" b="1" dirty="0" err="1">
                <a:solidFill>
                  <a:schemeClr val="bg1"/>
                </a:solidFill>
              </a:rPr>
              <a:t>쉐이더를</a:t>
            </a:r>
            <a:r>
              <a:rPr lang="ko-KR" altLang="en-US" b="1" dirty="0">
                <a:solidFill>
                  <a:schemeClr val="bg1"/>
                </a:solidFill>
              </a:rPr>
              <a:t> 구현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Custom light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쉐이더를</a:t>
            </a:r>
            <a:r>
              <a:rPr lang="ko-KR" altLang="en-US" b="1" dirty="0">
                <a:solidFill>
                  <a:schemeClr val="bg1"/>
                </a:solidFill>
              </a:rPr>
              <a:t> 적용하여 </a:t>
            </a:r>
            <a:r>
              <a:rPr lang="ko-KR" altLang="en-US" b="1" dirty="0" err="1">
                <a:solidFill>
                  <a:schemeClr val="bg1"/>
                </a:solidFill>
              </a:rPr>
              <a:t>젤다의</a:t>
            </a:r>
            <a:r>
              <a:rPr lang="ko-KR" altLang="en-US" b="1" dirty="0">
                <a:solidFill>
                  <a:schemeClr val="bg1"/>
                </a:solidFill>
              </a:rPr>
              <a:t> 전설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야생의 숨결과 비슷한 </a:t>
            </a:r>
            <a:r>
              <a:rPr lang="ko-KR" altLang="en-US" b="1" dirty="0" err="1">
                <a:solidFill>
                  <a:schemeClr val="bg1"/>
                </a:solidFill>
              </a:rPr>
              <a:t>쉐이더</a:t>
            </a:r>
            <a:r>
              <a:rPr lang="ko-KR" altLang="en-US" b="1" dirty="0">
                <a:solidFill>
                  <a:schemeClr val="bg1"/>
                </a:solidFill>
              </a:rPr>
              <a:t>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5235EB-E9AE-43E7-A444-628FA64A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00" y="2264924"/>
            <a:ext cx="2315964" cy="253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3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69D866-4DAC-40D7-AF89-B693036C0B1E}"/>
              </a:ext>
            </a:extLst>
          </p:cNvPr>
          <p:cNvGrpSpPr/>
          <p:nvPr/>
        </p:nvGrpSpPr>
        <p:grpSpPr>
          <a:xfrm>
            <a:off x="517860" y="476275"/>
            <a:ext cx="5616560" cy="584775"/>
            <a:chOff x="517860" y="476275"/>
            <a:chExt cx="5616560" cy="58477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44316B-7020-4CA3-B51E-15C602C647B2}"/>
                </a:ext>
              </a:extLst>
            </p:cNvPr>
            <p:cNvSpPr txBox="1"/>
            <p:nvPr/>
          </p:nvSpPr>
          <p:spPr>
            <a:xfrm>
              <a:off x="621372" y="476275"/>
              <a:ext cx="55130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기술 요소와 중점 연구 분야</a:t>
              </a:r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8EEAFD2-7F8D-49C9-AE79-C256B1791B67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AB48DD9-0A35-4198-9BDB-D9758E34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512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5B91AAC-3221-46B6-AE4C-FFB4615CF846}"/>
              </a:ext>
            </a:extLst>
          </p:cNvPr>
          <p:cNvSpPr/>
          <p:nvPr/>
        </p:nvSpPr>
        <p:spPr>
          <a:xfrm>
            <a:off x="535111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L 도형 136">
            <a:extLst>
              <a:ext uri="{FF2B5EF4-FFF2-40B4-BE49-F238E27FC236}">
                <a16:creationId xmlns:a16="http://schemas.microsoft.com/office/drawing/2014/main" id="{6D1692BF-A83E-4697-98D3-E56166D38101}"/>
              </a:ext>
            </a:extLst>
          </p:cNvPr>
          <p:cNvSpPr/>
          <p:nvPr/>
        </p:nvSpPr>
        <p:spPr>
          <a:xfrm rot="5400000">
            <a:off x="403472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L 도형 141">
            <a:extLst>
              <a:ext uri="{FF2B5EF4-FFF2-40B4-BE49-F238E27FC236}">
                <a16:creationId xmlns:a16="http://schemas.microsoft.com/office/drawing/2014/main" id="{0A14944B-8401-4937-BDFC-49944DE63BB7}"/>
              </a:ext>
            </a:extLst>
          </p:cNvPr>
          <p:cNvSpPr/>
          <p:nvPr/>
        </p:nvSpPr>
        <p:spPr>
          <a:xfrm>
            <a:off x="425653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L 도형 142">
            <a:extLst>
              <a:ext uri="{FF2B5EF4-FFF2-40B4-BE49-F238E27FC236}">
                <a16:creationId xmlns:a16="http://schemas.microsoft.com/office/drawing/2014/main" id="{0B1486CA-02EF-4473-94C6-74EF273C7818}"/>
              </a:ext>
            </a:extLst>
          </p:cNvPr>
          <p:cNvSpPr/>
          <p:nvPr/>
        </p:nvSpPr>
        <p:spPr>
          <a:xfrm rot="10800000">
            <a:off x="4685076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L 도형 143">
            <a:extLst>
              <a:ext uri="{FF2B5EF4-FFF2-40B4-BE49-F238E27FC236}">
                <a16:creationId xmlns:a16="http://schemas.microsoft.com/office/drawing/2014/main" id="{F1505152-6103-4CCD-92E8-10A87B8D3563}"/>
              </a:ext>
            </a:extLst>
          </p:cNvPr>
          <p:cNvSpPr/>
          <p:nvPr/>
        </p:nvSpPr>
        <p:spPr>
          <a:xfrm rot="16200000">
            <a:off x="4692577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ED5BE41-F7B4-4C8B-A8A3-7980D0CBAAE8}"/>
              </a:ext>
            </a:extLst>
          </p:cNvPr>
          <p:cNvSpPr/>
          <p:nvPr/>
        </p:nvSpPr>
        <p:spPr>
          <a:xfrm>
            <a:off x="626032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CEC68A-46FA-49A2-8D2F-231A95243487}"/>
              </a:ext>
            </a:extLst>
          </p:cNvPr>
          <p:cNvSpPr txBox="1"/>
          <p:nvPr/>
        </p:nvSpPr>
        <p:spPr>
          <a:xfrm>
            <a:off x="772801" y="1537552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건물을 덮고 있는 배리어 </a:t>
            </a:r>
            <a:r>
              <a:rPr lang="en-US" altLang="ko-KR" b="1" dirty="0">
                <a:solidFill>
                  <a:schemeClr val="bg1"/>
                </a:solidFill>
              </a:rPr>
              <a:t>VFX </a:t>
            </a:r>
            <a:r>
              <a:rPr lang="ko-KR" altLang="en-US" b="1" dirty="0">
                <a:solidFill>
                  <a:schemeClr val="bg1"/>
                </a:solidFill>
              </a:rPr>
              <a:t>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74F562E-275C-4BF2-9B5B-E6160B49F51D}"/>
              </a:ext>
            </a:extLst>
          </p:cNvPr>
          <p:cNvSpPr txBox="1"/>
          <p:nvPr/>
        </p:nvSpPr>
        <p:spPr>
          <a:xfrm>
            <a:off x="609858" y="5089113"/>
            <a:ext cx="4402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오브젝트가 부딪힐 경우 나오는 배리어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VFX</a:t>
            </a:r>
            <a:r>
              <a:rPr lang="ko-KR" altLang="en-US" b="1" dirty="0">
                <a:solidFill>
                  <a:schemeClr val="bg1"/>
                </a:solidFill>
              </a:rPr>
              <a:t>를 </a:t>
            </a:r>
            <a:r>
              <a:rPr lang="ko-KR" altLang="en-US" b="1" dirty="0" err="1">
                <a:solidFill>
                  <a:schemeClr val="bg1"/>
                </a:solidFill>
              </a:rPr>
              <a:t>파티클</a:t>
            </a:r>
            <a:r>
              <a:rPr lang="ko-KR" altLang="en-US" b="1" dirty="0">
                <a:solidFill>
                  <a:schemeClr val="bg1"/>
                </a:solidFill>
              </a:rPr>
              <a:t> 시스템과 </a:t>
            </a:r>
            <a:r>
              <a:rPr lang="ko-KR" altLang="en-US" b="1" dirty="0" err="1">
                <a:solidFill>
                  <a:schemeClr val="bg1"/>
                </a:solidFill>
              </a:rPr>
              <a:t>쉐이더</a:t>
            </a:r>
            <a:r>
              <a:rPr lang="ko-KR" altLang="en-US" b="1" dirty="0">
                <a:solidFill>
                  <a:schemeClr val="bg1"/>
                </a:solidFill>
              </a:rPr>
              <a:t> 그래프를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이용하여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953BEDD-3BC8-4E46-850A-C5916522A44F}"/>
              </a:ext>
            </a:extLst>
          </p:cNvPr>
          <p:cNvSpPr/>
          <p:nvPr/>
        </p:nvSpPr>
        <p:spPr>
          <a:xfrm>
            <a:off x="6966634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L 도형 151">
            <a:extLst>
              <a:ext uri="{FF2B5EF4-FFF2-40B4-BE49-F238E27FC236}">
                <a16:creationId xmlns:a16="http://schemas.microsoft.com/office/drawing/2014/main" id="{D22CC7B3-B30E-442B-BA38-F40424EA1F6E}"/>
              </a:ext>
            </a:extLst>
          </p:cNvPr>
          <p:cNvSpPr/>
          <p:nvPr/>
        </p:nvSpPr>
        <p:spPr>
          <a:xfrm rot="5400000">
            <a:off x="6834995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L 도형 152">
            <a:extLst>
              <a:ext uri="{FF2B5EF4-FFF2-40B4-BE49-F238E27FC236}">
                <a16:creationId xmlns:a16="http://schemas.microsoft.com/office/drawing/2014/main" id="{BBCC7666-135F-4174-873C-AB82258F2AB5}"/>
              </a:ext>
            </a:extLst>
          </p:cNvPr>
          <p:cNvSpPr/>
          <p:nvPr/>
        </p:nvSpPr>
        <p:spPr>
          <a:xfrm>
            <a:off x="6857176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L 도형 153">
            <a:extLst>
              <a:ext uri="{FF2B5EF4-FFF2-40B4-BE49-F238E27FC236}">
                <a16:creationId xmlns:a16="http://schemas.microsoft.com/office/drawing/2014/main" id="{833A6CC5-C305-4036-8CEB-3A321F84DA74}"/>
              </a:ext>
            </a:extLst>
          </p:cNvPr>
          <p:cNvSpPr/>
          <p:nvPr/>
        </p:nvSpPr>
        <p:spPr>
          <a:xfrm rot="10800000">
            <a:off x="11116599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L 도형 154">
            <a:extLst>
              <a:ext uri="{FF2B5EF4-FFF2-40B4-BE49-F238E27FC236}">
                <a16:creationId xmlns:a16="http://schemas.microsoft.com/office/drawing/2014/main" id="{2929BB06-01EB-4759-8749-1027A6DD1C8A}"/>
              </a:ext>
            </a:extLst>
          </p:cNvPr>
          <p:cNvSpPr/>
          <p:nvPr/>
        </p:nvSpPr>
        <p:spPr>
          <a:xfrm rot="16200000">
            <a:off x="11124100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7DE9ED9-D32E-465B-88F3-79770EF698DA}"/>
              </a:ext>
            </a:extLst>
          </p:cNvPr>
          <p:cNvSpPr/>
          <p:nvPr/>
        </p:nvSpPr>
        <p:spPr>
          <a:xfrm>
            <a:off x="7057555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8619FD-C8A9-42C3-AFCD-97C79032109E}"/>
              </a:ext>
            </a:extLst>
          </p:cNvPr>
          <p:cNvSpPr txBox="1"/>
          <p:nvPr/>
        </p:nvSpPr>
        <p:spPr>
          <a:xfrm>
            <a:off x="7204324" y="153755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맵 에디터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59504E8-4328-4F7D-A411-0D12B8CA93C0}"/>
              </a:ext>
            </a:extLst>
          </p:cNvPr>
          <p:cNvSpPr txBox="1"/>
          <p:nvPr/>
        </p:nvSpPr>
        <p:spPr>
          <a:xfrm>
            <a:off x="6989169" y="5089113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제작자 뿐만 아니라 유저도 사용할 수 있는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맵 에디터를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69D866-4DAC-40D7-AF89-B693036C0B1E}"/>
              </a:ext>
            </a:extLst>
          </p:cNvPr>
          <p:cNvGrpSpPr/>
          <p:nvPr/>
        </p:nvGrpSpPr>
        <p:grpSpPr>
          <a:xfrm>
            <a:off x="517860" y="476275"/>
            <a:ext cx="5616560" cy="584775"/>
            <a:chOff x="517860" y="476275"/>
            <a:chExt cx="5616560" cy="58477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44316B-7020-4CA3-B51E-15C602C647B2}"/>
                </a:ext>
              </a:extLst>
            </p:cNvPr>
            <p:cNvSpPr txBox="1"/>
            <p:nvPr/>
          </p:nvSpPr>
          <p:spPr>
            <a:xfrm>
              <a:off x="621372" y="476275"/>
              <a:ext cx="55130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기술 요소와 중점 연구 분야</a:t>
              </a:r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8EEAFD2-7F8D-49C9-AE79-C256B1791B67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AB48DD9-0A35-4198-9BDB-D9758E34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512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5B91AAC-3221-46B6-AE4C-FFB4615CF846}"/>
              </a:ext>
            </a:extLst>
          </p:cNvPr>
          <p:cNvSpPr/>
          <p:nvPr/>
        </p:nvSpPr>
        <p:spPr>
          <a:xfrm>
            <a:off x="535111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L 도형 136">
            <a:extLst>
              <a:ext uri="{FF2B5EF4-FFF2-40B4-BE49-F238E27FC236}">
                <a16:creationId xmlns:a16="http://schemas.microsoft.com/office/drawing/2014/main" id="{6D1692BF-A83E-4697-98D3-E56166D38101}"/>
              </a:ext>
            </a:extLst>
          </p:cNvPr>
          <p:cNvSpPr/>
          <p:nvPr/>
        </p:nvSpPr>
        <p:spPr>
          <a:xfrm rot="5400000">
            <a:off x="403472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L 도형 141">
            <a:extLst>
              <a:ext uri="{FF2B5EF4-FFF2-40B4-BE49-F238E27FC236}">
                <a16:creationId xmlns:a16="http://schemas.microsoft.com/office/drawing/2014/main" id="{0A14944B-8401-4937-BDFC-49944DE63BB7}"/>
              </a:ext>
            </a:extLst>
          </p:cNvPr>
          <p:cNvSpPr/>
          <p:nvPr/>
        </p:nvSpPr>
        <p:spPr>
          <a:xfrm>
            <a:off x="425653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L 도형 142">
            <a:extLst>
              <a:ext uri="{FF2B5EF4-FFF2-40B4-BE49-F238E27FC236}">
                <a16:creationId xmlns:a16="http://schemas.microsoft.com/office/drawing/2014/main" id="{0B1486CA-02EF-4473-94C6-74EF273C7818}"/>
              </a:ext>
            </a:extLst>
          </p:cNvPr>
          <p:cNvSpPr/>
          <p:nvPr/>
        </p:nvSpPr>
        <p:spPr>
          <a:xfrm rot="10800000">
            <a:off x="4685076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L 도형 143">
            <a:extLst>
              <a:ext uri="{FF2B5EF4-FFF2-40B4-BE49-F238E27FC236}">
                <a16:creationId xmlns:a16="http://schemas.microsoft.com/office/drawing/2014/main" id="{F1505152-6103-4CCD-92E8-10A87B8D3563}"/>
              </a:ext>
            </a:extLst>
          </p:cNvPr>
          <p:cNvSpPr/>
          <p:nvPr/>
        </p:nvSpPr>
        <p:spPr>
          <a:xfrm rot="16200000">
            <a:off x="4692577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ED5BE41-F7B4-4C8B-A8A3-7980D0CBAAE8}"/>
              </a:ext>
            </a:extLst>
          </p:cNvPr>
          <p:cNvSpPr/>
          <p:nvPr/>
        </p:nvSpPr>
        <p:spPr>
          <a:xfrm>
            <a:off x="626032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CEC68A-46FA-49A2-8D2F-231A95243487}"/>
              </a:ext>
            </a:extLst>
          </p:cNvPr>
          <p:cNvSpPr txBox="1"/>
          <p:nvPr/>
        </p:nvSpPr>
        <p:spPr>
          <a:xfrm>
            <a:off x="772801" y="1537552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파티클</a:t>
            </a:r>
            <a:r>
              <a:rPr lang="ko-KR" altLang="en-US" b="1" dirty="0">
                <a:solidFill>
                  <a:schemeClr val="bg1"/>
                </a:solidFill>
              </a:rPr>
              <a:t> 시스템과 </a:t>
            </a:r>
            <a:r>
              <a:rPr lang="en-US" altLang="ko-KR" b="1" dirty="0">
                <a:solidFill>
                  <a:schemeClr val="bg1"/>
                </a:solidFill>
              </a:rPr>
              <a:t>Visual Graph</a:t>
            </a:r>
            <a:r>
              <a:rPr lang="ko-KR" altLang="en-US" b="1" dirty="0">
                <a:solidFill>
                  <a:schemeClr val="bg1"/>
                </a:solidFill>
              </a:rPr>
              <a:t>를 이용한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이펙트 구현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74F562E-275C-4BF2-9B5B-E6160B49F51D}"/>
              </a:ext>
            </a:extLst>
          </p:cNvPr>
          <p:cNvSpPr txBox="1"/>
          <p:nvPr/>
        </p:nvSpPr>
        <p:spPr>
          <a:xfrm>
            <a:off x="609858" y="5089113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파티클</a:t>
            </a:r>
            <a:r>
              <a:rPr lang="ko-KR" altLang="en-US" b="1" dirty="0">
                <a:solidFill>
                  <a:schemeClr val="bg1"/>
                </a:solidFill>
              </a:rPr>
              <a:t> 시스템과 </a:t>
            </a:r>
            <a:r>
              <a:rPr lang="en-US" altLang="ko-KR" b="1" dirty="0">
                <a:solidFill>
                  <a:schemeClr val="bg1"/>
                </a:solidFill>
              </a:rPr>
              <a:t>visual graph</a:t>
            </a:r>
            <a:r>
              <a:rPr lang="ko-KR" altLang="en-US" b="1" dirty="0">
                <a:solidFill>
                  <a:schemeClr val="bg1"/>
                </a:solidFill>
              </a:rPr>
              <a:t>를 이용하여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게임내 사용되는 이펙트 구현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953BEDD-3BC8-4E46-850A-C5916522A44F}"/>
              </a:ext>
            </a:extLst>
          </p:cNvPr>
          <p:cNvSpPr/>
          <p:nvPr/>
        </p:nvSpPr>
        <p:spPr>
          <a:xfrm>
            <a:off x="6966634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L 도형 151">
            <a:extLst>
              <a:ext uri="{FF2B5EF4-FFF2-40B4-BE49-F238E27FC236}">
                <a16:creationId xmlns:a16="http://schemas.microsoft.com/office/drawing/2014/main" id="{D22CC7B3-B30E-442B-BA38-F40424EA1F6E}"/>
              </a:ext>
            </a:extLst>
          </p:cNvPr>
          <p:cNvSpPr/>
          <p:nvPr/>
        </p:nvSpPr>
        <p:spPr>
          <a:xfrm rot="5400000">
            <a:off x="6834995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L 도형 152">
            <a:extLst>
              <a:ext uri="{FF2B5EF4-FFF2-40B4-BE49-F238E27FC236}">
                <a16:creationId xmlns:a16="http://schemas.microsoft.com/office/drawing/2014/main" id="{BBCC7666-135F-4174-873C-AB82258F2AB5}"/>
              </a:ext>
            </a:extLst>
          </p:cNvPr>
          <p:cNvSpPr/>
          <p:nvPr/>
        </p:nvSpPr>
        <p:spPr>
          <a:xfrm>
            <a:off x="6857176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L 도형 153">
            <a:extLst>
              <a:ext uri="{FF2B5EF4-FFF2-40B4-BE49-F238E27FC236}">
                <a16:creationId xmlns:a16="http://schemas.microsoft.com/office/drawing/2014/main" id="{833A6CC5-C305-4036-8CEB-3A321F84DA74}"/>
              </a:ext>
            </a:extLst>
          </p:cNvPr>
          <p:cNvSpPr/>
          <p:nvPr/>
        </p:nvSpPr>
        <p:spPr>
          <a:xfrm rot="10800000">
            <a:off x="11116599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L 도형 154">
            <a:extLst>
              <a:ext uri="{FF2B5EF4-FFF2-40B4-BE49-F238E27FC236}">
                <a16:creationId xmlns:a16="http://schemas.microsoft.com/office/drawing/2014/main" id="{2929BB06-01EB-4759-8749-1027A6DD1C8A}"/>
              </a:ext>
            </a:extLst>
          </p:cNvPr>
          <p:cNvSpPr/>
          <p:nvPr/>
        </p:nvSpPr>
        <p:spPr>
          <a:xfrm rot="16200000">
            <a:off x="11124100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7DE9ED9-D32E-465B-88F3-79770EF698DA}"/>
              </a:ext>
            </a:extLst>
          </p:cNvPr>
          <p:cNvSpPr/>
          <p:nvPr/>
        </p:nvSpPr>
        <p:spPr>
          <a:xfrm>
            <a:off x="7057555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59504E8-4328-4F7D-A411-0D12B8CA93C0}"/>
              </a:ext>
            </a:extLst>
          </p:cNvPr>
          <p:cNvSpPr txBox="1"/>
          <p:nvPr/>
        </p:nvSpPr>
        <p:spPr>
          <a:xfrm>
            <a:off x="6989169" y="5089113"/>
            <a:ext cx="497924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chemeClr val="bg1"/>
                </a:solidFill>
              </a:rPr>
              <a:t>포톤 </a:t>
            </a:r>
            <a:r>
              <a:rPr lang="en-US" altLang="ko-KR" sz="1700" b="1" dirty="0">
                <a:solidFill>
                  <a:schemeClr val="bg1"/>
                </a:solidFill>
              </a:rPr>
              <a:t>SDK</a:t>
            </a:r>
            <a:r>
              <a:rPr lang="ko-KR" altLang="en-US" sz="1700" b="1" dirty="0">
                <a:solidFill>
                  <a:schemeClr val="bg1"/>
                </a:solidFill>
              </a:rPr>
              <a:t>를 이용하여 모바일과 </a:t>
            </a:r>
            <a:r>
              <a:rPr lang="en-US" altLang="ko-KR" sz="1700" b="1" dirty="0">
                <a:solidFill>
                  <a:schemeClr val="bg1"/>
                </a:solidFill>
              </a:rPr>
              <a:t>PC</a:t>
            </a:r>
            <a:r>
              <a:rPr lang="ko-KR" altLang="en-US" sz="1700" b="1" dirty="0">
                <a:solidFill>
                  <a:schemeClr val="bg1"/>
                </a:solidFill>
              </a:rPr>
              <a:t>가 한 방에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r>
              <a:rPr lang="ko-KR" altLang="en-US" sz="1700" b="1" dirty="0">
                <a:solidFill>
                  <a:schemeClr val="bg1"/>
                </a:solidFill>
              </a:rPr>
              <a:t>모이는 </a:t>
            </a:r>
            <a:r>
              <a:rPr lang="ko-KR" altLang="en-US" sz="1700" b="1" dirty="0" err="1">
                <a:solidFill>
                  <a:schemeClr val="bg1"/>
                </a:solidFill>
              </a:rPr>
              <a:t>룸기반</a:t>
            </a:r>
            <a:r>
              <a:rPr lang="ko-KR" altLang="en-US" sz="1700" b="1" dirty="0">
                <a:solidFill>
                  <a:schemeClr val="bg1"/>
                </a:solidFill>
              </a:rPr>
              <a:t> 다중 플랫폼 크로스플레이 서버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r>
              <a:rPr lang="ko-KR" altLang="en-US" sz="1700" b="1" dirty="0">
                <a:solidFill>
                  <a:schemeClr val="bg1"/>
                </a:solidFill>
              </a:rPr>
              <a:t>제작</a:t>
            </a:r>
            <a:endParaRPr lang="en-US" altLang="ko-KR" sz="17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ADC4BF-9576-48FC-AC27-F6E522373BE1}"/>
              </a:ext>
            </a:extLst>
          </p:cNvPr>
          <p:cNvSpPr txBox="1"/>
          <p:nvPr/>
        </p:nvSpPr>
        <p:spPr>
          <a:xfrm>
            <a:off x="7207589" y="1537552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포톤 </a:t>
            </a:r>
            <a:r>
              <a:rPr lang="en-US" altLang="ko-KR" b="1" dirty="0">
                <a:solidFill>
                  <a:schemeClr val="bg1"/>
                </a:solidFill>
              </a:rPr>
              <a:t>SDK</a:t>
            </a:r>
            <a:r>
              <a:rPr lang="ko-KR" altLang="en-US" b="1" dirty="0">
                <a:solidFill>
                  <a:schemeClr val="bg1"/>
                </a:solidFill>
              </a:rPr>
              <a:t>를 이용한 크로스 플레이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2FEBD1-01C1-4240-AA0A-072BC767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62" y="2445721"/>
            <a:ext cx="2885536" cy="23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9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3729B3-4006-4F99-98E5-5E515ADCAA06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9990BC-063B-4326-8FB3-8D0BCA21BCEB}"/>
                </a:ext>
              </a:extLst>
            </p:cNvPr>
            <p:cNvSpPr txBox="1"/>
            <p:nvPr/>
          </p:nvSpPr>
          <p:spPr>
            <a:xfrm>
              <a:off x="621372" y="476275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개발 내용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348660-E035-4649-B007-B10071D98279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170149D-6F83-4603-A3FA-90376D3959F5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870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D275942-F92B-4ABB-A4B5-3E96419C9E3D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024733-110E-41A9-9093-C90F4EC5D174}"/>
                </a:ext>
              </a:extLst>
            </p:cNvPr>
            <p:cNvSpPr txBox="1"/>
            <p:nvPr/>
          </p:nvSpPr>
          <p:spPr>
            <a:xfrm>
              <a:off x="621372" y="476275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문제점 및 보완점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420ADC-3C06-4237-9BF6-869A85D38DC8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C609D3F-4DEB-48E0-A4F5-085474DA197B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A0AFD1B-ABF8-42EC-81C9-B340024DEDE1}"/>
              </a:ext>
            </a:extLst>
          </p:cNvPr>
          <p:cNvGrpSpPr/>
          <p:nvPr/>
        </p:nvGrpSpPr>
        <p:grpSpPr>
          <a:xfrm>
            <a:off x="403472" y="1244555"/>
            <a:ext cx="11196357" cy="4887565"/>
            <a:chOff x="403472" y="1244555"/>
            <a:chExt cx="11196357" cy="48875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D175E80-0F1E-4415-AE25-7817BB785117}"/>
                </a:ext>
              </a:extLst>
            </p:cNvPr>
            <p:cNvSpPr/>
            <p:nvPr/>
          </p:nvSpPr>
          <p:spPr>
            <a:xfrm>
              <a:off x="543737" y="1374191"/>
              <a:ext cx="10963900" cy="46371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L 도형 33">
              <a:extLst>
                <a:ext uri="{FF2B5EF4-FFF2-40B4-BE49-F238E27FC236}">
                  <a16:creationId xmlns:a16="http://schemas.microsoft.com/office/drawing/2014/main" id="{D11AB456-BA3D-4DF8-8ED0-60ACF5D9E96D}"/>
                </a:ext>
              </a:extLst>
            </p:cNvPr>
            <p:cNvSpPr/>
            <p:nvPr/>
          </p:nvSpPr>
          <p:spPr>
            <a:xfrm rot="5400000">
              <a:off x="403472" y="1244555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L 도형 34">
              <a:extLst>
                <a:ext uri="{FF2B5EF4-FFF2-40B4-BE49-F238E27FC236}">
                  <a16:creationId xmlns:a16="http://schemas.microsoft.com/office/drawing/2014/main" id="{BE49FB1E-5C2D-4895-AB01-7AD0D847A496}"/>
                </a:ext>
              </a:extLst>
            </p:cNvPr>
            <p:cNvSpPr/>
            <p:nvPr/>
          </p:nvSpPr>
          <p:spPr>
            <a:xfrm>
              <a:off x="425653" y="5350731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L 도형 35">
              <a:extLst>
                <a:ext uri="{FF2B5EF4-FFF2-40B4-BE49-F238E27FC236}">
                  <a16:creationId xmlns:a16="http://schemas.microsoft.com/office/drawing/2014/main" id="{AB48B520-600B-451D-82DB-B9B174CB7AC3}"/>
                </a:ext>
              </a:extLst>
            </p:cNvPr>
            <p:cNvSpPr/>
            <p:nvPr/>
          </p:nvSpPr>
          <p:spPr>
            <a:xfrm rot="10800000">
              <a:off x="10818440" y="1264068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L 도형 36">
              <a:extLst>
                <a:ext uri="{FF2B5EF4-FFF2-40B4-BE49-F238E27FC236}">
                  <a16:creationId xmlns:a16="http://schemas.microsoft.com/office/drawing/2014/main" id="{A4CBD08E-B55F-4E12-93CA-C53F59B54677}"/>
                </a:ext>
              </a:extLst>
            </p:cNvPr>
            <p:cNvSpPr/>
            <p:nvPr/>
          </p:nvSpPr>
          <p:spPr>
            <a:xfrm rot="16200000">
              <a:off x="10817319" y="5350730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4F06E21-C20D-4A03-963D-0397BD2F1BC6}"/>
                </a:ext>
              </a:extLst>
            </p:cNvPr>
            <p:cNvGrpSpPr/>
            <p:nvPr/>
          </p:nvGrpSpPr>
          <p:grpSpPr>
            <a:xfrm>
              <a:off x="709890" y="1537552"/>
              <a:ext cx="5704689" cy="788566"/>
              <a:chOff x="709890" y="1537552"/>
              <a:chExt cx="5704689" cy="78856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309EB97-2393-420A-945C-F2799C22F4AD}"/>
                  </a:ext>
                </a:extLst>
              </p:cNvPr>
              <p:cNvSpPr/>
              <p:nvPr/>
            </p:nvSpPr>
            <p:spPr>
              <a:xfrm>
                <a:off x="709890" y="1652501"/>
                <a:ext cx="125822" cy="215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374971-6045-4226-9FBF-A76EE84CC0F0}"/>
                  </a:ext>
                </a:extLst>
              </p:cNvPr>
              <p:cNvSpPr txBox="1"/>
              <p:nvPr/>
            </p:nvSpPr>
            <p:spPr>
              <a:xfrm>
                <a:off x="772801" y="1537552"/>
                <a:ext cx="44807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</a:rPr>
                  <a:t>게임 아이템의 종류별 한가지 씩 존재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745212F-7F56-431C-BB0B-03648493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685" y="1912473"/>
                <a:ext cx="487323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96ADB8-D420-4107-92DA-AC9FC6AE3A64}"/>
                  </a:ext>
                </a:extLst>
              </p:cNvPr>
              <p:cNvSpPr txBox="1"/>
              <p:nvPr/>
            </p:nvSpPr>
            <p:spPr>
              <a:xfrm>
                <a:off x="922370" y="1956786"/>
                <a:ext cx="5492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아이템 종류당 최소 한 개의 아이템을 추가 한다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8FF4A2E-F4C9-4097-9A9A-D90E9530E8F2}"/>
                </a:ext>
              </a:extLst>
            </p:cNvPr>
            <p:cNvGrpSpPr/>
            <p:nvPr/>
          </p:nvGrpSpPr>
          <p:grpSpPr>
            <a:xfrm>
              <a:off x="709890" y="2787552"/>
              <a:ext cx="6648857" cy="1342564"/>
              <a:chOff x="709890" y="2370430"/>
              <a:chExt cx="6648857" cy="134256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F25715B-C62C-4E77-91B4-7398FA4BD720}"/>
                  </a:ext>
                </a:extLst>
              </p:cNvPr>
              <p:cNvSpPr/>
              <p:nvPr/>
            </p:nvSpPr>
            <p:spPr>
              <a:xfrm>
                <a:off x="709890" y="2485379"/>
                <a:ext cx="125822" cy="215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0A0912-6244-4590-AEFC-20E9938CE894}"/>
                  </a:ext>
                </a:extLst>
              </p:cNvPr>
              <p:cNvSpPr txBox="1"/>
              <p:nvPr/>
            </p:nvSpPr>
            <p:spPr>
              <a:xfrm>
                <a:off x="772801" y="2370430"/>
                <a:ext cx="2505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</a:rPr>
                  <a:t>게임 내 컨텐츠 부족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812E99D-0BEE-4E6A-B1FD-F057ADA2E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685" y="2745351"/>
                <a:ext cx="487323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AFDC30A-FF74-473A-87FD-E23722D2F4DB}"/>
                  </a:ext>
                </a:extLst>
              </p:cNvPr>
              <p:cNvSpPr txBox="1"/>
              <p:nvPr/>
            </p:nvSpPr>
            <p:spPr>
              <a:xfrm>
                <a:off x="922370" y="2789664"/>
                <a:ext cx="64363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캐릭터 해금 컨텐츠 혹은 커스텀 아이템 해금 컨텐츠 추가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새로운 게임 모드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( EX </a:t>
                </a:r>
                <a:r>
                  <a:rPr lang="ko-KR" altLang="en-US" b="1" dirty="0" err="1">
                    <a:solidFill>
                      <a:schemeClr val="bg1"/>
                    </a:solidFill>
                  </a:rPr>
                  <a:t>데스매치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무한 건물 치기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새로운 건물 추가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FCC30AC-AB35-4915-BCD5-4B612FD07DC1}"/>
                </a:ext>
              </a:extLst>
            </p:cNvPr>
            <p:cNvGrpSpPr/>
            <p:nvPr/>
          </p:nvGrpSpPr>
          <p:grpSpPr>
            <a:xfrm>
              <a:off x="716685" y="4591550"/>
              <a:ext cx="10335764" cy="788566"/>
              <a:chOff x="737277" y="3778403"/>
              <a:chExt cx="10335764" cy="78856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97BCF1D-CED2-4268-9469-E11C9E369E14}"/>
                  </a:ext>
                </a:extLst>
              </p:cNvPr>
              <p:cNvSpPr/>
              <p:nvPr/>
            </p:nvSpPr>
            <p:spPr>
              <a:xfrm>
                <a:off x="737277" y="3893352"/>
                <a:ext cx="125822" cy="215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D7A7CA-D608-4E3A-9980-C116DD4C0461}"/>
                  </a:ext>
                </a:extLst>
              </p:cNvPr>
              <p:cNvSpPr txBox="1"/>
              <p:nvPr/>
            </p:nvSpPr>
            <p:spPr>
              <a:xfrm>
                <a:off x="800188" y="3778403"/>
                <a:ext cx="2672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err="1">
                    <a:solidFill>
                      <a:schemeClr val="bg1"/>
                    </a:solidFill>
                  </a:rPr>
                  <a:t>메쉬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2000" b="1" dirty="0" err="1">
                    <a:solidFill>
                      <a:schemeClr val="bg1"/>
                    </a:solidFill>
                  </a:rPr>
                  <a:t>슬라이서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 최적화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B0900BE-C26A-45A6-9AD7-49BD232D4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072" y="4153324"/>
                <a:ext cx="487323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37CEF7-B59D-410D-A2C9-F35F4FE78670}"/>
                  </a:ext>
                </a:extLst>
              </p:cNvPr>
              <p:cNvSpPr txBox="1"/>
              <p:nvPr/>
            </p:nvSpPr>
            <p:spPr>
              <a:xfrm>
                <a:off x="949757" y="4197637"/>
                <a:ext cx="10123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실시간으로 자르는 기술이다 보니 상당한 리소스를 잡아먹어 </a:t>
                </a:r>
                <a:r>
                  <a:rPr lang="ko-KR" altLang="en-US" b="1" dirty="0" err="1">
                    <a:solidFill>
                      <a:schemeClr val="bg1"/>
                    </a:solidFill>
                  </a:rPr>
                  <a:t>렉을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 유발한여 최적화를 해야함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884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384</Words>
  <Application>Microsoft Office PowerPoint</Application>
  <PresentationFormat>와이드스크린</PresentationFormat>
  <Paragraphs>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5</cp:revision>
  <dcterms:created xsi:type="dcterms:W3CDTF">2022-04-29T07:48:36Z</dcterms:created>
  <dcterms:modified xsi:type="dcterms:W3CDTF">2022-04-30T15:31:47Z</dcterms:modified>
</cp:coreProperties>
</file>