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57" r:id="rId3"/>
    <p:sldId id="264" r:id="rId4"/>
    <p:sldId id="262" r:id="rId5"/>
    <p:sldId id="263" r:id="rId6"/>
    <p:sldId id="265" r:id="rId7"/>
    <p:sldId id="266" r:id="rId8"/>
    <p:sldId id="258" r:id="rId9"/>
    <p:sldId id="259" r:id="rId10"/>
    <p:sldId id="260" r:id="rId11"/>
    <p:sldId id="25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30" d="100"/>
          <a:sy n="130" d="100"/>
        </p:scale>
        <p:origin x="-990" y="72"/>
      </p:cViewPr>
      <p:guideLst>
        <p:guide orient="horz" pos="3521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21E6-8A9E-4269-8F05-8764E7C7343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5ADE5-EA84-4229-8B1D-69F97B6D37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293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5ADE5-EA84-4229-8B1D-69F97B6D37F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68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5ADE5-EA84-4229-8B1D-69F97B6D37F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688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5ADE5-EA84-4229-8B1D-69F97B6D37F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688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5ADE5-EA84-4229-8B1D-69F97B6D37F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68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5ADE5-EA84-4229-8B1D-69F97B6D37F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688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5ADE5-EA84-4229-8B1D-69F97B6D37F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68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50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0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60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4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9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84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01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77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34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75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8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99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feld 59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  <a:endParaRPr lang="en-US" sz="2400" b="1" dirty="0" smtClean="0"/>
          </a:p>
        </p:txBody>
      </p:sp>
      <p:sp>
        <p:nvSpPr>
          <p:cNvPr id="20" name="Textfeld 19"/>
          <p:cNvSpPr txBox="1"/>
          <p:nvPr/>
        </p:nvSpPr>
        <p:spPr>
          <a:xfrm>
            <a:off x="718961" y="1268760"/>
            <a:ext cx="6657335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What if there were a distributed single source of truth where</a:t>
            </a:r>
          </a:p>
          <a:p>
            <a:r>
              <a:rPr lang="en-US" sz="2000" b="1" dirty="0" smtClean="0"/>
              <a:t>all insurance companies could share all information about</a:t>
            </a:r>
          </a:p>
          <a:p>
            <a:endParaRPr lang="en-US" sz="12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Cars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Policies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Claims</a:t>
            </a:r>
          </a:p>
          <a:p>
            <a:endParaRPr lang="en-US" sz="1200" b="1" dirty="0" smtClean="0"/>
          </a:p>
          <a:p>
            <a:endParaRPr lang="en-US" sz="1200" b="1" dirty="0"/>
          </a:p>
          <a:p>
            <a:r>
              <a:rPr lang="en-US" sz="2000" b="1" dirty="0" smtClean="0"/>
              <a:t>to optimize</a:t>
            </a:r>
          </a:p>
          <a:p>
            <a:endParaRPr lang="en-US" sz="12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Policy price calculation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Fraud Detection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Market Analysis</a:t>
            </a:r>
          </a:p>
          <a:p>
            <a:endParaRPr lang="en-US" sz="1200" b="1" dirty="0" smtClean="0"/>
          </a:p>
          <a:p>
            <a:endParaRPr lang="en-US" sz="1200" b="1" dirty="0"/>
          </a:p>
          <a:p>
            <a:r>
              <a:rPr lang="en-US" sz="2000" b="1" dirty="0" smtClean="0"/>
              <a:t>?</a:t>
            </a:r>
            <a:endParaRPr lang="en-US" sz="2000" b="1" dirty="0"/>
          </a:p>
          <a:p>
            <a:endParaRPr lang="en-US" sz="12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35" y="2203756"/>
            <a:ext cx="1584176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37" y="2200948"/>
            <a:ext cx="936104" cy="62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961" y="2197178"/>
            <a:ext cx="119239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883" y="4005064"/>
            <a:ext cx="1237679" cy="82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653" y="4005063"/>
            <a:ext cx="1052671" cy="70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3" y="3980766"/>
            <a:ext cx="1016805" cy="74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 descr="Uhu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70" y="6093296"/>
            <a:ext cx="419631" cy="5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/>
          <p:cNvSpPr txBox="1"/>
          <p:nvPr/>
        </p:nvSpPr>
        <p:spPr>
          <a:xfrm>
            <a:off x="7092280" y="616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UHUCHAIN</a:t>
            </a: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01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745401" y="1414517"/>
            <a:ext cx="51072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 Management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Car’s attributes may change over its lifecycle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Insurance may update cars existing on the ledger</a:t>
            </a:r>
          </a:p>
          <a:p>
            <a:endParaRPr lang="en-US" dirty="0" smtClean="0"/>
          </a:p>
        </p:txBody>
      </p:sp>
      <p:sp>
        <p:nvSpPr>
          <p:cNvPr id="15" name="Rechteck 14"/>
          <p:cNvSpPr/>
          <p:nvPr/>
        </p:nvSpPr>
        <p:spPr>
          <a:xfrm>
            <a:off x="745401" y="4405754"/>
            <a:ext cx="25132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Insurance company must be able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car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Modify car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Deactivate car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Query car</a:t>
            </a:r>
          </a:p>
        </p:txBody>
      </p:sp>
      <p:sp>
        <p:nvSpPr>
          <p:cNvPr id="16" name="Gleichschenkliges Dreieck 15"/>
          <p:cNvSpPr/>
          <p:nvPr/>
        </p:nvSpPr>
        <p:spPr>
          <a:xfrm flipV="1">
            <a:off x="5477721" y="4322420"/>
            <a:ext cx="483028" cy="38733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6113993" y="4221088"/>
            <a:ext cx="27363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 car exists only once in the ledger </a:t>
            </a:r>
            <a:br>
              <a:rPr lang="en-US" sz="1200" dirty="0" smtClean="0"/>
            </a:br>
            <a:r>
              <a:rPr lang="en-US" sz="1200" dirty="0" smtClean="0"/>
              <a:t>identified by VIN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 car can be deactivated if there is no </a:t>
            </a:r>
            <a:br>
              <a:rPr lang="en-US" sz="1200" dirty="0" smtClean="0"/>
            </a:br>
            <a:r>
              <a:rPr lang="en-US" sz="1200" dirty="0" smtClean="0"/>
              <a:t>open policy assigned to it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 car can have only one open policy </a:t>
            </a:r>
            <a:endParaRPr lang="en-US" sz="1200" dirty="0"/>
          </a:p>
          <a:p>
            <a:endParaRPr lang="en-US" sz="1200" dirty="0" smtClean="0"/>
          </a:p>
        </p:txBody>
      </p:sp>
      <p:pic>
        <p:nvPicPr>
          <p:cNvPr id="18" name="Picture 7" descr="Uhuch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70" y="6093296"/>
            <a:ext cx="419631" cy="5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7092280" y="616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UHUCHAIN</a:t>
            </a: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7757071" y="1445622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6516216" y="620688"/>
            <a:ext cx="10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Insurance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07" y="1508864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598" y="2381726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Sechseck 23"/>
          <p:cNvSpPr/>
          <p:nvPr/>
        </p:nvSpPr>
        <p:spPr>
          <a:xfrm>
            <a:off x="6430072" y="2624216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305430" y="2428582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26" name="Gewinkelte Verbindung 25"/>
          <p:cNvCxnSpPr>
            <a:endCxn id="23" idx="0"/>
          </p:cNvCxnSpPr>
          <p:nvPr/>
        </p:nvCxnSpPr>
        <p:spPr>
          <a:xfrm>
            <a:off x="7466986" y="2085881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666291" y="122959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7126598" y="252574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60" y="1833056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feld 29"/>
          <p:cNvSpPr txBox="1"/>
          <p:nvPr/>
        </p:nvSpPr>
        <p:spPr>
          <a:xfrm>
            <a:off x="6730187" y="1638979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498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670943"/>
            <a:ext cx="7772400" cy="1470025"/>
          </a:xfrm>
        </p:spPr>
        <p:txBody>
          <a:bodyPr/>
          <a:lstStyle/>
          <a:p>
            <a:r>
              <a:rPr lang="de-DE" dirty="0" smtClean="0"/>
              <a:t>STUFF</a:t>
            </a:r>
            <a:endParaRPr lang="de-DE" dirty="0"/>
          </a:p>
        </p:txBody>
      </p:sp>
      <p:sp>
        <p:nvSpPr>
          <p:cNvPr id="4" name="Flussdiagramm: Dokument 3"/>
          <p:cNvSpPr/>
          <p:nvPr/>
        </p:nvSpPr>
        <p:spPr>
          <a:xfrm>
            <a:off x="3277530" y="301090"/>
            <a:ext cx="545523" cy="51218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 smtClean="0">
                <a:solidFill>
                  <a:schemeClr val="tx1"/>
                </a:solidFill>
              </a:rPr>
              <a:t>Policy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5" name="Flussdiagramm: Dokument 4"/>
          <p:cNvSpPr/>
          <p:nvPr/>
        </p:nvSpPr>
        <p:spPr>
          <a:xfrm>
            <a:off x="2197410" y="301090"/>
            <a:ext cx="545523" cy="51218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Car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" name="Flussdiagramm: Dokument 5"/>
          <p:cNvSpPr/>
          <p:nvPr/>
        </p:nvSpPr>
        <p:spPr>
          <a:xfrm>
            <a:off x="3277530" y="1188620"/>
            <a:ext cx="545523" cy="51218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Claim</a:t>
            </a:r>
            <a:endParaRPr lang="de-DE" sz="9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6"/>
          <p:cNvCxnSpPr>
            <a:stCxn id="5" idx="3"/>
            <a:endCxn id="4" idx="1"/>
          </p:cNvCxnSpPr>
          <p:nvPr/>
        </p:nvCxnSpPr>
        <p:spPr>
          <a:xfrm>
            <a:off x="2742933" y="557184"/>
            <a:ext cx="534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>
            <a:stCxn id="4" idx="2"/>
            <a:endCxn id="6" idx="0"/>
          </p:cNvCxnSpPr>
          <p:nvPr/>
        </p:nvCxnSpPr>
        <p:spPr>
          <a:xfrm>
            <a:off x="3550292" y="779417"/>
            <a:ext cx="0" cy="4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699792" y="34417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</a:t>
            </a:r>
            <a:endParaRPr lang="de-DE" sz="800" dirty="0"/>
          </a:p>
        </p:txBody>
      </p:sp>
      <p:sp>
        <p:nvSpPr>
          <p:cNvPr id="10" name="Textfeld 9"/>
          <p:cNvSpPr txBox="1"/>
          <p:nvPr/>
        </p:nvSpPr>
        <p:spPr>
          <a:xfrm>
            <a:off x="3059832" y="33265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491880" y="98130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491880" y="76528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</a:t>
            </a:r>
            <a:endParaRPr lang="de-DE" sz="800" dirty="0"/>
          </a:p>
        </p:txBody>
      </p:sp>
      <p:sp>
        <p:nvSpPr>
          <p:cNvPr id="13" name="Rechteck 12"/>
          <p:cNvSpPr/>
          <p:nvPr/>
        </p:nvSpPr>
        <p:spPr>
          <a:xfrm>
            <a:off x="2555776" y="2924944"/>
            <a:ext cx="20242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771800" y="2924944"/>
            <a:ext cx="20242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987824" y="2924944"/>
            <a:ext cx="20242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203848" y="2924944"/>
            <a:ext cx="20242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419872" y="2924944"/>
            <a:ext cx="20242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3635896" y="2924944"/>
            <a:ext cx="20242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115615" y="3244334"/>
            <a:ext cx="720081" cy="544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 smtClean="0">
                <a:solidFill>
                  <a:schemeClr val="tx1"/>
                </a:solidFill>
              </a:rPr>
              <a:t>Create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 smtClean="0">
                <a:solidFill>
                  <a:schemeClr val="tx1"/>
                </a:solidFill>
              </a:rPr>
              <a:t>Modify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 smtClean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0" name="Flussdiagramm: Dokument 19"/>
          <p:cNvSpPr/>
          <p:nvPr/>
        </p:nvSpPr>
        <p:spPr>
          <a:xfrm>
            <a:off x="2226202" y="1190579"/>
            <a:ext cx="545523" cy="512188"/>
          </a:xfrm>
          <a:prstGeom prst="flowChartDocumen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 smtClean="0">
                <a:solidFill>
                  <a:schemeClr val="tx1"/>
                </a:solidFill>
              </a:rPr>
              <a:t>Repair</a:t>
            </a:r>
            <a:endParaRPr lang="de-DE" sz="900" dirty="0" smtClean="0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>
            <a:stCxn id="6" idx="1"/>
            <a:endCxn id="20" idx="3"/>
          </p:cNvCxnSpPr>
          <p:nvPr/>
        </p:nvCxnSpPr>
        <p:spPr>
          <a:xfrm flipH="1">
            <a:off x="2771725" y="1444714"/>
            <a:ext cx="505805" cy="195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748656" y="12326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n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041568" y="122622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4917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Kreis 62"/>
          <p:cNvSpPr/>
          <p:nvPr/>
        </p:nvSpPr>
        <p:spPr>
          <a:xfrm>
            <a:off x="619309" y="969241"/>
            <a:ext cx="6449724" cy="5484095"/>
          </a:xfrm>
          <a:prstGeom prst="pie">
            <a:avLst>
              <a:gd name="adj1" fmla="val 1367339"/>
              <a:gd name="adj2" fmla="val 100718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2" name="Kreis 61"/>
          <p:cNvSpPr/>
          <p:nvPr/>
        </p:nvSpPr>
        <p:spPr>
          <a:xfrm>
            <a:off x="675819" y="916469"/>
            <a:ext cx="6406554" cy="5484095"/>
          </a:xfrm>
          <a:prstGeom prst="pie">
            <a:avLst>
              <a:gd name="adj1" fmla="val 16193531"/>
              <a:gd name="adj2" fmla="val 13578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" name="Kreis 53"/>
          <p:cNvSpPr/>
          <p:nvPr/>
        </p:nvSpPr>
        <p:spPr>
          <a:xfrm>
            <a:off x="611560" y="915617"/>
            <a:ext cx="6406554" cy="5484095"/>
          </a:xfrm>
          <a:prstGeom prst="pie">
            <a:avLst>
              <a:gd name="adj1" fmla="val 10083582"/>
              <a:gd name="adj2" fmla="val 1620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494791" y="2060848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559908" y="1228110"/>
            <a:ext cx="10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Insurance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027" y="2124090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18" y="2996952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Sechseck 38"/>
          <p:cNvSpPr/>
          <p:nvPr/>
        </p:nvSpPr>
        <p:spPr>
          <a:xfrm>
            <a:off x="3124091" y="3336602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2999449" y="3140968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45" name="Gewinkelte Verbindung 44"/>
          <p:cNvCxnSpPr>
            <a:endCxn id="1027" idx="0"/>
          </p:cNvCxnSpPr>
          <p:nvPr/>
        </p:nvCxnSpPr>
        <p:spPr>
          <a:xfrm>
            <a:off x="2204706" y="2701107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2404011" y="1844824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1864318" y="3140968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80" y="2448282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feld 58"/>
          <p:cNvSpPr txBox="1"/>
          <p:nvPr/>
        </p:nvSpPr>
        <p:spPr>
          <a:xfrm>
            <a:off x="1467907" y="2254205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64" name="Rechteck 63"/>
          <p:cNvSpPr/>
          <p:nvPr/>
        </p:nvSpPr>
        <p:spPr>
          <a:xfrm>
            <a:off x="5445066" y="2205444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4204211" y="1380510"/>
            <a:ext cx="10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Insurance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02" y="2268686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93" y="3141548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Sechseck 67"/>
          <p:cNvSpPr/>
          <p:nvPr/>
        </p:nvSpPr>
        <p:spPr>
          <a:xfrm>
            <a:off x="4118067" y="3384038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993425" y="3188404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70" name="Gewinkelte Verbindung 69"/>
          <p:cNvCxnSpPr>
            <a:endCxn id="67" idx="0"/>
          </p:cNvCxnSpPr>
          <p:nvPr/>
        </p:nvCxnSpPr>
        <p:spPr>
          <a:xfrm>
            <a:off x="5154981" y="2845703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354286" y="198942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72" name="Textfeld 71"/>
          <p:cNvSpPr txBox="1"/>
          <p:nvPr/>
        </p:nvSpPr>
        <p:spPr>
          <a:xfrm>
            <a:off x="4814593" y="3285564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55" y="2592878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feld 73"/>
          <p:cNvSpPr txBox="1"/>
          <p:nvPr/>
        </p:nvSpPr>
        <p:spPr>
          <a:xfrm>
            <a:off x="4418182" y="2398801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75" name="Rechteck 74"/>
          <p:cNvSpPr/>
          <p:nvPr/>
        </p:nvSpPr>
        <p:spPr>
          <a:xfrm>
            <a:off x="3212818" y="4797732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feld 75"/>
          <p:cNvSpPr txBox="1"/>
          <p:nvPr/>
        </p:nvSpPr>
        <p:spPr>
          <a:xfrm>
            <a:off x="4732699" y="5314884"/>
            <a:ext cx="10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Insurance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054" y="4860974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345" y="5733836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Sechseck 78"/>
          <p:cNvSpPr/>
          <p:nvPr/>
        </p:nvSpPr>
        <p:spPr>
          <a:xfrm>
            <a:off x="3614011" y="4056682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3489369" y="3861048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81" name="Gewinkelte Verbindung 80"/>
          <p:cNvCxnSpPr>
            <a:endCxn id="78" idx="0"/>
          </p:cNvCxnSpPr>
          <p:nvPr/>
        </p:nvCxnSpPr>
        <p:spPr>
          <a:xfrm>
            <a:off x="2922733" y="5437991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3122038" y="458170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83" name="Textfeld 82"/>
          <p:cNvSpPr txBox="1"/>
          <p:nvPr/>
        </p:nvSpPr>
        <p:spPr>
          <a:xfrm>
            <a:off x="2582345" y="587785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8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07" y="5185166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feld 84"/>
          <p:cNvSpPr txBox="1"/>
          <p:nvPr/>
        </p:nvSpPr>
        <p:spPr>
          <a:xfrm>
            <a:off x="2185934" y="4991089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5904758" y="716414"/>
            <a:ext cx="29213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Here is the answer ……</a:t>
            </a:r>
          </a:p>
          <a:p>
            <a:r>
              <a:rPr lang="en-US" sz="2000" b="1" dirty="0"/>
              <a:t>	</a:t>
            </a:r>
            <a:endParaRPr lang="en-US" sz="2000" b="1" dirty="0" smtClean="0"/>
          </a:p>
          <a:p>
            <a:pPr algn="r"/>
            <a:r>
              <a:rPr lang="en-US" sz="2000" b="1" dirty="0"/>
              <a:t>	</a:t>
            </a:r>
            <a:r>
              <a:rPr lang="en-US" sz="2000" b="1" dirty="0" smtClean="0"/>
              <a:t>permissioned</a:t>
            </a:r>
          </a:p>
          <a:p>
            <a:pPr algn="r"/>
            <a:r>
              <a:rPr lang="en-US" sz="2000" b="1" dirty="0"/>
              <a:t>d</a:t>
            </a:r>
            <a:r>
              <a:rPr lang="en-US" sz="2000" b="1" dirty="0" smtClean="0"/>
              <a:t>istributed</a:t>
            </a:r>
          </a:p>
          <a:p>
            <a:pPr algn="r"/>
            <a:r>
              <a:rPr lang="en-US" sz="2000" b="1" dirty="0" smtClean="0"/>
              <a:t>Ledger</a:t>
            </a:r>
          </a:p>
          <a:p>
            <a:pPr algn="r"/>
            <a:endParaRPr lang="en-US" sz="2000" b="1" dirty="0" smtClean="0"/>
          </a:p>
          <a:p>
            <a:pPr algn="r"/>
            <a:r>
              <a:rPr lang="en-US" sz="2000" b="1" dirty="0"/>
              <a:t>	</a:t>
            </a:r>
            <a:r>
              <a:rPr lang="en-US" sz="2000" b="1" dirty="0" smtClean="0"/>
              <a:t>full data privacy</a:t>
            </a:r>
          </a:p>
          <a:p>
            <a:pPr algn="r"/>
            <a:r>
              <a:rPr lang="en-US" sz="2000" b="1" dirty="0"/>
              <a:t>			</a:t>
            </a:r>
            <a:r>
              <a:rPr lang="en-US" sz="2000" b="1" dirty="0" smtClean="0"/>
              <a:t>… since</a:t>
            </a:r>
            <a:br>
              <a:rPr lang="en-US" sz="2000" b="1" dirty="0" smtClean="0"/>
            </a:br>
            <a:r>
              <a:rPr lang="en-US" sz="2000" b="1" dirty="0" smtClean="0"/>
              <a:t>		</a:t>
            </a:r>
            <a:r>
              <a:rPr lang="en-US" sz="2000" b="1" dirty="0"/>
              <a:t> no </a:t>
            </a:r>
            <a:endParaRPr lang="en-US" sz="2000" b="1" dirty="0" smtClean="0"/>
          </a:p>
          <a:p>
            <a:pPr algn="r"/>
            <a:r>
              <a:rPr lang="en-US" sz="2000" b="1" dirty="0" smtClean="0"/>
              <a:t>customer </a:t>
            </a:r>
          </a:p>
          <a:p>
            <a:pPr algn="r"/>
            <a:r>
              <a:rPr lang="en-US" sz="2000" b="1" dirty="0" smtClean="0"/>
              <a:t>data </a:t>
            </a:r>
          </a:p>
          <a:p>
            <a:pPr algn="r"/>
            <a:r>
              <a:rPr lang="en-US" sz="2000" b="1" dirty="0" smtClean="0"/>
              <a:t>shared</a:t>
            </a:r>
          </a:p>
        </p:txBody>
      </p:sp>
      <p:pic>
        <p:nvPicPr>
          <p:cNvPr id="1031" name="Picture 7" descr="Uhucha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70" y="6093296"/>
            <a:ext cx="419631" cy="5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feld 54"/>
          <p:cNvSpPr txBox="1"/>
          <p:nvPr/>
        </p:nvSpPr>
        <p:spPr>
          <a:xfrm>
            <a:off x="7092280" y="616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UHUCHAIN</a:t>
            </a: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592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Uhuch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70" y="6093296"/>
            <a:ext cx="419631" cy="5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feld 54"/>
          <p:cNvSpPr txBox="1"/>
          <p:nvPr/>
        </p:nvSpPr>
        <p:spPr>
          <a:xfrm>
            <a:off x="7092280" y="616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UHUCHAIN</a:t>
            </a: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16832"/>
            <a:ext cx="3866057" cy="33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3555568" y="661464"/>
            <a:ext cx="5192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Ledger does not hold any customer data</a:t>
            </a:r>
          </a:p>
          <a:p>
            <a:r>
              <a:rPr lang="en-US" sz="2000" b="1" dirty="0" smtClean="0"/>
              <a:t>Customer is represented by a unified identifier 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424131" y="1628800"/>
            <a:ext cx="43245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Insurance A reads car history data form ledger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In car‘s history each policy contains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The insurers data (let say Insurance B)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Customer’s unified id provided by the insurer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If Insurance A is interested in customer data, it must</a:t>
            </a:r>
            <a:br>
              <a:rPr lang="en-US" sz="1400" dirty="0" smtClean="0"/>
            </a:br>
            <a:r>
              <a:rPr lang="en-US" sz="1400" dirty="0" smtClean="0"/>
              <a:t>use the customer unified id provided by Insurance B</a:t>
            </a:r>
            <a:br>
              <a:rPr lang="en-US" sz="1400" dirty="0" smtClean="0"/>
            </a:br>
            <a:r>
              <a:rPr lang="en-US" sz="1400" dirty="0" smtClean="0"/>
              <a:t>to ask Insurance B to provide customer data.</a:t>
            </a:r>
          </a:p>
          <a:p>
            <a:pPr marL="800100" lvl="1" indent="-342900">
              <a:buAutoNum type="arabicPeriod"/>
            </a:pPr>
            <a:endParaRPr lang="en-US" sz="1400" dirty="0" smtClean="0"/>
          </a:p>
        </p:txBody>
      </p:sp>
      <p:sp>
        <p:nvSpPr>
          <p:cNvPr id="49" name="Textfeld 48"/>
          <p:cNvSpPr txBox="1"/>
          <p:nvPr/>
        </p:nvSpPr>
        <p:spPr>
          <a:xfrm>
            <a:off x="5136411" y="3749583"/>
            <a:ext cx="33115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Car Chain will not provide any interface </a:t>
            </a:r>
            <a:br>
              <a:rPr lang="en-US" sz="1400" b="1" dirty="0" smtClean="0"/>
            </a:br>
            <a:r>
              <a:rPr lang="en-US" sz="1400" b="1" dirty="0" smtClean="0"/>
              <a:t>to access systems outside the network</a:t>
            </a:r>
            <a:br>
              <a:rPr lang="en-US" sz="1400" b="1" dirty="0" smtClean="0"/>
            </a:br>
            <a:r>
              <a:rPr lang="en-US" sz="1400" b="1" dirty="0" smtClean="0"/>
              <a:t>since these systems may not be available </a:t>
            </a:r>
            <a:br>
              <a:rPr lang="en-US" sz="1400" b="1" dirty="0" smtClean="0"/>
            </a:br>
            <a:r>
              <a:rPr lang="en-US" sz="1400" b="1" dirty="0" smtClean="0"/>
              <a:t>form each peer being part of the network.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692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4698784" y="1331595"/>
            <a:ext cx="2609520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6174948" y="1727795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91037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75" y="2663899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Sechseck 38"/>
          <p:cNvSpPr/>
          <p:nvPr/>
        </p:nvSpPr>
        <p:spPr>
          <a:xfrm>
            <a:off x="6804248" y="3003549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679606" y="2807915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45" name="Gewinkelte Verbindung 44"/>
          <p:cNvCxnSpPr>
            <a:endCxn id="1027" idx="0"/>
          </p:cNvCxnSpPr>
          <p:nvPr/>
        </p:nvCxnSpPr>
        <p:spPr>
          <a:xfrm>
            <a:off x="5884863" y="2368054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6084168" y="151177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5544475" y="2807915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37" y="2115229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feld 58"/>
          <p:cNvSpPr txBox="1"/>
          <p:nvPr/>
        </p:nvSpPr>
        <p:spPr>
          <a:xfrm>
            <a:off x="5148064" y="192115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55" name="Textfeld 54"/>
          <p:cNvSpPr txBox="1"/>
          <p:nvPr/>
        </p:nvSpPr>
        <p:spPr>
          <a:xfrm>
            <a:off x="7092280" y="616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UHUCHAIN</a:t>
            </a: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752944" y="1376633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Car Chain</a:t>
            </a:r>
          </a:p>
        </p:txBody>
      </p:sp>
      <p:pic>
        <p:nvPicPr>
          <p:cNvPr id="47" name="Picture 7" descr="Uhucha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70" y="6093296"/>
            <a:ext cx="419631" cy="5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hteck 47"/>
          <p:cNvSpPr/>
          <p:nvPr/>
        </p:nvSpPr>
        <p:spPr>
          <a:xfrm>
            <a:off x="2034488" y="1331595"/>
            <a:ext cx="604889" cy="62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2049151" y="1331595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Guidewire</a:t>
            </a:r>
          </a:p>
        </p:txBody>
      </p:sp>
      <p:sp>
        <p:nvSpPr>
          <p:cNvPr id="50" name="Rechteck 49"/>
          <p:cNvSpPr/>
          <p:nvPr/>
        </p:nvSpPr>
        <p:spPr>
          <a:xfrm>
            <a:off x="2034488" y="2047372"/>
            <a:ext cx="604889" cy="62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2049151" y="2047372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MSG Life</a:t>
            </a:r>
          </a:p>
        </p:txBody>
      </p:sp>
      <p:sp>
        <p:nvSpPr>
          <p:cNvPr id="53" name="Rechteck 52"/>
          <p:cNvSpPr/>
          <p:nvPr/>
        </p:nvSpPr>
        <p:spPr>
          <a:xfrm>
            <a:off x="2034488" y="2767452"/>
            <a:ext cx="604889" cy="62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2049151" y="2767452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SAP </a:t>
            </a:r>
          </a:p>
          <a:p>
            <a:r>
              <a:rPr lang="en-US" sz="800" b="1" dirty="0" smtClean="0"/>
              <a:t>Insurance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3906696" y="1331595"/>
            <a:ext cx="604889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21359" y="1404049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Car Chain</a:t>
            </a:r>
          </a:p>
          <a:p>
            <a:pPr algn="ctr"/>
            <a:endParaRPr lang="en-US" sz="800" b="1" dirty="0"/>
          </a:p>
          <a:p>
            <a:pPr algn="ctr"/>
            <a:r>
              <a:rPr lang="en-US" sz="800" b="1" dirty="0" smtClean="0"/>
              <a:t>API</a:t>
            </a:r>
          </a:p>
        </p:txBody>
      </p:sp>
      <p:sp>
        <p:nvSpPr>
          <p:cNvPr id="87" name="Rechteck 86"/>
          <p:cNvSpPr/>
          <p:nvPr/>
        </p:nvSpPr>
        <p:spPr>
          <a:xfrm>
            <a:off x="3042600" y="1340768"/>
            <a:ext cx="604889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3057263" y="1413222"/>
            <a:ext cx="590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Car Chain</a:t>
            </a:r>
          </a:p>
          <a:p>
            <a:pPr algn="ctr"/>
            <a:endParaRPr lang="en-US" sz="800" b="1" dirty="0"/>
          </a:p>
          <a:p>
            <a:pPr algn="ctr"/>
            <a:r>
              <a:rPr lang="en-US" sz="800" b="1" dirty="0" smtClean="0"/>
              <a:t>SDK</a:t>
            </a:r>
          </a:p>
          <a:p>
            <a:pPr algn="ctr"/>
            <a:endParaRPr lang="en-US" sz="800" b="1" dirty="0"/>
          </a:p>
          <a:p>
            <a:pPr algn="ctr"/>
            <a:r>
              <a:rPr lang="en-US" sz="800" b="1" dirty="0" smtClean="0"/>
              <a:t>Java</a:t>
            </a:r>
          </a:p>
        </p:txBody>
      </p:sp>
      <p:sp>
        <p:nvSpPr>
          <p:cNvPr id="4" name="Pfeil nach links und rechts 3"/>
          <p:cNvSpPr/>
          <p:nvPr/>
        </p:nvSpPr>
        <p:spPr>
          <a:xfrm>
            <a:off x="2754568" y="2237297"/>
            <a:ext cx="216024" cy="1475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658014" y="3696762"/>
            <a:ext cx="7946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Car Chain provides a JAVA SDK and a Standard API to allow existing </a:t>
            </a:r>
            <a:br>
              <a:rPr lang="en-US" sz="2000" b="1" dirty="0" smtClean="0"/>
            </a:br>
            <a:r>
              <a:rPr lang="en-US" sz="2000" b="1" dirty="0" smtClean="0"/>
              <a:t>insurance systems to interface with ledger.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295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4698784" y="1331595"/>
            <a:ext cx="2609520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6174948" y="1727795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91037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75" y="2663899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Sechseck 38"/>
          <p:cNvSpPr/>
          <p:nvPr/>
        </p:nvSpPr>
        <p:spPr>
          <a:xfrm>
            <a:off x="6804248" y="3003549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679606" y="2807915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45" name="Gewinkelte Verbindung 44"/>
          <p:cNvCxnSpPr>
            <a:endCxn id="1027" idx="0"/>
          </p:cNvCxnSpPr>
          <p:nvPr/>
        </p:nvCxnSpPr>
        <p:spPr>
          <a:xfrm>
            <a:off x="5884863" y="2368054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6084168" y="151177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5544475" y="2807915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37" y="2115229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feld 58"/>
          <p:cNvSpPr txBox="1"/>
          <p:nvPr/>
        </p:nvSpPr>
        <p:spPr>
          <a:xfrm>
            <a:off x="5148064" y="192115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55" name="Textfeld 54"/>
          <p:cNvSpPr txBox="1"/>
          <p:nvPr/>
        </p:nvSpPr>
        <p:spPr>
          <a:xfrm>
            <a:off x="7092280" y="616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UHUCHAIN</a:t>
            </a: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752944" y="1376633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Car Chain</a:t>
            </a:r>
          </a:p>
        </p:txBody>
      </p:sp>
      <p:pic>
        <p:nvPicPr>
          <p:cNvPr id="47" name="Picture 7" descr="Uhucha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70" y="6093296"/>
            <a:ext cx="419631" cy="5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hteck 47"/>
          <p:cNvSpPr/>
          <p:nvPr/>
        </p:nvSpPr>
        <p:spPr>
          <a:xfrm>
            <a:off x="1259632" y="1331595"/>
            <a:ext cx="604889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1274295" y="1331595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Guidewire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658014" y="3696762"/>
            <a:ext cx="794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JAVA SDK and Car Chain API may be used from operational systems</a:t>
            </a:r>
            <a:br>
              <a:rPr lang="en-US" sz="2000" b="1" dirty="0" smtClean="0"/>
            </a:br>
            <a:r>
              <a:rPr lang="en-US" sz="2000" b="1" dirty="0" smtClean="0"/>
              <a:t>such as Guide Wire to access the ledger by invoking smart contract</a:t>
            </a:r>
            <a:br>
              <a:rPr lang="en-US" sz="2000" b="1" dirty="0" smtClean="0"/>
            </a:br>
            <a:r>
              <a:rPr lang="en-US" sz="2000" b="1" dirty="0" smtClean="0"/>
              <a:t>transactions.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979712" y="1439317"/>
            <a:ext cx="26515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555776" y="1484784"/>
            <a:ext cx="146386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carExists</a:t>
            </a:r>
            <a:r>
              <a:rPr lang="de-DE" sz="1100" dirty="0" smtClean="0"/>
              <a:t>(</a:t>
            </a:r>
            <a:r>
              <a:rPr lang="de-DE" sz="1100" dirty="0" err="1" smtClean="0"/>
              <a:t>aCar</a:t>
            </a:r>
            <a:r>
              <a:rPr lang="de-DE" sz="1100" dirty="0" smtClean="0"/>
              <a:t>)</a:t>
            </a:r>
          </a:p>
          <a:p>
            <a:r>
              <a:rPr lang="de-DE" sz="1100" dirty="0" err="1" smtClean="0"/>
              <a:t>addCar</a:t>
            </a:r>
            <a:r>
              <a:rPr lang="de-DE" sz="1100" dirty="0" smtClean="0"/>
              <a:t>(</a:t>
            </a:r>
            <a:r>
              <a:rPr lang="de-DE" sz="1100" dirty="0" err="1" smtClean="0"/>
              <a:t>aCar</a:t>
            </a:r>
            <a:r>
              <a:rPr lang="de-DE" sz="1100" dirty="0" smtClean="0"/>
              <a:t>)</a:t>
            </a:r>
          </a:p>
          <a:p>
            <a:r>
              <a:rPr lang="de-DE" sz="1100" dirty="0" err="1" smtClean="0"/>
              <a:t>queryCarHistory</a:t>
            </a:r>
            <a:r>
              <a:rPr lang="de-DE" sz="1100" dirty="0" smtClean="0"/>
              <a:t>(</a:t>
            </a:r>
            <a:r>
              <a:rPr lang="de-DE" sz="1100" dirty="0" err="1" smtClean="0"/>
              <a:t>aCar</a:t>
            </a:r>
            <a:r>
              <a:rPr lang="de-DE" sz="1100" dirty="0" smtClean="0"/>
              <a:t>)</a:t>
            </a:r>
          </a:p>
          <a:p>
            <a:r>
              <a:rPr lang="de-DE" sz="1100" dirty="0" err="1" smtClean="0"/>
              <a:t>openPolicy</a:t>
            </a:r>
            <a:r>
              <a:rPr lang="de-DE" sz="1100" dirty="0" smtClean="0"/>
              <a:t>(</a:t>
            </a:r>
            <a:r>
              <a:rPr lang="de-DE" sz="1100" dirty="0" err="1" smtClean="0"/>
              <a:t>aPolicy</a:t>
            </a:r>
            <a:r>
              <a:rPr lang="de-DE" sz="1100" dirty="0" smtClean="0"/>
              <a:t>)</a:t>
            </a:r>
          </a:p>
          <a:p>
            <a:r>
              <a:rPr lang="de-DE" sz="1100" dirty="0" err="1" smtClean="0"/>
              <a:t>closePolicy</a:t>
            </a:r>
            <a:r>
              <a:rPr lang="de-DE" sz="1100" dirty="0" smtClean="0"/>
              <a:t>(</a:t>
            </a:r>
            <a:r>
              <a:rPr lang="de-DE" sz="1100" dirty="0" err="1" smtClean="0"/>
              <a:t>aPolicy</a:t>
            </a:r>
            <a:r>
              <a:rPr lang="de-DE" sz="1100" dirty="0" smtClean="0"/>
              <a:t>)</a:t>
            </a:r>
          </a:p>
          <a:p>
            <a:r>
              <a:rPr lang="de-DE" sz="1100" dirty="0" err="1" smtClean="0"/>
              <a:t>createClaim</a:t>
            </a:r>
            <a:r>
              <a:rPr lang="de-DE" sz="1100" dirty="0" smtClean="0"/>
              <a:t>(</a:t>
            </a:r>
            <a:r>
              <a:rPr lang="de-DE" sz="1100" dirty="0" err="1" smtClean="0"/>
              <a:t>aClaim</a:t>
            </a:r>
            <a:r>
              <a:rPr lang="de-DE" sz="1100" dirty="0" smtClean="0"/>
              <a:t>)</a:t>
            </a:r>
          </a:p>
          <a:p>
            <a:r>
              <a:rPr lang="de-DE" sz="1100" dirty="0" smtClean="0"/>
              <a:t>…</a:t>
            </a:r>
            <a:endParaRPr lang="de-DE" sz="1100" dirty="0"/>
          </a:p>
        </p:txBody>
      </p:sp>
      <p:sp>
        <p:nvSpPr>
          <p:cNvPr id="22" name="Textfeld 21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865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3539296" y="1144313"/>
            <a:ext cx="4633104" cy="2356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7092280" y="616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UHUCHAIN</a:t>
            </a: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7" name="Picture 7" descr="Uhuch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70" y="6093296"/>
            <a:ext cx="419631" cy="5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hteck 47"/>
          <p:cNvSpPr/>
          <p:nvPr/>
        </p:nvSpPr>
        <p:spPr>
          <a:xfrm>
            <a:off x="3679079" y="1331595"/>
            <a:ext cx="604889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715219" y="134076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err="1" smtClean="0"/>
              <a:t>Custmer</a:t>
            </a:r>
            <a:r>
              <a:rPr lang="en-US" sz="800" b="1" dirty="0" smtClean="0"/>
              <a:t/>
            </a:r>
            <a:br>
              <a:rPr lang="en-US" sz="800" b="1" dirty="0" smtClean="0"/>
            </a:br>
            <a:r>
              <a:rPr lang="en-US" sz="800" b="1" dirty="0" smtClean="0"/>
              <a:t>Portal</a:t>
            </a:r>
            <a:endParaRPr lang="en-US" sz="800" b="1" dirty="0" smtClean="0"/>
          </a:p>
        </p:txBody>
      </p:sp>
      <p:sp>
        <p:nvSpPr>
          <p:cNvPr id="89" name="Textfeld 88"/>
          <p:cNvSpPr txBox="1"/>
          <p:nvPr/>
        </p:nvSpPr>
        <p:spPr>
          <a:xfrm>
            <a:off x="658014" y="3696762"/>
            <a:ext cx="794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Insurance companies may also expose ledger information to their customers who are interested in buying a car. Customers may request information about a car before buying it.</a:t>
            </a:r>
            <a:endParaRPr lang="en-US" sz="2000" b="1" dirty="0" smtClean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4355975" y="1732753"/>
            <a:ext cx="995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  <a:endParaRPr lang="en-US" sz="2400" b="1" dirty="0" smtClean="0"/>
          </a:p>
        </p:txBody>
      </p:sp>
      <p:sp>
        <p:nvSpPr>
          <p:cNvPr id="24" name="Textfeld 23"/>
          <p:cNvSpPr txBox="1"/>
          <p:nvPr/>
        </p:nvSpPr>
        <p:spPr>
          <a:xfrm>
            <a:off x="4257355" y="1169332"/>
            <a:ext cx="1352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Insurance</a:t>
            </a:r>
            <a:endParaRPr lang="en-US" sz="800" b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319560" y="1813430"/>
            <a:ext cx="1114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/>
              <a:t>queryCarHistory</a:t>
            </a:r>
            <a:r>
              <a:rPr lang="de-DE" sz="800" dirty="0"/>
              <a:t>(</a:t>
            </a:r>
            <a:r>
              <a:rPr lang="de-DE" sz="800" dirty="0" err="1"/>
              <a:t>aCar</a:t>
            </a:r>
            <a:r>
              <a:rPr lang="de-DE" sz="800" dirty="0"/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528"/>
            <a:ext cx="11430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>
            <a:off x="2195736" y="2146637"/>
            <a:ext cx="14833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339752" y="2214939"/>
            <a:ext cx="1114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/>
              <a:t>queryCarHistory</a:t>
            </a:r>
            <a:r>
              <a:rPr lang="de-DE" sz="800" dirty="0"/>
              <a:t>(</a:t>
            </a:r>
            <a:r>
              <a:rPr lang="de-DE" sz="800" dirty="0" err="1"/>
              <a:t>aCar</a:t>
            </a:r>
            <a:r>
              <a:rPr lang="de-DE" sz="800" dirty="0"/>
              <a:t>)</a:t>
            </a:r>
          </a:p>
        </p:txBody>
      </p:sp>
      <p:sp>
        <p:nvSpPr>
          <p:cNvPr id="3" name="Rechteck 2"/>
          <p:cNvSpPr/>
          <p:nvPr/>
        </p:nvSpPr>
        <p:spPr>
          <a:xfrm>
            <a:off x="5418864" y="1331595"/>
            <a:ext cx="2609520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6895028" y="1727795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91037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55" y="2663899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Sechseck 38"/>
          <p:cNvSpPr/>
          <p:nvPr/>
        </p:nvSpPr>
        <p:spPr>
          <a:xfrm>
            <a:off x="7524328" y="3003549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399686" y="2807915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45" name="Gewinkelte Verbindung 44"/>
          <p:cNvCxnSpPr>
            <a:endCxn id="1027" idx="0"/>
          </p:cNvCxnSpPr>
          <p:nvPr/>
        </p:nvCxnSpPr>
        <p:spPr>
          <a:xfrm>
            <a:off x="6604943" y="2368054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6804248" y="151177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6264555" y="2807915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17" y="2115229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feld 58"/>
          <p:cNvSpPr txBox="1"/>
          <p:nvPr/>
        </p:nvSpPr>
        <p:spPr>
          <a:xfrm>
            <a:off x="5868144" y="192115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473024" y="1376633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Car Chain</a:t>
            </a:r>
          </a:p>
        </p:txBody>
      </p:sp>
    </p:spTree>
    <p:extLst>
      <p:ext uri="{BB962C8B-B14F-4D97-AF65-F5344CB8AC3E}">
        <p14:creationId xmlns:p14="http://schemas.microsoft.com/office/powerpoint/2010/main" val="12590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feld 54"/>
          <p:cNvSpPr txBox="1"/>
          <p:nvPr/>
        </p:nvSpPr>
        <p:spPr>
          <a:xfrm>
            <a:off x="7092280" y="616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UHUCHAIN</a:t>
            </a: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7" name="Picture 7" descr="Uhuch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70" y="6093296"/>
            <a:ext cx="419631" cy="5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  <a:endParaRPr lang="en-US" sz="2400" b="1" dirty="0" smtClean="0"/>
          </a:p>
        </p:txBody>
      </p:sp>
      <p:sp>
        <p:nvSpPr>
          <p:cNvPr id="28" name="Kreis 27"/>
          <p:cNvSpPr/>
          <p:nvPr/>
        </p:nvSpPr>
        <p:spPr>
          <a:xfrm>
            <a:off x="619309" y="969241"/>
            <a:ext cx="6449724" cy="5484095"/>
          </a:xfrm>
          <a:prstGeom prst="pie">
            <a:avLst>
              <a:gd name="adj1" fmla="val 10687386"/>
              <a:gd name="adj2" fmla="val 1771931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903757" y="1484784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971600" y="3224074"/>
            <a:ext cx="197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Car Service Station</a:t>
            </a:r>
            <a:endParaRPr lang="de-DE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84" y="2420888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Sechseck 33"/>
          <p:cNvSpPr/>
          <p:nvPr/>
        </p:nvSpPr>
        <p:spPr>
          <a:xfrm>
            <a:off x="3467962" y="3284984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43320" y="3089350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36" name="Gewinkelte Verbindung 35"/>
          <p:cNvCxnSpPr>
            <a:endCxn id="33" idx="0"/>
          </p:cNvCxnSpPr>
          <p:nvPr/>
        </p:nvCxnSpPr>
        <p:spPr>
          <a:xfrm>
            <a:off x="2613672" y="2125043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2812977" y="126876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2273284" y="2564904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46" y="1872218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1876873" y="1678141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076" y="1537322"/>
            <a:ext cx="847139" cy="72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feld 41"/>
          <p:cNvSpPr txBox="1"/>
          <p:nvPr/>
        </p:nvSpPr>
        <p:spPr>
          <a:xfrm>
            <a:off x="658014" y="4069521"/>
            <a:ext cx="7946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 future releases network can be expanded by taking in </a:t>
            </a:r>
            <a:br>
              <a:rPr lang="en-US" sz="2000" b="1" dirty="0" smtClean="0"/>
            </a:br>
            <a:r>
              <a:rPr lang="en-US" sz="2000" b="1" dirty="0" smtClean="0"/>
              <a:t>car service stations which can add repair records to each claim. This will add value to car’s history.</a:t>
            </a:r>
            <a:br>
              <a:rPr lang="en-US" sz="2000" b="1" dirty="0" smtClean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8971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7757071" y="1445622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6516216" y="620688"/>
            <a:ext cx="10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Insurance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07" y="1508864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598" y="2381726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Sechseck 43"/>
          <p:cNvSpPr/>
          <p:nvPr/>
        </p:nvSpPr>
        <p:spPr>
          <a:xfrm>
            <a:off x="6430072" y="2624216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305430" y="2428582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47" name="Gewinkelte Verbindung 46"/>
          <p:cNvCxnSpPr>
            <a:endCxn id="42" idx="0"/>
          </p:cNvCxnSpPr>
          <p:nvPr/>
        </p:nvCxnSpPr>
        <p:spPr>
          <a:xfrm>
            <a:off x="7466986" y="2085881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7666291" y="122959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49" name="Textfeld 48"/>
          <p:cNvSpPr txBox="1"/>
          <p:nvPr/>
        </p:nvSpPr>
        <p:spPr>
          <a:xfrm>
            <a:off x="7126598" y="252574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60" y="1833056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6730187" y="1638979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745401" y="1414517"/>
            <a:ext cx="46148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Policy Management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Customer requests a new policy for a car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Insurance checks ledger if that car exists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If car exists, its history can be read and</a:t>
            </a:r>
            <a:br>
              <a:rPr lang="en-US" dirty="0" smtClean="0"/>
            </a:br>
            <a:r>
              <a:rPr lang="en-US" dirty="0" smtClean="0"/>
              <a:t>considered for policy calculation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If not, car can be added to the ledger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After customer has concluded contract</a:t>
            </a:r>
            <a:br>
              <a:rPr lang="en-US" dirty="0" smtClean="0"/>
            </a:br>
            <a:r>
              <a:rPr lang="en-US" dirty="0" smtClean="0"/>
              <a:t>policy can be added to ledger</a:t>
            </a:r>
          </a:p>
        </p:txBody>
      </p:sp>
      <p:sp>
        <p:nvSpPr>
          <p:cNvPr id="3" name="Gleichschenkliges Dreieck 2"/>
          <p:cNvSpPr/>
          <p:nvPr/>
        </p:nvSpPr>
        <p:spPr>
          <a:xfrm flipV="1">
            <a:off x="5477721" y="4322420"/>
            <a:ext cx="483028" cy="38733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113993" y="4221088"/>
            <a:ext cx="288732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policy can be added if</a:t>
            </a:r>
            <a:br>
              <a:rPr lang="en-US" sz="1200" dirty="0" smtClean="0"/>
            </a:br>
            <a:r>
              <a:rPr lang="en-US" sz="1200" dirty="0" smtClean="0"/>
              <a:t>either no other policy exists or</a:t>
            </a:r>
            <a:br>
              <a:rPr lang="en-US" sz="1200" dirty="0" smtClean="0"/>
            </a:br>
            <a:r>
              <a:rPr lang="en-US" sz="1200" dirty="0" smtClean="0"/>
              <a:t>an existing policy has been closed by the</a:t>
            </a:r>
            <a:br>
              <a:rPr lang="en-US" sz="1200" dirty="0" smtClean="0"/>
            </a:br>
            <a:r>
              <a:rPr lang="en-US" sz="1200" dirty="0" smtClean="0"/>
              <a:t>insurance company created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policy can only be created for a car </a:t>
            </a:r>
            <a:br>
              <a:rPr lang="en-US" sz="1200" dirty="0" smtClean="0"/>
            </a:br>
            <a:r>
              <a:rPr lang="en-US" sz="1200" dirty="0" smtClean="0"/>
              <a:t>which is not deactivated.</a:t>
            </a:r>
          </a:p>
          <a:p>
            <a:endParaRPr lang="en-US" sz="1200" dirty="0" smtClean="0"/>
          </a:p>
        </p:txBody>
      </p:sp>
      <p:sp>
        <p:nvSpPr>
          <p:cNvPr id="5" name="Rechteck 4"/>
          <p:cNvSpPr/>
          <p:nvPr/>
        </p:nvSpPr>
        <p:spPr>
          <a:xfrm>
            <a:off x="745401" y="4725144"/>
            <a:ext cx="2513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Insurance company must be able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Open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Close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Change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Query policy</a:t>
            </a:r>
          </a:p>
          <a:p>
            <a:r>
              <a:rPr lang="en-US" sz="1200" dirty="0" smtClean="0"/>
              <a:t>for a certain car.</a:t>
            </a:r>
            <a:endParaRPr lang="de-DE" sz="1200" dirty="0"/>
          </a:p>
        </p:txBody>
      </p:sp>
      <p:pic>
        <p:nvPicPr>
          <p:cNvPr id="61" name="Picture 7" descr="Uhucha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70" y="6093296"/>
            <a:ext cx="419631" cy="5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feld 85"/>
          <p:cNvSpPr txBox="1"/>
          <p:nvPr/>
        </p:nvSpPr>
        <p:spPr>
          <a:xfrm>
            <a:off x="7092280" y="616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UHUCHAIN</a:t>
            </a: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956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745401" y="1414517"/>
            <a:ext cx="53867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Claims Management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Customer reports a claim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Insurance adds claim to ledger by attaching it to the</a:t>
            </a:r>
            <a:br>
              <a:rPr lang="en-US" dirty="0" smtClean="0"/>
            </a:br>
            <a:r>
              <a:rPr lang="en-US" dirty="0" smtClean="0"/>
              <a:t>corresponding policy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Insurance may update claim during fulfillment</a:t>
            </a:r>
          </a:p>
        </p:txBody>
      </p:sp>
      <p:sp>
        <p:nvSpPr>
          <p:cNvPr id="15" name="Rechteck 14"/>
          <p:cNvSpPr/>
          <p:nvPr/>
        </p:nvSpPr>
        <p:spPr>
          <a:xfrm>
            <a:off x="718961" y="4293161"/>
            <a:ext cx="2513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Insurance company must be able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Open claim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Close claim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Change claim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Query claim</a:t>
            </a:r>
          </a:p>
          <a:p>
            <a:r>
              <a:rPr lang="en-US" sz="1200" dirty="0" smtClean="0"/>
              <a:t>for a certain policy.</a:t>
            </a:r>
            <a:endParaRPr lang="de-DE" sz="1200" dirty="0"/>
          </a:p>
        </p:txBody>
      </p:sp>
      <p:sp>
        <p:nvSpPr>
          <p:cNvPr id="16" name="Gleichschenkliges Dreieck 15"/>
          <p:cNvSpPr/>
          <p:nvPr/>
        </p:nvSpPr>
        <p:spPr>
          <a:xfrm flipV="1">
            <a:off x="5477721" y="4322420"/>
            <a:ext cx="483028" cy="38733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6113993" y="4221088"/>
            <a:ext cx="27708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claim can only be added to an </a:t>
            </a:r>
            <a:br>
              <a:rPr lang="en-US" sz="1200" dirty="0" smtClean="0"/>
            </a:br>
            <a:r>
              <a:rPr lang="en-US" sz="1200" dirty="0" smtClean="0"/>
              <a:t>open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claim can only be added by the </a:t>
            </a:r>
            <a:br>
              <a:rPr lang="en-US" sz="1200" dirty="0" smtClean="0"/>
            </a:br>
            <a:r>
              <a:rPr lang="en-US" sz="1200" dirty="0" smtClean="0"/>
              <a:t>insurance which has created the policy</a:t>
            </a:r>
            <a:endParaRPr lang="en-US" sz="1200" dirty="0"/>
          </a:p>
          <a:p>
            <a:endParaRPr lang="en-US" sz="1200" dirty="0" smtClean="0"/>
          </a:p>
        </p:txBody>
      </p:sp>
      <p:pic>
        <p:nvPicPr>
          <p:cNvPr id="19" name="Picture 7" descr="Uhuch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70" y="6093296"/>
            <a:ext cx="419631" cy="5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/>
          <p:cNvSpPr txBox="1"/>
          <p:nvPr/>
        </p:nvSpPr>
        <p:spPr>
          <a:xfrm>
            <a:off x="7092280" y="616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UHUCHAIN</a:t>
            </a: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757071" y="1445622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516216" y="620688"/>
            <a:ext cx="10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Insurance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07" y="1508864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598" y="2381726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Sechseck 24"/>
          <p:cNvSpPr/>
          <p:nvPr/>
        </p:nvSpPr>
        <p:spPr>
          <a:xfrm>
            <a:off x="6430072" y="2624216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305430" y="2428582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27" name="Gewinkelte Verbindung 26"/>
          <p:cNvCxnSpPr>
            <a:endCxn id="24" idx="0"/>
          </p:cNvCxnSpPr>
          <p:nvPr/>
        </p:nvCxnSpPr>
        <p:spPr>
          <a:xfrm>
            <a:off x="7466986" y="2085881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7666291" y="122959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7126598" y="252574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60" y="1833056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6730187" y="1638979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073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Bildschirmpräsentation (4:3)</PresentationFormat>
  <Paragraphs>202</Paragraphs>
  <Slides>11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STUFF</vt:lpstr>
    </vt:vector>
  </TitlesOfParts>
  <Company>ZIVIT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Hosseini, Reza (ZIVIT Bonn Extern)</dc:creator>
  <cp:lastModifiedBy>Hosseini, Reza (ZIVIT Bonn Extern)</cp:lastModifiedBy>
  <cp:revision>30</cp:revision>
  <dcterms:created xsi:type="dcterms:W3CDTF">2017-11-15T11:05:42Z</dcterms:created>
  <dcterms:modified xsi:type="dcterms:W3CDTF">2017-11-20T08:50:14Z</dcterms:modified>
</cp:coreProperties>
</file>