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1" r:id="rId3"/>
    <p:sldId id="257" r:id="rId4"/>
    <p:sldId id="264" r:id="rId5"/>
    <p:sldId id="262" r:id="rId6"/>
    <p:sldId id="263" r:id="rId7"/>
    <p:sldId id="265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5" d="100"/>
          <a:sy n="125" d="100"/>
        </p:scale>
        <p:origin x="312" y="126"/>
      </p:cViewPr>
      <p:guideLst>
        <p:guide orient="horz" pos="3521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21E6-8A9E-4269-8F05-8764E7C7343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5ADE5-EA84-4229-8B1D-69F97B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29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4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5ADE5-EA84-4229-8B1D-69F97B6D37F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8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0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7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34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8FCE-8B80-4E0C-8897-05EB688E95A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D441-49D1-4B39-A662-328F80F1215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0"/>
            <a:ext cx="82296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  UHUCHAIN © 2017 design concepts</a:t>
            </a:r>
            <a:endParaRPr lang="en-US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8" name="Picture 7" descr="Uhuchai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" y="28706"/>
            <a:ext cx="326636" cy="4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9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huch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17" y="0"/>
            <a:ext cx="5656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8394" y="0"/>
            <a:ext cx="3563888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526931" y="1673166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UHUCHAIN</a:t>
            </a:r>
            <a:endParaRPr lang="en-US" sz="4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0771" y="2273996"/>
            <a:ext cx="2712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uhaus 93" panose="04030905020B02020C02" pitchFamily="82" charset="0"/>
              </a:rPr>
              <a:t>CAR CONEPT</a:t>
            </a:r>
            <a:endParaRPr lang="en-US" sz="3200" dirty="0">
              <a:latin typeface="Bauhaus 93" panose="04030905020B02020C02" pitchFamily="8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-8394" y="2920883"/>
            <a:ext cx="3563888" cy="58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0" y="1069842"/>
            <a:ext cx="3563888" cy="568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 descr="Uhuch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" y="1798215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42013" y="4984990"/>
            <a:ext cx="265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KNOW WHAT YOU OWN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745401" y="1414517"/>
            <a:ext cx="5386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Claims Management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Customer reports a claim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adds claim to ledger by attaching it to the</a:t>
            </a:r>
            <a:br>
              <a:rPr lang="en-US" dirty="0" smtClean="0"/>
            </a:br>
            <a:r>
              <a:rPr lang="en-US" dirty="0" smtClean="0"/>
              <a:t>corresponding policy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may update claim during fulfillment</a:t>
            </a:r>
          </a:p>
        </p:txBody>
      </p:sp>
      <p:sp>
        <p:nvSpPr>
          <p:cNvPr id="15" name="Rechteck 14"/>
          <p:cNvSpPr/>
          <p:nvPr/>
        </p:nvSpPr>
        <p:spPr>
          <a:xfrm>
            <a:off x="718961" y="4293161"/>
            <a:ext cx="251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Insurance company must be able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Open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Close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Change claim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Query claim</a:t>
            </a:r>
          </a:p>
          <a:p>
            <a:r>
              <a:rPr lang="en-US" sz="1200" dirty="0" smtClean="0"/>
              <a:t>for a certain policy.</a:t>
            </a:r>
            <a:endParaRPr lang="de-DE" sz="1200" dirty="0"/>
          </a:p>
        </p:txBody>
      </p:sp>
      <p:sp>
        <p:nvSpPr>
          <p:cNvPr id="16" name="Gleichschenkliges Dreieck 15"/>
          <p:cNvSpPr/>
          <p:nvPr/>
        </p:nvSpPr>
        <p:spPr>
          <a:xfrm flipV="1">
            <a:off x="5477721" y="4322420"/>
            <a:ext cx="483028" cy="3873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113993" y="4221088"/>
            <a:ext cx="27708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claim can only be added to an </a:t>
            </a:r>
            <a:br>
              <a:rPr lang="en-US" sz="1200" dirty="0" smtClean="0"/>
            </a:br>
            <a:r>
              <a:rPr lang="en-US" sz="1200" dirty="0" smtClean="0"/>
              <a:t>open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claim can only be added by the </a:t>
            </a:r>
            <a:br>
              <a:rPr lang="en-US" sz="1200" dirty="0" smtClean="0"/>
            </a:br>
            <a:r>
              <a:rPr lang="en-US" sz="1200" dirty="0" smtClean="0"/>
              <a:t>insurance which has created the policy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21" name="Rechteck 20"/>
          <p:cNvSpPr/>
          <p:nvPr/>
        </p:nvSpPr>
        <p:spPr>
          <a:xfrm>
            <a:off x="7757071" y="144562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516216" y="62068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150886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8" y="238172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Sechseck 24"/>
          <p:cNvSpPr/>
          <p:nvPr/>
        </p:nvSpPr>
        <p:spPr>
          <a:xfrm>
            <a:off x="6430072" y="2624216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305430" y="242858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27" name="Gewinkelte Verbindung 26"/>
          <p:cNvCxnSpPr>
            <a:endCxn id="24" idx="0"/>
          </p:cNvCxnSpPr>
          <p:nvPr/>
        </p:nvCxnSpPr>
        <p:spPr>
          <a:xfrm>
            <a:off x="7466986" y="208588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666291" y="122959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7126598" y="252574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0" y="183305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6730187" y="163897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15073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745401" y="1414517"/>
            <a:ext cx="51072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 Management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Car’s attributes may change over its lifecycle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may update cars existing on the ledger</a:t>
            </a:r>
          </a:p>
          <a:p>
            <a:endParaRPr lang="en-US" dirty="0" smtClean="0"/>
          </a:p>
        </p:txBody>
      </p:sp>
      <p:sp>
        <p:nvSpPr>
          <p:cNvPr id="15" name="Rechteck 14"/>
          <p:cNvSpPr/>
          <p:nvPr/>
        </p:nvSpPr>
        <p:spPr>
          <a:xfrm>
            <a:off x="745401" y="4405754"/>
            <a:ext cx="2513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Insurance company must be able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car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Modify 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Deactivate 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Query car</a:t>
            </a:r>
          </a:p>
        </p:txBody>
      </p:sp>
      <p:sp>
        <p:nvSpPr>
          <p:cNvPr id="16" name="Gleichschenkliges Dreieck 15"/>
          <p:cNvSpPr/>
          <p:nvPr/>
        </p:nvSpPr>
        <p:spPr>
          <a:xfrm flipV="1">
            <a:off x="5477721" y="4322420"/>
            <a:ext cx="483028" cy="3873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113993" y="4221088"/>
            <a:ext cx="27363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car exists only once in the ledger </a:t>
            </a:r>
            <a:br>
              <a:rPr lang="en-US" sz="1200" dirty="0" smtClean="0"/>
            </a:br>
            <a:r>
              <a:rPr lang="en-US" sz="1200" dirty="0" smtClean="0"/>
              <a:t>identified by VIN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car can be deactivated if there is no </a:t>
            </a:r>
            <a:br>
              <a:rPr lang="en-US" sz="1200" dirty="0" smtClean="0"/>
            </a:br>
            <a:r>
              <a:rPr lang="en-US" sz="1200" dirty="0" smtClean="0"/>
              <a:t>open policy assigned to it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car can have only one open policy 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757071" y="144562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6516216" y="62068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150886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8" y="238172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Sechseck 23"/>
          <p:cNvSpPr/>
          <p:nvPr/>
        </p:nvSpPr>
        <p:spPr>
          <a:xfrm>
            <a:off x="6430072" y="2624216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305430" y="242858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26" name="Gewinkelte Verbindung 25"/>
          <p:cNvCxnSpPr>
            <a:endCxn id="23" idx="0"/>
          </p:cNvCxnSpPr>
          <p:nvPr/>
        </p:nvCxnSpPr>
        <p:spPr>
          <a:xfrm>
            <a:off x="7466986" y="208588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66291" y="122959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7126598" y="252574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0" y="183305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6730187" y="163897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3549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feld 59"/>
          <p:cNvSpPr txBox="1"/>
          <p:nvPr/>
        </p:nvSpPr>
        <p:spPr>
          <a:xfrm>
            <a:off x="482741" y="77516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82741" y="1444020"/>
            <a:ext cx="665733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if there were a distributed single source of truth where</a:t>
            </a:r>
          </a:p>
          <a:p>
            <a:r>
              <a:rPr lang="en-US" sz="2000" b="1" dirty="0" smtClean="0"/>
              <a:t>all insurance companies could share all information about</a:t>
            </a:r>
          </a:p>
          <a:p>
            <a:endParaRPr lang="en-US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Policies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Claims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2000" b="1" dirty="0" smtClean="0"/>
              <a:t>to optimize</a:t>
            </a:r>
          </a:p>
          <a:p>
            <a:endParaRPr lang="en-US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Policy price calculation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Fraud Detection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Market Analysis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2000" b="1" dirty="0" smtClean="0"/>
              <a:t>?</a:t>
            </a:r>
            <a:endParaRPr lang="en-US" sz="2000" b="1" dirty="0"/>
          </a:p>
          <a:p>
            <a:endParaRPr lang="en-US" sz="1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15" y="2379016"/>
            <a:ext cx="1584176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17" y="2376208"/>
            <a:ext cx="936104" cy="62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41" y="2372438"/>
            <a:ext cx="119239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63" y="4180324"/>
            <a:ext cx="1237679" cy="82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433" y="4180323"/>
            <a:ext cx="1052671" cy="70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33" y="4156026"/>
            <a:ext cx="1016805" cy="7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 descr="Uhu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45" y="6090297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0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Kreis 62"/>
          <p:cNvSpPr/>
          <p:nvPr/>
        </p:nvSpPr>
        <p:spPr>
          <a:xfrm>
            <a:off x="619309" y="969241"/>
            <a:ext cx="6449724" cy="5484095"/>
          </a:xfrm>
          <a:prstGeom prst="pie">
            <a:avLst>
              <a:gd name="adj1" fmla="val 1367339"/>
              <a:gd name="adj2" fmla="val 100718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 61"/>
          <p:cNvSpPr/>
          <p:nvPr/>
        </p:nvSpPr>
        <p:spPr>
          <a:xfrm>
            <a:off x="675819" y="916469"/>
            <a:ext cx="6406554" cy="5484095"/>
          </a:xfrm>
          <a:prstGeom prst="pie">
            <a:avLst>
              <a:gd name="adj1" fmla="val 16193531"/>
              <a:gd name="adj2" fmla="val 13578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" name="Kreis 53"/>
          <p:cNvSpPr/>
          <p:nvPr/>
        </p:nvSpPr>
        <p:spPr>
          <a:xfrm>
            <a:off x="611560" y="915617"/>
            <a:ext cx="6406554" cy="5484095"/>
          </a:xfrm>
          <a:prstGeom prst="pie">
            <a:avLst>
              <a:gd name="adj1" fmla="val 10083582"/>
              <a:gd name="adj2" fmla="val 162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494791" y="2060848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559908" y="1228110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27" y="2124090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18" y="2996952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3124091" y="3336602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999449" y="314096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2204706" y="2701107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404011" y="1844824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1864318" y="314096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80" y="2448282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1467907" y="2254205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64" name="Rechteck 63"/>
          <p:cNvSpPr/>
          <p:nvPr/>
        </p:nvSpPr>
        <p:spPr>
          <a:xfrm>
            <a:off x="5445066" y="2205444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4204211" y="1380510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02" y="2268686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93" y="3141548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Sechseck 67"/>
          <p:cNvSpPr/>
          <p:nvPr/>
        </p:nvSpPr>
        <p:spPr>
          <a:xfrm>
            <a:off x="4118067" y="3384038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993425" y="3188404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70" name="Gewinkelte Verbindung 69"/>
          <p:cNvCxnSpPr>
            <a:endCxn id="67" idx="0"/>
          </p:cNvCxnSpPr>
          <p:nvPr/>
        </p:nvCxnSpPr>
        <p:spPr>
          <a:xfrm>
            <a:off x="5154981" y="2845703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54286" y="198942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4814593" y="3285564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55" y="2592878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4418182" y="239880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75" name="Rechteck 74"/>
          <p:cNvSpPr/>
          <p:nvPr/>
        </p:nvSpPr>
        <p:spPr>
          <a:xfrm>
            <a:off x="3212818" y="479773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4732699" y="5314884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54" y="486097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45" y="573383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Sechseck 78"/>
          <p:cNvSpPr/>
          <p:nvPr/>
        </p:nvSpPr>
        <p:spPr>
          <a:xfrm>
            <a:off x="3614011" y="4056682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3489369" y="386104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81" name="Gewinkelte Verbindung 80"/>
          <p:cNvCxnSpPr>
            <a:endCxn id="78" idx="0"/>
          </p:cNvCxnSpPr>
          <p:nvPr/>
        </p:nvCxnSpPr>
        <p:spPr>
          <a:xfrm>
            <a:off x="2922733" y="543799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3122038" y="458170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83" name="Textfeld 82"/>
          <p:cNvSpPr txBox="1"/>
          <p:nvPr/>
        </p:nvSpPr>
        <p:spPr>
          <a:xfrm>
            <a:off x="2582345" y="587785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7" y="518516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2185934" y="499108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5904758" y="716414"/>
            <a:ext cx="29213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Here is the answer ……</a:t>
            </a:r>
          </a:p>
          <a:p>
            <a:r>
              <a:rPr lang="en-US" sz="2000" b="1" dirty="0"/>
              <a:t>	</a:t>
            </a:r>
            <a:endParaRPr lang="en-US" sz="2000" b="1" dirty="0" smtClean="0"/>
          </a:p>
          <a:p>
            <a:pPr algn="r"/>
            <a:r>
              <a:rPr lang="en-US" sz="2000" b="1" dirty="0"/>
              <a:t>	</a:t>
            </a:r>
            <a:r>
              <a:rPr lang="en-US" sz="2000" b="1" dirty="0" smtClean="0"/>
              <a:t>permissioned</a:t>
            </a:r>
          </a:p>
          <a:p>
            <a:pPr algn="r"/>
            <a:r>
              <a:rPr lang="en-US" sz="2000" b="1" dirty="0"/>
              <a:t>d</a:t>
            </a:r>
            <a:r>
              <a:rPr lang="en-US" sz="2000" b="1" dirty="0" smtClean="0"/>
              <a:t>istributed</a:t>
            </a:r>
          </a:p>
          <a:p>
            <a:pPr algn="r"/>
            <a:r>
              <a:rPr lang="en-US" sz="2000" b="1" dirty="0" smtClean="0"/>
              <a:t>Ledger</a:t>
            </a:r>
          </a:p>
          <a:p>
            <a:pPr algn="r"/>
            <a:endParaRPr lang="en-US" sz="2000" b="1" dirty="0" smtClean="0"/>
          </a:p>
          <a:p>
            <a:pPr algn="r"/>
            <a:r>
              <a:rPr lang="en-US" sz="2000" b="1" dirty="0"/>
              <a:t>	</a:t>
            </a:r>
            <a:r>
              <a:rPr lang="en-US" sz="2000" b="1" dirty="0" smtClean="0"/>
              <a:t>full data privacy</a:t>
            </a:r>
          </a:p>
          <a:p>
            <a:pPr algn="r"/>
            <a:r>
              <a:rPr lang="en-US" sz="2000" b="1" dirty="0"/>
              <a:t>			</a:t>
            </a:r>
            <a:r>
              <a:rPr lang="en-US" sz="2000" b="1" dirty="0" smtClean="0"/>
              <a:t>… since</a:t>
            </a:r>
            <a:br>
              <a:rPr lang="en-US" sz="2000" b="1" dirty="0" smtClean="0"/>
            </a:br>
            <a:r>
              <a:rPr lang="en-US" sz="2000" b="1" dirty="0" smtClean="0"/>
              <a:t>		</a:t>
            </a:r>
            <a:r>
              <a:rPr lang="en-US" sz="2000" b="1" dirty="0"/>
              <a:t> no </a:t>
            </a:r>
            <a:endParaRPr lang="en-US" sz="2000" b="1" dirty="0" smtClean="0"/>
          </a:p>
          <a:p>
            <a:pPr algn="r"/>
            <a:r>
              <a:rPr lang="en-US" sz="2000" b="1" dirty="0" smtClean="0"/>
              <a:t>customer </a:t>
            </a:r>
          </a:p>
          <a:p>
            <a:pPr algn="r"/>
            <a:r>
              <a:rPr lang="en-US" sz="2000" b="1" dirty="0" smtClean="0"/>
              <a:t>data </a:t>
            </a:r>
          </a:p>
          <a:p>
            <a:pPr algn="r"/>
            <a:r>
              <a:rPr lang="en-US" sz="2000" b="1" dirty="0" smtClean="0"/>
              <a:t>shared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4592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16832"/>
            <a:ext cx="3866057" cy="33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3555568" y="661464"/>
            <a:ext cx="5192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Ledger does not hold any customer data</a:t>
            </a:r>
          </a:p>
          <a:p>
            <a:r>
              <a:rPr lang="en-US" sz="2000" b="1" dirty="0" smtClean="0"/>
              <a:t>Customer is represented by a unified identifier 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24131" y="1628800"/>
            <a:ext cx="4324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Insurance A reads car history data form ledger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 car‘s history each policy contains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The insurers data (let say Insurance B)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Customer’s unified id provided by the insurer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If Insurance A is interested in customer data, it must</a:t>
            </a:r>
            <a:br>
              <a:rPr lang="en-US" sz="1400" dirty="0" smtClean="0"/>
            </a:br>
            <a:r>
              <a:rPr lang="en-US" sz="1400" dirty="0" smtClean="0"/>
              <a:t>use the customer unified id provided by Insurance B</a:t>
            </a:r>
            <a:br>
              <a:rPr lang="en-US" sz="1400" dirty="0" smtClean="0"/>
            </a:br>
            <a:r>
              <a:rPr lang="en-US" sz="1400" dirty="0" smtClean="0"/>
              <a:t>to ask Insurance B to provide customer data.</a:t>
            </a:r>
          </a:p>
          <a:p>
            <a:pPr marL="800100" lvl="1" indent="-342900">
              <a:buAutoNum type="arabicPeriod"/>
            </a:pPr>
            <a:endParaRPr lang="en-US" sz="1400" dirty="0" smtClean="0"/>
          </a:p>
        </p:txBody>
      </p:sp>
      <p:sp>
        <p:nvSpPr>
          <p:cNvPr id="49" name="Textfeld 48"/>
          <p:cNvSpPr txBox="1"/>
          <p:nvPr/>
        </p:nvSpPr>
        <p:spPr>
          <a:xfrm>
            <a:off x="5136411" y="3749583"/>
            <a:ext cx="33115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 Chain will not provide any interface </a:t>
            </a:r>
            <a:br>
              <a:rPr lang="en-US" sz="1400" b="1" dirty="0" smtClean="0"/>
            </a:br>
            <a:r>
              <a:rPr lang="en-US" sz="1400" b="1" dirty="0" smtClean="0"/>
              <a:t>to access systems outside the network</a:t>
            </a:r>
            <a:br>
              <a:rPr lang="en-US" sz="1400" b="1" dirty="0" smtClean="0"/>
            </a:br>
            <a:r>
              <a:rPr lang="en-US" sz="1400" b="1" dirty="0" smtClean="0"/>
              <a:t>since these systems may not be available </a:t>
            </a:r>
            <a:br>
              <a:rPr lang="en-US" sz="1400" b="1" dirty="0" smtClean="0"/>
            </a:br>
            <a:r>
              <a:rPr lang="en-US" sz="1400" b="1" dirty="0" smtClean="0"/>
              <a:t>form each peer being part of the network.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1569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698784" y="1331595"/>
            <a:ext cx="260952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174948" y="1727795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91037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75" y="2663899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6804248" y="3003549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9606" y="280791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5884863" y="2368054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084168" y="151177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544475" y="280791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37" y="2115229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5148064" y="19211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4752944" y="137663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Car Chain</a:t>
            </a:r>
          </a:p>
        </p:txBody>
      </p:sp>
      <p:sp>
        <p:nvSpPr>
          <p:cNvPr id="48" name="Rechteck 47"/>
          <p:cNvSpPr/>
          <p:nvPr/>
        </p:nvSpPr>
        <p:spPr>
          <a:xfrm>
            <a:off x="2034488" y="1331595"/>
            <a:ext cx="604889" cy="62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2049151" y="1331595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Guidewire</a:t>
            </a:r>
          </a:p>
        </p:txBody>
      </p:sp>
      <p:sp>
        <p:nvSpPr>
          <p:cNvPr id="50" name="Rechteck 49"/>
          <p:cNvSpPr/>
          <p:nvPr/>
        </p:nvSpPr>
        <p:spPr>
          <a:xfrm>
            <a:off x="2034488" y="2047372"/>
            <a:ext cx="604889" cy="62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2049151" y="204737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MSG Life</a:t>
            </a:r>
          </a:p>
        </p:txBody>
      </p:sp>
      <p:sp>
        <p:nvSpPr>
          <p:cNvPr id="53" name="Rechteck 52"/>
          <p:cNvSpPr/>
          <p:nvPr/>
        </p:nvSpPr>
        <p:spPr>
          <a:xfrm>
            <a:off x="2034488" y="2767452"/>
            <a:ext cx="604889" cy="62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2049151" y="276745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SAP </a:t>
            </a:r>
          </a:p>
          <a:p>
            <a:r>
              <a:rPr lang="en-US" sz="800" b="1" dirty="0" smtClean="0"/>
              <a:t>Insurance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3906696" y="1331595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21359" y="1404049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Car Chain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 smtClean="0"/>
              <a:t>API</a:t>
            </a:r>
          </a:p>
        </p:txBody>
      </p:sp>
      <p:sp>
        <p:nvSpPr>
          <p:cNvPr id="87" name="Rechteck 86"/>
          <p:cNvSpPr/>
          <p:nvPr/>
        </p:nvSpPr>
        <p:spPr>
          <a:xfrm>
            <a:off x="3042600" y="1340768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3057263" y="1413222"/>
            <a:ext cx="59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Car Chain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 smtClean="0"/>
              <a:t>SDK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 smtClean="0"/>
              <a:t>Java</a:t>
            </a:r>
          </a:p>
        </p:txBody>
      </p:sp>
      <p:sp>
        <p:nvSpPr>
          <p:cNvPr id="4" name="Pfeil nach links und rechts 3"/>
          <p:cNvSpPr/>
          <p:nvPr/>
        </p:nvSpPr>
        <p:spPr>
          <a:xfrm>
            <a:off x="2754568" y="2237297"/>
            <a:ext cx="216024" cy="1475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658014" y="3696762"/>
            <a:ext cx="7946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 Chain provides a JAVA SDK and a Standard API to allow existing </a:t>
            </a:r>
            <a:br>
              <a:rPr lang="en-US" sz="2000" b="1" dirty="0" smtClean="0"/>
            </a:br>
            <a:r>
              <a:rPr lang="en-US" sz="2000" b="1" dirty="0" smtClean="0"/>
              <a:t>insurance systems to interface with ledger.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36295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698784" y="1331595"/>
            <a:ext cx="260952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174948" y="1727795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91037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75" y="2663899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6804248" y="3003549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9606" y="280791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5884863" y="2368054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084168" y="151177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544475" y="280791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37" y="2115229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5148064" y="19211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4752944" y="137663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Car Chain</a:t>
            </a:r>
          </a:p>
        </p:txBody>
      </p:sp>
      <p:sp>
        <p:nvSpPr>
          <p:cNvPr id="48" name="Rechteck 47"/>
          <p:cNvSpPr/>
          <p:nvPr/>
        </p:nvSpPr>
        <p:spPr>
          <a:xfrm>
            <a:off x="1259632" y="1331595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1274295" y="1331595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Guidewire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658014" y="3696762"/>
            <a:ext cx="794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SDK and Car Chain API may be used from operational systems</a:t>
            </a:r>
            <a:br>
              <a:rPr lang="en-US" sz="2000" b="1" dirty="0" smtClean="0"/>
            </a:br>
            <a:r>
              <a:rPr lang="en-US" sz="2000" b="1" dirty="0" smtClean="0"/>
              <a:t>such as Guide Wire to access the ledger by invoking smart contract</a:t>
            </a:r>
            <a:br>
              <a:rPr lang="en-US" sz="2000" b="1" dirty="0" smtClean="0"/>
            </a:br>
            <a:r>
              <a:rPr lang="en-US" sz="2000" b="1" dirty="0" smtClean="0"/>
              <a:t>transactions.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1439317"/>
            <a:ext cx="2651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555776" y="1484784"/>
            <a:ext cx="14638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carExists</a:t>
            </a:r>
            <a:r>
              <a:rPr lang="de-DE" sz="1100" dirty="0" smtClean="0"/>
              <a:t>(</a:t>
            </a:r>
            <a:r>
              <a:rPr lang="de-DE" sz="1100" dirty="0" err="1" smtClean="0"/>
              <a:t>aCar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addCar</a:t>
            </a:r>
            <a:r>
              <a:rPr lang="de-DE" sz="1100" dirty="0" smtClean="0"/>
              <a:t>(</a:t>
            </a:r>
            <a:r>
              <a:rPr lang="de-DE" sz="1100" dirty="0" err="1" smtClean="0"/>
              <a:t>aCar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queryCarHistory</a:t>
            </a:r>
            <a:r>
              <a:rPr lang="de-DE" sz="1100" dirty="0" smtClean="0"/>
              <a:t>(</a:t>
            </a:r>
            <a:r>
              <a:rPr lang="de-DE" sz="1100" dirty="0" err="1" smtClean="0"/>
              <a:t>aCar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openPolicy</a:t>
            </a:r>
            <a:r>
              <a:rPr lang="de-DE" sz="1100" dirty="0" smtClean="0"/>
              <a:t>(</a:t>
            </a:r>
            <a:r>
              <a:rPr lang="de-DE" sz="1100" dirty="0" err="1" smtClean="0"/>
              <a:t>aPolicy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closePolicy</a:t>
            </a:r>
            <a:r>
              <a:rPr lang="de-DE" sz="1100" dirty="0" smtClean="0"/>
              <a:t>(</a:t>
            </a:r>
            <a:r>
              <a:rPr lang="de-DE" sz="1100" dirty="0" err="1" smtClean="0"/>
              <a:t>aPolicy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createClaim</a:t>
            </a:r>
            <a:r>
              <a:rPr lang="de-DE" sz="1100" dirty="0" smtClean="0"/>
              <a:t>(</a:t>
            </a:r>
            <a:r>
              <a:rPr lang="de-DE" sz="1100" dirty="0" err="1" smtClean="0"/>
              <a:t>aClaim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…</a:t>
            </a:r>
            <a:endParaRPr lang="de-DE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8865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3539296" y="1144313"/>
            <a:ext cx="4633104" cy="2356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3679079" y="1331595"/>
            <a:ext cx="604889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715219" y="134076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Custmer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r>
              <a:rPr lang="en-US" sz="800" b="1" dirty="0" smtClean="0"/>
              <a:t>Portal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658014" y="3696762"/>
            <a:ext cx="794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Insurance companies may also expose ledger information to their customers who are interested in buying a car. Customers may request information about a car before buying it.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355975" y="1732753"/>
            <a:ext cx="995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257355" y="1169332"/>
            <a:ext cx="1352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Insurance</a:t>
            </a:r>
          </a:p>
        </p:txBody>
      </p:sp>
      <p:sp>
        <p:nvSpPr>
          <p:cNvPr id="4" name="Rechteck 3"/>
          <p:cNvSpPr/>
          <p:nvPr/>
        </p:nvSpPr>
        <p:spPr>
          <a:xfrm>
            <a:off x="4319560" y="1813430"/>
            <a:ext cx="1114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/>
              <a:t>queryCarHistory</a:t>
            </a:r>
            <a:r>
              <a:rPr lang="de-DE" sz="800" dirty="0"/>
              <a:t>(</a:t>
            </a:r>
            <a:r>
              <a:rPr lang="de-DE" sz="800" dirty="0" err="1"/>
              <a:t>aCar</a:t>
            </a:r>
            <a:r>
              <a:rPr lang="de-DE" sz="800" dirty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528"/>
            <a:ext cx="1143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>
            <a:off x="2195736" y="2146637"/>
            <a:ext cx="14833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339752" y="2214939"/>
            <a:ext cx="1114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/>
              <a:t>queryCarHistory</a:t>
            </a:r>
            <a:r>
              <a:rPr lang="de-DE" sz="800" dirty="0"/>
              <a:t>(</a:t>
            </a:r>
            <a:r>
              <a:rPr lang="de-DE" sz="800" dirty="0" err="1"/>
              <a:t>aCar</a:t>
            </a:r>
            <a:r>
              <a:rPr lang="de-DE" sz="800" dirty="0"/>
              <a:t>)</a:t>
            </a:r>
          </a:p>
        </p:txBody>
      </p:sp>
      <p:sp>
        <p:nvSpPr>
          <p:cNvPr id="3" name="Rechteck 2"/>
          <p:cNvSpPr/>
          <p:nvPr/>
        </p:nvSpPr>
        <p:spPr>
          <a:xfrm>
            <a:off x="5418864" y="1331595"/>
            <a:ext cx="260952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895028" y="1727795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91037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55" y="2663899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echseck 38"/>
          <p:cNvSpPr/>
          <p:nvPr/>
        </p:nvSpPr>
        <p:spPr>
          <a:xfrm>
            <a:off x="7524328" y="3003549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399686" y="280791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5" name="Gewinkelte Verbindung 44"/>
          <p:cNvCxnSpPr>
            <a:endCxn id="1027" idx="0"/>
          </p:cNvCxnSpPr>
          <p:nvPr/>
        </p:nvCxnSpPr>
        <p:spPr>
          <a:xfrm>
            <a:off x="6604943" y="2368054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804248" y="151177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6264555" y="280791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17" y="2115229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5868144" y="19211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473024" y="137663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Car Chain</a:t>
            </a:r>
          </a:p>
        </p:txBody>
      </p:sp>
    </p:spTree>
    <p:extLst>
      <p:ext uri="{BB962C8B-B14F-4D97-AF65-F5344CB8AC3E}">
        <p14:creationId xmlns:p14="http://schemas.microsoft.com/office/powerpoint/2010/main" val="12590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  <p:sp>
        <p:nvSpPr>
          <p:cNvPr id="28" name="Kreis 27"/>
          <p:cNvSpPr/>
          <p:nvPr/>
        </p:nvSpPr>
        <p:spPr>
          <a:xfrm>
            <a:off x="619309" y="969241"/>
            <a:ext cx="6449724" cy="5484095"/>
          </a:xfrm>
          <a:prstGeom prst="pie">
            <a:avLst>
              <a:gd name="adj1" fmla="val 10687386"/>
              <a:gd name="adj2" fmla="val 1771931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903757" y="1484784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971600" y="3224074"/>
            <a:ext cx="19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Car Service Station</a:t>
            </a: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84" y="2420888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Sechseck 33"/>
          <p:cNvSpPr/>
          <p:nvPr/>
        </p:nvSpPr>
        <p:spPr>
          <a:xfrm>
            <a:off x="3467962" y="3284984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3320" y="3089350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36" name="Gewinkelte Verbindung 35"/>
          <p:cNvCxnSpPr>
            <a:endCxn id="33" idx="0"/>
          </p:cNvCxnSpPr>
          <p:nvPr/>
        </p:nvCxnSpPr>
        <p:spPr>
          <a:xfrm>
            <a:off x="2613672" y="2125043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812977" y="126876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2273284" y="2564904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46" y="1872218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1876873" y="167814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76" y="1537322"/>
            <a:ext cx="847139" cy="72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feld 41"/>
          <p:cNvSpPr txBox="1"/>
          <p:nvPr/>
        </p:nvSpPr>
        <p:spPr>
          <a:xfrm>
            <a:off x="658014" y="4069521"/>
            <a:ext cx="7946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future releases network can be expanded by taking in </a:t>
            </a:r>
            <a:br>
              <a:rPr lang="en-US" sz="2000" b="1" dirty="0" smtClean="0"/>
            </a:br>
            <a:r>
              <a:rPr lang="en-US" sz="2000" b="1" dirty="0" smtClean="0"/>
              <a:t>car service stations which can add repair records to each claim. This will add value to car’s history.</a:t>
            </a:r>
            <a:br>
              <a:rPr lang="en-US" sz="2000" b="1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971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7757071" y="1445622"/>
            <a:ext cx="919385" cy="82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6516216" y="62068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Insurance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1508864"/>
            <a:ext cx="82721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8" y="2381726"/>
            <a:ext cx="943669" cy="1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Sechseck 43"/>
          <p:cNvSpPr/>
          <p:nvPr/>
        </p:nvSpPr>
        <p:spPr>
          <a:xfrm>
            <a:off x="6430072" y="2624216"/>
            <a:ext cx="335756" cy="30842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305430" y="242858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Consensus</a:t>
            </a:r>
            <a:endParaRPr lang="de-DE" sz="800" b="1" dirty="0"/>
          </a:p>
        </p:txBody>
      </p:sp>
      <p:cxnSp>
        <p:nvCxnSpPr>
          <p:cNvPr id="47" name="Gewinkelte Verbindung 46"/>
          <p:cNvCxnSpPr>
            <a:endCxn id="42" idx="0"/>
          </p:cNvCxnSpPr>
          <p:nvPr/>
        </p:nvCxnSpPr>
        <p:spPr>
          <a:xfrm>
            <a:off x="7466986" y="2085881"/>
            <a:ext cx="211447" cy="295845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666291" y="122959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Record</a:t>
            </a:r>
            <a:endParaRPr lang="de-DE" sz="800" b="1" dirty="0"/>
          </a:p>
        </p:txBody>
      </p:sp>
      <p:sp>
        <p:nvSpPr>
          <p:cNvPr id="49" name="Textfeld 48"/>
          <p:cNvSpPr txBox="1"/>
          <p:nvPr/>
        </p:nvSpPr>
        <p:spPr>
          <a:xfrm>
            <a:off x="7126598" y="252574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Distributed </a:t>
            </a:r>
            <a:r>
              <a:rPr lang="de-DE" sz="800" b="1" dirty="0" err="1" smtClean="0"/>
              <a:t>Ledger</a:t>
            </a:r>
            <a:endParaRPr lang="de-DE" sz="800" b="1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0" y="1833056"/>
            <a:ext cx="659926" cy="5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6730187" y="163897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Smart </a:t>
            </a:r>
            <a:r>
              <a:rPr lang="de-DE" sz="800" b="1" dirty="0" err="1" smtClean="0"/>
              <a:t>Contracts</a:t>
            </a:r>
            <a:endParaRPr lang="de-DE" sz="8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745401" y="1414517"/>
            <a:ext cx="46148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Policy Management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Customer requests a new policy for a car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Insurance checks ledger if that car exists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car exists, its history can be read and</a:t>
            </a:r>
            <a:br>
              <a:rPr lang="en-US" dirty="0" smtClean="0"/>
            </a:br>
            <a:r>
              <a:rPr lang="en-US" dirty="0" smtClean="0"/>
              <a:t>considered for policy calculation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not, car can be added to the ledger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customer has concluded contract</a:t>
            </a:r>
            <a:br>
              <a:rPr lang="en-US" dirty="0" smtClean="0"/>
            </a:br>
            <a:r>
              <a:rPr lang="en-US" dirty="0" smtClean="0"/>
              <a:t>policy can be added to ledger</a:t>
            </a:r>
          </a:p>
        </p:txBody>
      </p:sp>
      <p:sp>
        <p:nvSpPr>
          <p:cNvPr id="3" name="Gleichschenkliges Dreieck 2"/>
          <p:cNvSpPr/>
          <p:nvPr/>
        </p:nvSpPr>
        <p:spPr>
          <a:xfrm flipV="1">
            <a:off x="5477721" y="4322420"/>
            <a:ext cx="483028" cy="3873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113993" y="4221088"/>
            <a:ext cx="288732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policy can be added if</a:t>
            </a:r>
            <a:br>
              <a:rPr lang="en-US" sz="1200" dirty="0" smtClean="0"/>
            </a:br>
            <a:r>
              <a:rPr lang="en-US" sz="1200" dirty="0" smtClean="0"/>
              <a:t>either no other policy exists or</a:t>
            </a:r>
            <a:br>
              <a:rPr lang="en-US" sz="1200" dirty="0" smtClean="0"/>
            </a:br>
            <a:r>
              <a:rPr lang="en-US" sz="1200" dirty="0" smtClean="0"/>
              <a:t>an existing policy has been closed by the</a:t>
            </a:r>
            <a:br>
              <a:rPr lang="en-US" sz="1200" dirty="0" smtClean="0"/>
            </a:br>
            <a:r>
              <a:rPr lang="en-US" sz="1200" dirty="0" smtClean="0"/>
              <a:t>insurance company created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policy can only be created for a car </a:t>
            </a:r>
            <a:br>
              <a:rPr lang="en-US" sz="1200" dirty="0" smtClean="0"/>
            </a:br>
            <a:r>
              <a:rPr lang="en-US" sz="1200" dirty="0" smtClean="0"/>
              <a:t>which is not deactivated.</a:t>
            </a:r>
          </a:p>
          <a:p>
            <a:endParaRPr lang="en-US" sz="1200" dirty="0" smtClean="0"/>
          </a:p>
        </p:txBody>
      </p:sp>
      <p:sp>
        <p:nvSpPr>
          <p:cNvPr id="5" name="Rechteck 4"/>
          <p:cNvSpPr/>
          <p:nvPr/>
        </p:nvSpPr>
        <p:spPr>
          <a:xfrm>
            <a:off x="745401" y="4725144"/>
            <a:ext cx="251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Insurance company must be able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Open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Close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Change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Query policy</a:t>
            </a:r>
          </a:p>
          <a:p>
            <a:r>
              <a:rPr lang="en-US" sz="1200" dirty="0" smtClean="0"/>
              <a:t>for a certain car.</a:t>
            </a:r>
            <a:endParaRPr lang="de-DE" sz="1200" dirty="0"/>
          </a:p>
        </p:txBody>
      </p:sp>
      <p:pic>
        <p:nvPicPr>
          <p:cNvPr id="61" name="Picture 7" descr="Uhuch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70" y="6093296"/>
            <a:ext cx="419631" cy="5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7092280" y="616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UHUCHAIN</a:t>
            </a: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18961" y="59990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UHUCHAIN Car</a:t>
            </a:r>
          </a:p>
        </p:txBody>
      </p:sp>
    </p:spTree>
    <p:extLst>
      <p:ext uri="{BB962C8B-B14F-4D97-AF65-F5344CB8AC3E}">
        <p14:creationId xmlns:p14="http://schemas.microsoft.com/office/powerpoint/2010/main" val="3956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Bildschirmpräsentation (4:3)</PresentationFormat>
  <Paragraphs>184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Aharoni</vt:lpstr>
      <vt:lpstr>Arial</vt:lpstr>
      <vt:lpstr>Bauhaus 93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ZIVIT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Hosseini, Reza (ZIVIT Bonn Extern)</dc:creator>
  <cp:lastModifiedBy>Lauer, Oliver</cp:lastModifiedBy>
  <cp:revision>35</cp:revision>
  <dcterms:created xsi:type="dcterms:W3CDTF">2017-11-15T11:05:42Z</dcterms:created>
  <dcterms:modified xsi:type="dcterms:W3CDTF">2017-11-20T13:44:28Z</dcterms:modified>
</cp:coreProperties>
</file>