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7" r:id="rId2"/>
    <p:sldId id="256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75"/>
    <p:restoredTop sz="96327"/>
  </p:normalViewPr>
  <p:slideViewPr>
    <p:cSldViewPr snapToGrid="0">
      <p:cViewPr varScale="1">
        <p:scale>
          <a:sx n="62" d="100"/>
          <a:sy n="62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7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39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587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467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5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0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54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0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319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906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7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32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553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8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7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01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7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A0AF-32E2-990E-52BF-E7BE5ACF4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Retention Marketing plans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2493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534F4-BCA6-69DA-02DF-6130E357218B}"/>
              </a:ext>
            </a:extLst>
          </p:cNvPr>
          <p:cNvSpPr txBox="1"/>
          <p:nvPr/>
        </p:nvSpPr>
        <p:spPr>
          <a:xfrm>
            <a:off x="182880" y="228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3-2)</a:t>
            </a:r>
            <a:r>
              <a:rPr lang="ko-KR" altLang="en-US" sz="2800" b="1" dirty="0">
                <a:solidFill>
                  <a:schemeClr val="bg1"/>
                </a:solidFill>
              </a:rPr>
              <a:t> 그 외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9F8EC-B095-0F00-ECB8-E6200EA3CFE7}"/>
              </a:ext>
            </a:extLst>
          </p:cNvPr>
          <p:cNvSpPr txBox="1"/>
          <p:nvPr/>
        </p:nvSpPr>
        <p:spPr>
          <a:xfrm>
            <a:off x="182880" y="1347083"/>
            <a:ext cx="11384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ko-KR" altLang="en-US" b="1" i="0" dirty="0">
                <a:effectLst/>
                <a:latin typeface="Söhne"/>
              </a:rPr>
              <a:t>맞춤형 커뮤니케이션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dirty="0">
                <a:latin typeface="Söhne"/>
              </a:rPr>
              <a:t>정기적으로 고객에게 개인화된 이메일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문자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앱 등을 통하여 지속적으로 소식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할인 정보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이벤트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경품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쿠폰 알림 등을 제공하여 고객을 유지하고 강화</a:t>
            </a:r>
            <a:r>
              <a:rPr lang="en-US" altLang="ko-KR" dirty="0">
                <a:latin typeface="Söhne"/>
              </a:rPr>
              <a:t>.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(ex: </a:t>
            </a:r>
            <a:r>
              <a:rPr lang="ko-KR" altLang="en-US" dirty="0">
                <a:latin typeface="Söhne"/>
              </a:rPr>
              <a:t>생일 기념 할인쿠폰 발급</a:t>
            </a:r>
            <a:r>
              <a:rPr lang="en-US" altLang="ko-KR" dirty="0">
                <a:latin typeface="Söhne"/>
              </a:rPr>
              <a:t>,</a:t>
            </a:r>
            <a:r>
              <a:rPr lang="ko-KR" altLang="en-US" dirty="0">
                <a:latin typeface="Söhne"/>
              </a:rPr>
              <a:t> 브랜드별 프로모션 문자</a:t>
            </a:r>
            <a:r>
              <a:rPr lang="en-US" altLang="ko-KR" dirty="0">
                <a:latin typeface="Söhne"/>
              </a:rPr>
              <a:t>, </a:t>
            </a:r>
            <a:r>
              <a:rPr lang="ko-KR" altLang="en-US" dirty="0">
                <a:latin typeface="Söhne"/>
              </a:rPr>
              <a:t>이메일 정기적 뉴스레터 등</a:t>
            </a:r>
            <a:r>
              <a:rPr lang="en-US" altLang="ko-KR" dirty="0">
                <a:latin typeface="Söhne"/>
              </a:rPr>
              <a:t>)</a:t>
            </a:r>
            <a:endParaRPr lang="en-US" altLang="ko-KR" b="0" i="0" dirty="0">
              <a:effectLst/>
              <a:latin typeface="Söhne"/>
            </a:endParaRPr>
          </a:p>
          <a:p>
            <a:endParaRPr lang="en-US" altLang="ko-KR" b="0" i="0" dirty="0">
              <a:effectLst/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ko-KR" altLang="en-US" b="1" i="0" dirty="0">
                <a:effectLst/>
                <a:latin typeface="Söhne"/>
              </a:rPr>
              <a:t>고객 서비스 향상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고객 서비스의 품질을 높이고 문제가 발생했을 때 신속하게 대응하는 것이 중요함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고객의 불만을 해결하고 만족도를 높일 수 있음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ko-KR" b="0" i="0" dirty="0">
              <a:effectLst/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ko-KR" altLang="en-US" b="1" i="0" dirty="0">
                <a:effectLst/>
                <a:latin typeface="Söhne"/>
              </a:rPr>
              <a:t>프로모션 및 이벤트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특정 기간 동안 고객들에게 할인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이벤트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경품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쿠폰 등을 제공하여 그들의 관심을 끌고 이탈을 예방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ko-KR" b="0" i="0" dirty="0">
              <a:effectLst/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ko-KR" altLang="en-US" b="1" i="0" dirty="0">
                <a:effectLst/>
                <a:latin typeface="Söhne"/>
              </a:rPr>
              <a:t>피드백 수집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고객들이 이용한 서비스나 제품에 대한 불편했던 부분의 피드백을 수집을 토대로 개선점을 </a:t>
            </a:r>
            <a:r>
              <a:rPr lang="ko-KR" altLang="en-US" dirty="0">
                <a:latin typeface="Söhne"/>
              </a:rPr>
              <a:t>도출</a:t>
            </a:r>
            <a:r>
              <a:rPr lang="en-US" altLang="ko-KR" dirty="0">
                <a:latin typeface="Söhne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ko-KR" dirty="0"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ko-KR" altLang="en-US" b="1" dirty="0">
                <a:latin typeface="Söhne"/>
              </a:rPr>
              <a:t>예산 </a:t>
            </a:r>
            <a:r>
              <a:rPr lang="ko-KR" altLang="en-US" b="1" dirty="0" err="1">
                <a:latin typeface="Söhne"/>
              </a:rPr>
              <a:t>편성시</a:t>
            </a:r>
            <a:r>
              <a:rPr lang="en-US" altLang="ko-KR" dirty="0">
                <a:latin typeface="Söhne"/>
              </a:rPr>
              <a:t>:</a:t>
            </a:r>
            <a:r>
              <a:rPr lang="ko-KR" altLang="en-US" dirty="0">
                <a:latin typeface="Söhne"/>
              </a:rPr>
              <a:t> 신규 고객을 끌어들이기 위한 무리한 비용 지출보다 장기고객 유지하는 방향으로 더 투자가 이루어질 수 있도록  효율적 예산 재편성 필요</a:t>
            </a:r>
            <a:r>
              <a:rPr lang="en-US" altLang="ko-KR" dirty="0">
                <a:latin typeface="Söhne"/>
              </a:rPr>
              <a:t>.</a:t>
            </a:r>
            <a:endParaRPr lang="en-US" altLang="ko-KR" b="0" i="0" dirty="0">
              <a:effectLst/>
              <a:latin typeface="Söhne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4E46B-8E8C-DAAC-4052-428B5B5C6B9F}"/>
              </a:ext>
            </a:extLst>
          </p:cNvPr>
          <p:cNvSpPr txBox="1"/>
          <p:nvPr/>
        </p:nvSpPr>
        <p:spPr>
          <a:xfrm>
            <a:off x="182880" y="228600"/>
            <a:ext cx="851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3-2)</a:t>
            </a:r>
            <a:r>
              <a:rPr lang="ko-KR" altLang="en-US" sz="2400" b="1" dirty="0"/>
              <a:t> 그 외 방법들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352685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0902A-9418-84AA-8D24-644CCE12E322}"/>
              </a:ext>
            </a:extLst>
          </p:cNvPr>
          <p:cNvSpPr txBox="1"/>
          <p:nvPr/>
        </p:nvSpPr>
        <p:spPr>
          <a:xfrm>
            <a:off x="263236" y="387927"/>
            <a:ext cx="930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</a:rPr>
              <a:t>3-3)</a:t>
            </a:r>
            <a:r>
              <a:rPr lang="ko-KR" altLang="en-US" sz="3200" b="1" dirty="0">
                <a:solidFill>
                  <a:srgbClr val="00B050"/>
                </a:solidFill>
              </a:rPr>
              <a:t> 고객 경우의 수에 따른 제공 혜택 및 결과값 </a:t>
            </a:r>
            <a:endParaRPr lang="en-KR" sz="32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44BA9-71FB-339F-39C1-B9602C918015}"/>
              </a:ext>
            </a:extLst>
          </p:cNvPr>
          <p:cNvSpPr txBox="1"/>
          <p:nvPr/>
        </p:nvSpPr>
        <p:spPr>
          <a:xfrm>
            <a:off x="263236" y="972702"/>
            <a:ext cx="11568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결과값 </a:t>
            </a:r>
            <a:r>
              <a:rPr lang="ko-KR" altLang="en-US" b="1" dirty="0" err="1"/>
              <a:t>출력시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CLTV </a:t>
            </a:r>
            <a:r>
              <a:rPr lang="ko-KR" altLang="en-US" b="1" dirty="0"/>
              <a:t>저</a:t>
            </a:r>
            <a:r>
              <a:rPr lang="en-US" altLang="ko-KR" b="1" dirty="0"/>
              <a:t>/</a:t>
            </a:r>
            <a:r>
              <a:rPr lang="ko-KR" altLang="en-US" b="1" dirty="0"/>
              <a:t>중간</a:t>
            </a:r>
            <a:r>
              <a:rPr lang="en-US" altLang="ko-KR" b="1" dirty="0"/>
              <a:t>/</a:t>
            </a:r>
            <a:r>
              <a:rPr lang="ko-KR" altLang="en-US" b="1" dirty="0"/>
              <a:t>고</a:t>
            </a:r>
            <a:r>
              <a:rPr lang="en-US" altLang="ko-KR" b="1" dirty="0"/>
              <a:t>/</a:t>
            </a:r>
            <a:r>
              <a:rPr lang="ko-KR" altLang="en-US" b="1" dirty="0"/>
              <a:t>가치  기업</a:t>
            </a:r>
            <a:r>
              <a:rPr lang="en-US" altLang="ko-KR" b="1" dirty="0"/>
              <a:t>/</a:t>
            </a:r>
            <a:r>
              <a:rPr lang="ko-KR" altLang="en-US" b="1" dirty="0"/>
              <a:t>개인 고객님 입니다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넣어도 되고 안 넣어도 됨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OO </a:t>
            </a:r>
            <a:r>
              <a:rPr lang="ko-KR" altLang="en-US" dirty="0"/>
              <a:t>제안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CLTV</a:t>
            </a:r>
            <a:r>
              <a:rPr lang="ko-KR" altLang="en-US" b="1" dirty="0"/>
              <a:t> 높은 </a:t>
            </a:r>
            <a:r>
              <a:rPr lang="ko-KR" altLang="en-US" b="1" dirty="0" err="1"/>
              <a:t>고가치</a:t>
            </a:r>
            <a:r>
              <a:rPr lang="ko-KR" altLang="en-US" b="1" dirty="0"/>
              <a:t> 고객</a:t>
            </a:r>
            <a:r>
              <a:rPr lang="en-US" altLang="ko-KR" b="1" dirty="0"/>
              <a:t>(6000+)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결합 할인 </a:t>
            </a:r>
            <a:r>
              <a:rPr lang="en-US" altLang="ko-KR" dirty="0"/>
              <a:t>+</a:t>
            </a:r>
            <a:r>
              <a:rPr lang="ko-KR" altLang="en-US" dirty="0"/>
              <a:t> 요금할인 제안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/</a:t>
            </a:r>
            <a:r>
              <a:rPr lang="ko-KR" altLang="en-US" dirty="0"/>
              <a:t>개인 고객 모두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CLTV </a:t>
            </a:r>
            <a:r>
              <a:rPr lang="ko-KR" altLang="en-US" b="1" dirty="0">
                <a:solidFill>
                  <a:srgbClr val="FF0000"/>
                </a:solidFill>
              </a:rPr>
              <a:t>중간 가치 고객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잠재적 이탈</a:t>
            </a:r>
            <a:r>
              <a:rPr lang="en-US" altLang="ko-KR" b="1" dirty="0">
                <a:solidFill>
                  <a:srgbClr val="FF0000"/>
                </a:solidFill>
              </a:rPr>
              <a:t>)(4001-6000)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CLTV 5000 </a:t>
            </a:r>
            <a:r>
              <a:rPr lang="ko-KR" altLang="en-US" dirty="0"/>
              <a:t>점 이상 </a:t>
            </a:r>
            <a:r>
              <a:rPr lang="ko-KR" altLang="en-US" dirty="0" err="1"/>
              <a:t>고객시</a:t>
            </a:r>
            <a:r>
              <a:rPr lang="ko-KR" altLang="en-US" dirty="0"/>
              <a:t> 결합 할인 제안 가능합니다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CLTV 5000 </a:t>
            </a:r>
            <a:r>
              <a:rPr lang="ko-KR" altLang="en-US" dirty="0"/>
              <a:t>점 이하 </a:t>
            </a:r>
            <a:r>
              <a:rPr lang="ko-KR" altLang="en-US" dirty="0" err="1"/>
              <a:t>고객시</a:t>
            </a:r>
            <a:r>
              <a:rPr lang="ko-KR" altLang="en-US" dirty="0"/>
              <a:t> 할인 혜택 </a:t>
            </a:r>
            <a:r>
              <a:rPr lang="en-US" altLang="ko-KR" dirty="0"/>
              <a:t>or, </a:t>
            </a:r>
            <a:r>
              <a:rPr lang="ko-KR" altLang="en-US" dirty="0"/>
              <a:t>업그레이드 제안 </a:t>
            </a:r>
            <a:r>
              <a:rPr lang="en-US" altLang="ko-KR" dirty="0"/>
              <a:t>or </a:t>
            </a:r>
            <a:r>
              <a:rPr lang="ko-KR" altLang="en-US" dirty="0"/>
              <a:t>맞춤형 제안 가능합니다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CLTV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 낮은 </a:t>
            </a:r>
            <a:r>
              <a:rPr lang="ko-KR" altLang="en-US" b="1" dirty="0" err="1">
                <a:solidFill>
                  <a:schemeClr val="accent4">
                    <a:lumMod val="50000"/>
                  </a:schemeClr>
                </a:solidFill>
              </a:rPr>
              <a:t>저가치</a:t>
            </a:r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 고객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(2000-4000)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할인 혜택 </a:t>
            </a:r>
            <a:r>
              <a:rPr lang="en-US" altLang="ko-KR" dirty="0"/>
              <a:t>or, </a:t>
            </a:r>
            <a:r>
              <a:rPr lang="ko-KR" altLang="en-US" dirty="0"/>
              <a:t>업그레이드 제안 </a:t>
            </a:r>
            <a:r>
              <a:rPr lang="en-US" altLang="ko-KR" dirty="0"/>
              <a:t>or </a:t>
            </a:r>
            <a:r>
              <a:rPr lang="ko-KR" altLang="en-US" dirty="0"/>
              <a:t>맞춤형 제안 가능합니다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4747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534F4-BCA6-69DA-02DF-6130E357218B}"/>
              </a:ext>
            </a:extLst>
          </p:cNvPr>
          <p:cNvSpPr txBox="1"/>
          <p:nvPr/>
        </p:nvSpPr>
        <p:spPr>
          <a:xfrm>
            <a:off x="182880" y="228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3-2)</a:t>
            </a:r>
            <a:r>
              <a:rPr lang="ko-KR" altLang="en-US" sz="2800" b="1" dirty="0">
                <a:solidFill>
                  <a:schemeClr val="bg1"/>
                </a:solidFill>
              </a:rPr>
              <a:t> 그 외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C23A4-7AE8-82F8-D4E7-8F7EC8D4B011}"/>
              </a:ext>
            </a:extLst>
          </p:cNvPr>
          <p:cNvSpPr txBox="1"/>
          <p:nvPr/>
        </p:nvSpPr>
        <p:spPr>
          <a:xfrm>
            <a:off x="182880" y="354032"/>
            <a:ext cx="1152144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200" b="1" dirty="0"/>
              <a:t>CLTV</a:t>
            </a:r>
            <a:r>
              <a:rPr lang="ko-KR" altLang="en-US" sz="2200" b="1" dirty="0"/>
              <a:t> 높은 </a:t>
            </a:r>
            <a:r>
              <a:rPr lang="ko-KR" altLang="en-US" sz="2200" b="1" dirty="0" err="1"/>
              <a:t>고가치</a:t>
            </a:r>
            <a:r>
              <a:rPr lang="ko-KR" altLang="en-US" sz="2200" b="1" dirty="0"/>
              <a:t> 고객</a:t>
            </a:r>
            <a:r>
              <a:rPr lang="en-US" altLang="ko-KR" sz="2200" b="1" dirty="0"/>
              <a:t>(6000+)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sz="2000" b="1" dirty="0"/>
              <a:t>기업 고객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</a:t>
            </a:r>
            <a:r>
              <a:rPr lang="ko-KR" altLang="en-US" b="1" dirty="0"/>
              <a:t> </a:t>
            </a:r>
            <a:r>
              <a:rPr lang="en-US" altLang="ko-KR" b="1" dirty="0"/>
              <a:t>6000+</a:t>
            </a:r>
            <a:r>
              <a:rPr lang="ko-KR" altLang="en-US" b="1" dirty="0"/>
              <a:t> 이상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Total Revenue $10,000 </a:t>
            </a:r>
            <a:r>
              <a:rPr lang="ko-KR" altLang="en-US" b="1" dirty="0"/>
              <a:t>이상 </a:t>
            </a:r>
            <a:r>
              <a:rPr lang="en-US" altLang="ko-KR" b="1" dirty="0"/>
              <a:t>(No.1):</a:t>
            </a:r>
            <a:r>
              <a:rPr lang="ko-KR" altLang="en-US" b="1" dirty="0"/>
              <a:t> </a:t>
            </a:r>
            <a:r>
              <a:rPr lang="ko-KR" altLang="en-US" dirty="0"/>
              <a:t>결합 할인 </a:t>
            </a:r>
            <a:r>
              <a:rPr lang="en-US" altLang="ko-KR" dirty="0"/>
              <a:t>+</a:t>
            </a:r>
            <a:r>
              <a:rPr lang="ko-KR" altLang="en-US" dirty="0"/>
              <a:t> 요금 할인</a:t>
            </a:r>
            <a:r>
              <a:rPr lang="en-US" altLang="ko-KR" dirty="0"/>
              <a:t>(20%)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Total Revenue $10,000 </a:t>
            </a:r>
            <a:r>
              <a:rPr lang="ko-KR" altLang="en-US" b="1" dirty="0"/>
              <a:t>이상 </a:t>
            </a:r>
            <a:r>
              <a:rPr lang="en-US" altLang="ko-KR" b="1" dirty="0"/>
              <a:t>(No.1.5):</a:t>
            </a:r>
            <a:r>
              <a:rPr lang="ko-KR" altLang="en-US" b="1" dirty="0"/>
              <a:t> </a:t>
            </a:r>
            <a:r>
              <a:rPr lang="ko-KR" altLang="en-US" dirty="0"/>
              <a:t>결합 할인 </a:t>
            </a:r>
            <a:r>
              <a:rPr lang="en-US" altLang="ko-KR" dirty="0"/>
              <a:t>+</a:t>
            </a:r>
            <a:r>
              <a:rPr lang="ko-KR" altLang="en-US" dirty="0"/>
              <a:t> 요금 할인</a:t>
            </a:r>
            <a:r>
              <a:rPr lang="en-US" altLang="ko-KR" dirty="0"/>
              <a:t>(18%)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</a:t>
            </a:r>
            <a:r>
              <a:rPr lang="ko-KR" altLang="en-US" b="1" dirty="0"/>
              <a:t> </a:t>
            </a:r>
            <a:r>
              <a:rPr lang="en-US" altLang="ko-KR" b="1" dirty="0"/>
              <a:t>4000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Total Revenue $6000</a:t>
            </a:r>
            <a:r>
              <a:rPr lang="ko-KR" altLang="en-US" b="1" dirty="0"/>
              <a:t> 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$10,000 </a:t>
            </a:r>
            <a:r>
              <a:rPr lang="ko-KR" altLang="en-US" b="1" dirty="0"/>
              <a:t>이상 </a:t>
            </a:r>
            <a:r>
              <a:rPr lang="en-US" altLang="ko-KR" b="1" dirty="0"/>
              <a:t>(No 2):</a:t>
            </a:r>
            <a:r>
              <a:rPr lang="ko-KR" altLang="en-US" b="1" dirty="0"/>
              <a:t> </a:t>
            </a:r>
            <a:r>
              <a:rPr lang="ko-KR" altLang="en-US" dirty="0"/>
              <a:t>결합 할인 </a:t>
            </a:r>
            <a:r>
              <a:rPr lang="en-US" altLang="ko-KR" dirty="0"/>
              <a:t>+</a:t>
            </a:r>
            <a:r>
              <a:rPr lang="ko-KR" altLang="en-US" dirty="0"/>
              <a:t> 요금 할인</a:t>
            </a:r>
            <a:r>
              <a:rPr lang="en-US" altLang="ko-KR" dirty="0"/>
              <a:t>(15%)</a:t>
            </a:r>
          </a:p>
          <a:p>
            <a:endParaRPr lang="en-US" altLang="ko-KR" dirty="0"/>
          </a:p>
          <a:p>
            <a:r>
              <a:rPr lang="ko-KR" altLang="en-US" sz="2000" b="1" dirty="0"/>
              <a:t>개인 고객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 5000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6000+ </a:t>
            </a:r>
            <a:r>
              <a:rPr lang="ko-KR" altLang="en-US" b="1" dirty="0"/>
              <a:t>이상이면서</a:t>
            </a:r>
            <a:r>
              <a:rPr lang="en-US" altLang="ko-KR" b="1" dirty="0"/>
              <a:t>,</a:t>
            </a:r>
            <a:r>
              <a:rPr lang="ko-KR" altLang="en-US" b="1" dirty="0"/>
              <a:t> 자녀가 있는 가족 고객도 포함</a:t>
            </a:r>
            <a:r>
              <a:rPr lang="en-US" altLang="ko-KR" b="1" dirty="0"/>
              <a:t>,</a:t>
            </a:r>
            <a:r>
              <a:rPr lang="ko-KR" altLang="en-US" b="1" dirty="0"/>
              <a:t> 유지기간 </a:t>
            </a:r>
            <a:r>
              <a:rPr lang="en-US" altLang="ko-KR" b="1" dirty="0"/>
              <a:t>60</a:t>
            </a:r>
            <a:r>
              <a:rPr lang="ko-KR" altLang="en-US" b="1" dirty="0"/>
              <a:t>개월 이상</a:t>
            </a:r>
            <a:r>
              <a:rPr lang="en-US" altLang="ko-KR" dirty="0"/>
              <a:t>:</a:t>
            </a:r>
            <a:r>
              <a:rPr lang="ko-KR" altLang="en-US" dirty="0"/>
              <a:t> 결합 할인 </a:t>
            </a:r>
            <a:r>
              <a:rPr lang="en-US" altLang="ko-KR" dirty="0"/>
              <a:t>+</a:t>
            </a:r>
            <a:r>
              <a:rPr lang="ko-KR" altLang="en-US" dirty="0"/>
              <a:t> 요금 할인</a:t>
            </a:r>
            <a:r>
              <a:rPr lang="en-US" altLang="ko-KR" dirty="0"/>
              <a:t>(10%)</a:t>
            </a:r>
          </a:p>
          <a:p>
            <a:endParaRPr lang="en-US" altLang="ko-KR" dirty="0"/>
          </a:p>
          <a:p>
            <a:r>
              <a:rPr lang="en-US" altLang="ko-KR" sz="2200" b="1" dirty="0">
                <a:solidFill>
                  <a:srgbClr val="FF0000"/>
                </a:solidFill>
              </a:rPr>
              <a:t>CLTV </a:t>
            </a:r>
            <a:r>
              <a:rPr lang="ko-KR" altLang="en-US" sz="2200" b="1" dirty="0">
                <a:solidFill>
                  <a:srgbClr val="FF0000"/>
                </a:solidFill>
              </a:rPr>
              <a:t>중간 가치 고객</a:t>
            </a:r>
            <a:r>
              <a:rPr lang="en-US" altLang="ko-KR" sz="2200" b="1" dirty="0">
                <a:solidFill>
                  <a:srgbClr val="FF0000"/>
                </a:solidFill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</a:rPr>
              <a:t>잠재적 이탈</a:t>
            </a:r>
            <a:r>
              <a:rPr lang="en-US" altLang="ko-KR" sz="2200" b="1" dirty="0">
                <a:solidFill>
                  <a:srgbClr val="FF0000"/>
                </a:solidFill>
              </a:rPr>
              <a:t>)(4001-6000)</a:t>
            </a:r>
          </a:p>
          <a:p>
            <a:endParaRPr lang="en-US" altLang="ko-KR" b="1" dirty="0"/>
          </a:p>
          <a:p>
            <a:r>
              <a:rPr lang="ko-KR" altLang="en-US" sz="2000" b="1" dirty="0"/>
              <a:t>기업 고객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 5000 </a:t>
            </a:r>
            <a:r>
              <a:rPr lang="ko-KR" altLang="en-US" b="1" dirty="0"/>
              <a:t>이상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Total Revenue $4500 - $6000</a:t>
            </a:r>
            <a:r>
              <a:rPr lang="en-US" altLang="ko-KR" dirty="0"/>
              <a:t>:</a:t>
            </a:r>
            <a:r>
              <a:rPr lang="ko-KR" altLang="en-US" dirty="0"/>
              <a:t> 요금 할인</a:t>
            </a:r>
            <a:r>
              <a:rPr lang="en-US" altLang="ko-KR" dirty="0"/>
              <a:t>(13%)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 5000 </a:t>
            </a:r>
            <a:r>
              <a:rPr lang="ko-KR" altLang="en-US" b="1" dirty="0"/>
              <a:t>미만 </a:t>
            </a:r>
            <a:r>
              <a:rPr lang="en-US" altLang="ko-KR" b="1" dirty="0"/>
              <a:t>Total Revenue  $2000 - $4500</a:t>
            </a:r>
            <a:r>
              <a:rPr lang="en-US" altLang="ko-KR" dirty="0"/>
              <a:t>:</a:t>
            </a:r>
            <a:r>
              <a:rPr lang="ko-KR" altLang="en-US" dirty="0"/>
              <a:t> 요금 할인</a:t>
            </a:r>
            <a:r>
              <a:rPr lang="en-US" altLang="ko-KR" dirty="0"/>
              <a:t>(10%)</a:t>
            </a:r>
          </a:p>
          <a:p>
            <a:endParaRPr lang="en-US" altLang="ko-KR" dirty="0"/>
          </a:p>
          <a:p>
            <a:r>
              <a:rPr lang="ko-KR" altLang="en-US" sz="2000" b="1" dirty="0"/>
              <a:t>개인 고객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CLTV 4000</a:t>
            </a:r>
            <a:r>
              <a:rPr lang="ko-KR" altLang="en-US" b="1" dirty="0"/>
              <a:t>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/>
              <a:t>6000, </a:t>
            </a:r>
            <a:r>
              <a:rPr lang="ko-KR" altLang="en-US" b="1" dirty="0"/>
              <a:t>유지 기간</a:t>
            </a:r>
            <a:r>
              <a:rPr lang="en-US" altLang="ko-KR" b="1" dirty="0"/>
              <a:t> 36</a:t>
            </a:r>
            <a:r>
              <a:rPr lang="ko-KR" altLang="en-US" b="1" dirty="0"/>
              <a:t>개월 </a:t>
            </a:r>
            <a:r>
              <a:rPr lang="en-US" altLang="ko-KR" b="1" dirty="0"/>
              <a:t>~</a:t>
            </a:r>
            <a:r>
              <a:rPr lang="ko-KR" altLang="en-US" b="1" dirty="0"/>
              <a:t> </a:t>
            </a:r>
            <a:r>
              <a:rPr lang="en-US" altLang="ko-KR" b="1" dirty="0"/>
              <a:t>60</a:t>
            </a:r>
            <a:r>
              <a:rPr lang="ko-KR" altLang="en-US" b="1" dirty="0"/>
              <a:t>개월</a:t>
            </a:r>
            <a:r>
              <a:rPr lang="en-US" altLang="ko-KR" dirty="0"/>
              <a:t>:</a:t>
            </a:r>
            <a:r>
              <a:rPr lang="ko-KR" altLang="en-US" dirty="0"/>
              <a:t> 할인 혜택 </a:t>
            </a:r>
            <a:r>
              <a:rPr lang="en-US" altLang="ko-KR" dirty="0"/>
              <a:t>or</a:t>
            </a:r>
            <a:r>
              <a:rPr lang="ko-KR" altLang="en-US" dirty="0"/>
              <a:t> 업그레이드 </a:t>
            </a:r>
            <a:r>
              <a:rPr lang="en-US" altLang="ko-KR" dirty="0"/>
              <a:t>or </a:t>
            </a:r>
            <a:r>
              <a:rPr lang="ko-KR" altLang="en-US" dirty="0"/>
              <a:t>맞춤형 제안 </a:t>
            </a:r>
            <a:endParaRPr lang="en-US" altLang="ko-KR" dirty="0"/>
          </a:p>
          <a:p>
            <a:endParaRPr lang="en-US" dirty="0"/>
          </a:p>
          <a:p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02971-DE80-588D-3355-57EAC659F30B}"/>
              </a:ext>
            </a:extLst>
          </p:cNvPr>
          <p:cNvSpPr txBox="1"/>
          <p:nvPr/>
        </p:nvSpPr>
        <p:spPr>
          <a:xfrm>
            <a:off x="182880" y="92765"/>
            <a:ext cx="10763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3-4)</a:t>
            </a:r>
            <a:r>
              <a:rPr lang="ko-KR" altLang="en-US" sz="2800" b="1" dirty="0"/>
              <a:t> 고객층 분류 및 혜택 제안</a:t>
            </a:r>
            <a:endParaRPr lang="en-US" altLang="ko-KR" sz="2800" b="1" dirty="0"/>
          </a:p>
          <a:p>
            <a:endParaRPr lang="en-KR" sz="2800" b="1" dirty="0"/>
          </a:p>
        </p:txBody>
      </p:sp>
    </p:spTree>
    <p:extLst>
      <p:ext uri="{BB962C8B-B14F-4D97-AF65-F5344CB8AC3E}">
        <p14:creationId xmlns:p14="http://schemas.microsoft.com/office/powerpoint/2010/main" val="19777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3534F4-BCA6-69DA-02DF-6130E357218B}"/>
              </a:ext>
            </a:extLst>
          </p:cNvPr>
          <p:cNvSpPr txBox="1"/>
          <p:nvPr/>
        </p:nvSpPr>
        <p:spPr>
          <a:xfrm>
            <a:off x="182880" y="228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3-2)</a:t>
            </a:r>
            <a:r>
              <a:rPr lang="ko-KR" altLang="en-US" sz="2800" b="1" dirty="0">
                <a:solidFill>
                  <a:schemeClr val="bg1"/>
                </a:solidFill>
              </a:rPr>
              <a:t> 그 외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C23A4-7AE8-82F8-D4E7-8F7EC8D4B011}"/>
              </a:ext>
            </a:extLst>
          </p:cNvPr>
          <p:cNvSpPr txBox="1"/>
          <p:nvPr/>
        </p:nvSpPr>
        <p:spPr>
          <a:xfrm>
            <a:off x="182880" y="228600"/>
            <a:ext cx="118005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200" b="1" dirty="0">
                <a:solidFill>
                  <a:schemeClr val="accent4">
                    <a:lumMod val="50000"/>
                  </a:schemeClr>
                </a:solidFill>
              </a:rPr>
              <a:t>CLTV</a:t>
            </a:r>
            <a:r>
              <a:rPr lang="ko-KR" altLang="en-US" sz="2200" b="1" dirty="0">
                <a:solidFill>
                  <a:schemeClr val="accent4">
                    <a:lumMod val="50000"/>
                  </a:schemeClr>
                </a:solidFill>
              </a:rPr>
              <a:t> 낮은 </a:t>
            </a:r>
            <a:r>
              <a:rPr lang="ko-KR" altLang="en-US" sz="2200" b="1" dirty="0" err="1">
                <a:solidFill>
                  <a:schemeClr val="accent4">
                    <a:lumMod val="50000"/>
                  </a:schemeClr>
                </a:solidFill>
              </a:rPr>
              <a:t>저가치</a:t>
            </a:r>
            <a:r>
              <a:rPr lang="ko-KR" altLang="en-US" sz="2200" b="1" dirty="0">
                <a:solidFill>
                  <a:schemeClr val="accent4">
                    <a:lumMod val="50000"/>
                  </a:schemeClr>
                </a:solidFill>
              </a:rPr>
              <a:t> 고객 </a:t>
            </a:r>
            <a:r>
              <a:rPr lang="en-US" altLang="ko-KR" sz="2200" b="1" dirty="0">
                <a:solidFill>
                  <a:schemeClr val="accent4">
                    <a:lumMod val="50000"/>
                  </a:schemeClr>
                </a:solidFill>
              </a:rPr>
              <a:t>+</a:t>
            </a:r>
            <a:r>
              <a:rPr lang="ko-KR" altLang="en-US" sz="2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accent4">
                    <a:lumMod val="50000"/>
                  </a:schemeClr>
                </a:solidFill>
              </a:rPr>
              <a:t>Exceptions</a:t>
            </a:r>
            <a:r>
              <a:rPr lang="ko-KR" altLang="en-US" sz="2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accent4">
                    <a:lumMod val="50000"/>
                  </a:schemeClr>
                </a:solidFill>
              </a:rPr>
              <a:t>(2000-4000)</a:t>
            </a:r>
          </a:p>
          <a:p>
            <a:endParaRPr lang="en-US" altLang="ko-KR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000" b="1" dirty="0"/>
              <a:t>기업 고객 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2000</a:t>
            </a:r>
            <a:r>
              <a:rPr lang="ko-KR" altLang="en-US" b="1" dirty="0"/>
              <a:t> </a:t>
            </a:r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4000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Total Revenue $6000</a:t>
            </a:r>
            <a:r>
              <a:rPr lang="ko-KR" altLang="en-US" sz="1800" b="1" dirty="0"/>
              <a:t> 이상</a:t>
            </a:r>
            <a:r>
              <a:rPr lang="en-US" altLang="ko-KR" sz="1800" dirty="0"/>
              <a:t>:</a:t>
            </a:r>
            <a:r>
              <a:rPr lang="ko-KR" altLang="en-US" sz="1800" dirty="0"/>
              <a:t> 요금할인</a:t>
            </a:r>
            <a:r>
              <a:rPr lang="en-US" altLang="ko-KR" sz="1800" dirty="0"/>
              <a:t>(15%)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2000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4000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Total Revenue $4000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$6000</a:t>
            </a:r>
            <a:r>
              <a:rPr lang="ko-KR" altLang="en-US" sz="1800" b="1" dirty="0"/>
              <a:t> 미만</a:t>
            </a:r>
            <a:r>
              <a:rPr lang="en-US" altLang="ko-KR" sz="1800" dirty="0"/>
              <a:t>:</a:t>
            </a:r>
            <a:r>
              <a:rPr lang="ko-KR" altLang="en-US" sz="1800" dirty="0"/>
              <a:t> 요금 할인</a:t>
            </a:r>
            <a:r>
              <a:rPr lang="en-US" altLang="ko-KR" sz="1800" dirty="0"/>
              <a:t>(10%)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개인 고객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4000</a:t>
            </a:r>
            <a:r>
              <a:rPr lang="ko-KR" altLang="en-US" sz="1800" b="1" dirty="0"/>
              <a:t> 미만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유지기간 </a:t>
            </a:r>
            <a:r>
              <a:rPr lang="en-US" altLang="ko-KR" sz="1800" b="1" dirty="0"/>
              <a:t>24</a:t>
            </a:r>
            <a:r>
              <a:rPr lang="ko-KR" altLang="en-US" sz="1800" b="1" dirty="0"/>
              <a:t>개월 </a:t>
            </a:r>
            <a:r>
              <a:rPr lang="en-US" altLang="ko-KR" sz="1800" b="1" dirty="0"/>
              <a:t>–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36</a:t>
            </a:r>
            <a:r>
              <a:rPr lang="ko-KR" altLang="en-US" b="1" dirty="0"/>
              <a:t>개월</a:t>
            </a:r>
            <a:r>
              <a:rPr lang="en-US" altLang="ko-KR" dirty="0"/>
              <a:t>:</a:t>
            </a:r>
            <a:r>
              <a:rPr lang="ko-KR" altLang="en-US" dirty="0"/>
              <a:t> 할인 혜택 </a:t>
            </a:r>
            <a:r>
              <a:rPr lang="en-US" altLang="ko-KR" dirty="0"/>
              <a:t>or </a:t>
            </a:r>
            <a:r>
              <a:rPr lang="ko-KR" altLang="en-US" dirty="0"/>
              <a:t>업그레이드 </a:t>
            </a:r>
            <a:r>
              <a:rPr lang="en-US" altLang="ko-KR" dirty="0"/>
              <a:t>or </a:t>
            </a:r>
            <a:r>
              <a:rPr lang="ko-KR" altLang="en-US" dirty="0"/>
              <a:t>맞춤형 제안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4000</a:t>
            </a:r>
            <a:r>
              <a:rPr lang="ko-KR" altLang="en-US" sz="1800" b="1" dirty="0"/>
              <a:t> 미만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유지기간 </a:t>
            </a:r>
            <a:r>
              <a:rPr lang="en-US" altLang="ko-KR" sz="1800" b="1" dirty="0"/>
              <a:t>24</a:t>
            </a:r>
            <a:r>
              <a:rPr lang="ko-KR" altLang="en-US" sz="1800" b="1" dirty="0"/>
              <a:t>개월 미만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dirty="0"/>
              <a:t>업그레이드 </a:t>
            </a:r>
            <a:r>
              <a:rPr lang="en-US" altLang="ko-KR" dirty="0"/>
              <a:t>or </a:t>
            </a:r>
            <a:r>
              <a:rPr lang="ko-KR" altLang="en-US" dirty="0"/>
              <a:t>맞춤형 제안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2000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–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4000</a:t>
            </a:r>
            <a:r>
              <a:rPr lang="ko-KR" altLang="en-US" sz="1800" b="1" dirty="0"/>
              <a:t> 미만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유지기간 </a:t>
            </a:r>
            <a:r>
              <a:rPr lang="en-US" altLang="ko-KR" sz="1800" b="1" dirty="0"/>
              <a:t>24</a:t>
            </a:r>
            <a:r>
              <a:rPr lang="ko-KR" altLang="en-US" sz="1800" b="1" dirty="0"/>
              <a:t>개월 미만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dirty="0"/>
              <a:t>제안할 마케팅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CLTV 4000</a:t>
            </a:r>
            <a:r>
              <a:rPr lang="ko-KR" altLang="en-US" sz="1800" b="1" dirty="0"/>
              <a:t> 이상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유지기간 </a:t>
            </a:r>
            <a:r>
              <a:rPr lang="en-US" altLang="ko-KR" sz="1800" b="1" dirty="0"/>
              <a:t>24</a:t>
            </a:r>
            <a:r>
              <a:rPr lang="ko-KR" altLang="en-US" sz="1800" b="1" dirty="0"/>
              <a:t>개월 미만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dirty="0"/>
              <a:t>업그레이드 </a:t>
            </a:r>
            <a:r>
              <a:rPr lang="en-US" altLang="ko-KR" dirty="0"/>
              <a:t>or </a:t>
            </a:r>
            <a:r>
              <a:rPr lang="ko-KR" altLang="en-US" dirty="0"/>
              <a:t>맞춤형 제안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endParaRPr lang="en-US" dirty="0"/>
          </a:p>
          <a:p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02971-DE80-588D-3355-57EAC659F30B}"/>
              </a:ext>
            </a:extLst>
          </p:cNvPr>
          <p:cNvSpPr txBox="1"/>
          <p:nvPr/>
        </p:nvSpPr>
        <p:spPr>
          <a:xfrm>
            <a:off x="182880" y="92765"/>
            <a:ext cx="1076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3-4)</a:t>
            </a:r>
            <a:r>
              <a:rPr lang="ko-KR" altLang="en-US" sz="2800" b="1" dirty="0"/>
              <a:t> 고객층 분류 및 혜택 제안</a:t>
            </a:r>
            <a:endParaRPr lang="en-KR" sz="2800" b="1" dirty="0"/>
          </a:p>
        </p:txBody>
      </p:sp>
    </p:spTree>
    <p:extLst>
      <p:ext uri="{BB962C8B-B14F-4D97-AF65-F5344CB8AC3E}">
        <p14:creationId xmlns:p14="http://schemas.microsoft.com/office/powerpoint/2010/main" val="177080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06AE15-653B-1C6C-8592-ECB4E42CEFEA}"/>
              </a:ext>
            </a:extLst>
          </p:cNvPr>
          <p:cNvSpPr txBox="1"/>
          <p:nvPr/>
        </p:nvSpPr>
        <p:spPr>
          <a:xfrm>
            <a:off x="609600" y="648442"/>
            <a:ext cx="10972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  <a:r>
              <a:rPr lang="ko-KR" altLang="en-US" b="1" dirty="0"/>
              <a:t> </a:t>
            </a:r>
            <a:endParaRPr lang="en-US" altLang="ko-KR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대략적으로 생각하는 화면 구성 예시 및 설명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b="1" dirty="0" err="1"/>
              <a:t>리텐션</a:t>
            </a:r>
            <a:r>
              <a:rPr lang="ko-KR" altLang="en-US" sz="2000" b="1" dirty="0"/>
              <a:t> 마케팅을 위한 고객 </a:t>
            </a:r>
            <a:r>
              <a:rPr lang="ko-KR" altLang="en-US" sz="2000" b="1" dirty="0" err="1"/>
              <a:t>분류시</a:t>
            </a:r>
            <a:r>
              <a:rPr lang="ko-KR" altLang="en-US" sz="2000" b="1" dirty="0"/>
              <a:t> 중요 컬럼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</a:t>
            </a:r>
            <a:br>
              <a:rPr lang="en-US" altLang="ko-KR" sz="2400" dirty="0"/>
            </a:br>
            <a:endParaRPr lang="en-US" altLang="ko-KR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 b="1" dirty="0"/>
              <a:t>CLTV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 b="1" dirty="0"/>
              <a:t>Total Revenue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 b="1" dirty="0"/>
              <a:t>Tenure in Months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000" b="1" dirty="0" err="1"/>
              <a:t>리텐션</a:t>
            </a:r>
            <a:r>
              <a:rPr lang="ko-KR" altLang="en-US" sz="2000" b="1" dirty="0"/>
              <a:t> 마케팅 플랜</a:t>
            </a:r>
            <a:br>
              <a:rPr lang="en-US" altLang="ko-KR" sz="2000" b="1" dirty="0"/>
            </a:br>
            <a:endParaRPr lang="en-US" altLang="ko-KR" sz="2000" b="1" dirty="0"/>
          </a:p>
          <a:p>
            <a:pPr marL="800100" lvl="1" indent="-342900">
              <a:buAutoNum type="arabicParenR"/>
            </a:pPr>
            <a:r>
              <a:rPr lang="ko-KR" altLang="en-US" sz="2000" b="1" dirty="0"/>
              <a:t>할인 및 혜택 제공</a:t>
            </a:r>
            <a:endParaRPr lang="en-US" altLang="ko-KR" sz="2000" b="1" dirty="0"/>
          </a:p>
          <a:p>
            <a:pPr marL="800100" lvl="1" indent="-342900">
              <a:buAutoNum type="arabicParenR"/>
            </a:pPr>
            <a:r>
              <a:rPr lang="ko-KR" altLang="en-US" sz="2000" b="1" dirty="0"/>
              <a:t>그 외</a:t>
            </a:r>
            <a:endParaRPr lang="en-US" altLang="ko-KR" sz="2000" b="1" dirty="0"/>
          </a:p>
          <a:p>
            <a:pPr marL="800100" lvl="1" indent="-342900">
              <a:buAutoNum type="arabicParenR"/>
            </a:pPr>
            <a:r>
              <a:rPr lang="ko-KR" altLang="en-US" sz="2000" b="1" dirty="0"/>
              <a:t>고객 경우의 수에 따른 제공 혜택 및 결과값</a:t>
            </a:r>
            <a:endParaRPr lang="en-US" altLang="ko-KR" sz="2000" b="1" dirty="0"/>
          </a:p>
          <a:p>
            <a:pPr marL="800100" lvl="1" indent="-342900">
              <a:buAutoNum type="arabicParenR"/>
            </a:pPr>
            <a:r>
              <a:rPr lang="ko-KR" altLang="en-US" sz="2000" b="1" dirty="0"/>
              <a:t>고객층 분류</a:t>
            </a:r>
            <a:endParaRPr lang="en-US" altLang="ko-KR" sz="2000" b="1" dirty="0"/>
          </a:p>
          <a:p>
            <a:pPr lvl="1"/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6138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4ADB7-E2BA-E73E-3435-44ECCC99E2EA}"/>
              </a:ext>
            </a:extLst>
          </p:cNvPr>
          <p:cNvSpPr txBox="1"/>
          <p:nvPr/>
        </p:nvSpPr>
        <p:spPr>
          <a:xfrm>
            <a:off x="201706" y="215153"/>
            <a:ext cx="1130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b="1" dirty="0"/>
              <a:t>1. </a:t>
            </a:r>
            <a:r>
              <a:rPr lang="ko-KR" altLang="en-US" sz="3200" b="1" dirty="0"/>
              <a:t>대략적으로 생각하는 화면 구성 및 설명</a:t>
            </a:r>
            <a:endParaRPr lang="en-KR" sz="3200" b="1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907E3071-5723-87DE-1E1A-939B5756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0" y="919972"/>
            <a:ext cx="4290152" cy="5453934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2572F92-A588-82AC-F19C-DEA7B9F8ACEB}"/>
              </a:ext>
            </a:extLst>
          </p:cNvPr>
          <p:cNvCxnSpPr/>
          <p:nvPr/>
        </p:nvCxnSpPr>
        <p:spPr>
          <a:xfrm>
            <a:off x="4383742" y="5171545"/>
            <a:ext cx="1196788" cy="7664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88C5B2-7A52-241C-A37A-F480BF6D7725}"/>
              </a:ext>
            </a:extLst>
          </p:cNvPr>
          <p:cNvSpPr txBox="1"/>
          <p:nvPr/>
        </p:nvSpPr>
        <p:spPr>
          <a:xfrm>
            <a:off x="5580530" y="5171545"/>
            <a:ext cx="402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마케팅 제안 보기 클릭 시 </a:t>
            </a:r>
            <a:endParaRPr lang="en-US" altLang="ko-KR" sz="1600" dirty="0"/>
          </a:p>
          <a:p>
            <a:r>
              <a:rPr lang="ko-KR" altLang="en-US" sz="1600" dirty="0" err="1"/>
              <a:t>리텐션</a:t>
            </a:r>
            <a:r>
              <a:rPr lang="ko-KR" altLang="en-US" sz="1600" dirty="0"/>
              <a:t> 마케팅 전략들이 나오도록 그대로 쓰면 좋을 것 같음</a:t>
            </a:r>
            <a:r>
              <a:rPr lang="en-US" altLang="ko-KR" sz="1600" dirty="0"/>
              <a:t>.</a:t>
            </a:r>
            <a:endParaRPr lang="en-K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8C562D-96BC-FD91-B9A7-C18B2166FD2B}"/>
              </a:ext>
            </a:extLst>
          </p:cNvPr>
          <p:cNvSpPr/>
          <p:nvPr/>
        </p:nvSpPr>
        <p:spPr>
          <a:xfrm>
            <a:off x="2756647" y="1767845"/>
            <a:ext cx="1627095" cy="263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1F0255-2D6C-319C-D58E-63BE5D8521F1}"/>
              </a:ext>
            </a:extLst>
          </p:cNvPr>
          <p:cNvCxnSpPr/>
          <p:nvPr/>
        </p:nvCxnSpPr>
        <p:spPr>
          <a:xfrm>
            <a:off x="4455458" y="3879595"/>
            <a:ext cx="862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C8AAC2-0EE1-D56F-6D23-0C8708697022}"/>
              </a:ext>
            </a:extLst>
          </p:cNvPr>
          <p:cNvSpPr txBox="1"/>
          <p:nvPr/>
        </p:nvSpPr>
        <p:spPr>
          <a:xfrm>
            <a:off x="5318310" y="3479022"/>
            <a:ext cx="4551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해당 사이드 위</a:t>
            </a:r>
            <a:r>
              <a:rPr lang="en-US" altLang="ko-KR" sz="1600" dirty="0"/>
              <a:t>,</a:t>
            </a:r>
            <a:r>
              <a:rPr lang="ko-KR" altLang="en-US" sz="1600" dirty="0"/>
              <a:t> 아래</a:t>
            </a:r>
            <a:r>
              <a:rPr lang="en-US" altLang="ko-KR" sz="1600" dirty="0"/>
              <a:t>,</a:t>
            </a:r>
            <a:r>
              <a:rPr lang="ko-KR" altLang="en-US" sz="1600" dirty="0"/>
              <a:t> 중간 아무 곳에 </a:t>
            </a:r>
            <a:r>
              <a:rPr lang="en-US" altLang="ko-KR" sz="1600" b="1" dirty="0"/>
              <a:t>CLTV, </a:t>
            </a:r>
            <a:r>
              <a:rPr lang="ko-KR" altLang="en-US" sz="1600" b="1" dirty="0"/>
              <a:t>계약기간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Total Revenue </a:t>
            </a:r>
            <a:r>
              <a:rPr lang="ko-KR" altLang="en-US" sz="1600" b="1" dirty="0"/>
              <a:t>만</a:t>
            </a:r>
            <a:r>
              <a:rPr lang="ko-KR" altLang="en-US" sz="1600" dirty="0"/>
              <a:t>을</a:t>
            </a:r>
            <a:r>
              <a:rPr lang="ko-KR" altLang="en-US" sz="1600" b="1" dirty="0"/>
              <a:t> </a:t>
            </a:r>
            <a:r>
              <a:rPr lang="ko-KR" altLang="en-US" sz="1600" dirty="0"/>
              <a:t>따로 볼 수 있도록 빼도 좋을 것 같음</a:t>
            </a:r>
            <a:r>
              <a:rPr lang="en-US" altLang="ko-KR" sz="1600" dirty="0"/>
              <a:t>.</a:t>
            </a:r>
            <a:endParaRPr lang="en-KR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330667-52EC-1A99-CAC8-DF1599AB080C}"/>
              </a:ext>
            </a:extLst>
          </p:cNvPr>
          <p:cNvCxnSpPr/>
          <p:nvPr/>
        </p:nvCxnSpPr>
        <p:spPr>
          <a:xfrm flipV="1">
            <a:off x="4041648" y="2084832"/>
            <a:ext cx="1276662" cy="308671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24EA18-3109-02CD-D7E6-AF5254DFEEDF}"/>
              </a:ext>
            </a:extLst>
          </p:cNvPr>
          <p:cNvSpPr txBox="1"/>
          <p:nvPr/>
        </p:nvSpPr>
        <p:spPr>
          <a:xfrm>
            <a:off x="5318310" y="919972"/>
            <a:ext cx="5471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CLTV </a:t>
            </a:r>
            <a:r>
              <a:rPr lang="ko-KR" altLang="en-US" sz="1400" dirty="0"/>
              <a:t>저</a:t>
            </a:r>
            <a:r>
              <a:rPr lang="en-US" altLang="ko-KR" sz="1400" dirty="0"/>
              <a:t>/</a:t>
            </a:r>
            <a:r>
              <a:rPr lang="ko-KR" altLang="en-US" sz="1400" dirty="0"/>
              <a:t>중</a:t>
            </a:r>
            <a:r>
              <a:rPr lang="en-US" altLang="ko-KR" sz="1400" dirty="0"/>
              <a:t>/</a:t>
            </a:r>
            <a:r>
              <a:rPr lang="ko-KR" altLang="en-US" sz="1400" dirty="0"/>
              <a:t>고</a:t>
            </a:r>
            <a:r>
              <a:rPr lang="en-US" altLang="ko-KR" sz="1400" dirty="0"/>
              <a:t>/</a:t>
            </a:r>
            <a:r>
              <a:rPr lang="ko-KR" altLang="en-US" sz="1400" dirty="0"/>
              <a:t>가치  기업</a:t>
            </a:r>
            <a:r>
              <a:rPr lang="en-US" altLang="ko-KR" sz="1400" dirty="0"/>
              <a:t>/</a:t>
            </a:r>
            <a:r>
              <a:rPr lang="ko-KR" altLang="en-US" sz="1400" dirty="0"/>
              <a:t>개인 고객님 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넣어도 되고 안 넣어도 됨</a:t>
            </a:r>
            <a:r>
              <a:rPr lang="en-US" altLang="ko-KR" sz="1400" dirty="0"/>
              <a:t>.)</a:t>
            </a:r>
          </a:p>
          <a:p>
            <a:endParaRPr lang="en-US" altLang="ko-KR" dirty="0"/>
          </a:p>
          <a:p>
            <a:r>
              <a:rPr lang="en-US" altLang="ko-KR" sz="1600" dirty="0"/>
              <a:t>OO </a:t>
            </a:r>
            <a:r>
              <a:rPr lang="ko-KR" altLang="en-US" sz="1600" dirty="0"/>
              <a:t>제안 가능합니다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OO </a:t>
            </a:r>
            <a:r>
              <a:rPr lang="ko-KR" altLang="en-US" sz="1600" dirty="0"/>
              <a:t>제안 가능합니다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36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5EE3F-0F9E-222F-E153-BB4D479D65AA}"/>
              </a:ext>
            </a:extLst>
          </p:cNvPr>
          <p:cNvSpPr txBox="1"/>
          <p:nvPr/>
        </p:nvSpPr>
        <p:spPr>
          <a:xfrm>
            <a:off x="521277" y="581891"/>
            <a:ext cx="1114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 err="1"/>
              <a:t>리텐션</a:t>
            </a:r>
            <a:r>
              <a:rPr lang="ko-KR" altLang="en-US" sz="3600" b="1" dirty="0"/>
              <a:t> 마케팅을 위한 고객 분류 시 중요 컬럼 </a:t>
            </a:r>
            <a:r>
              <a:rPr lang="en-US" altLang="ko-KR" sz="3600" b="1" dirty="0"/>
              <a:t>3</a:t>
            </a:r>
            <a:r>
              <a:rPr lang="ko-KR" altLang="en-US" sz="3600" b="1" dirty="0"/>
              <a:t>가지 </a:t>
            </a:r>
            <a:endParaRPr lang="en-US" altLang="ko-KR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9F915-2134-6C6B-A6A6-42893F6FAD5C}"/>
              </a:ext>
            </a:extLst>
          </p:cNvPr>
          <p:cNvSpPr txBox="1"/>
          <p:nvPr/>
        </p:nvSpPr>
        <p:spPr>
          <a:xfrm>
            <a:off x="697832" y="1744579"/>
            <a:ext cx="7050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Tenure in Months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23342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1FADA1-9F56-EB8D-EB19-5544BE82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1" y="2252158"/>
            <a:ext cx="7772400" cy="4219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37E8D-E41C-2313-FEFB-9AEB96FF3D1A}"/>
              </a:ext>
            </a:extLst>
          </p:cNvPr>
          <p:cNvSpPr txBox="1"/>
          <p:nvPr/>
        </p:nvSpPr>
        <p:spPr>
          <a:xfrm>
            <a:off x="141194" y="134162"/>
            <a:ext cx="107307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2-1) CLTV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2000-4000: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저가치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고객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highlight>
                  <a:srgbClr val="FFFF0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4001-6000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잠재적 이탈을 막기위해 주목해야 할 고객층</a:t>
            </a:r>
            <a:endParaRPr lang="en-US" altLang="ko-KR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6000 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고가치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고객</a:t>
            </a:r>
          </a:p>
          <a:p>
            <a:endParaRPr lang="en-KR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C422FD6-098F-C250-050F-C4FAA8B7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575" y="3634097"/>
            <a:ext cx="4358425" cy="21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FD2F9F-8AD9-FCA0-11E3-B62B623300BE}"/>
              </a:ext>
            </a:extLst>
          </p:cNvPr>
          <p:cNvSpPr txBox="1"/>
          <p:nvPr/>
        </p:nvSpPr>
        <p:spPr>
          <a:xfrm>
            <a:off x="242048" y="228599"/>
            <a:ext cx="103542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2-2) Total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Revenue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Monthly Charge</a:t>
            </a:r>
            <a:r>
              <a:rPr lang="ko-KR" altLang="en-US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금액을 표시하되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연간 고객이 회사에 총 수익을 얼마나 안겨주는지가 중요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b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$2000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개인고객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$2001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$6000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개입 사업자 및 기업 고객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$6001 - $10000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기업 고객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(Loyalty No.1.5,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$10000+: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대기업 고객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(Loyalty No.1)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</p:txBody>
      </p:sp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11A3529-6393-DE6B-7D69-286637AB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" y="2885040"/>
            <a:ext cx="7441709" cy="3588911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C26FFC1-4207-24B4-E7AB-08EC9EA8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85" y="3656082"/>
            <a:ext cx="4811215" cy="20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3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DBFD253F-135A-2CD1-92E3-BBD39753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2333812"/>
            <a:ext cx="7772400" cy="4219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6B8AA-EBE4-7331-F576-646E249F87EF}"/>
              </a:ext>
            </a:extLst>
          </p:cNvPr>
          <p:cNvSpPr txBox="1"/>
          <p:nvPr/>
        </p:nvSpPr>
        <p:spPr>
          <a:xfrm>
            <a:off x="201706" y="126991"/>
            <a:ext cx="10219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2-3) Tenure in Months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미만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일반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이상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미만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중장기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예비장기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이상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장기고객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dirty="0"/>
          </a:p>
          <a:p>
            <a:endParaRPr lang="en-KR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C3A5F34-9E18-DE96-E477-D22A68D4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34" y="3595978"/>
            <a:ext cx="4307766" cy="17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9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E1743-2A8B-61BE-DBE1-FD3A4FD372B9}"/>
              </a:ext>
            </a:extLst>
          </p:cNvPr>
          <p:cNvSpPr txBox="1"/>
          <p:nvPr/>
        </p:nvSpPr>
        <p:spPr>
          <a:xfrm>
            <a:off x="219635" y="335302"/>
            <a:ext cx="10260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3.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리텐션</a:t>
            </a:r>
            <a:r>
              <a:rPr lang="ko-KR" altLang="en-US" sz="3200" b="1" dirty="0"/>
              <a:t> 마케팅 플랜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en-US" altLang="ko-KR" sz="2400" b="1" dirty="0"/>
              <a:t>3-1)</a:t>
            </a:r>
            <a:r>
              <a:rPr lang="ko-KR" altLang="en-US" sz="2400" b="1" dirty="0"/>
              <a:t>  할인 및 혜택 제공</a:t>
            </a:r>
            <a:endParaRPr lang="en-KR" sz="24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99858DF9-C7BA-9794-CBEB-5E63A815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19" y="1932731"/>
            <a:ext cx="8208981" cy="45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E1A32-E4EA-FBDC-5E67-2CC014ECC35E}"/>
              </a:ext>
            </a:extLst>
          </p:cNvPr>
          <p:cNvSpPr txBox="1"/>
          <p:nvPr/>
        </p:nvSpPr>
        <p:spPr>
          <a:xfrm>
            <a:off x="304800" y="905232"/>
            <a:ext cx="112585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번들 제안</a:t>
            </a:r>
            <a:r>
              <a:rPr lang="en-US" altLang="ko-KR" b="1" dirty="0"/>
              <a:t>(</a:t>
            </a:r>
            <a:r>
              <a:rPr lang="ko-KR" altLang="en-US" b="1" dirty="0"/>
              <a:t>결합할인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600" dirty="0"/>
              <a:t>성공률이 가장 높지만 </a:t>
            </a:r>
            <a:r>
              <a:rPr lang="ko-KR" altLang="en-US" sz="1600" u="sng" dirty="0"/>
              <a:t>비용이 </a:t>
            </a:r>
            <a:r>
              <a:rPr lang="ko-KR" altLang="en-US" sz="1600" b="1" u="sng" dirty="0"/>
              <a:t>가장 비싸고</a:t>
            </a:r>
            <a:r>
              <a:rPr lang="en-US" altLang="ko-KR" sz="1600" b="1" u="sng" dirty="0"/>
              <a:t>,</a:t>
            </a:r>
            <a:r>
              <a:rPr lang="ko-KR" altLang="en-US" sz="1600" b="1" u="sng" dirty="0"/>
              <a:t> </a:t>
            </a:r>
            <a:r>
              <a:rPr lang="ko-KR" altLang="en-US" sz="1600" dirty="0"/>
              <a:t>투자수익률이 가장 낮음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최후의 </a:t>
            </a:r>
            <a:r>
              <a:rPr lang="ko-KR" altLang="en-US" sz="1600" b="1" dirty="0" err="1"/>
              <a:t>히든카드</a:t>
            </a:r>
            <a:r>
              <a:rPr lang="ko-KR" altLang="en-US" sz="1600" dirty="0" err="1"/>
              <a:t>로</a:t>
            </a:r>
            <a:r>
              <a:rPr lang="ko-KR" altLang="en-US" sz="1600" b="1" dirty="0"/>
              <a:t> </a:t>
            </a:r>
            <a:r>
              <a:rPr lang="ko-KR" altLang="en-US" sz="1600" dirty="0"/>
              <a:t>사용하는 플랜</a:t>
            </a:r>
            <a:r>
              <a:rPr lang="en-US" altLang="ko-KR" sz="1600" dirty="0"/>
              <a:t>,</a:t>
            </a:r>
            <a:r>
              <a:rPr lang="ko-KR" altLang="en-US" sz="1600" dirty="0"/>
              <a:t> 추천 대상 고객을 대상으로 이벤트 실시</a:t>
            </a:r>
            <a:r>
              <a:rPr lang="en-US" altLang="ko-KR" sz="1600" dirty="0"/>
              <a:t>(</a:t>
            </a:r>
            <a:r>
              <a:rPr lang="ko-KR" altLang="en-US" sz="1600" dirty="0"/>
              <a:t>문자</a:t>
            </a:r>
            <a:r>
              <a:rPr lang="en-US" altLang="ko-KR" sz="1600" dirty="0"/>
              <a:t>,</a:t>
            </a:r>
            <a:r>
              <a:rPr lang="ko-KR" altLang="en-US" sz="1600" dirty="0"/>
              <a:t> 이메일 등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</a:rPr>
              <a:t>추천 대상고객</a:t>
            </a:r>
            <a:r>
              <a:rPr lang="en-US" altLang="ko-KR" sz="1600" dirty="0">
                <a:highlight>
                  <a:srgbClr val="FFFF00"/>
                </a:highlight>
              </a:rPr>
              <a:t>: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/>
              <a:t>CLTV</a:t>
            </a:r>
            <a:r>
              <a:rPr lang="ko-KR" altLang="en-US" sz="1600" dirty="0"/>
              <a:t> 높은 장기고객 혹은 중장기</a:t>
            </a:r>
            <a:r>
              <a:rPr lang="en-US" altLang="ko-KR" sz="1600" dirty="0"/>
              <a:t>,</a:t>
            </a:r>
            <a:r>
              <a:rPr lang="ko-KR" altLang="en-US" sz="1600" dirty="0"/>
              <a:t> 기업고객</a:t>
            </a:r>
            <a:r>
              <a:rPr lang="en-US" altLang="ko-KR" sz="1600" dirty="0"/>
              <a:t>,</a:t>
            </a:r>
            <a:r>
              <a:rPr lang="ko-KR" altLang="en-US" sz="1600" dirty="0"/>
              <a:t> 자녀가 있는 가족고객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개월 </a:t>
            </a:r>
            <a:r>
              <a:rPr lang="en-US" altLang="ko-KR" sz="1600" dirty="0"/>
              <a:t>Streaming </a:t>
            </a:r>
            <a:r>
              <a:rPr lang="ko-KR" altLang="en-US" sz="1600" dirty="0"/>
              <a:t>서비스 선택 옵션 무료 제공</a:t>
            </a:r>
            <a:r>
              <a:rPr lang="en-US" altLang="ko-KR" sz="1600" dirty="0"/>
              <a:t> or</a:t>
            </a:r>
            <a:r>
              <a:rPr lang="ko-KR" altLang="en-US" sz="1600" dirty="0"/>
              <a:t> </a:t>
            </a:r>
            <a:r>
              <a:rPr lang="en-US" altLang="ko-KR" sz="1600" dirty="0"/>
              <a:t>Tech service </a:t>
            </a:r>
            <a:r>
              <a:rPr lang="ko-KR" altLang="en-US" sz="1600" dirty="0"/>
              <a:t>선택 옵션 </a:t>
            </a:r>
            <a:r>
              <a:rPr lang="en-US" altLang="ko-KR" sz="1600" dirty="0"/>
              <a:t>+</a:t>
            </a:r>
            <a:r>
              <a:rPr lang="ko-KR" altLang="en-US" sz="1600" dirty="0"/>
              <a:t> 요금 할인 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서비스 업그레이드 제안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600" dirty="0"/>
              <a:t>성공률이 가장 낮지만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u="sng" dirty="0"/>
              <a:t>비용적인 측면에서는 </a:t>
            </a:r>
            <a:r>
              <a:rPr lang="ko-KR" altLang="en-US" sz="1600" b="1" u="sng" dirty="0"/>
              <a:t>가장 저렴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/>
              <a:t> 투자수익률이 가장 큼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</a:rPr>
              <a:t>추천 대상고객</a:t>
            </a:r>
            <a:r>
              <a:rPr lang="en-US" altLang="ko-KR" sz="1600" b="1" dirty="0">
                <a:highlight>
                  <a:srgbClr val="FFFF00"/>
                </a:highlight>
              </a:rPr>
              <a:t>:</a:t>
            </a:r>
            <a:r>
              <a:rPr lang="ko-KR" altLang="en-US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dirty="0"/>
              <a:t>기업 고객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CLTV </a:t>
            </a:r>
            <a:r>
              <a:rPr lang="ko-KR" altLang="en-US" sz="1600" dirty="0"/>
              <a:t>낮은 고객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개월 </a:t>
            </a:r>
            <a:r>
              <a:rPr lang="en-US" altLang="ko-KR" sz="1600" dirty="0"/>
              <a:t>Steaming </a:t>
            </a:r>
            <a:r>
              <a:rPr lang="ko-KR" altLang="en-US" sz="1600" dirty="0"/>
              <a:t>서비스 선택 옵션 무료 제공</a:t>
            </a:r>
            <a:r>
              <a:rPr lang="en-US" altLang="ko-KR" sz="1600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비용적인 측면에서 </a:t>
            </a:r>
            <a:r>
              <a:rPr lang="ko-KR" altLang="en-US" b="1" dirty="0"/>
              <a:t>중간 정도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할인 혜택 제안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</a:rPr>
              <a:t>추천 대상고객</a:t>
            </a:r>
            <a:r>
              <a:rPr lang="en-US" altLang="ko-KR" sz="1600" b="1" dirty="0">
                <a:highlight>
                  <a:srgbClr val="FFFF00"/>
                </a:highlight>
              </a:rPr>
              <a:t>:</a:t>
            </a:r>
            <a:r>
              <a:rPr lang="ko-KR" altLang="en-US" sz="1600" b="1" dirty="0">
                <a:highlight>
                  <a:srgbClr val="FFFF00"/>
                </a:highlight>
              </a:rPr>
              <a:t> </a:t>
            </a:r>
            <a:r>
              <a:rPr lang="ko-KR" altLang="en-US" sz="1600" dirty="0"/>
              <a:t>특히</a:t>
            </a:r>
            <a:r>
              <a:rPr lang="ko-KR" altLang="en-US" sz="1600" b="1" dirty="0"/>
              <a:t> </a:t>
            </a:r>
            <a:r>
              <a:rPr lang="ko-KR" altLang="en-US" sz="1600" dirty="0"/>
              <a:t>기업 고객</a:t>
            </a:r>
            <a:r>
              <a:rPr lang="en-US" altLang="ko-KR" sz="1600" dirty="0"/>
              <a:t>(CLTV</a:t>
            </a:r>
            <a:r>
              <a:rPr lang="ko-KR" altLang="en-US" sz="1600" dirty="0"/>
              <a:t>에 따라 할인율 조정</a:t>
            </a:r>
            <a:r>
              <a:rPr lang="en-US" altLang="ko-KR" sz="1600" dirty="0"/>
              <a:t>),</a:t>
            </a:r>
            <a:r>
              <a:rPr lang="ko-KR" altLang="en-US" sz="1600" dirty="0"/>
              <a:t> 전 고객층 가능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요금 할인 </a:t>
            </a:r>
            <a:r>
              <a:rPr lang="en-US" altLang="ko-KR" sz="1600" dirty="0"/>
              <a:t>or Streaming </a:t>
            </a:r>
            <a:r>
              <a:rPr lang="ko-KR" altLang="en-US" sz="1600" dirty="0"/>
              <a:t>서비스 할인 </a:t>
            </a:r>
            <a:r>
              <a:rPr lang="en-US" altLang="ko-KR" sz="1600" dirty="0"/>
              <a:t>(</a:t>
            </a:r>
            <a:r>
              <a:rPr lang="ko-KR" altLang="en-US" sz="1600" dirty="0"/>
              <a:t>일정 기간 동안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맞춤형 제안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</a:rPr>
              <a:t>추천 대상 고객</a:t>
            </a:r>
            <a:r>
              <a:rPr lang="en-US" altLang="ko-KR" sz="1600" b="1" dirty="0">
                <a:highlight>
                  <a:srgbClr val="FFFF00"/>
                </a:highlight>
              </a:rPr>
              <a:t>:</a:t>
            </a:r>
            <a:r>
              <a:rPr lang="ko-KR" altLang="en-US" sz="1600" dirty="0"/>
              <a:t>일반적인 전 고객층 가능</a:t>
            </a: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가격이 불만일 경우 가격 할인</a:t>
            </a:r>
            <a:r>
              <a:rPr lang="en-US" altLang="ko-KR" sz="1600" dirty="0"/>
              <a:t>,</a:t>
            </a:r>
            <a:r>
              <a:rPr lang="ko-KR" altLang="en-US" sz="1600" dirty="0"/>
              <a:t>  서비스 불만 시 업그레이드 제안 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6877818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{BE2DEE43-A56A-AA4B-A628-C712AABCD7F6}tf10001073</Template>
  <TotalTime>7198</TotalTime>
  <Words>989</Words>
  <Application>Microsoft Macintosh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NanumGothic</vt:lpstr>
      <vt:lpstr>Söhne</vt:lpstr>
      <vt:lpstr>Arial</vt:lpstr>
      <vt:lpstr>Tw Cen MT</vt:lpstr>
      <vt:lpstr>Wingdings</vt:lpstr>
      <vt:lpstr>Droplet</vt:lpstr>
      <vt:lpstr>Retention Marketing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Marketing Strategies</dc:title>
  <dc:creator>13296</dc:creator>
  <cp:lastModifiedBy>13296</cp:lastModifiedBy>
  <cp:revision>83</cp:revision>
  <dcterms:created xsi:type="dcterms:W3CDTF">2023-10-18T02:57:28Z</dcterms:created>
  <dcterms:modified xsi:type="dcterms:W3CDTF">2023-10-23T08:49:43Z</dcterms:modified>
</cp:coreProperties>
</file>