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6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3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2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6" imgW="4241270" imgH="5396825" progId="">
                <p:embed/>
              </p:oleObj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7" imgW="3263492" imgH="4863492" progId="">
                <p:embed/>
              </p:oleObj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8" imgW="3492063" imgH="4926984" progId="">
                <p:embed/>
              </p:oleObj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6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tbay.org/jetty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738702"/>
            <a:ext cx="8229600" cy="762000"/>
          </a:xfrm>
        </p:spPr>
        <p:txBody>
          <a:bodyPr/>
          <a:lstStyle/>
          <a:p>
            <a:pPr algn="ctr"/>
            <a:r>
              <a:rPr lang="en-US" altLang="ko-KR" dirty="0" smtClean="0"/>
              <a:t>Section01-Web Application Basic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서블릿과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1071546"/>
            <a:ext cx="8500696" cy="5429288"/>
          </a:xfrm>
        </p:spPr>
        <p:txBody>
          <a:bodyPr/>
          <a:lstStyle/>
          <a:p>
            <a:r>
              <a:rPr lang="ko-KR" altLang="en-US" dirty="0" smtClean="0"/>
              <a:t>자바를 만든 </a:t>
            </a:r>
            <a:r>
              <a:rPr lang="en-US" altLang="ko-KR" dirty="0" smtClean="0"/>
              <a:t>Sun</a:t>
            </a:r>
            <a:r>
              <a:rPr lang="ko-KR" altLang="en-US" dirty="0" smtClean="0"/>
              <a:t>에서 정한 웹 개발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실행 코드 방식의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Pages) : </a:t>
            </a:r>
            <a:r>
              <a:rPr lang="ko-KR" altLang="en-US" dirty="0" smtClean="0"/>
              <a:t>스크립트 코드 방식의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기반 스크립트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기능을 그대로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smtClean="0"/>
              <a:t>에 대한 클라이언트의 요청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Application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결과 화면을 생성할 때 주로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Application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실행할 수 있는 컨테이너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와 서블릿을 실행해 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웹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톰캣</a:t>
            </a:r>
            <a:r>
              <a:rPr lang="en-US" altLang="ko-KR" dirty="0" smtClean="0"/>
              <a:t>(Tomcat) : </a:t>
            </a:r>
            <a:r>
              <a:rPr lang="en-US" dirty="0" err="1" smtClean="0">
                <a:hlinkClick r:id="rId2"/>
              </a:rPr>
              <a:t>http://tomcat.apache.org/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제티</a:t>
            </a:r>
            <a:r>
              <a:rPr lang="en-US" altLang="ko-KR" dirty="0" smtClean="0"/>
              <a:t>(Jetty) : </a:t>
            </a:r>
            <a:r>
              <a:rPr lang="en-US" dirty="0" err="1" smtClean="0">
                <a:hlinkClick r:id="rId3"/>
              </a:rPr>
              <a:t>http://www.mortbay.org/jetty/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28662" y="2359114"/>
            <a:ext cx="2714644" cy="1498514"/>
          </a:xfrm>
          <a:prstGeom prst="roundRect">
            <a:avLst>
              <a:gd name="adj" fmla="val 765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ko-KR" altLang="en-US"/>
              <a:t>웹 콘테이너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1536" y="2790913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JSP</a:t>
            </a:r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57422" y="2790913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서블릿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언어에 기반하기 때문에 플랫폼에 독립적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등 </a:t>
            </a:r>
            <a:r>
              <a:rPr lang="ko-KR" altLang="en-US" dirty="0" err="1" smtClean="0"/>
              <a:t>운영체제에</a:t>
            </a:r>
            <a:r>
              <a:rPr lang="ko-KR" altLang="en-US" dirty="0" smtClean="0"/>
              <a:t> 상관없이 동작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 언어에 대한 깊은 이해 없이도 초기 학습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언어는 상대적으로 자바 언어보다 단순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스프링</a:t>
            </a:r>
            <a:r>
              <a:rPr lang="en-US" altLang="ko-KR" dirty="0" smtClean="0"/>
              <a:t>(Spring)</a:t>
            </a:r>
            <a:r>
              <a:rPr lang="ko-KR" altLang="en-US" dirty="0" smtClean="0"/>
              <a:t>이나 스트러츠</a:t>
            </a:r>
            <a:r>
              <a:rPr lang="en-US" altLang="ko-KR" dirty="0" smtClean="0"/>
              <a:t>(Struts)</a:t>
            </a:r>
            <a:r>
              <a:rPr lang="ko-KR" altLang="en-US" dirty="0" smtClean="0"/>
              <a:t>와 같은 프레임워크와 완벽하게 연동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Web Application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Web Programming</a:t>
            </a:r>
          </a:p>
          <a:p>
            <a:r>
              <a:rPr lang="en-US" altLang="ko-KR" dirty="0" smtClean="0"/>
              <a:t> URL</a:t>
            </a:r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/JSP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Web Container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</a:t>
            </a:r>
            <a:r>
              <a:rPr lang="ko-KR" altLang="en-US" dirty="0" smtClean="0"/>
              <a:t>의 구성 요소</a:t>
            </a:r>
            <a:endParaRPr lang="ko-KR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269" y="3798332"/>
            <a:ext cx="1566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12914" y="2476022"/>
            <a:ext cx="933472" cy="1238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36954" y="2476022"/>
            <a:ext cx="1409696" cy="1238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 smtClean="0"/>
              <a:t>WAS</a:t>
            </a:r>
          </a:p>
          <a:p>
            <a:pPr algn="ctr"/>
            <a:r>
              <a:rPr lang="en-US" altLang="ko-KR" dirty="0" smtClean="0"/>
              <a:t>(Web</a:t>
            </a:r>
          </a:p>
          <a:p>
            <a:pPr algn="ctr"/>
            <a:r>
              <a:rPr lang="en-US" altLang="ko-KR" dirty="0" smtClean="0"/>
              <a:t>Application</a:t>
            </a:r>
          </a:p>
          <a:p>
            <a:pPr algn="ctr"/>
            <a:r>
              <a:rPr lang="en-US" altLang="ko-KR" dirty="0" smtClean="0"/>
              <a:t>Server)</a:t>
            </a:r>
            <a:endParaRPr lang="ko-KR" altLang="en-US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478486" y="2618898"/>
            <a:ext cx="1511272" cy="1023939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428860" y="1571612"/>
            <a:ext cx="16928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가 </a:t>
            </a:r>
            <a:endParaRPr lang="ko-KR" altLang="en-US" sz="1600" dirty="0"/>
          </a:p>
          <a:p>
            <a:r>
              <a:rPr lang="en-US" altLang="ko-KR" sz="1600" dirty="0" smtClean="0"/>
              <a:t>Web Server</a:t>
            </a:r>
            <a:r>
              <a:rPr lang="ko-KR" altLang="en-US" sz="1600" dirty="0" smtClean="0"/>
              <a:t>에</a:t>
            </a:r>
            <a:endParaRPr lang="en-US" altLang="ko-KR" sz="1600" dirty="0"/>
          </a:p>
          <a:p>
            <a:r>
              <a:rPr lang="en-US" altLang="ko-KR" sz="1600" dirty="0" smtClean="0"/>
              <a:t>Service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실행을</a:t>
            </a:r>
            <a:endParaRPr lang="en-US" altLang="ko-KR" sz="1600" dirty="0"/>
          </a:p>
          <a:p>
            <a:r>
              <a:rPr lang="ko-KR" altLang="en-US" sz="1600" dirty="0"/>
              <a:t>요청함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341894" y="3857628"/>
            <a:ext cx="21586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Web Server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결과를</a:t>
            </a:r>
            <a:endParaRPr lang="en-US" altLang="ko-KR" sz="1600" dirty="0"/>
          </a:p>
          <a:p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에 보냄</a:t>
            </a:r>
            <a:endParaRPr lang="en-US" altLang="ko-KR" sz="1600" dirty="0"/>
          </a:p>
        </p:txBody>
      </p:sp>
      <p:pic>
        <p:nvPicPr>
          <p:cNvPr id="11" name="Picture 2" descr="fig0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500306"/>
            <a:ext cx="2077790" cy="126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2488932" y="290465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17824" y="2904650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4917824" y="3500438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2417494" y="3500438"/>
            <a:ext cx="1428760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18088" y="3047526"/>
            <a:ext cx="42862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Web Application</a:t>
            </a:r>
            <a:r>
              <a:rPr lang="ko-KR" altLang="en-US" sz="3200" dirty="0" smtClean="0"/>
              <a:t>의 실행 순서</a:t>
            </a:r>
            <a:endParaRPr lang="ko-KR" altLang="en-US" sz="32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57298"/>
            <a:ext cx="107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929058" y="3136903"/>
            <a:ext cx="936625" cy="7921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Web </a:t>
            </a:r>
          </a:p>
          <a:p>
            <a:pPr algn="ctr"/>
            <a:r>
              <a:rPr lang="en-US" altLang="ko-KR" sz="2000" dirty="0" smtClean="0"/>
              <a:t>Server</a:t>
            </a:r>
            <a:endParaRPr lang="ko-KR" altLang="en-US" sz="2000" dirty="0"/>
          </a:p>
        </p:txBody>
      </p:sp>
      <p:cxnSp>
        <p:nvCxnSpPr>
          <p:cNvPr id="5" name="AutoShape 11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2222476" y="1785923"/>
            <a:ext cx="2174895" cy="13509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" name="AutoShape 12"/>
          <p:cNvCxnSpPr>
            <a:cxnSpLocks noChangeShapeType="1"/>
            <a:stCxn id="4" idx="2"/>
            <a:endCxn id="15" idx="3"/>
          </p:cNvCxnSpPr>
          <p:nvPr/>
        </p:nvCxnSpPr>
        <p:spPr bwMode="auto">
          <a:xfrm rot="5400000">
            <a:off x="2850318" y="4168003"/>
            <a:ext cx="1785991" cy="13081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214546" y="1071546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①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에</a:t>
            </a:r>
            <a:endParaRPr lang="ko-KR" altLang="en-US" dirty="0"/>
          </a:p>
          <a:p>
            <a:r>
              <a:rPr lang="ko-KR" altLang="en-US" dirty="0"/>
              <a:t>    어떤 기능을 원하는 지 요청한다</a:t>
            </a:r>
            <a:r>
              <a:rPr lang="en-US" altLang="ko-KR" dirty="0"/>
              <a:t>.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-32" y="3014489"/>
            <a:ext cx="39510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②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 Application</a:t>
            </a:r>
            <a:r>
              <a:rPr lang="ko-KR" altLang="en-US" dirty="0" smtClean="0"/>
              <a:t>을</a:t>
            </a:r>
            <a:endParaRPr lang="ko-KR" altLang="en-US" dirty="0"/>
          </a:p>
          <a:p>
            <a:r>
              <a:rPr lang="ko-KR" altLang="en-US" dirty="0"/>
              <a:t>    실행하여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가 </a:t>
            </a:r>
            <a:r>
              <a:rPr lang="ko-KR" altLang="en-US" dirty="0"/>
              <a:t>요청한</a:t>
            </a:r>
          </a:p>
          <a:p>
            <a:r>
              <a:rPr lang="ko-KR" altLang="en-US" dirty="0"/>
              <a:t>    기능을 수행한 후</a:t>
            </a:r>
            <a:r>
              <a:rPr lang="en-US" altLang="ko-KR" dirty="0"/>
              <a:t>, </a:t>
            </a:r>
            <a:r>
              <a:rPr lang="ko-KR" altLang="en-US" dirty="0"/>
              <a:t>결과를</a:t>
            </a:r>
          </a:p>
          <a:p>
            <a:r>
              <a:rPr lang="ko-KR" altLang="en-US" dirty="0"/>
              <a:t>   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에 </a:t>
            </a:r>
            <a:r>
              <a:rPr lang="ko-KR" altLang="en-US" dirty="0"/>
              <a:t>응답한다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214678" y="5715016"/>
            <a:ext cx="4328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③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로부터의</a:t>
            </a:r>
            <a:endParaRPr lang="ko-KR" altLang="en-US" dirty="0"/>
          </a:p>
          <a:p>
            <a:r>
              <a:rPr lang="ko-KR" altLang="en-US" dirty="0"/>
              <a:t>  응답 결과를 출력한다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715140" y="3209928"/>
            <a:ext cx="214314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Web Application</a:t>
            </a:r>
            <a:endParaRPr lang="ko-KR" altLang="en-US" sz="2000" dirty="0"/>
          </a:p>
        </p:txBody>
      </p:sp>
      <p:cxnSp>
        <p:nvCxnSpPr>
          <p:cNvPr id="11" name="AutoShape 17"/>
          <p:cNvCxnSpPr>
            <a:cxnSpLocks noChangeShapeType="1"/>
            <a:stCxn id="4" idx="3"/>
            <a:endCxn id="10" idx="1"/>
          </p:cNvCxnSpPr>
          <p:nvPr/>
        </p:nvCxnSpPr>
        <p:spPr bwMode="auto">
          <a:xfrm>
            <a:off x="4865683" y="3532985"/>
            <a:ext cx="1849457" cy="7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071934" y="2162948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071934" y="4520402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5429256" y="3244658"/>
            <a:ext cx="714380" cy="61297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처리</a:t>
            </a:r>
          </a:p>
        </p:txBody>
      </p:sp>
      <p:pic>
        <p:nvPicPr>
          <p:cNvPr id="15" name="Picture 2" descr="fig01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5143512"/>
            <a:ext cx="1874841" cy="11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CGI </a:t>
            </a:r>
            <a:r>
              <a:rPr lang="ko-KR" altLang="en-US" smtClean="0"/>
              <a:t>방식</a:t>
            </a:r>
            <a:endParaRPr lang="ko-KR" altLang="en-US" dirty="0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방식은 대량 </a:t>
            </a:r>
            <a:r>
              <a:rPr lang="en-US" altLang="ko-KR" dirty="0" smtClean="0"/>
              <a:t>Traffic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발생시 처리량에서 불리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428860" y="1916660"/>
            <a:ext cx="1428760" cy="120839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Web </a:t>
            </a:r>
          </a:p>
          <a:p>
            <a:pPr algn="ctr"/>
            <a:r>
              <a:rPr lang="en-US" altLang="ko-KR" sz="2000" dirty="0" smtClean="0"/>
              <a:t>Server</a:t>
            </a:r>
            <a:endParaRPr lang="ko-KR" altLang="en-US" sz="20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35639" y="1913488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PERL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Prog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35639" y="2702478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/>
              <a:t>C </a:t>
            </a:r>
            <a:r>
              <a:rPr lang="en-US" altLang="ko-KR" sz="2000" dirty="0" err="1" smtClean="0"/>
              <a:t>Prog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6" name="AutoShape 8"/>
          <p:cNvCxnSpPr>
            <a:cxnSpLocks noChangeShapeType="1"/>
            <a:stCxn id="3" idx="3"/>
            <a:endCxn id="4" idx="1"/>
          </p:cNvCxnSpPr>
          <p:nvPr/>
        </p:nvCxnSpPr>
        <p:spPr bwMode="auto">
          <a:xfrm flipV="1">
            <a:off x="3857620" y="2129388"/>
            <a:ext cx="1778019" cy="3914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" name="AutoShape 9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3857620" y="2520857"/>
            <a:ext cx="1778019" cy="3975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14810" y="298823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직접 실행</a:t>
            </a:r>
            <a:endParaRPr lang="en-US" altLang="ko-KR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85786" y="2556429"/>
            <a:ext cx="1571636" cy="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214414" y="2303102"/>
            <a:ext cx="646114" cy="554394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06588" y="4351350"/>
            <a:ext cx="1365253" cy="114935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Web </a:t>
            </a:r>
          </a:p>
          <a:p>
            <a:pPr algn="ctr"/>
            <a:r>
              <a:rPr lang="en-US" altLang="ko-KR" sz="2000" dirty="0" smtClean="0"/>
              <a:t>Server</a:t>
            </a:r>
            <a:endParaRPr lang="ko-KR" altLang="en-US" sz="2000" dirty="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120770" y="506890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120770" y="535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20770" y="478156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120770" y="4494226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135441" y="4427545"/>
            <a:ext cx="1865319" cy="501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/>
              <a:t>A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 RUN</a:t>
            </a:r>
            <a:endParaRPr lang="en-US" altLang="ko-KR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135441" y="4999051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/>
              <a:t>A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 RUN</a:t>
            </a:r>
            <a:endParaRPr lang="en-US" altLang="ko-KR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135441" y="5641993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/>
              <a:t>A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 RUN</a:t>
            </a:r>
            <a:endParaRPr lang="en-US" altLang="ko-KR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214678" y="4719643"/>
            <a:ext cx="920763" cy="138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271841" y="5143512"/>
            <a:ext cx="800093" cy="142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3286115" y="5429264"/>
            <a:ext cx="785819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Server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1214422"/>
            <a:ext cx="8500696" cy="5095875"/>
          </a:xfrm>
        </p:spPr>
        <p:txBody>
          <a:bodyPr/>
          <a:lstStyle/>
          <a:p>
            <a:r>
              <a:rPr lang="en-US" altLang="ko-KR" dirty="0" smtClean="0"/>
              <a:t>Application Server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Memory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사용량 및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 부하 감소로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전체적인 처리량 높음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12932" y="2381248"/>
            <a:ext cx="1079501" cy="762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Web </a:t>
            </a:r>
          </a:p>
          <a:p>
            <a:pPr algn="ctr"/>
            <a:r>
              <a:rPr lang="en-US" altLang="ko-KR" sz="2000" dirty="0" smtClean="0"/>
              <a:t>Server</a:t>
            </a:r>
            <a:endParaRPr lang="ko-KR" altLang="en-US" sz="20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849294" y="2786058"/>
            <a:ext cx="1000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2571744"/>
            <a:ext cx="563573" cy="483571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349622" y="2285992"/>
            <a:ext cx="1722443" cy="92869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Application</a:t>
            </a:r>
            <a:endParaRPr lang="ko-KR" altLang="en-US" sz="2000" dirty="0"/>
          </a:p>
          <a:p>
            <a:pPr algn="ctr"/>
            <a:r>
              <a:rPr lang="en-US" altLang="ko-KR" sz="2000" dirty="0" smtClean="0"/>
              <a:t>Server</a:t>
            </a:r>
            <a:endParaRPr lang="ko-KR" altLang="en-US" sz="20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199212" y="2000240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Prog.1</a:t>
            </a:r>
            <a:endParaRPr lang="ko-KR" altLang="en-US" sz="20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99212" y="2548958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Prog.2</a:t>
            </a:r>
            <a:endParaRPr lang="ko-KR" altLang="en-US" sz="20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07143" y="3086095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dirty="0" smtClean="0"/>
              <a:t>Prog.3</a:t>
            </a:r>
            <a:endParaRPr lang="ko-KR" altLang="en-US" sz="2000" dirty="0"/>
          </a:p>
        </p:txBody>
      </p:sp>
      <p:cxnSp>
        <p:nvCxnSpPr>
          <p:cNvPr id="11" name="AutoShape 12"/>
          <p:cNvCxnSpPr>
            <a:cxnSpLocks noChangeShapeType="1"/>
            <a:stCxn id="4" idx="3"/>
            <a:endCxn id="7" idx="1"/>
          </p:cNvCxnSpPr>
          <p:nvPr/>
        </p:nvCxnSpPr>
        <p:spPr bwMode="auto">
          <a:xfrm flipV="1">
            <a:off x="2992433" y="2750339"/>
            <a:ext cx="357189" cy="11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AutoShape 13"/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5072065" y="2207412"/>
            <a:ext cx="1127147" cy="5429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" name="AutoShape 14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5072065" y="2750339"/>
            <a:ext cx="1127147" cy="57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5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072065" y="2750339"/>
            <a:ext cx="1135078" cy="5429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코드 방식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방식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3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20"/>
                <a:gridCol w="3542134"/>
                <a:gridCol w="3217409"/>
              </a:tblGrid>
              <a:tr h="5941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비교 항목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실행코드 방식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방식</a:t>
                      </a:r>
                    </a:p>
                  </a:txBody>
                  <a:tcPr marL="70842" marR="70842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코드형태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실행 프로그램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되지 않은 스크립트 코드</a:t>
                      </a:r>
                    </a:p>
                  </a:txBody>
                  <a:tcPr marL="70842" marR="70842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실행방식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기계어 코드 직접 실행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코드를 해석한 뒤 실행</a:t>
                      </a:r>
                    </a:p>
                  </a:txBody>
                  <a:tcPr marL="70842" marR="70842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 변경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소스 코드를 다시 컴파일 해야 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코드만 고치면 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기반 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CGI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프로그램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JSP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ASP.net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PHP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Ruby </a:t>
                      </a: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등</a:t>
                      </a:r>
                    </a:p>
                  </a:txBody>
                  <a:tcPr marL="70842" marR="7084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방식과 실행 코드 방식의 실행 흐름</a:t>
            </a:r>
            <a:endParaRPr lang="ko-KR" altLang="en-US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코드 방식의 실행 흐름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방식의 실행 흐름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95353" y="1901401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 smtClean="0"/>
              <a:t>Web Browser</a:t>
            </a:r>
            <a:endParaRPr lang="ko-KR" altLang="en-US" sz="2000" dirty="0"/>
          </a:p>
          <a:p>
            <a:r>
              <a:rPr lang="ko-KR" altLang="en-US" sz="2000" dirty="0"/>
              <a:t>요청 전송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986249" y="1901401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 smtClean="0"/>
              <a:t>Web Server</a:t>
            </a:r>
            <a:endParaRPr lang="ko-KR" altLang="en-US" sz="2000" dirty="0"/>
          </a:p>
          <a:p>
            <a:r>
              <a:rPr lang="ko-KR" altLang="en-US" sz="2000" dirty="0"/>
              <a:t>요청 받음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915075" y="1891543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프로그램</a:t>
            </a:r>
          </a:p>
          <a:p>
            <a:r>
              <a:rPr lang="ko-KR" altLang="en-US" sz="2000"/>
              <a:t>실행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5353" y="4544607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 smtClean="0"/>
              <a:t>Web Browser</a:t>
            </a:r>
            <a:endParaRPr lang="ko-KR" altLang="en-US" sz="2000" dirty="0"/>
          </a:p>
          <a:p>
            <a:r>
              <a:rPr lang="ko-KR" altLang="en-US" sz="2000" dirty="0"/>
              <a:t>요청 전송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914811" y="4544607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 smtClean="0"/>
              <a:t>Web Server</a:t>
            </a:r>
            <a:endParaRPr lang="ko-KR" altLang="en-US" sz="2000" dirty="0"/>
          </a:p>
          <a:p>
            <a:r>
              <a:rPr lang="ko-KR" altLang="en-US" sz="2000" dirty="0"/>
              <a:t>요청 받음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791400" y="4544607"/>
            <a:ext cx="1852302" cy="117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/>
              <a:t>스크립트코드</a:t>
            </a:r>
            <a:endParaRPr lang="ko-KR" altLang="en-US" sz="2000" dirty="0"/>
          </a:p>
          <a:p>
            <a:r>
              <a:rPr lang="ko-KR" altLang="en-US" sz="2000" dirty="0"/>
              <a:t>번역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29653" y="4544607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번역된</a:t>
            </a:r>
          </a:p>
          <a:p>
            <a:r>
              <a:rPr lang="ko-KR" altLang="en-US" sz="2000"/>
              <a:t>코드실행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428860" y="2486606"/>
            <a:ext cx="55738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6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4357686" y="2476748"/>
            <a:ext cx="557389" cy="9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7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2428860" y="5129812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4286248" y="5129812"/>
            <a:ext cx="50515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9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6643702" y="5129812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Resource Locator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dirty="0" err="1" smtClean="0"/>
              <a:t>http://www.google.com/search?hl=en&amp;q=jsp&amp;aq=f&amp;oq=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프로토콜</a:t>
            </a:r>
            <a:r>
              <a:rPr lang="en-US" altLang="ko-KR" dirty="0" smtClean="0"/>
              <a:t>: http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www.google.com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</a:t>
            </a:r>
            <a:r>
              <a:rPr lang="en-US" altLang="ko-KR" dirty="0" smtClean="0"/>
              <a:t>: 80 (http </a:t>
            </a:r>
            <a:r>
              <a:rPr lang="ko-KR" altLang="en-US" dirty="0" smtClean="0"/>
              <a:t>프로토콜의 기본 포트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경로</a:t>
            </a:r>
            <a:r>
              <a:rPr lang="en-US" altLang="ko-KR" dirty="0" smtClean="0"/>
              <a:t>: /search</a:t>
            </a:r>
          </a:p>
          <a:p>
            <a:pPr lvl="2"/>
            <a:r>
              <a:rPr lang="ko-KR" altLang="en-US" dirty="0" err="1" smtClean="0"/>
              <a:t>쿼리문자열</a:t>
            </a:r>
            <a:r>
              <a:rPr lang="en-US" altLang="ko-KR" dirty="0" smtClean="0"/>
              <a:t>: </a:t>
            </a:r>
            <a:r>
              <a:rPr lang="en-US" dirty="0" smtClean="0"/>
              <a:t>hl=</a:t>
            </a:r>
            <a:r>
              <a:rPr lang="en-US" dirty="0" err="1" smtClean="0"/>
              <a:t>en&amp;q</a:t>
            </a:r>
            <a:r>
              <a:rPr lang="en-US" dirty="0" smtClean="0"/>
              <a:t>=</a:t>
            </a:r>
            <a:r>
              <a:rPr lang="en-US" dirty="0" err="1" smtClean="0"/>
              <a:t>jsp&amp;aq</a:t>
            </a:r>
            <a:r>
              <a:rPr lang="en-US" dirty="0" smtClean="0"/>
              <a:t>=</a:t>
            </a:r>
            <a:r>
              <a:rPr lang="en-US" dirty="0" err="1" smtClean="0"/>
              <a:t>f&amp;oq</a:t>
            </a:r>
            <a:r>
              <a:rPr lang="en-US" dirty="0" smtClean="0"/>
              <a:t>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Web Application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요청을 구분하기 위한 용도로 사용됨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285992"/>
            <a:ext cx="68580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ko-KR" altLang="en-US" dirty="0" smtClean="0"/>
              <a:t>프로토콜</a:t>
            </a:r>
            <a:r>
              <a:rPr lang="en-US" dirty="0" smtClean="0"/>
              <a:t>]://[</a:t>
            </a:r>
            <a:r>
              <a:rPr lang="ko-KR" altLang="en-US" dirty="0" smtClean="0"/>
              <a:t>호스트</a:t>
            </a:r>
            <a:r>
              <a:rPr lang="en-US" dirty="0" smtClean="0"/>
              <a:t>][:</a:t>
            </a:r>
            <a:r>
              <a:rPr lang="ko-KR" altLang="en-US" dirty="0" smtClean="0"/>
              <a:t>포트</a:t>
            </a:r>
            <a:r>
              <a:rPr lang="en-US" dirty="0" smtClean="0"/>
              <a:t>][</a:t>
            </a:r>
            <a:r>
              <a:rPr lang="ko-KR" altLang="en-US" dirty="0" smtClean="0"/>
              <a:t>경로</a:t>
            </a:r>
            <a:r>
              <a:rPr lang="en-US" dirty="0" smtClean="0"/>
              <a:t>][</a:t>
            </a:r>
            <a:r>
              <a:rPr lang="ko-KR" altLang="en-US" dirty="0" smtClean="0"/>
              <a:t>파일명</a:t>
            </a:r>
            <a:r>
              <a:rPr lang="en-US" dirty="0" smtClean="0"/>
              <a:t>][.</a:t>
            </a:r>
            <a:r>
              <a:rPr lang="ko-KR" altLang="en-US" dirty="0" err="1" smtClean="0"/>
              <a:t>확장자</a:t>
            </a:r>
            <a:r>
              <a:rPr lang="en-US" dirty="0" smtClean="0"/>
              <a:t>][</a:t>
            </a:r>
            <a:r>
              <a:rPr lang="ko-KR" altLang="en-US" dirty="0" err="1" smtClean="0"/>
              <a:t>쿼리문자열</a:t>
            </a:r>
            <a:r>
              <a:rPr lang="en-US" dirty="0" smtClean="0"/>
              <a:t>]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470</Words>
  <Application>Microsoft Office PowerPoint</Application>
  <PresentationFormat>화면 슬라이드 쇼(4:3)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cdb2004c012l</vt:lpstr>
      <vt:lpstr>Image</vt:lpstr>
      <vt:lpstr>Section01-Web Application Basic</vt:lpstr>
      <vt:lpstr>TOC</vt:lpstr>
      <vt:lpstr>Web Application의 구성 요소</vt:lpstr>
      <vt:lpstr>Web Application의 실행 순서</vt:lpstr>
      <vt:lpstr>CGI 방식</vt:lpstr>
      <vt:lpstr>Application Server 방식</vt:lpstr>
      <vt:lpstr>실행 코드 방식 vs 스크립트 방식</vt:lpstr>
      <vt:lpstr>스크립트 방식과 실행 코드 방식의 실행 흐름</vt:lpstr>
      <vt:lpstr>URL</vt:lpstr>
      <vt:lpstr>서블릿과 JSP</vt:lpstr>
      <vt:lpstr>웹 컨테이너</vt:lpstr>
      <vt:lpstr>JSP를 사용하는 이유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Nal's</cp:lastModifiedBy>
  <cp:revision>20</cp:revision>
  <dcterms:created xsi:type="dcterms:W3CDTF">2006-10-05T04:04:58Z</dcterms:created>
  <dcterms:modified xsi:type="dcterms:W3CDTF">2010-02-01T02:24:43Z</dcterms:modified>
</cp:coreProperties>
</file>