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33418"/>
            <a:ext cx="9144000" cy="3495675"/>
            <a:chOff x="0" y="390"/>
            <a:chExt cx="5760" cy="2202"/>
          </a:xfrm>
        </p:grpSpPr>
        <p:graphicFrame>
          <p:nvGraphicFramePr>
            <p:cNvPr id="5" name="Object 19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p:oleObj spid="_x0000_s2050" name="Image" r:id="rId3" imgW="4241270" imgH="5396825" progId="">
                <p:embed/>
              </p:oleObj>
            </a:graphicData>
          </a:graphic>
        </p:graphicFrame>
        <p:graphicFrame>
          <p:nvGraphicFramePr>
            <p:cNvPr id="6" name="Object 20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p:oleObj spid="_x0000_s2051" name="Image" r:id="rId4" imgW="3263492" imgH="4863492" progId="">
                <p:embed/>
              </p:oleObj>
            </a:graphicData>
          </a:graphic>
        </p:graphicFrame>
        <p:graphicFrame>
          <p:nvGraphicFramePr>
            <p:cNvPr id="7" name="Object 21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p:oleObj spid="_x0000_s2052" name="Image" r:id="rId5" imgW="3492063" imgH="4926984" progId="">
                <p:embed/>
              </p:oleObj>
            </a:graphicData>
          </a:graphic>
        </p:graphicFrame>
      </p:grpSp>
      <p:sp>
        <p:nvSpPr>
          <p:cNvPr id="8" name="Rectangle 17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4114800"/>
            <a:ext cx="82296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24000" y="4948238"/>
            <a:ext cx="59436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553205"/>
            <a:ext cx="2133600" cy="168275"/>
          </a:xfrm>
          <a:prstGeom prst="rect">
            <a:avLst/>
          </a:prstGeom>
        </p:spPr>
        <p:txBody>
          <a:bodyPr/>
          <a:lstStyle>
            <a:lvl1pPr algn="r" latinLnBrk="0">
              <a:defRPr kumimoji="0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89F2BCA1-CC59-40F8-AA85-1ABD9BDCA1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6172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4"/>
            <a:ext cx="8229600" cy="58562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4AA2E5D-F5CD-4CB8-B7D9-B846CDA5E5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424962" y="6524625"/>
            <a:ext cx="83541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2"/>
            <a:ext cx="9144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729046" y="-11113"/>
            <a:ext cx="2414954" cy="992188"/>
            <a:chOff x="0" y="390"/>
            <a:chExt cx="5760" cy="2202"/>
          </a:xfrm>
        </p:grpSpPr>
        <p:graphicFrame>
          <p:nvGraphicFramePr>
            <p:cNvPr id="1026" name="Object 18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p:oleObj spid="_x0000_s1026" name="Image" r:id="rId16" imgW="4241270" imgH="5396825" progId="">
                <p:embed/>
              </p:oleObj>
            </a:graphicData>
          </a:graphic>
        </p:graphicFrame>
        <p:graphicFrame>
          <p:nvGraphicFramePr>
            <p:cNvPr id="1027" name="Object 19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p:oleObj spid="_x0000_s1027" name="Image" r:id="rId17" imgW="3263492" imgH="4863492" progId="">
                <p:embed/>
              </p:oleObj>
            </a:graphicData>
          </a:graphic>
        </p:graphicFrame>
        <p:graphicFrame>
          <p:nvGraphicFramePr>
            <p:cNvPr id="1028" name="Object 20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p:oleObj spid="_x0000_s1028" name="Image" r:id="rId18" imgW="3492063" imgH="4926984" progId="">
                <p:embed/>
              </p:oleObj>
            </a:graphicData>
          </a:graphic>
        </p:graphicFrame>
      </p:grp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2" y="1190625"/>
            <a:ext cx="8500696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804" y="214313"/>
            <a:ext cx="6858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</a:t>
            </a:r>
            <a:br>
              <a:rPr lang="en-US" altLang="ko-KR" smtClean="0"/>
            </a:br>
            <a:r>
              <a:rPr lang="en-US" altLang="ko-KR" smtClean="0"/>
              <a:t> style</a:t>
            </a: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3642947" y="6572250"/>
            <a:ext cx="179509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kumimoji="0" lang="ko-KR" altLang="en-US" sz="1200" dirty="0">
                <a:latin typeface="굴림" pitchFamily="50" charset="-127"/>
                <a:ea typeface="+mn-ea"/>
              </a:rPr>
              <a:t>- </a:t>
            </a:r>
            <a:fld id="{E12DDD40-CCAA-4028-9DD1-9BBE91670711}" type="slidenum">
              <a:rPr kumimoji="0" lang="ko-KR" altLang="en-US" sz="1200">
                <a:latin typeface="굴림" pitchFamily="50" charset="-127"/>
                <a:ea typeface="+mn-ea"/>
              </a:rPr>
              <a:pPr algn="ctr">
                <a:defRPr/>
              </a:pPr>
              <a:t>‹#›</a:t>
            </a:fld>
            <a:r>
              <a:rPr kumimoji="0" lang="en-US" altLang="ko-KR" sz="1200" dirty="0">
                <a:latin typeface="굴림" pitchFamily="50" charset="-127"/>
                <a:ea typeface="+mn-ea"/>
              </a:rPr>
              <a:t> -</a:t>
            </a:r>
          </a:p>
        </p:txBody>
      </p:sp>
      <p:pic>
        <p:nvPicPr>
          <p:cNvPr id="1037" name="그림 13" descr="322px-Java_Logo.png"/>
          <p:cNvPicPr>
            <a:picLocks noChangeAspect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" y="6286500"/>
            <a:ext cx="3077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23115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Section3-JSP</a:t>
            </a:r>
            <a:r>
              <a:rPr lang="ko-KR" altLang="en-US" dirty="0" smtClean="0"/>
              <a:t>로 시작하는 </a:t>
            </a:r>
            <a:r>
              <a:rPr lang="en-US" altLang="ko-KR" dirty="0" smtClean="0"/>
              <a:t>Web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: import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페이지에서 사용할 클래스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인터페이스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지정</a:t>
            </a:r>
            <a:endParaRPr lang="en-US" altLang="ko-KR" sz="2000" dirty="0" smtClean="0"/>
          </a:p>
          <a:p>
            <a:r>
              <a:rPr lang="en-US" altLang="ko-KR" sz="2000" dirty="0" smtClean="0"/>
              <a:t>import </a:t>
            </a:r>
            <a:r>
              <a:rPr lang="ko-KR" altLang="en-US" sz="2000" dirty="0" smtClean="0"/>
              <a:t>속성의 사용 예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import </a:t>
            </a:r>
            <a:r>
              <a:rPr lang="ko-KR" altLang="en-US" sz="2000" dirty="0" smtClean="0"/>
              <a:t>한 클래스는 단순 클래스 이름으로 사용 가능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928802"/>
            <a:ext cx="735811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.*" %&gt;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78" y="3429000"/>
            <a:ext cx="7358098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&lt;head&gt;&lt;title&gt;Calendar </a:t>
            </a:r>
            <a:r>
              <a:rPr lang="ko-KR" altLang="en-US" dirty="0" smtClean="0"/>
              <a:t>클래스 사용</a:t>
            </a:r>
            <a:r>
              <a:rPr lang="en-US" altLang="ko-KR" dirty="0" smtClean="0"/>
              <a:t>&lt;/title&gt;&lt;/head&gt;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Date date = new Date();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 cal = </a:t>
            </a:r>
            <a:r>
              <a:rPr lang="en-US" altLang="ko-KR" dirty="0" err="1" smtClean="0"/>
              <a:t>java.util.Calendar.getInstance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요청을 처리하는 데 필요한 코드를 실행</a:t>
            </a:r>
            <a:endParaRPr lang="en-US" altLang="ko-KR" dirty="0" smtClean="0"/>
          </a:p>
          <a:p>
            <a:r>
              <a:rPr lang="ko-KR" altLang="en-US" dirty="0" smtClean="0"/>
              <a:t>동적으로 응답 결과를 생성하기 위해 사용</a:t>
            </a:r>
            <a:endParaRPr lang="en-US" altLang="ko-KR" dirty="0" smtClean="0"/>
          </a:p>
          <a:p>
            <a:r>
              <a:rPr lang="ko-KR" altLang="en-US" dirty="0" smtClean="0"/>
              <a:t>스크립트 요소 세 가지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표현식</a:t>
            </a:r>
            <a:r>
              <a:rPr lang="en-US" altLang="ko-KR" dirty="0" smtClean="0"/>
              <a:t>(Expression)</a:t>
            </a:r>
          </a:p>
          <a:p>
            <a:pPr lvl="1"/>
            <a:r>
              <a:rPr lang="ko-KR" altLang="en-US" dirty="0" err="1" smtClean="0"/>
              <a:t>선언부</a:t>
            </a:r>
            <a:r>
              <a:rPr lang="en-US" altLang="ko-KR" dirty="0" smtClean="0"/>
              <a:t>(Declaration)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자바 코드를 실행할 때 사용되는 코드의 블록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스크립트릿의</a:t>
            </a:r>
            <a:r>
              <a:rPr lang="ko-KR" altLang="en-US" sz="2000" dirty="0" smtClean="0"/>
              <a:t> 구조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000" dirty="0" smtClean="0"/>
              <a:t>예제 </a:t>
            </a:r>
            <a:r>
              <a:rPr lang="ko-KR" altLang="en-US" sz="2000" dirty="0" smtClean="0"/>
              <a:t>코드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 smtClean="0"/>
              <a:t>&lt;%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자바코드</a:t>
            </a:r>
            <a:r>
              <a:rPr lang="en-US" altLang="ko-KR" dirty="0" smtClean="0"/>
              <a:t>1;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자바코드</a:t>
            </a:r>
            <a:r>
              <a:rPr lang="en-US" altLang="ko-KR" dirty="0" smtClean="0"/>
              <a:t>2;</a:t>
            </a:r>
          </a:p>
          <a:p>
            <a:r>
              <a:rPr lang="en-US" altLang="ko-KR" dirty="0" smtClean="0"/>
              <a:t>     ....</a:t>
            </a:r>
          </a:p>
          <a:p>
            <a:r>
              <a:rPr lang="en-US" altLang="ko-KR" b="1" dirty="0" smtClean="0"/>
              <a:t>%&gt;</a:t>
            </a:r>
            <a:endParaRPr lang="en-US" altLang="ko-KR" b="1" dirty="0"/>
          </a:p>
        </p:txBody>
      </p:sp>
      <p:sp>
        <p:nvSpPr>
          <p:cNvPr id="5" name="직사각형 4"/>
          <p:cNvSpPr/>
          <p:nvPr/>
        </p:nvSpPr>
        <p:spPr>
          <a:xfrm>
            <a:off x="857224" y="3857628"/>
            <a:ext cx="742955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r>
              <a:rPr lang="en-US" altLang="ko-KR" b="1" dirty="0" smtClean="0"/>
              <a:t>&lt;%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sum = 0;</a:t>
            </a:r>
          </a:p>
          <a:p>
            <a:r>
              <a:rPr lang="en-US" altLang="ko-KR" b="1" dirty="0" smtClean="0"/>
              <a:t>    for 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= 1 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&lt;= 10 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 {</a:t>
            </a:r>
          </a:p>
          <a:p>
            <a:r>
              <a:rPr lang="en-US" altLang="ko-KR" b="1" dirty="0" smtClean="0"/>
              <a:t>        sum = sum +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    }</a:t>
            </a:r>
          </a:p>
          <a:p>
            <a:r>
              <a:rPr lang="en-US" altLang="ko-KR" b="1" dirty="0" smtClean="0"/>
              <a:t>%&gt;</a:t>
            </a:r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합은 </a:t>
            </a:r>
            <a:r>
              <a:rPr lang="en-US" altLang="ko-KR" dirty="0" smtClean="0"/>
              <a:t>&lt;%= sum %&gt;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표현식</a:t>
            </a:r>
            <a:r>
              <a:rPr lang="en-US" altLang="ko-KR" dirty="0" smtClean="0"/>
              <a:t>(Expression)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값을 출력 결과에 포함시키고자 할 때 사용</a:t>
            </a:r>
            <a:endParaRPr lang="en-US" altLang="ko-KR" dirty="0" smtClean="0"/>
          </a:p>
          <a:p>
            <a:r>
              <a:rPr lang="ko-KR" altLang="en-US" dirty="0" err="1" smtClean="0"/>
              <a:t>표헌식</a:t>
            </a:r>
            <a:r>
              <a:rPr lang="ko-KR" altLang="en-US" dirty="0" smtClean="0"/>
              <a:t> 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&lt;%=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%&gt;</a:t>
            </a:r>
            <a:endParaRPr lang="en-US" altLang="ko-KR" dirty="0" smtClean="0"/>
          </a:p>
          <a:p>
            <a:r>
              <a:rPr lang="ko-KR" altLang="en-US" dirty="0" smtClean="0"/>
              <a:t>표현식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62" y="3406692"/>
            <a:ext cx="592933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&lt;%= 1 + 2 + 3 + 4 + 5 + 6 + 7 + 8 + 9 + 10 %&gt;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sum = 0;</a:t>
            </a:r>
          </a:p>
          <a:p>
            <a:r>
              <a:rPr lang="en-US" altLang="ko-KR" dirty="0" smtClean="0"/>
              <a:t> 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&lt;= 10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        sum = sum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%&gt;</a:t>
            </a:r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합은 </a:t>
            </a:r>
            <a:r>
              <a:rPr lang="en-US" altLang="ko-KR" b="1" dirty="0" smtClean="0"/>
              <a:t>&lt;%= sum %&gt;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선언부</a:t>
            </a:r>
            <a:r>
              <a:rPr lang="en-US" dirty="0" smtClean="0"/>
              <a:t>(Declaration)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스크립트릿이나</a:t>
            </a:r>
            <a:r>
              <a:rPr lang="ko-KR" altLang="en-US" dirty="0" smtClean="0"/>
              <a:t> 표현식에서 사용할 수 있는 함수를 작성할 때 사용</a:t>
            </a:r>
            <a:endParaRPr lang="en-US" altLang="ko-KR" dirty="0" smtClean="0"/>
          </a:p>
          <a:p>
            <a:r>
              <a:rPr lang="ko-KR" altLang="en-US" dirty="0" err="1" smtClean="0"/>
              <a:t>선언부</a:t>
            </a:r>
            <a:r>
              <a:rPr lang="ko-KR" altLang="en-US" dirty="0" smtClean="0"/>
              <a:t> 형식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772503"/>
            <a:ext cx="642942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&lt;%!</a:t>
            </a:r>
            <a:endParaRPr lang="ko-KR" altLang="en-US" b="1" dirty="0" smtClean="0"/>
          </a:p>
          <a:p>
            <a:r>
              <a:rPr lang="en-US" dirty="0" smtClean="0"/>
              <a:t>    public </a:t>
            </a:r>
            <a:r>
              <a:rPr lang="ko-KR" altLang="en-US" dirty="0" err="1" smtClean="0"/>
              <a:t>리턴타입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메서드이름</a:t>
            </a:r>
            <a:r>
              <a:rPr lang="en-US" dirty="0" smtClean="0"/>
              <a:t>(</a:t>
            </a:r>
            <a:r>
              <a:rPr lang="ko-KR" altLang="en-US" dirty="0" err="1" smtClean="0"/>
              <a:t>파라미터목록</a:t>
            </a:r>
            <a:r>
              <a:rPr lang="en-US" dirty="0" smtClean="0"/>
              <a:t>) {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1;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2;</a:t>
            </a:r>
            <a:endParaRPr lang="ko-KR" altLang="en-US" dirty="0" smtClean="0"/>
          </a:p>
          <a:p>
            <a:r>
              <a:rPr lang="en-US" dirty="0" smtClean="0"/>
              <a:t>        ...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n;</a:t>
            </a:r>
            <a:endParaRPr lang="ko-KR" altLang="en-US" dirty="0" smtClean="0"/>
          </a:p>
          <a:p>
            <a:r>
              <a:rPr lang="en-US" dirty="0" smtClean="0"/>
              <a:t>        return </a:t>
            </a:r>
            <a:r>
              <a:rPr lang="ko-KR" altLang="en-US" dirty="0" smtClean="0"/>
              <a:t>값</a:t>
            </a:r>
            <a:r>
              <a:rPr lang="en-US" dirty="0" smtClean="0"/>
              <a:t>;</a:t>
            </a:r>
            <a:endParaRPr lang="ko-KR" altLang="en-US" dirty="0" smtClean="0"/>
          </a:p>
          <a:p>
            <a:r>
              <a:rPr lang="en-US" dirty="0" smtClean="0"/>
              <a:t>    }</a:t>
            </a:r>
            <a:endParaRPr lang="ko-KR" altLang="en-US" dirty="0" smtClean="0"/>
          </a:p>
          <a:p>
            <a:r>
              <a:rPr lang="en-US" b="1" dirty="0" smtClean="0"/>
              <a:t>%&gt;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파라미터 값 전달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071546"/>
            <a:ext cx="707236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r>
              <a:rPr lang="en-US" altLang="ko-KR" b="1" dirty="0" smtClean="0"/>
              <a:t>&lt;%!</a:t>
            </a:r>
          </a:p>
          <a:p>
            <a:r>
              <a:rPr lang="en-US" altLang="ko-KR" b="1" dirty="0" smtClean="0"/>
              <a:t>    public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multiply(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a 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b) {</a:t>
            </a:r>
          </a:p>
          <a:p>
            <a:r>
              <a:rPr lang="en-US" altLang="ko-KR" b="1" dirty="0" smtClean="0"/>
              <a:t>    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c = a * b;</a:t>
            </a:r>
          </a:p>
          <a:p>
            <a:r>
              <a:rPr lang="en-US" altLang="ko-KR" b="1" dirty="0" smtClean="0"/>
              <a:t>        return c;</a:t>
            </a:r>
          </a:p>
          <a:p>
            <a:r>
              <a:rPr lang="en-US" altLang="ko-KR" b="1" dirty="0" smtClean="0"/>
              <a:t>    }</a:t>
            </a:r>
          </a:p>
          <a:p>
            <a:r>
              <a:rPr lang="en-US" altLang="ko-KR" b="1" dirty="0" smtClean="0"/>
              <a:t>%&gt;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&lt;head&gt;&lt;title&gt;</a:t>
            </a:r>
            <a:r>
              <a:rPr lang="ko-KR" altLang="en-US" dirty="0" err="1" smtClean="0"/>
              <a:t>선언부를</a:t>
            </a:r>
            <a:r>
              <a:rPr lang="ko-KR" altLang="en-US" dirty="0" smtClean="0"/>
              <a:t> 사용한 두 </a:t>
            </a:r>
            <a:r>
              <a:rPr lang="ko-KR" altLang="en-US" dirty="0" err="1" smtClean="0"/>
              <a:t>정수값의</a:t>
            </a:r>
            <a:r>
              <a:rPr lang="ko-KR" altLang="en-US" dirty="0" smtClean="0"/>
              <a:t> 곱</a:t>
            </a:r>
            <a:r>
              <a:rPr lang="en-US" altLang="ko-KR" dirty="0" smtClean="0"/>
              <a:t>&lt;/title&gt;&lt;/head&gt;</a:t>
            </a:r>
          </a:p>
          <a:p>
            <a:r>
              <a:rPr lang="en-US" altLang="ko-KR" dirty="0" smtClean="0"/>
              <a:t>&lt;body&gt;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 * 25 = &lt;%= </a:t>
            </a:r>
            <a:r>
              <a:rPr lang="en-US" altLang="ko-KR" b="1" dirty="0" smtClean="0"/>
              <a:t>multiply(10, 25)</a:t>
            </a:r>
            <a:r>
              <a:rPr lang="en-US" altLang="ko-KR" dirty="0" smtClean="0"/>
              <a:t> %&gt;</a:t>
            </a:r>
            <a:endParaRPr lang="en-US" altLang="ko-KR" dirty="0"/>
          </a:p>
        </p:txBody>
      </p:sp>
      <p:pic>
        <p:nvPicPr>
          <p:cNvPr id="24578" name="Picture 2" descr="fig03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571612"/>
            <a:ext cx="24955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브라우저가 웹 서버에 전송한 요청 관련 정보 제공</a:t>
            </a:r>
            <a:endParaRPr lang="en-US" altLang="ko-KR" dirty="0" smtClean="0"/>
          </a:p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관련된 정보 읽기 기능</a:t>
            </a:r>
          </a:p>
          <a:p>
            <a:pPr lvl="1"/>
            <a:r>
              <a:rPr lang="ko-KR" altLang="en-US" dirty="0" smtClean="0"/>
              <a:t>서버와 관련된 정보 읽기 기능</a:t>
            </a:r>
          </a:p>
          <a:p>
            <a:pPr lvl="1"/>
            <a:r>
              <a:rPr lang="ko-KR" altLang="en-US" dirty="0" smtClean="0"/>
              <a:t>클라이언트가 전송한 요청 파라미터 읽기 기능</a:t>
            </a:r>
          </a:p>
          <a:p>
            <a:pPr lvl="1"/>
            <a:r>
              <a:rPr lang="ko-KR" altLang="en-US" dirty="0" smtClean="0"/>
              <a:t>클라이언트가 전송한 요청 헤더 읽기 기능</a:t>
            </a:r>
          </a:p>
          <a:p>
            <a:pPr lvl="1"/>
            <a:r>
              <a:rPr lang="ko-KR" altLang="en-US" dirty="0" smtClean="0"/>
              <a:t>클라이언트가 전송한 쿠키 읽기 기능</a:t>
            </a:r>
          </a:p>
          <a:p>
            <a:pPr lvl="1"/>
            <a:r>
              <a:rPr lang="ko-KR" altLang="en-US" dirty="0" smtClean="0"/>
              <a:t>속성 처리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주요 </a:t>
            </a:r>
            <a:r>
              <a:rPr lang="ko-KR" altLang="en-US" dirty="0" smtClean="0"/>
              <a:t>정보 제공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85750" y="1190625"/>
          <a:ext cx="8501062" cy="339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286"/>
                <a:gridCol w="1180711"/>
                <a:gridCol w="5136065"/>
              </a:tblGrid>
              <a:tr h="31127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메서드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리턴 타입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/>
                        <a:t>설명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102337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getRemoteAddr</a:t>
                      </a:r>
                      <a:r>
                        <a:rPr lang="en-US" sz="1400" kern="100" dirty="0"/>
                        <a:t>()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String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웹 서버에 연결한 클라이언트의</a:t>
                      </a:r>
                      <a:r>
                        <a:rPr lang="en-US" sz="1400" kern="100" dirty="0"/>
                        <a:t> IP </a:t>
                      </a:r>
                      <a:r>
                        <a:rPr lang="ko-KR" sz="1400" kern="100" dirty="0"/>
                        <a:t>주소를 구한다</a:t>
                      </a:r>
                      <a:r>
                        <a:rPr lang="en-US" sz="1400" kern="100" dirty="0"/>
                        <a:t>. </a:t>
                      </a:r>
                      <a:r>
                        <a:rPr lang="ko-KR" sz="1400" kern="100" dirty="0"/>
                        <a:t>게시판이나 방명록 등에서 글 작성자의</a:t>
                      </a:r>
                      <a:r>
                        <a:rPr lang="en-US" sz="1400" kern="100" dirty="0"/>
                        <a:t> IP </a:t>
                      </a:r>
                      <a:r>
                        <a:rPr lang="ko-KR" sz="1400" kern="100" dirty="0"/>
                        <a:t>주소가 자동으로 입력되기도 하는데</a:t>
                      </a:r>
                      <a:r>
                        <a:rPr lang="en-US" sz="1400" kern="100" dirty="0"/>
                        <a:t>, </a:t>
                      </a:r>
                      <a:r>
                        <a:rPr lang="ko-KR" sz="1400" kern="100" dirty="0"/>
                        <a:t>이때 입력되는</a:t>
                      </a:r>
                      <a:r>
                        <a:rPr lang="en-US" sz="1400" kern="100" dirty="0"/>
                        <a:t> IP </a:t>
                      </a:r>
                      <a:r>
                        <a:rPr lang="ko-KR" sz="1400" kern="100" dirty="0"/>
                        <a:t>주소가 바로 이 메서드를 사용하여 구한 것이다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4093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getMethod</a:t>
                      </a:r>
                      <a:r>
                        <a:rPr lang="en-US" sz="1400" kern="100" dirty="0"/>
                        <a:t>()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String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웹 브라우저가 정보를 전송할 때 사용한 방식을 구한다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4093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/>
                        <a:t>getRequestURI()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String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웹 브라우저가 요청한</a:t>
                      </a:r>
                      <a:r>
                        <a:rPr lang="en-US" sz="1400" kern="100" dirty="0"/>
                        <a:t> URL</a:t>
                      </a:r>
                      <a:r>
                        <a:rPr lang="ko-KR" sz="1400" kern="100" dirty="0"/>
                        <a:t>에서 경로를 구한다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4093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/>
                        <a:t>getContextPath()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/>
                        <a:t>String</a:t>
                      </a:r>
                      <a:endParaRPr lang="ko-KR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JSP</a:t>
                      </a:r>
                      <a:r>
                        <a:rPr lang="en-US" sz="1400" kern="100" dirty="0"/>
                        <a:t> </a:t>
                      </a:r>
                      <a:r>
                        <a:rPr lang="ko-KR" sz="1400" kern="100" dirty="0"/>
                        <a:t>페이지가 속한 웹 어플리케이션의 </a:t>
                      </a:r>
                      <a:r>
                        <a:rPr lang="ko-KR" sz="1400" kern="100" dirty="0" err="1"/>
                        <a:t>컨텍스트</a:t>
                      </a:r>
                      <a:r>
                        <a:rPr lang="ko-KR" sz="1400" kern="100" dirty="0"/>
                        <a:t> 경로를 구한다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4093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getServerName</a:t>
                      </a:r>
                      <a:r>
                        <a:rPr lang="en-US" sz="1400" kern="100" dirty="0"/>
                        <a:t>()</a:t>
                      </a:r>
                      <a:endParaRPr lang="ko-KR" sz="1400" kern="100" dirty="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String</a:t>
                      </a:r>
                      <a:endParaRPr lang="ko-KR" sz="1400" kern="100" dirty="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연결할 때 사용한 서버 이름을 구한다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4093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/>
                        <a:t>getServerPort()</a:t>
                      </a:r>
                      <a:endParaRPr lang="ko-KR" sz="14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int</a:t>
                      </a:r>
                      <a:endParaRPr lang="ko-KR" sz="1400" kern="100" dirty="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서버가 </a:t>
                      </a:r>
                      <a:r>
                        <a:rPr lang="ko-KR" sz="1400" kern="100" dirty="0" err="1"/>
                        <a:t>실행중인</a:t>
                      </a:r>
                      <a:r>
                        <a:rPr lang="ko-KR" sz="1400" kern="100" dirty="0"/>
                        <a:t> 포트 번호를 구한다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</a:tbl>
          </a:graphicData>
        </a:graphic>
      </p:graphicFrame>
      <p:pic>
        <p:nvPicPr>
          <p:cNvPr id="25603" name="Picture 3" descr="fig03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643446"/>
            <a:ext cx="3867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파라미터</a:t>
            </a:r>
            <a:endParaRPr lang="ko-KR" altLang="en-US" dirty="0"/>
          </a:p>
        </p:txBody>
      </p:sp>
      <p:pic>
        <p:nvPicPr>
          <p:cNvPr id="26626" name="Picture 2" descr="fig03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85860"/>
            <a:ext cx="4357718" cy="485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읽기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85750" y="1190625"/>
          <a:ext cx="8501062" cy="450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792"/>
                <a:gridCol w="2140039"/>
                <a:gridCol w="2922231"/>
              </a:tblGrid>
              <a:tr h="4713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92981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파라미터의 값을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getParameterValues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String[]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모든 파라미터의 값을 배열로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6198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getParameterNames()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java.util.Enumeration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이름을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getParameterMap()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java.util.Map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맵을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파라미터 이름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쌍으로 구성된다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r>
              <a:rPr lang="en-US" altLang="ko-KR" dirty="0" smtClean="0"/>
              <a:t>page Directive</a:t>
            </a:r>
            <a:endParaRPr lang="en-US" altLang="ko-KR" dirty="0" smtClean="0"/>
          </a:p>
          <a:p>
            <a:r>
              <a:rPr lang="en-US" altLang="ko-KR" dirty="0" smtClean="0"/>
              <a:t>Script</a:t>
            </a:r>
            <a:r>
              <a:rPr lang="ko-KR" altLang="en-US" dirty="0" smtClean="0"/>
              <a:t>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GET </a:t>
            </a:r>
            <a:r>
              <a:rPr lang="ko-KR" altLang="en-US" sz="2400" dirty="0" smtClean="0"/>
              <a:t>방식</a:t>
            </a:r>
            <a:r>
              <a:rPr lang="en-US" altLang="ko-KR" sz="2400" dirty="0" smtClean="0"/>
              <a:t>(METHOD)/POST </a:t>
            </a:r>
            <a:r>
              <a:rPr lang="ko-KR" altLang="en-US" sz="2400" dirty="0" smtClean="0"/>
              <a:t>방식</a:t>
            </a:r>
            <a:r>
              <a:rPr lang="en-US" altLang="ko-KR" sz="2400" dirty="0" smtClean="0"/>
              <a:t>(METHOD)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파라미터를 전송하는 방식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GET : </a:t>
            </a:r>
            <a:r>
              <a:rPr lang="ko-KR" altLang="en-US" sz="2000" dirty="0" err="1" smtClean="0"/>
              <a:t>쿼리문자열로</a:t>
            </a:r>
            <a:r>
              <a:rPr lang="ko-KR" altLang="en-US" sz="2000" dirty="0" smtClean="0"/>
              <a:t> 전송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POST : </a:t>
            </a:r>
            <a:r>
              <a:rPr lang="ko-KR" altLang="en-US" sz="2000" dirty="0" smtClean="0"/>
              <a:t>요청 몸체 데이터로 전송</a:t>
            </a:r>
            <a:endParaRPr lang="en-US" altLang="ko-KR" sz="2000" dirty="0" smtClean="0"/>
          </a:p>
          <a:p>
            <a:r>
              <a:rPr lang="en-US" altLang="ko-KR" sz="2000" dirty="0" smtClean="0"/>
              <a:t>GET </a:t>
            </a:r>
            <a:r>
              <a:rPr lang="ko-KR" altLang="en-US" sz="2000" dirty="0" smtClean="0"/>
              <a:t>방식 전송 예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POST </a:t>
            </a:r>
            <a:r>
              <a:rPr lang="ko-KR" altLang="en-US" sz="2000" dirty="0" smtClean="0"/>
              <a:t>방식 전송 예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71538" y="2686947"/>
            <a:ext cx="642942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GET /</a:t>
            </a:r>
            <a:r>
              <a:rPr lang="en-US" altLang="ko-KR" sz="1400" dirty="0" err="1" smtClean="0"/>
              <a:t>chap03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viewParameter.jsp</a:t>
            </a:r>
            <a:r>
              <a:rPr lang="en-US" altLang="ko-KR" sz="1400" b="1" dirty="0" err="1" smtClean="0"/>
              <a:t>?name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cbk&amp;address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seoul</a:t>
            </a:r>
            <a:r>
              <a:rPr lang="en-US" altLang="ko-KR" sz="1400" dirty="0" smtClean="0"/>
              <a:t> HTTP/1.1</a:t>
            </a:r>
          </a:p>
          <a:p>
            <a:r>
              <a:rPr lang="en-US" altLang="ko-KR" sz="1400" dirty="0" smtClean="0"/>
              <a:t>Host: </a:t>
            </a:r>
            <a:r>
              <a:rPr lang="en-US" altLang="ko-KR" sz="1400" dirty="0" err="1" smtClean="0"/>
              <a:t>localhost:8080</a:t>
            </a:r>
            <a:endParaRPr lang="en-US" altLang="ko-KR" sz="1400" dirty="0" smtClean="0"/>
          </a:p>
          <a:p>
            <a:r>
              <a:rPr lang="en-US" altLang="ko-KR" sz="1400" dirty="0" smtClean="0"/>
              <a:t>User-Agent: Mozilla/5.0 (Windows; U; Windows NT 6.0; ...</a:t>
            </a:r>
          </a:p>
          <a:p>
            <a:r>
              <a:rPr lang="en-US" altLang="ko-KR" sz="1400" dirty="0" smtClean="0"/>
              <a:t>Accept: text/</a:t>
            </a:r>
            <a:r>
              <a:rPr lang="en-US" altLang="ko-KR" sz="1400" dirty="0" err="1" smtClean="0"/>
              <a:t>html,application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xhtml+xml,application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xml;q</a:t>
            </a:r>
            <a:r>
              <a:rPr lang="en-US" altLang="ko-KR" sz="1400" dirty="0" smtClean="0"/>
              <a:t>=0.9,*/*;q=0.8</a:t>
            </a:r>
          </a:p>
          <a:p>
            <a:r>
              <a:rPr lang="en-US" altLang="ko-KR" sz="1400" dirty="0" smtClean="0"/>
              <a:t>Accept-Language: </a:t>
            </a:r>
            <a:r>
              <a:rPr lang="en-US" altLang="ko-KR" sz="1400" dirty="0" err="1" smtClean="0"/>
              <a:t>ko-kr,ko;q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0.8,en-us;q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0.5,en;q</a:t>
            </a:r>
            <a:r>
              <a:rPr lang="en-US" altLang="ko-KR" sz="1400" dirty="0" smtClean="0"/>
              <a:t>=0.3</a:t>
            </a:r>
          </a:p>
          <a:p>
            <a:r>
              <a:rPr lang="en-US" altLang="ko-KR" sz="1400" dirty="0" smtClean="0"/>
              <a:t>…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071538" y="4500570"/>
            <a:ext cx="635798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POST /</a:t>
            </a:r>
            <a:r>
              <a:rPr lang="en-US" altLang="ko-KR" sz="1400" dirty="0" err="1" smtClean="0"/>
              <a:t>chap03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viewParameter.jsp</a:t>
            </a:r>
            <a:r>
              <a:rPr lang="en-US" altLang="ko-KR" sz="1400" dirty="0" smtClean="0"/>
              <a:t> HTTP/1.1</a:t>
            </a:r>
          </a:p>
          <a:p>
            <a:r>
              <a:rPr lang="en-US" altLang="ko-KR" sz="1400" dirty="0" smtClean="0"/>
              <a:t>Host: </a:t>
            </a:r>
            <a:r>
              <a:rPr lang="en-US" altLang="ko-KR" sz="1400" dirty="0" err="1" smtClean="0"/>
              <a:t>localhost:8080</a:t>
            </a:r>
            <a:endParaRPr lang="en-US" altLang="ko-KR" sz="1400" dirty="0" smtClean="0"/>
          </a:p>
          <a:p>
            <a:r>
              <a:rPr lang="en-US" altLang="ko-KR" sz="1400" dirty="0" smtClean="0"/>
              <a:t>User-Agent: Mozilla/5.0 (Windows; U; Windows NT 6.0; </a:t>
            </a:r>
            <a:r>
              <a:rPr lang="en-US" altLang="ko-KR" sz="1400" dirty="0" err="1" smtClean="0"/>
              <a:t>ko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rv:1.9.0.3</a:t>
            </a:r>
            <a:r>
              <a:rPr lang="en-US" altLang="ko-KR" sz="1400" dirty="0" smtClean="0"/>
              <a:t>) ...</a:t>
            </a:r>
          </a:p>
          <a:p>
            <a:r>
              <a:rPr lang="en-US" altLang="ko-KR" sz="1400" dirty="0" smtClean="0"/>
              <a:t>...</a:t>
            </a:r>
          </a:p>
          <a:p>
            <a:r>
              <a:rPr lang="en-US" altLang="ko-KR" sz="1400" dirty="0" smtClean="0"/>
              <a:t>Content-Type: application/x-www-form-</a:t>
            </a:r>
            <a:r>
              <a:rPr lang="en-US" altLang="ko-KR" sz="1400" dirty="0" err="1" smtClean="0"/>
              <a:t>urlencoded</a:t>
            </a:r>
            <a:endParaRPr lang="en-US" altLang="ko-KR" sz="1400" dirty="0" smtClean="0"/>
          </a:p>
          <a:p>
            <a:r>
              <a:rPr lang="en-US" altLang="ko-KR" sz="1400" dirty="0" smtClean="0"/>
              <a:t>Content-Length: 22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name=</a:t>
            </a:r>
            <a:r>
              <a:rPr lang="en-US" altLang="ko-KR" sz="1400" b="1" dirty="0" err="1" smtClean="0"/>
              <a:t>cbk&amp;address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seoul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파라미터 값의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파라미터 값의 </a:t>
            </a:r>
            <a:r>
              <a:rPr lang="ko-KR" altLang="en-US" sz="2000" dirty="0" err="1" smtClean="0"/>
              <a:t>인코딩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디코딩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/>
              <a:t>JSP</a:t>
            </a:r>
            <a:r>
              <a:rPr lang="ko-KR" altLang="en-US" sz="2000" dirty="0" smtClean="0"/>
              <a:t>에서 파라미터 로딩 시 인코딩 지정 필요</a:t>
            </a:r>
            <a:endParaRPr lang="ko-KR" altLang="en-US" sz="2000" dirty="0"/>
          </a:p>
        </p:txBody>
      </p:sp>
      <p:pic>
        <p:nvPicPr>
          <p:cNvPr id="27650" name="Picture 2" descr="fig03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71612"/>
            <a:ext cx="4161905" cy="29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28662" y="5000636"/>
            <a:ext cx="692948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err="1" smtClean="0"/>
              <a:t>request.setCharacterEncoding</a:t>
            </a:r>
            <a:r>
              <a:rPr lang="en-US" altLang="ko-KR" b="1" dirty="0" smtClean="0"/>
              <a:t>("</a:t>
            </a:r>
            <a:r>
              <a:rPr lang="en-US" altLang="ko-KR" b="1" dirty="0" err="1" smtClean="0"/>
              <a:t>euc-kr</a:t>
            </a:r>
            <a:r>
              <a:rPr lang="en-US" altLang="ko-KR" b="1" dirty="0" smtClean="0"/>
              <a:t>");</a:t>
            </a:r>
          </a:p>
          <a:p>
            <a:r>
              <a:rPr lang="en-US" altLang="ko-KR" dirty="0" smtClean="0"/>
              <a:t>    String name 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("name");</a:t>
            </a:r>
          </a:p>
          <a:p>
            <a:r>
              <a:rPr lang="en-US" altLang="ko-KR" dirty="0" smtClean="0"/>
              <a:t>%&gt;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 헤더 정보 읽기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85750" y="1190625"/>
          <a:ext cx="8501062" cy="43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231"/>
                <a:gridCol w="2140039"/>
                <a:gridCol w="3438792"/>
              </a:tblGrid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리턴 타입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지정한 이름의 헤더 값을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6937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getHeaders(String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java.util.Enumeration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지정한 이름의 헤더 목록을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getHeaderNames()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java.util.Enumeration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모든 헤더의 이름을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6937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getIntHeader(String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int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정수 값으로 </a:t>
                      </a:r>
                      <a:r>
                        <a:rPr lang="ko-KR" sz="1600" kern="100" dirty="0" smtClean="0"/>
                        <a:t>읽어</a:t>
                      </a:r>
                      <a:r>
                        <a:rPr lang="en-US" altLang="ko-KR" sz="1600" kern="100" dirty="0" smtClean="0"/>
                        <a:t> </a:t>
                      </a:r>
                      <a:r>
                        <a:rPr lang="ko-KR" sz="1600" kern="100" dirty="0" smtClean="0"/>
                        <a:t>온다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  <a:tr h="13875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getDateHeader(String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long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시간 값으로 </a:t>
                      </a:r>
                      <a:r>
                        <a:rPr lang="ko-KR" sz="1600" kern="100" dirty="0" smtClean="0"/>
                        <a:t>읽어</a:t>
                      </a:r>
                      <a:r>
                        <a:rPr lang="en-US" altLang="ko-KR" sz="1600" kern="100" dirty="0" smtClean="0"/>
                        <a:t> </a:t>
                      </a:r>
                      <a:r>
                        <a:rPr lang="ko-KR" sz="1600" kern="100" dirty="0" smtClean="0"/>
                        <a:t>온다</a:t>
                      </a:r>
                      <a:r>
                        <a:rPr lang="en-US" sz="1600" kern="100" dirty="0" smtClean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70842" marR="7084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브라우저에 전송하는 응답 정보 설정</a:t>
            </a:r>
            <a:endParaRPr lang="en-US" altLang="ko-KR" dirty="0" smtClean="0"/>
          </a:p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정보 입력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리다이렉트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헤더 설정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85750" y="1190625"/>
          <a:ext cx="8501062" cy="422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559"/>
                <a:gridCol w="1180711"/>
                <a:gridCol w="3438792"/>
              </a:tblGrid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 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addDateHeader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name, long date)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값으로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 정수 값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setDateHeader(String name, long date)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  <a:tr h="5646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헤더의 값을 정수 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0842" marR="70842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리다이렉트</a:t>
            </a:r>
            <a:r>
              <a:rPr lang="en-US" altLang="ko-KR" dirty="0" smtClean="0"/>
              <a:t>(Redirect)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페이지로 이동하라고 웹 브라우저에 응답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err="1" smtClean="0"/>
              <a:t>response.sendRedirect</a:t>
            </a:r>
            <a:r>
              <a:rPr lang="en-US" dirty="0" smtClean="0"/>
              <a:t>(String location)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pic>
        <p:nvPicPr>
          <p:cNvPr id="28674" name="Picture 2" descr="fig03-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819284"/>
            <a:ext cx="36290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JSP </a:t>
            </a:r>
            <a:r>
              <a:rPr lang="ko-KR" altLang="en-US" smtClean="0"/>
              <a:t>코드의 일반적 구성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1409391"/>
            <a:ext cx="742955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euc-kr</a:t>
            </a:r>
            <a:r>
              <a:rPr lang="en-US" dirty="0" smtClean="0"/>
              <a:t>" %&gt;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&lt;html&gt;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&lt;head</a:t>
            </a:r>
            <a:r>
              <a:rPr lang="en-US" dirty="0" smtClean="0"/>
              <a:t>&gt;&lt;</a:t>
            </a:r>
            <a:r>
              <a:rPr lang="en-US" dirty="0" smtClean="0"/>
              <a:t>title&gt;HTML </a:t>
            </a:r>
            <a:r>
              <a:rPr lang="ko-KR" altLang="en-US" dirty="0" smtClean="0"/>
              <a:t>문서의 제목</a:t>
            </a:r>
            <a:r>
              <a:rPr lang="en-US" dirty="0" smtClean="0"/>
              <a:t>&lt;/title</a:t>
            </a:r>
            <a:r>
              <a:rPr lang="en-US" dirty="0" smtClean="0"/>
              <a:t>&gt;&lt;/</a:t>
            </a:r>
            <a:r>
              <a:rPr lang="en-US" dirty="0" smtClean="0"/>
              <a:t>head&gt;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&lt;body&gt;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&lt;%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String </a:t>
            </a:r>
            <a:r>
              <a:rPr lang="en-US" dirty="0" err="1" smtClean="0"/>
              <a:t>bookTitle</a:t>
            </a:r>
            <a:r>
              <a:rPr lang="en-US" dirty="0" smtClean="0"/>
              <a:t> = "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ko-KR" altLang="en-US" dirty="0" smtClean="0"/>
              <a:t>프로그래밍</a:t>
            </a:r>
            <a:r>
              <a:rPr lang="en-US" dirty="0" smtClean="0"/>
              <a:t>";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String author = "</a:t>
            </a:r>
            <a:r>
              <a:rPr lang="ko-KR" altLang="en-US" dirty="0" smtClean="0"/>
              <a:t>최범균</a:t>
            </a:r>
            <a:r>
              <a:rPr lang="en-US" dirty="0" smtClean="0"/>
              <a:t>";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%&gt;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&lt;b&gt;&lt;%= </a:t>
            </a:r>
            <a:r>
              <a:rPr lang="en-US" dirty="0" err="1" smtClean="0"/>
              <a:t>bookTitle</a:t>
            </a:r>
            <a:r>
              <a:rPr lang="en-US" dirty="0" smtClean="0"/>
              <a:t> %&gt;&lt;/b&gt;(&lt;%= author %&gt;)</a:t>
            </a:r>
            <a:r>
              <a:rPr lang="ko-KR" altLang="en-US" dirty="0" smtClean="0"/>
              <a:t>입니다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&lt;/body&gt;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&lt;/html&gt;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15140" y="1285860"/>
            <a:ext cx="1928794" cy="10001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설정 부분</a:t>
            </a:r>
            <a:endParaRPr lang="en-US" altLang="ko-KR" sz="1600" dirty="0" smtClean="0"/>
          </a:p>
          <a:p>
            <a:r>
              <a:rPr lang="en-US" sz="1600" dirty="0" err="1" smtClean="0"/>
              <a:t>JSP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페이지에 대한</a:t>
            </a:r>
            <a:endParaRPr lang="en-US" altLang="ko-KR" sz="1600" dirty="0" smtClean="0"/>
          </a:p>
          <a:p>
            <a:r>
              <a:rPr lang="ko-KR" altLang="en-US" sz="1600" dirty="0" smtClean="0"/>
              <a:t>설정 정보</a:t>
            </a:r>
            <a:endParaRPr lang="ko-KR" altLang="en-US" sz="1600" dirty="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4537472" y="3945837"/>
            <a:ext cx="39282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2264" y="2928934"/>
            <a:ext cx="15600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생성 부분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HTML </a:t>
            </a:r>
            <a:r>
              <a:rPr lang="ko-KR" altLang="en-US" sz="1600" dirty="0" smtClean="0"/>
              <a:t>코드 및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스크립트</a:t>
            </a:r>
            <a:endParaRPr lang="ko-KR" altLang="en-US" sz="1600" dirty="0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6429388" y="1695143"/>
            <a:ext cx="57150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디렉티브</a:t>
            </a:r>
            <a:r>
              <a:rPr lang="en-US" dirty="0" smtClean="0"/>
              <a:t>(Directive)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스크립트</a:t>
            </a:r>
            <a:r>
              <a:rPr lang="en-US" dirty="0" smtClean="0"/>
              <a:t>: </a:t>
            </a:r>
            <a:r>
              <a:rPr lang="ko-KR" altLang="en-US" dirty="0" err="1" smtClean="0"/>
              <a:t>스크립트릿</a:t>
            </a:r>
            <a:r>
              <a:rPr lang="en-US" dirty="0" smtClean="0"/>
              <a:t>(</a:t>
            </a:r>
            <a:r>
              <a:rPr lang="en-US" dirty="0" err="1" smtClean="0"/>
              <a:t>Scriptlet</a:t>
            </a:r>
            <a:r>
              <a:rPr lang="en-US" dirty="0" smtClean="0"/>
              <a:t>), </a:t>
            </a:r>
            <a:r>
              <a:rPr lang="ko-KR" altLang="en-US" dirty="0" smtClean="0"/>
              <a:t>표현식</a:t>
            </a:r>
            <a:r>
              <a:rPr lang="en-US" dirty="0" smtClean="0"/>
              <a:t>(Expression), </a:t>
            </a:r>
            <a:r>
              <a:rPr lang="ko-KR" altLang="en-US" dirty="0" err="1" smtClean="0"/>
              <a:t>선언부</a:t>
            </a:r>
            <a:r>
              <a:rPr lang="en-US" dirty="0" smtClean="0"/>
              <a:t>(Declaration)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표현 언어</a:t>
            </a:r>
            <a:r>
              <a:rPr lang="en-US" dirty="0" smtClean="0"/>
              <a:t>(Expression Language)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기본 객체</a:t>
            </a:r>
            <a:r>
              <a:rPr lang="en-US" dirty="0" smtClean="0"/>
              <a:t>(Implicit Object)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정적인 데이터</a:t>
            </a:r>
          </a:p>
          <a:p>
            <a:pPr lvl="0"/>
            <a:r>
              <a:rPr lang="ko-KR" altLang="en-US" dirty="0" smtClean="0"/>
              <a:t>표준 액션 태그</a:t>
            </a:r>
            <a:r>
              <a:rPr lang="en-US" dirty="0" smtClean="0"/>
              <a:t>(Action Tag)</a:t>
            </a:r>
            <a:endParaRPr lang="ko-KR" altLang="en-US" dirty="0" smtClean="0"/>
          </a:p>
          <a:p>
            <a:r>
              <a:rPr lang="ko-KR" altLang="en-US" dirty="0" smtClean="0"/>
              <a:t>커스텀 태그</a:t>
            </a:r>
            <a:r>
              <a:rPr lang="en-US" dirty="0" smtClean="0"/>
              <a:t>(Custom Tag)</a:t>
            </a:r>
            <a:r>
              <a:rPr lang="ko-KR" altLang="en-US" dirty="0" smtClean="0"/>
              <a:t>와 표준 태그 라이브러리</a:t>
            </a:r>
            <a:r>
              <a:rPr lang="en-US" dirty="0" smtClean="0"/>
              <a:t>(</a:t>
            </a:r>
            <a:r>
              <a:rPr lang="en-US" dirty="0" err="1" smtClean="0"/>
              <a:t>JSTL</a:t>
            </a:r>
            <a:r>
              <a:rPr lang="en-US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설정 정보를 지정</a:t>
            </a:r>
            <a:endParaRPr lang="en-US" altLang="ko-KR" dirty="0" smtClean="0"/>
          </a:p>
          <a:p>
            <a:r>
              <a:rPr lang="ko-KR" altLang="en-US" dirty="0" err="1" smtClean="0"/>
              <a:t>디렉티브</a:t>
            </a:r>
            <a:r>
              <a:rPr lang="ko-KR" altLang="en-US" dirty="0" smtClean="0"/>
              <a:t> 구문</a:t>
            </a:r>
            <a:endParaRPr lang="en-US" altLang="ko-KR" dirty="0" smtClean="0"/>
          </a:p>
          <a:p>
            <a:pPr lvl="1"/>
            <a:r>
              <a:rPr lang="en-US" dirty="0" smtClean="0"/>
              <a:t>&lt;%@ </a:t>
            </a:r>
            <a:r>
              <a:rPr lang="ko-KR" altLang="en-US" dirty="0" err="1" smtClean="0"/>
              <a:t>디렉티브이름</a:t>
            </a:r>
            <a:r>
              <a:rPr lang="ko-KR" altLang="en-US" dirty="0" smtClean="0"/>
              <a:t> 속성</a:t>
            </a:r>
            <a:r>
              <a:rPr lang="en-US" dirty="0" smtClean="0"/>
              <a:t>1="</a:t>
            </a:r>
            <a:r>
              <a:rPr lang="ko-KR" altLang="en-US" dirty="0" smtClean="0"/>
              <a:t>값</a:t>
            </a:r>
            <a:r>
              <a:rPr lang="en-US" dirty="0" smtClean="0"/>
              <a:t>1" </a:t>
            </a:r>
            <a:r>
              <a:rPr lang="ko-KR" altLang="en-US" dirty="0" smtClean="0"/>
              <a:t>속성</a:t>
            </a:r>
            <a:r>
              <a:rPr lang="en-US" dirty="0" smtClean="0"/>
              <a:t>2="</a:t>
            </a:r>
            <a:r>
              <a:rPr lang="ko-KR" altLang="en-US" dirty="0" smtClean="0"/>
              <a:t>값</a:t>
            </a:r>
            <a:r>
              <a:rPr lang="en-US" dirty="0" smtClean="0"/>
              <a:t>2" ... %&gt;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euc-kr</a:t>
            </a:r>
            <a:r>
              <a:rPr lang="en-US" dirty="0" smtClean="0"/>
              <a:t>" %&gt;</a:t>
            </a:r>
          </a:p>
          <a:p>
            <a:r>
              <a:rPr lang="ko-KR" altLang="en-US" dirty="0" smtClean="0"/>
              <a:t>제공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정보를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버퍼의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 페이지 등 정보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taglib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사용할 태그 라이브러리를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: </a:t>
            </a:r>
            <a:r>
              <a:rPr lang="ko-KR" altLang="en-US" dirty="0" smtClean="0"/>
              <a:t>다른 문서를 포함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동적으로 출력 결과를 생성하기 위해 사용</a:t>
            </a:r>
            <a:endParaRPr lang="en-US" altLang="ko-KR" dirty="0" smtClean="0"/>
          </a:p>
          <a:p>
            <a:r>
              <a:rPr lang="ko-KR" altLang="en-US" dirty="0" smtClean="0"/>
              <a:t>스크립트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표현식</a:t>
            </a:r>
            <a:r>
              <a:rPr lang="en-US" altLang="ko-KR" dirty="0" smtClean="0"/>
              <a:t>(Expression) - </a:t>
            </a:r>
            <a:r>
              <a:rPr lang="ko-KR" altLang="en-US" dirty="0" smtClean="0"/>
              <a:t>값을 출력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자바 코드를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선언부</a:t>
            </a:r>
            <a:r>
              <a:rPr lang="en-US" altLang="ko-KR" dirty="0" smtClean="0"/>
              <a:t>(Declaration) - </a:t>
            </a:r>
            <a:r>
              <a:rPr lang="ko-KR" altLang="en-US" dirty="0" smtClean="0"/>
              <a:t>자바 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정의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</a:t>
            </a:r>
            <a:r>
              <a:rPr lang="en-US" altLang="ko-KR" dirty="0" smtClean="0"/>
              <a:t>(implicit 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프로그래밍에 필요한 기능을 제공</a:t>
            </a:r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별도 선언 없이 사용 가능</a:t>
            </a:r>
            <a:endParaRPr lang="en-US" altLang="ko-KR" dirty="0" smtClean="0"/>
          </a:p>
          <a:p>
            <a:r>
              <a:rPr lang="ko-KR" altLang="en-US" dirty="0" smtClean="0"/>
              <a:t>주요 기본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request : </a:t>
            </a:r>
            <a:r>
              <a:rPr lang="ko-KR" altLang="en-US" dirty="0" smtClean="0"/>
              <a:t>요청 정보를 구할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response : </a:t>
            </a:r>
            <a:r>
              <a:rPr lang="ko-KR" altLang="en-US" dirty="0" smtClean="0"/>
              <a:t>응답과 관련된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 : </a:t>
            </a:r>
            <a:r>
              <a:rPr lang="ko-KR" altLang="en-US" dirty="0" smtClean="0"/>
              <a:t>직접 응답을 출력할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 : </a:t>
            </a:r>
            <a:r>
              <a:rPr lang="ko-KR" altLang="en-US" dirty="0" smtClean="0"/>
              <a:t>세션 관리에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정보를 입력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ko-KR" altLang="en-US" dirty="0" smtClean="0"/>
              <a:t>가 생성할 문서의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여부</a:t>
            </a:r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작성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pPr lvl="1"/>
            <a:r>
              <a:rPr lang="en-US" altLang="ko-KR" dirty="0" smtClean="0"/>
              <a:t>&lt;%@ page import="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contentType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가 생성할 문서의 타입을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페이지에서 사용할 자바 클래스를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페이지가 세션을 사용할 지의 여부를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info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설명을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errorPage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에러가 발생할 때 보여 줄 페이지를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isErrorPage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에러 페이지인지의 여부를 지정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 캐릭터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페이지가 생성할 문서의 타입을 지정</a:t>
            </a:r>
            <a:endParaRPr lang="en-US" altLang="ko-KR" dirty="0" smtClean="0"/>
          </a:p>
          <a:p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형식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TYPE: </a:t>
            </a:r>
            <a:r>
              <a:rPr lang="ko-KR" altLang="en-US" dirty="0" smtClean="0"/>
              <a:t>생성할 문서의 </a:t>
            </a:r>
            <a:r>
              <a:rPr lang="en-US" altLang="ko-KR" dirty="0" smtClean="0"/>
              <a:t>MIME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text/html, text/xml, text/plain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캐릭터 셋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응답 문서의 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EUC</a:t>
            </a:r>
            <a:r>
              <a:rPr lang="en-US" altLang="ko-KR" dirty="0" smtClean="0"/>
              <a:t>-KR, </a:t>
            </a:r>
            <a:r>
              <a:rPr lang="en-US" altLang="ko-KR" dirty="0" err="1" smtClean="0"/>
              <a:t>UTF</a:t>
            </a:r>
            <a:r>
              <a:rPr lang="en-US" altLang="ko-KR" dirty="0" smtClean="0"/>
              <a:t>-8, ISO-8859-1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설정 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000100" y="2401403"/>
            <a:ext cx="3357586" cy="9561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TYPE;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charset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캐릭터 셋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0100" y="5286388"/>
            <a:ext cx="678661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1453</Words>
  <Application>Microsoft Office PowerPoint</Application>
  <PresentationFormat>화면 슬라이드 쇼(4:3)</PresentationFormat>
  <Paragraphs>308</Paragraphs>
  <Slides>25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7" baseType="lpstr">
      <vt:lpstr>cdb2004c012l</vt:lpstr>
      <vt:lpstr>Image</vt:lpstr>
      <vt:lpstr>Section3-JSP로 시작하는 Web Programming</vt:lpstr>
      <vt:lpstr>TOC</vt:lpstr>
      <vt:lpstr>JSP 코드의 일반적 구성</vt:lpstr>
      <vt:lpstr>JSP 페이지의 구성 요소</vt:lpstr>
      <vt:lpstr>디렉티브(Directive)</vt:lpstr>
      <vt:lpstr>스크립트 요소</vt:lpstr>
      <vt:lpstr>기본 객체(implicit object)</vt:lpstr>
      <vt:lpstr>page 디렉티브</vt:lpstr>
      <vt:lpstr>page 디렉티브: contentType 속성과 캐릭터 셋</vt:lpstr>
      <vt:lpstr>page 디렉티브: import 속성</vt:lpstr>
      <vt:lpstr>스크립트 요소</vt:lpstr>
      <vt:lpstr>스크립트릿(Scriptlet)</vt:lpstr>
      <vt:lpstr>표현식(Expression)</vt:lpstr>
      <vt:lpstr>선언부(Declaration)</vt:lpstr>
      <vt:lpstr>선언부와 파라미터 값 전달</vt:lpstr>
      <vt:lpstr>request 기본 객체</vt:lpstr>
      <vt:lpstr>request 기본 객체:주요 정보 제공 메서드</vt:lpstr>
      <vt:lpstr>요청 파라미터</vt:lpstr>
      <vt:lpstr>request 기본 객체:파라미터 읽기 메서드</vt:lpstr>
      <vt:lpstr>GET 방식(METHOD)/POST 방식(METHOD)</vt:lpstr>
      <vt:lpstr>파라미터 값의 인코딩/디코딩</vt:lpstr>
      <vt:lpstr>request 기본 객체 - 요청 헤더 정보 읽기</vt:lpstr>
      <vt:lpstr>response 기본 객체</vt:lpstr>
      <vt:lpstr>response 기본 객체 - 헤더 설정 메서드</vt:lpstr>
      <vt:lpstr>리다이렉트(Redirect)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Nal's</cp:lastModifiedBy>
  <cp:revision>44</cp:revision>
  <dcterms:created xsi:type="dcterms:W3CDTF">2006-10-05T04:04:58Z</dcterms:created>
  <dcterms:modified xsi:type="dcterms:W3CDTF">2010-02-01T02:34:39Z</dcterms:modified>
</cp:coreProperties>
</file>