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33418"/>
            <a:ext cx="9144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2050" name="Image" r:id="rId3" imgW="4241270" imgH="5396825" progId="">
                <p:embed/>
              </p:oleObj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2051" name="Image" r:id="rId4" imgW="3263492" imgH="4863492" progId="">
                <p:embed/>
              </p:oleObj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2052" name="Image" r:id="rId5" imgW="3492063" imgH="4926984" progId="">
                <p:embed/>
              </p:oleObj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53205"/>
            <a:ext cx="2133600" cy="168275"/>
          </a:xfrm>
          <a:prstGeom prst="rect">
            <a:avLst/>
          </a:prstGeom>
        </p:spPr>
        <p:txBody>
          <a:bodyPr/>
          <a:lstStyle>
            <a:lvl1pPr algn="r" latinLnBrk="0">
              <a:defRPr kumimoji="0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F2BCA1-CC59-40F8-AA85-1ABD9BDCA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62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4AA2E5D-F5CD-4CB8-B7D9-B846CDA5E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4962" y="6524625"/>
            <a:ext cx="8354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2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9046" y="-11113"/>
            <a:ext cx="2414954" cy="992188"/>
            <a:chOff x="0" y="390"/>
            <a:chExt cx="5760" cy="2202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1026" name="Image" r:id="rId16" imgW="4241270" imgH="5396825" progId="">
                <p:embed/>
              </p:oleObj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1027" name="Image" r:id="rId17" imgW="3263492" imgH="4863492" progId="">
                <p:embed/>
              </p:oleObj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1028" name="Image" r:id="rId18" imgW="3492063" imgH="4926984" progId="">
                <p:embed/>
              </p:oleObj>
            </a:graphicData>
          </a:graphic>
        </p:graphicFrame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2" y="1190625"/>
            <a:ext cx="8500696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804" y="214313"/>
            <a:ext cx="6858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  <a:br>
              <a:rPr lang="en-US" altLang="ko-KR" smtClean="0"/>
            </a:br>
            <a:r>
              <a:rPr lang="en-US" altLang="ko-KR" smtClean="0"/>
              <a:t> style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642947" y="6572250"/>
            <a:ext cx="179509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ko-KR" altLang="en-US" sz="1200" dirty="0">
                <a:latin typeface="굴림" pitchFamily="50" charset="-127"/>
                <a:ea typeface="+mn-ea"/>
              </a:rPr>
              <a:t>- </a:t>
            </a:r>
            <a:fld id="{E12DDD40-CCAA-4028-9DD1-9BBE91670711}" type="slidenum">
              <a:rPr kumimoji="0" lang="ko-KR" altLang="en-US" sz="1200">
                <a:latin typeface="굴림" pitchFamily="50" charset="-127"/>
                <a:ea typeface="+mn-ea"/>
              </a:rPr>
              <a:pPr algn="ctr">
                <a:defRPr/>
              </a:pPr>
              <a:t>‹#›</a:t>
            </a:fld>
            <a:r>
              <a:rPr kumimoji="0" lang="en-US" altLang="ko-KR" sz="1200" dirty="0">
                <a:latin typeface="굴림" pitchFamily="50" charset="-127"/>
                <a:ea typeface="+mn-ea"/>
              </a:rPr>
              <a:t> -</a:t>
            </a:r>
          </a:p>
        </p:txBody>
      </p:sp>
      <p:pic>
        <p:nvPicPr>
          <p:cNvPr id="1037" name="그림 13" descr="322px-Java_Logo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86500"/>
            <a:ext cx="3077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23115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Section4-Java Basic Structure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값의 크기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값은 </a:t>
            </a:r>
            <a:r>
              <a:rPr lang="en-US" altLang="ko-KR" dirty="0" smtClean="0"/>
              <a:t>true / false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연산자 목록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3 &lt; 2.5 → false, 4 &gt;= 3 → true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2357430"/>
          <a:ext cx="7858180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026"/>
                <a:gridCol w="6480154"/>
              </a:tblGrid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연산자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 == 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가 같을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다를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 != 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가 다를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그렇지 않을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 &gt; 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보다 클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그렇지 않을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 &gt;= b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</a:t>
                      </a:r>
                      <a:r>
                        <a:rPr lang="ko-KR" sz="1800" kern="100" dirty="0"/>
                        <a:t>가</a:t>
                      </a:r>
                      <a:r>
                        <a:rPr lang="en-US" sz="1800" kern="100" dirty="0"/>
                        <a:t> b</a:t>
                      </a:r>
                      <a:r>
                        <a:rPr lang="ko-KR" sz="1800" kern="100" dirty="0"/>
                        <a:t>보다 크거나 같은 </a:t>
                      </a:r>
                      <a:r>
                        <a:rPr lang="ko-KR" sz="1800" kern="100" dirty="0" smtClean="0"/>
                        <a:t>경우</a:t>
                      </a:r>
                      <a:r>
                        <a:rPr lang="en-US" sz="1800" kern="100" dirty="0" smtClean="0"/>
                        <a:t> true</a:t>
                      </a:r>
                      <a:r>
                        <a:rPr lang="en-US" sz="1800" kern="100" dirty="0"/>
                        <a:t>, </a:t>
                      </a:r>
                      <a:r>
                        <a:rPr lang="ko-KR" sz="1800" kern="100" dirty="0"/>
                        <a:t>그렇지 않을 경우</a:t>
                      </a:r>
                      <a:r>
                        <a:rPr lang="en-US" sz="1800" kern="100" dirty="0"/>
                        <a:t> false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3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 &lt; b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a</a:t>
                      </a:r>
                      <a:r>
                        <a:rPr lang="ko-KR" sz="1800" kern="100"/>
                        <a:t>가</a:t>
                      </a:r>
                      <a:r>
                        <a:rPr lang="en-US" sz="1800" kern="100"/>
                        <a:t> b</a:t>
                      </a:r>
                      <a:r>
                        <a:rPr lang="ko-KR" sz="1800" kern="100"/>
                        <a:t>보다 작을 경우</a:t>
                      </a:r>
                      <a:r>
                        <a:rPr lang="en-US" sz="1800" kern="100"/>
                        <a:t> true, </a:t>
                      </a:r>
                      <a:r>
                        <a:rPr lang="ko-KR" sz="1800" kern="100"/>
                        <a:t>그렇지 않을 경우</a:t>
                      </a:r>
                      <a:r>
                        <a:rPr lang="en-US" sz="1800" kern="100"/>
                        <a:t> false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951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 &lt;= b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a</a:t>
                      </a:r>
                      <a:r>
                        <a:rPr lang="ko-KR" sz="1800" kern="100" dirty="0"/>
                        <a:t>가</a:t>
                      </a:r>
                      <a:r>
                        <a:rPr lang="en-US" sz="1800" kern="100" dirty="0"/>
                        <a:t> b</a:t>
                      </a:r>
                      <a:r>
                        <a:rPr lang="ko-KR" sz="1800" kern="100" dirty="0"/>
                        <a:t>보다 작거나 같은 경우</a:t>
                      </a:r>
                      <a:r>
                        <a:rPr lang="en-US" sz="1800" kern="100" dirty="0"/>
                        <a:t> true, </a:t>
                      </a:r>
                      <a:r>
                        <a:rPr lang="ko-KR" sz="1800" kern="100" dirty="0"/>
                        <a:t>그렇지 않을 경우</a:t>
                      </a:r>
                      <a:r>
                        <a:rPr lang="en-US" sz="1800" kern="100" dirty="0"/>
                        <a:t> false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논리적으로 비교</a:t>
            </a:r>
            <a:endParaRPr lang="en-US" altLang="ko-KR" dirty="0" smtClean="0"/>
          </a:p>
          <a:p>
            <a:r>
              <a:rPr lang="ko-KR" altLang="en-US" dirty="0" smtClean="0"/>
              <a:t>연산자 목록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</a:p>
          <a:p>
            <a:pPr lvl="1"/>
            <a:r>
              <a:rPr lang="en-US" dirty="0" smtClean="0"/>
              <a:t>a &gt;= 1  &amp;&amp;  a &lt;= 10 </a:t>
            </a:r>
          </a:p>
          <a:p>
            <a:pPr lvl="1"/>
            <a:r>
              <a:rPr lang="en-US" dirty="0" smtClean="0"/>
              <a:t>a &lt; 1  ||  a &gt; 10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2285992"/>
          <a:ext cx="7715304" cy="235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5429288"/>
              </a:tblGrid>
              <a:tr h="445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latin typeface="+mn-ea"/>
                          <a:ea typeface="+mn-ea"/>
                        </a:rPr>
                        <a:t>연산자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20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88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ea"/>
                          <a:ea typeface="+mn-ea"/>
                        </a:rPr>
                        <a:t>b1 &amp;&amp; b2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b1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과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b2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가 모두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true, </a:t>
                      </a:r>
                      <a:endParaRPr lang="en-US" sz="2000" kern="10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 smtClean="0">
                          <a:latin typeface="+mn-ea"/>
                          <a:ea typeface="+mn-ea"/>
                        </a:rPr>
                        <a:t>그렇지 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않을 경우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false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288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ea"/>
                          <a:ea typeface="+mn-ea"/>
                        </a:rPr>
                        <a:t>b1 || b2</a:t>
                      </a:r>
                      <a:endParaRPr lang="ko-KR" sz="20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b1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과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b2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중 하나라도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true, </a:t>
                      </a:r>
                      <a:endParaRPr lang="en-US" sz="2000" kern="10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 err="1" smtClean="0">
                          <a:latin typeface="+mn-ea"/>
                          <a:ea typeface="+mn-ea"/>
                        </a:rPr>
                        <a:t>둘다</a:t>
                      </a:r>
                      <a:r>
                        <a:rPr lang="en-US" sz="20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인 경우에만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false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+mn-ea"/>
                          <a:ea typeface="+mn-ea"/>
                        </a:rPr>
                        <a:t>! b1</a:t>
                      </a:r>
                      <a:endParaRPr lang="ko-KR" sz="20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+mn-ea"/>
                          <a:ea typeface="+mn-ea"/>
                        </a:rPr>
                        <a:t>b1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false, false</a:t>
                      </a:r>
                      <a:r>
                        <a:rPr lang="ko-KR" sz="2000" kern="100" dirty="0">
                          <a:latin typeface="+mn-ea"/>
                          <a:ea typeface="+mn-ea"/>
                        </a:rPr>
                        <a:t>이면</a:t>
                      </a:r>
                      <a:r>
                        <a:rPr lang="en-US" sz="2000" kern="100" dirty="0">
                          <a:latin typeface="+mn-ea"/>
                          <a:ea typeface="+mn-ea"/>
                        </a:rPr>
                        <a:t> true</a:t>
                      </a:r>
                      <a:endParaRPr lang="ko-KR" sz="2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 연산과 할당을 동시에 처리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928801"/>
          <a:ext cx="7572429" cy="39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3500462"/>
                <a:gridCol w="2214579"/>
              </a:tblGrid>
              <a:tr h="4945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연산자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동일한 표현방법</a:t>
                      </a: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+=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를 더한 후 그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+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op1 -=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를 뺀 후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op1 -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*=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를 곱한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*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/=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로 나눈 결과를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= op1 /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69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op1 %= op2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op2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로 나눈 나머지를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op1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에 저장한다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op1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%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op2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코드의 집합</a:t>
            </a:r>
            <a:endParaRPr lang="en-US" altLang="ko-KR" dirty="0" smtClean="0"/>
          </a:p>
          <a:p>
            <a:r>
              <a:rPr lang="en-US" altLang="ko-KR" dirty="0" smtClean="0"/>
              <a:t>'{'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'}'</a:t>
            </a:r>
            <a:r>
              <a:rPr lang="ko-KR" altLang="en-US" dirty="0" smtClean="0"/>
              <a:t>를 이용해서 블록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블록에서 </a:t>
            </a:r>
            <a:r>
              <a:rPr lang="ko-KR" altLang="en-US" dirty="0" smtClean="0"/>
              <a:t>선언한 변수는 블록 안에서만 유효</a:t>
            </a:r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928662" y="2308862"/>
            <a:ext cx="500066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{ //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블록의 시작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....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....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코드 실행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....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//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블록의 끝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4389318"/>
            <a:ext cx="664373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base = 0;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 = 10;</a:t>
            </a:r>
          </a:p>
          <a:p>
            <a:r>
              <a:rPr lang="en-US" altLang="ko-KR" dirty="0" smtClean="0"/>
              <a:t>    base = 10; // </a:t>
            </a:r>
            <a:r>
              <a:rPr lang="ko-KR" altLang="en-US" dirty="0" smtClean="0"/>
              <a:t>블록 밖에서 선언한 변수 접근 가능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age = 20; //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조건이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일 때 실행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99520"/>
            <a:ext cx="4501553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 else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 else if 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 else {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일 때 실행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 / do-while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725216"/>
            <a:ext cx="592935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for ( </a:t>
            </a:r>
            <a:r>
              <a:rPr lang="ko-KR" altLang="en-US" dirty="0" smtClean="0"/>
              <a:t>초기값</a:t>
            </a:r>
            <a:r>
              <a:rPr lang="en-US" dirty="0" smtClean="0"/>
              <a:t> ; </a:t>
            </a:r>
            <a:r>
              <a:rPr lang="ko-KR" altLang="en-US" dirty="0" smtClean="0"/>
              <a:t>반복조건</a:t>
            </a:r>
            <a:r>
              <a:rPr lang="en-US" dirty="0" smtClean="0"/>
              <a:t> ; </a:t>
            </a:r>
            <a:r>
              <a:rPr lang="ko-KR" altLang="en-US" dirty="0" smtClean="0"/>
              <a:t>증감처리</a:t>
            </a:r>
            <a:r>
              <a:rPr lang="en-US" dirty="0" smtClean="0"/>
              <a:t> ) {</a:t>
            </a:r>
            <a:endParaRPr lang="ko-KR" altLang="en-US" dirty="0" smtClean="0"/>
          </a:p>
          <a:p>
            <a:r>
              <a:rPr lang="en-US" dirty="0" smtClean="0"/>
              <a:t>    ... </a:t>
            </a:r>
            <a:r>
              <a:rPr lang="ko-KR" altLang="en-US" dirty="0" smtClean="0"/>
              <a:t>반복조건이 만족하는 한 계속해서 실행</a:t>
            </a:r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2791422"/>
            <a:ext cx="592935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 ; </a:t>
            </a:r>
            <a:r>
              <a:rPr lang="en-US" dirty="0" err="1" smtClean="0"/>
              <a:t>i</a:t>
            </a:r>
            <a:r>
              <a:rPr lang="en-US" dirty="0" smtClean="0"/>
              <a:t> &lt;= 10 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ko-KR" altLang="en-US" dirty="0" smtClean="0"/>
              <a:t>코드실행</a:t>
            </a:r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224" y="4291620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while( </a:t>
            </a:r>
            <a:r>
              <a:rPr lang="ko-KR" altLang="en-US" dirty="0" smtClean="0"/>
              <a:t>반복조건</a:t>
            </a:r>
            <a:r>
              <a:rPr lang="en-US" dirty="0" smtClean="0"/>
              <a:t> ) {</a:t>
            </a:r>
            <a:endParaRPr lang="ko-KR" altLang="en-US" dirty="0" smtClean="0"/>
          </a:p>
          <a:p>
            <a:r>
              <a:rPr lang="en-US" dirty="0" smtClean="0"/>
              <a:t>    ... </a:t>
            </a:r>
            <a:r>
              <a:rPr lang="ko-KR" altLang="en-US" dirty="0" smtClean="0"/>
              <a:t>반복해서 실행할 코드</a:t>
            </a:r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7224" y="5291752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do {</a:t>
            </a:r>
            <a:endParaRPr lang="ko-KR" altLang="en-US" dirty="0" smtClean="0"/>
          </a:p>
          <a:p>
            <a:r>
              <a:rPr lang="en-US" dirty="0" smtClean="0"/>
              <a:t>    .... </a:t>
            </a:r>
            <a:r>
              <a:rPr lang="ko-KR" altLang="en-US" dirty="0" smtClean="0"/>
              <a:t>박복해서 실행되는 코드</a:t>
            </a:r>
          </a:p>
          <a:p>
            <a:r>
              <a:rPr lang="en-US" dirty="0" smtClean="0"/>
              <a:t>} while( </a:t>
            </a:r>
            <a:r>
              <a:rPr lang="ko-KR" altLang="en-US" dirty="0" smtClean="0"/>
              <a:t>반복조건</a:t>
            </a:r>
            <a:r>
              <a:rPr lang="en-US" dirty="0" smtClean="0"/>
              <a:t> );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 실행을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의 일반적 사용법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5884" y="230886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for ( ... ) {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    if (</a:t>
            </a:r>
            <a:r>
              <a:rPr lang="ko-KR" altLang="en-US" dirty="0" smtClean="0"/>
              <a:t>탈출조건</a:t>
            </a:r>
            <a:r>
              <a:rPr lang="en-US" dirty="0" smtClean="0"/>
              <a:t>) break;</a:t>
            </a:r>
            <a:endParaRPr lang="ko-KR" altLang="en-US" dirty="0" smtClean="0"/>
          </a:p>
          <a:p>
            <a:r>
              <a:rPr lang="en-US" dirty="0" smtClean="0"/>
              <a:t>    ....</a:t>
            </a:r>
            <a:endParaRPr lang="ko-KR" altLang="en-US" dirty="0" smtClean="0"/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반복을 실행</a:t>
            </a:r>
            <a:endParaRPr lang="ko-KR" altLang="en-US" dirty="0"/>
          </a:p>
        </p:txBody>
      </p:sp>
      <p:pic>
        <p:nvPicPr>
          <p:cNvPr id="1026" name="Picture 2" descr="fig04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09764"/>
            <a:ext cx="2238375" cy="36195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자바에서 문자열은 </a:t>
            </a:r>
            <a:r>
              <a:rPr lang="en-US" altLang="ko-KR" sz="2400" dirty="0" err="1" smtClean="0"/>
              <a:t>java.lang.String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타입으로 표현</a:t>
            </a:r>
            <a:endParaRPr lang="en-US" altLang="ko-KR" sz="2400" dirty="0" smtClean="0"/>
          </a:p>
          <a:p>
            <a:r>
              <a:rPr lang="ko-KR" altLang="en-US" sz="2400" dirty="0" smtClean="0"/>
              <a:t>큰 따옴표를 이용해서 문자열 표현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문자열의 인덱스는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부터 시작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String </a:t>
            </a:r>
            <a:r>
              <a:rPr lang="ko-KR" altLang="en-US" sz="2400" dirty="0" smtClean="0"/>
              <a:t>클래스의 주요 </a:t>
            </a:r>
            <a:r>
              <a:rPr lang="ko-KR" altLang="en-US" sz="2400" dirty="0" err="1" smtClean="0"/>
              <a:t>메서드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교재 참고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139727"/>
            <a:ext cx="293061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표현할 문장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표현할 문장</a:t>
            </a:r>
            <a:r>
              <a:rPr lang="en-US" altLang="ko-KR" dirty="0" smtClean="0"/>
              <a:t>";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8662" y="3523302"/>
          <a:ext cx="5525770" cy="54864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3085"/>
                <a:gridCol w="553085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8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9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자바는 객체 지향 기반</a:t>
            </a:r>
            <a:endParaRPr lang="en-US" altLang="ko-KR" dirty="0" smtClean="0"/>
          </a:p>
          <a:p>
            <a:r>
              <a:rPr lang="ko-KR" altLang="en-US" dirty="0" smtClean="0"/>
              <a:t>객체와 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는 상당 부분 클래스를 이용해서 개발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1746" name="Picture 2" descr="fig04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52672"/>
            <a:ext cx="4733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데이터 타입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레퍼런스</a:t>
            </a:r>
            <a:endParaRPr lang="en-US" altLang="ko-KR" dirty="0" smtClean="0"/>
          </a:p>
          <a:p>
            <a:r>
              <a:rPr lang="ko-KR" altLang="en-US" dirty="0" smtClean="0"/>
              <a:t>타입 변환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코드 블록</a:t>
            </a:r>
            <a:endParaRPr lang="en-US" altLang="ko-KR" dirty="0" smtClean="0"/>
          </a:p>
          <a:p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r>
              <a:rPr lang="ko-KR" altLang="en-US" dirty="0" smtClean="0"/>
              <a:t>반복 처리</a:t>
            </a:r>
            <a:endParaRPr lang="en-US" altLang="ko-KR" dirty="0" smtClean="0"/>
          </a:p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클래스의 구성</a:t>
            </a:r>
            <a:endParaRPr lang="ko-KR" altLang="en-US" dirty="0"/>
          </a:p>
        </p:txBody>
      </p:sp>
      <p:pic>
        <p:nvPicPr>
          <p:cNvPr id="32770" name="Picture 2" descr="fig04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000121"/>
            <a:ext cx="50863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 descr="fig04-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214554"/>
            <a:ext cx="5400675" cy="42386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클래스의 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상태 정보를 저장</a:t>
            </a:r>
            <a:endParaRPr lang="en-US" altLang="ko-KR" dirty="0" smtClean="0"/>
          </a:p>
          <a:p>
            <a:r>
              <a:rPr lang="ko-KR" altLang="en-US" dirty="0" smtClean="0"/>
              <a:t>필드 구문</a:t>
            </a:r>
            <a:endParaRPr lang="en-US" altLang="ko-KR" dirty="0" smtClean="0"/>
          </a:p>
          <a:p>
            <a:pPr lvl="1"/>
            <a:r>
              <a:rPr lang="en-US" dirty="0" smtClean="0"/>
              <a:t>[</a:t>
            </a:r>
            <a:r>
              <a:rPr lang="ko-KR" altLang="en-US" dirty="0" smtClean="0"/>
              <a:t>수식어</a:t>
            </a:r>
            <a:r>
              <a:rPr lang="en-US" dirty="0" smtClean="0"/>
              <a:t>] [</a:t>
            </a:r>
            <a:r>
              <a:rPr lang="ko-KR" altLang="en-US" dirty="0" smtClean="0"/>
              <a:t>필드타입</a:t>
            </a:r>
            <a:r>
              <a:rPr lang="en-US" dirty="0" smtClean="0"/>
              <a:t>] [</a:t>
            </a:r>
            <a:r>
              <a:rPr lang="ko-KR" altLang="en-US" dirty="0" smtClean="0"/>
              <a:t>필드이름</a:t>
            </a:r>
            <a:r>
              <a:rPr lang="en-US" dirty="0" smtClean="0"/>
              <a:t>];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dirty="0" smtClean="0"/>
              <a:t>private String name;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birthYear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birthYear</a:t>
            </a:r>
            <a:r>
              <a:rPr lang="en-US" dirty="0" smtClean="0"/>
              <a:t> = 1970;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클래스의 구성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객체가 제공하는 기능을 정의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2287968"/>
            <a:ext cx="621510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[</a:t>
            </a:r>
            <a:r>
              <a:rPr lang="ko-KR" altLang="en-US" sz="1600" dirty="0" smtClean="0"/>
              <a:t>수식어</a:t>
            </a:r>
            <a:r>
              <a:rPr lang="en-US" sz="1600" dirty="0" smtClean="0"/>
              <a:t>] [</a:t>
            </a:r>
            <a:r>
              <a:rPr lang="ko-KR" altLang="en-US" sz="1600" dirty="0" err="1" smtClean="0"/>
              <a:t>리턴타입</a:t>
            </a:r>
            <a:r>
              <a:rPr lang="en-US" sz="1600" dirty="0" smtClean="0"/>
              <a:t>] </a:t>
            </a:r>
            <a:r>
              <a:rPr lang="ko-KR" altLang="en-US" sz="1600" dirty="0" err="1" smtClean="0"/>
              <a:t>메서드이름</a:t>
            </a:r>
            <a:r>
              <a:rPr lang="en-US" sz="1600" dirty="0" smtClean="0"/>
              <a:t>([</a:t>
            </a:r>
            <a:r>
              <a:rPr lang="ko-KR" altLang="en-US" sz="1600" dirty="0" err="1" smtClean="0"/>
              <a:t>파라미터목록</a:t>
            </a:r>
            <a:r>
              <a:rPr lang="en-US" sz="1600" dirty="0" smtClean="0"/>
              <a:t>]) {</a:t>
            </a:r>
            <a:endParaRPr lang="ko-KR" altLang="en-US" sz="1600" dirty="0" smtClean="0"/>
          </a:p>
          <a:p>
            <a:r>
              <a:rPr lang="en-US" sz="1600" dirty="0" smtClean="0"/>
              <a:t>    </a:t>
            </a:r>
            <a:r>
              <a:rPr lang="ko-KR" altLang="en-US" sz="1600" dirty="0" smtClean="0"/>
              <a:t>자바코드</a:t>
            </a:r>
            <a:r>
              <a:rPr lang="en-US" sz="1600" dirty="0" smtClean="0"/>
              <a:t>1;</a:t>
            </a:r>
            <a:endParaRPr lang="ko-KR" altLang="en-US" sz="1600" dirty="0" smtClean="0"/>
          </a:p>
          <a:p>
            <a:r>
              <a:rPr lang="en-US" sz="1600" dirty="0" smtClean="0"/>
              <a:t>    ...</a:t>
            </a:r>
            <a:endParaRPr lang="ko-KR" altLang="en-US" sz="1600" dirty="0" smtClean="0"/>
          </a:p>
          <a:p>
            <a:r>
              <a:rPr lang="en-US" sz="1600" dirty="0" smtClean="0"/>
              <a:t>    </a:t>
            </a:r>
            <a:r>
              <a:rPr lang="ko-KR" altLang="en-US" sz="1600" dirty="0" smtClean="0"/>
              <a:t>자바코드</a:t>
            </a:r>
            <a:r>
              <a:rPr lang="en-US" sz="1600" dirty="0" smtClean="0"/>
              <a:t>n;</a:t>
            </a:r>
            <a:endParaRPr lang="ko-KR" altLang="en-US" sz="1600" dirty="0" smtClean="0"/>
          </a:p>
          <a:p>
            <a:r>
              <a:rPr lang="en-US" sz="1600" dirty="0" smtClean="0"/>
              <a:t>    return </a:t>
            </a:r>
            <a:r>
              <a:rPr lang="ko-KR" altLang="en-US" sz="1600" dirty="0" smtClean="0"/>
              <a:t>값</a:t>
            </a:r>
            <a:r>
              <a:rPr lang="en-US" sz="1600" dirty="0" smtClean="0"/>
              <a:t>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28662" y="4788298"/>
            <a:ext cx="4572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getBirthYear</a:t>
            </a:r>
            <a:r>
              <a:rPr lang="en-US" sz="1600" dirty="0" smtClean="0"/>
              <a:t>() {</a:t>
            </a:r>
            <a:endParaRPr lang="ko-KR" altLang="en-US" sz="1600" dirty="0" smtClean="0"/>
          </a:p>
          <a:p>
            <a:r>
              <a:rPr lang="en-US" sz="1600" dirty="0" smtClean="0"/>
              <a:t>    return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; 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 smtClean="0"/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setBirthYear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) {</a:t>
            </a:r>
            <a:endParaRPr lang="ko-KR" alt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this.birthYear</a:t>
            </a:r>
            <a:r>
              <a:rPr lang="en-US" sz="1600" dirty="0" smtClean="0"/>
              <a:t> =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;</a:t>
            </a:r>
            <a:endParaRPr lang="ko-KR" altLang="en-US" sz="1600" dirty="0" smtClean="0"/>
          </a:p>
          <a:p>
            <a:r>
              <a:rPr lang="en-US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구성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객체 생성과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객체를 생성할 때 객체의 상태를 초기화</a:t>
            </a:r>
            <a:endParaRPr lang="en-US" altLang="ko-KR" sz="2000" dirty="0" smtClean="0"/>
          </a:p>
          <a:p>
            <a:r>
              <a:rPr lang="ko-KR" altLang="en-US" sz="2000" dirty="0" smtClean="0"/>
              <a:t>생성자의 형식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객체 생성과 사용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이용해서 객체 생성 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레퍼런스를</a:t>
            </a:r>
            <a:r>
              <a:rPr lang="ko-KR" altLang="en-US" sz="2000" dirty="0" smtClean="0"/>
              <a:t> 통해 필드 접근 또는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필드 접근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객체레퍼런스</a:t>
            </a:r>
            <a:r>
              <a:rPr lang="en-US" sz="2000" dirty="0" smtClean="0"/>
              <a:t>.</a:t>
            </a:r>
            <a:r>
              <a:rPr lang="ko-KR" altLang="en-US" sz="2000" dirty="0" err="1" smtClean="0"/>
              <a:t>필드명</a:t>
            </a:r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접근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객체레퍼런스</a:t>
            </a:r>
            <a:r>
              <a:rPr lang="en-US" sz="2000" dirty="0" smtClean="0"/>
              <a:t>.</a:t>
            </a:r>
            <a:r>
              <a:rPr lang="ko-KR" altLang="en-US" sz="2000" dirty="0" err="1" smtClean="0"/>
              <a:t>메서드이름</a:t>
            </a:r>
            <a:r>
              <a:rPr lang="en-US" sz="2000" dirty="0" smtClean="0"/>
              <a:t>(</a:t>
            </a:r>
            <a:r>
              <a:rPr lang="ko-KR" altLang="en-US" sz="2000" dirty="0" err="1" smtClean="0"/>
              <a:t>파라미터값</a:t>
            </a:r>
            <a:r>
              <a:rPr lang="en-US" sz="2000" dirty="0" smtClean="0"/>
              <a:t>)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[</a:t>
            </a:r>
            <a:r>
              <a:rPr lang="ko-KR" altLang="en-US" dirty="0" smtClean="0"/>
              <a:t>접근수식어</a:t>
            </a:r>
            <a:r>
              <a:rPr lang="en-US" dirty="0" smtClean="0"/>
              <a:t>] </a:t>
            </a:r>
            <a:r>
              <a:rPr lang="ko-KR" altLang="en-US" dirty="0" smtClean="0"/>
              <a:t>클래스이름</a:t>
            </a:r>
            <a:r>
              <a:rPr lang="en-US" dirty="0" smtClean="0"/>
              <a:t>([</a:t>
            </a:r>
            <a:r>
              <a:rPr lang="ko-KR" altLang="en-US" dirty="0" err="1" smtClean="0"/>
              <a:t>파라미터목록</a:t>
            </a:r>
            <a:r>
              <a:rPr lang="en-US" dirty="0" smtClean="0"/>
              <a:t>]) {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728" y="5000636"/>
            <a:ext cx="521497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Point center = new Point(0, 0);</a:t>
            </a:r>
            <a:endParaRPr lang="ko-KR" altLang="en-US" sz="1600" dirty="0" smtClean="0"/>
          </a:p>
          <a:p>
            <a:r>
              <a:rPr lang="en-US" sz="1600" dirty="0" err="1" smtClean="0"/>
              <a:t>center.y</a:t>
            </a:r>
            <a:r>
              <a:rPr lang="en-US" sz="1600" dirty="0" smtClean="0"/>
              <a:t> = -100;</a:t>
            </a:r>
          </a:p>
          <a:p>
            <a:r>
              <a:rPr lang="en-US" sz="1600" dirty="0" err="1" smtClean="0"/>
              <a:t>MemberInfo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memberInfo</a:t>
            </a:r>
            <a:r>
              <a:rPr lang="en-US" sz="1600" dirty="0" smtClean="0"/>
              <a:t> = new </a:t>
            </a:r>
            <a:r>
              <a:rPr lang="en-US" sz="1600" dirty="0" err="1" smtClean="0"/>
              <a:t>MemberInfo</a:t>
            </a:r>
            <a:r>
              <a:rPr lang="en-US" sz="1600" dirty="0" smtClean="0"/>
              <a:t>();</a:t>
            </a:r>
            <a:endParaRPr lang="ko-KR" altLang="en-US" sz="1600" dirty="0" smtClean="0"/>
          </a:p>
          <a:p>
            <a:r>
              <a:rPr lang="en-US" sz="1600" dirty="0" err="1" smtClean="0"/>
              <a:t>memberInfo.setName</a:t>
            </a:r>
            <a:r>
              <a:rPr lang="en-US" sz="1600" dirty="0" smtClean="0"/>
              <a:t>("</a:t>
            </a:r>
            <a:r>
              <a:rPr lang="ko-KR" altLang="en-US" sz="1600" dirty="0" smtClean="0"/>
              <a:t>최범균</a:t>
            </a:r>
            <a:r>
              <a:rPr lang="en-US" sz="1600" dirty="0" smtClean="0"/>
              <a:t>");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패키지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클래스의 집합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다른 패키지를 하위 패키지로 포함 가능</a:t>
            </a:r>
            <a:endParaRPr lang="en-US" altLang="ko-KR" sz="2000" dirty="0" smtClean="0"/>
          </a:p>
          <a:p>
            <a:r>
              <a:rPr lang="ko-KR" altLang="en-US" sz="2000" dirty="0" smtClean="0"/>
              <a:t>패키지와 클래스 구성 예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36866" name="Picture 2" descr="fig04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14620"/>
            <a:ext cx="48387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을 이용해서 패키지 구조를 표현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javacan.manager.MemberInfo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완전한 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패키지를 포함한 클래스 이름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패키지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코드에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키워드 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5884" y="4357694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package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javacan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...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와 클래스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import</a:t>
            </a:r>
            <a:r>
              <a:rPr lang="ko-KR" altLang="en-US" sz="2000" dirty="0" smtClean="0"/>
              <a:t>를 통해 클래스 이름만으로 클래스 사용 가능</a:t>
            </a:r>
            <a:endParaRPr lang="en-US" altLang="ko-KR" sz="2000" dirty="0" smtClean="0"/>
          </a:p>
          <a:p>
            <a:r>
              <a:rPr lang="ko-KR" altLang="en-US" sz="2000" dirty="0" smtClean="0"/>
              <a:t>같은 패키지에 포함된 클래스는 클래스 이름만으로 접근 가능</a:t>
            </a:r>
            <a:endParaRPr lang="ko-KR" altLang="en-US" sz="20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857224" y="2071678"/>
            <a:ext cx="7000924" cy="341632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package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javacan.manager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import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javacan.dao.MemberDao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MemberManager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register(</a:t>
            </a:r>
            <a:r>
              <a:rPr kumimoji="1" lang="en-US" altLang="ko-KR" dirty="0" err="1" smtClean="0">
                <a:latin typeface="+mn-ea"/>
                <a:cs typeface="Times New Roman" pitchFamily="18" charset="0"/>
              </a:rPr>
              <a:t>javacan.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MemberInfo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memberInfo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{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클래스의 간단한 이름을 사용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MemberDao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dao.insert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memberInfo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 수식어</a:t>
            </a:r>
            <a:r>
              <a:rPr lang="en-US" altLang="ko-KR" dirty="0" smtClean="0"/>
              <a:t>: 4P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필드와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접근 제약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857364"/>
          <a:ext cx="8001056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37"/>
                <a:gridCol w="1902849"/>
                <a:gridCol w="4643470"/>
              </a:tblGrid>
              <a:tr h="3492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접근 제약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접근 제어 수식어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공개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모든 코드에서 해당 필드나 메서드에 접근할 수 있다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상속 관계 공개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protected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클래스 자신 또는 하위 클래스에서 접근할 수 있다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패키지 공개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(</a:t>
                      </a:r>
                      <a:r>
                        <a:rPr lang="ko-KR" sz="1600" kern="100"/>
                        <a:t>없음</a:t>
                      </a:r>
                      <a:r>
                        <a:rPr lang="en-US" sz="1600" kern="100"/>
                        <a:t>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클래스 자신 또는 동일한 패키지에 있는 클래스에서 접근할 수 있다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5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비공개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private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클래스 자신만 접근 가능하고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그 외의 코드에서는 해당 필드나 </a:t>
                      </a:r>
                      <a:r>
                        <a:rPr lang="ko-KR" sz="1600" kern="100" dirty="0" err="1"/>
                        <a:t>메서드에</a:t>
                      </a:r>
                      <a:r>
                        <a:rPr lang="ko-KR" sz="1600" kern="100" dirty="0"/>
                        <a:t> 접근할 수 없다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타입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값이 가질 수 있는 데이터를 정의</a:t>
            </a:r>
            <a:endParaRPr lang="en-US" altLang="ko-KR" sz="2000" dirty="0" smtClean="0"/>
          </a:p>
          <a:p>
            <a:r>
              <a:rPr lang="ko-KR" altLang="en-US" sz="2000" dirty="0" smtClean="0"/>
              <a:t>자바는 정수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문자열을 서로 다른 타입으로 인식</a:t>
            </a:r>
            <a:endParaRPr lang="en-US" altLang="ko-KR" sz="2000" dirty="0" smtClean="0"/>
          </a:p>
          <a:p>
            <a:r>
              <a:rPr lang="ko-KR" altLang="en-US" sz="2000" dirty="0" smtClean="0"/>
              <a:t>기본 데이터 타입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2500306"/>
          <a:ext cx="750099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2357454"/>
                <a:gridCol w="4071966"/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값의 범위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char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글자를 표현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자바 언어가 지원하는 모든 유니코드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byte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정수형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-128 ~ 127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short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정수형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-32768 ~ 32767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int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정수형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-2147483648 ~ 2147483647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long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정수형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-9223372036854775808 ~ </a:t>
                      </a:r>
                      <a:endParaRPr lang="en-US" sz="1600" kern="10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9223372036854775807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float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실수형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32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비트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double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실수형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64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비트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boolean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참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거짓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true, false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char - </a:t>
            </a:r>
            <a:r>
              <a:rPr lang="ko-KR" altLang="en-US" sz="2000" dirty="0" smtClean="0"/>
              <a:t>문자 </a:t>
            </a:r>
            <a:r>
              <a:rPr lang="ko-KR" altLang="en-US" sz="2000" dirty="0" smtClean="0"/>
              <a:t>타입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 타입의 값은 작은 따옴표를 사용하여 표현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'a'    '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'    '</a:t>
            </a:r>
            <a:r>
              <a:rPr lang="ko-KR" altLang="en-US" sz="2000" dirty="0" smtClean="0"/>
              <a:t>최</a:t>
            </a:r>
            <a:r>
              <a:rPr lang="en-US" altLang="ko-KR" sz="2000" dirty="0" smtClean="0"/>
              <a:t>'    '1'</a:t>
            </a:r>
          </a:p>
          <a:p>
            <a:pPr lvl="1"/>
            <a:r>
              <a:rPr lang="en-US" altLang="ko-KR" sz="2000" dirty="0" smtClean="0"/>
              <a:t>'\</a:t>
            </a:r>
            <a:r>
              <a:rPr lang="en-US" altLang="ko-KR" sz="2000" dirty="0" err="1" smtClean="0"/>
              <a:t>ucd08</a:t>
            </a:r>
            <a:r>
              <a:rPr lang="en-US" altLang="ko-KR" sz="2000" dirty="0" smtClean="0"/>
              <a:t>' : \</a:t>
            </a:r>
            <a:r>
              <a:rPr lang="en-US" altLang="ko-KR" sz="2000" dirty="0" err="1" smtClean="0"/>
              <a:t>uHHHH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형식을 이용해서 유니코드 값으로 </a:t>
            </a:r>
            <a:r>
              <a:rPr lang="ko-KR" altLang="en-US" sz="2000" dirty="0" smtClean="0"/>
              <a:t>표현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특수 문자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\ - \\</a:t>
            </a:r>
          </a:p>
          <a:p>
            <a:pPr lvl="1"/>
            <a:r>
              <a:rPr lang="ko-KR" altLang="en-US" sz="2000" dirty="0" smtClean="0"/>
              <a:t>탭 </a:t>
            </a:r>
            <a:r>
              <a:rPr lang="en-US" altLang="ko-KR" sz="2000" dirty="0" smtClean="0"/>
              <a:t>- \t</a:t>
            </a:r>
          </a:p>
          <a:p>
            <a:pPr lvl="1"/>
            <a:r>
              <a:rPr lang="en-US" altLang="ko-KR" sz="2000" dirty="0" smtClean="0"/>
              <a:t>New Line - \n</a:t>
            </a:r>
          </a:p>
          <a:p>
            <a:pPr lvl="1"/>
            <a:r>
              <a:rPr lang="en-US" altLang="ko-KR" sz="2000" dirty="0" smtClean="0"/>
              <a:t>Carriage Return - \r</a:t>
            </a:r>
          </a:p>
          <a:p>
            <a:pPr lvl="1"/>
            <a:r>
              <a:rPr lang="ko-KR" altLang="en-US" sz="2000" dirty="0" smtClean="0"/>
              <a:t>작은따옴표</a:t>
            </a:r>
            <a:r>
              <a:rPr lang="en-US" altLang="ko-KR" sz="2000" dirty="0" smtClean="0"/>
              <a:t>(') - \'</a:t>
            </a:r>
          </a:p>
          <a:p>
            <a:pPr lvl="1"/>
            <a:r>
              <a:rPr lang="ko-KR" altLang="en-US" sz="2000" dirty="0" smtClean="0"/>
              <a:t>큰따옴표</a:t>
            </a:r>
            <a:r>
              <a:rPr lang="en-US" altLang="ko-KR" sz="2000" dirty="0" smtClean="0"/>
              <a:t>(") - \"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실수 타입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정수 타입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, long</a:t>
            </a:r>
          </a:p>
          <a:p>
            <a:pPr lvl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 값</a:t>
            </a:r>
            <a:r>
              <a:rPr lang="en-US" altLang="ko-KR" sz="2000" dirty="0" smtClean="0"/>
              <a:t>: 10, -2578, 809</a:t>
            </a:r>
          </a:p>
          <a:p>
            <a:pPr lvl="1"/>
            <a:r>
              <a:rPr lang="en-US" altLang="ko-KR" sz="2000" dirty="0" smtClean="0"/>
              <a:t>long </a:t>
            </a:r>
            <a:r>
              <a:rPr lang="ko-KR" altLang="en-US" sz="2000" dirty="0" smtClean="0"/>
              <a:t>타입 값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값 뒤에 </a:t>
            </a:r>
            <a:r>
              <a:rPr lang="en-US" altLang="ko-KR" sz="2000" dirty="0" smtClean="0"/>
              <a:t>L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l</a:t>
            </a:r>
            <a:r>
              <a:rPr lang="ko-KR" altLang="en-US" sz="2000" dirty="0" smtClean="0"/>
              <a:t>을 붙임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1234567890L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124L</a:t>
            </a:r>
            <a:endParaRPr lang="en-US" altLang="ko-KR" sz="2000" dirty="0" smtClean="0"/>
          </a:p>
          <a:p>
            <a:r>
              <a:rPr lang="ko-KR" altLang="en-US" sz="2000" dirty="0" smtClean="0"/>
              <a:t>실수 타입</a:t>
            </a:r>
            <a:r>
              <a:rPr lang="en-US" altLang="ko-KR" sz="2000" dirty="0" smtClean="0"/>
              <a:t>: float, double</a:t>
            </a:r>
          </a:p>
          <a:p>
            <a:pPr lvl="1"/>
            <a:r>
              <a:rPr lang="ko-KR" altLang="en-US" sz="2000" dirty="0" smtClean="0"/>
              <a:t>소수점을 포함해야 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float </a:t>
            </a:r>
            <a:r>
              <a:rPr lang="ko-KR" altLang="en-US" sz="2000" dirty="0" smtClean="0"/>
              <a:t>타입은 값 뒤에 </a:t>
            </a:r>
            <a:r>
              <a:rPr lang="en-US" altLang="ko-KR" sz="2000" dirty="0" smtClean="0"/>
              <a:t>F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를 붙임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지수 타입 표현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값 예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float: </a:t>
            </a:r>
            <a:r>
              <a:rPr lang="en-US" altLang="ko-KR" sz="2000" dirty="0" err="1" smtClean="0"/>
              <a:t>32.125f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32.0F</a:t>
            </a:r>
            <a:r>
              <a:rPr lang="en-US" altLang="ko-KR" sz="2000" dirty="0" smtClean="0"/>
              <a:t>, .</a:t>
            </a:r>
            <a:r>
              <a:rPr lang="en-US" altLang="ko-KR" sz="2000" dirty="0" err="1" smtClean="0"/>
              <a:t>8f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3.209e2f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double: 32.125, 32.0, .8, </a:t>
            </a:r>
            <a:r>
              <a:rPr lang="en-US" altLang="ko-KR" sz="2000" dirty="0" err="1" smtClean="0"/>
              <a:t>3.209e2</a:t>
            </a:r>
            <a:endParaRPr lang="en-US" altLang="ko-KR" sz="2000" dirty="0" smtClean="0"/>
          </a:p>
          <a:p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거짓을 표현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값</a:t>
            </a:r>
            <a:r>
              <a:rPr lang="en-US" altLang="ko-KR" sz="2000" dirty="0" smtClean="0"/>
              <a:t>: true  false</a:t>
            </a:r>
          </a:p>
          <a:p>
            <a:pPr lvl="1"/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값의 모음</a:t>
            </a:r>
            <a:endParaRPr lang="en-US" altLang="ko-KR" sz="2000" dirty="0" smtClean="0"/>
          </a:p>
          <a:p>
            <a:r>
              <a:rPr lang="ko-KR" altLang="en-US" sz="2000" dirty="0" smtClean="0"/>
              <a:t>배열 선언 및 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인덱스를 이용해서 배열의 각 원소에 접근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[]</a:t>
            </a:r>
            <a:r>
              <a:rPr lang="ko-KR" altLang="en-US" sz="2000" dirty="0" smtClean="0"/>
              <a:t>를 이용해서 원소에 접근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인덱스는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시작</a:t>
            </a:r>
            <a:endParaRPr lang="ko-KR" altLang="en-US" sz="20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27467" y="1857364"/>
            <a:ext cx="4001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 err="1"/>
              <a:t>int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intArray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[10];</a:t>
            </a:r>
            <a:endParaRPr lang="ko-KR" altLang="en-US" sz="24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098905" y="2285992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8662" y="2357373"/>
            <a:ext cx="18133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0" dirty="0"/>
              <a:t>배열임을 선언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03966" y="2285992"/>
            <a:ext cx="15537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40184" y="2357373"/>
            <a:ext cx="278794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0" dirty="0"/>
              <a:t>길이가 </a:t>
            </a:r>
            <a:r>
              <a:rPr lang="en-US" altLang="ko-KR" sz="2000" b="0" dirty="0"/>
              <a:t>10</a:t>
            </a:r>
            <a:r>
              <a:rPr lang="ko-KR" altLang="en-US" sz="2000" b="0" dirty="0"/>
              <a:t>인 배열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85852" y="4214818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intArray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  <a:endParaRPr lang="ko-KR" altLang="en-US" dirty="0" smtClean="0"/>
          </a:p>
          <a:p>
            <a:r>
              <a:rPr lang="en-US" dirty="0" err="1" smtClean="0"/>
              <a:t>intArray</a:t>
            </a:r>
            <a:r>
              <a:rPr lang="en-US" dirty="0" smtClean="0"/>
              <a:t>[8] = 10;</a:t>
            </a:r>
            <a:endParaRPr lang="ko-KR" alt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arry</a:t>
            </a:r>
            <a:r>
              <a:rPr lang="en-US" dirty="0" smtClean="0"/>
              <a:t> = </a:t>
            </a:r>
            <a:r>
              <a:rPr lang="en-US" dirty="0" err="1" smtClean="0"/>
              <a:t>intArray</a:t>
            </a:r>
            <a:r>
              <a:rPr lang="en-US" dirty="0" smtClean="0"/>
              <a:t>[1] * 3;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값을 저장할 수 있는 저장소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age; // </a:t>
            </a:r>
            <a:r>
              <a:rPr lang="ko-KR" altLang="en-US" dirty="0" smtClean="0"/>
              <a:t>변수의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age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저장할 수 있는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변수는 선언된 이후에 사용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3929662"/>
            <a:ext cx="4572000" cy="1285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operand = 1;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operand = 3;     // </a:t>
            </a:r>
            <a:r>
              <a:rPr lang="ko-KR" altLang="en-US" dirty="0" smtClean="0"/>
              <a:t>변수의 값을 변경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result = operand * 7;  // </a:t>
            </a:r>
            <a:r>
              <a:rPr lang="ko-KR" altLang="en-US" dirty="0" smtClean="0"/>
              <a:t>변수를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자바는 엄격하게 타입을 지키는 언어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age = 10.0; //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타입에 </a:t>
            </a:r>
            <a:r>
              <a:rPr lang="en-US" altLang="ko-KR" sz="2000" dirty="0" smtClean="0"/>
              <a:t>double </a:t>
            </a:r>
            <a:r>
              <a:rPr lang="ko-KR" altLang="en-US" sz="2000" dirty="0" smtClean="0"/>
              <a:t>타입을 할당하면 에러</a:t>
            </a:r>
            <a:r>
              <a:rPr lang="en-US" altLang="ko-KR" sz="2000" dirty="0" smtClean="0"/>
              <a:t>!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타입이 다른 값을 할당하기 위해서는 타입 변환 </a:t>
            </a:r>
            <a:r>
              <a:rPr lang="ko-KR" altLang="en-US" sz="2000" dirty="0" smtClean="0"/>
              <a:t>필요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타입 변환 두 가지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직접 타입 변환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코드에서 직접 타입을 변환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age = 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) 10.0;</a:t>
            </a:r>
          </a:p>
          <a:p>
            <a:pPr lvl="3"/>
            <a:r>
              <a:rPr lang="en-US" altLang="ko-KR" dirty="0" smtClean="0"/>
              <a:t>double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10.0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연산을 이용해서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변환</a:t>
            </a:r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자동 타입 변환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자바가 자동으로 타입을 변환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좁은 범위를 갖는 값을 넓은 범위를 갖는 값에 할당할 때 발생</a:t>
            </a:r>
            <a:endParaRPr lang="en-US" altLang="ko-KR" sz="2000" dirty="0" smtClean="0"/>
          </a:p>
          <a:p>
            <a:pPr lvl="3"/>
            <a:r>
              <a:rPr lang="en-US" altLang="ko-KR" dirty="0" smtClean="0"/>
              <a:t>long </a:t>
            </a:r>
            <a:r>
              <a:rPr lang="en-US" altLang="ko-KR" dirty="0" smtClean="0"/>
              <a:t>time = 10; 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자동으로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타입으로 변환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감소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수치 연산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+, -, *, / : </a:t>
            </a:r>
            <a:r>
              <a:rPr lang="ko-KR" altLang="en-US" sz="2000" dirty="0" smtClean="0"/>
              <a:t>덧셈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뺄셈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곱셈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나눗셈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% : </a:t>
            </a:r>
            <a:r>
              <a:rPr lang="ko-KR" altLang="en-US" sz="2000" dirty="0" smtClean="0"/>
              <a:t>나머지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, 10 % 3 → 1)</a:t>
            </a:r>
          </a:p>
          <a:p>
            <a:pPr lvl="1"/>
            <a:r>
              <a:rPr lang="ko-KR" altLang="en-US" sz="2000" dirty="0" smtClean="0"/>
              <a:t>수치 연산자의 결과 타입은 </a:t>
            </a:r>
            <a:r>
              <a:rPr lang="ko-KR" altLang="en-US" sz="2000" dirty="0" err="1" smtClean="0"/>
              <a:t>피연산자의</a:t>
            </a:r>
            <a:r>
              <a:rPr lang="ko-KR" altLang="en-US" sz="2000" dirty="0" smtClean="0"/>
              <a:t> 타입과 같음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 smtClean="0"/>
              <a:t>, 3 / 2 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 : 3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 모두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타입이므로 결과도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증가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감소 연산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++ op, --op : op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증가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감소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시킨 후 값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op++, op-- : op</a:t>
            </a:r>
            <a:r>
              <a:rPr lang="ko-KR" altLang="en-US" sz="2000" dirty="0" smtClean="0"/>
              <a:t>의 값을 사용한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증가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감소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시킴</a:t>
            </a:r>
            <a:endParaRPr lang="ko-K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1527</Words>
  <Application>Microsoft Office PowerPoint</Application>
  <PresentationFormat>화면 슬라이드 쇼(4:3)</PresentationFormat>
  <Paragraphs>387</Paragraphs>
  <Slides>27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cdb2004c012l</vt:lpstr>
      <vt:lpstr>Image</vt:lpstr>
      <vt:lpstr>Section4-Java Basic Structure</vt:lpstr>
      <vt:lpstr>TOC</vt:lpstr>
      <vt:lpstr>기본 데이터 타입</vt:lpstr>
      <vt:lpstr>문자 타입</vt:lpstr>
      <vt:lpstr>정수 타입 / 실수 타입 / boolean 타입</vt:lpstr>
      <vt:lpstr>배열</vt:lpstr>
      <vt:lpstr>변수</vt:lpstr>
      <vt:lpstr>타입 변환</vt:lpstr>
      <vt:lpstr>수치 연산자, 증가/감소 연산자</vt:lpstr>
      <vt:lpstr>비교 연산자</vt:lpstr>
      <vt:lpstr>논리 연산자</vt:lpstr>
      <vt:lpstr>할당 연산자</vt:lpstr>
      <vt:lpstr>코드 블록(block)</vt:lpstr>
      <vt:lpstr>조건문</vt:lpstr>
      <vt:lpstr>반복처리</vt:lpstr>
      <vt:lpstr>break</vt:lpstr>
      <vt:lpstr>continue</vt:lpstr>
      <vt:lpstr>문자열과 String</vt:lpstr>
      <vt:lpstr>객체와 클래스</vt:lpstr>
      <vt:lpstr>자바 클래스의 구성</vt:lpstr>
      <vt:lpstr>자바 클래스의 구성: 필드</vt:lpstr>
      <vt:lpstr>자바 클래스의 구성: 메서드</vt:lpstr>
      <vt:lpstr>클래스의 구성: 생성자 / 객체 생성과 사용</vt:lpstr>
      <vt:lpstr>패키지(package)</vt:lpstr>
      <vt:lpstr>클래스와 패키지</vt:lpstr>
      <vt:lpstr>import와 클래스 접근</vt:lpstr>
      <vt:lpstr>접근 제어 수식어: 4P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Nal's</cp:lastModifiedBy>
  <cp:revision>49</cp:revision>
  <dcterms:created xsi:type="dcterms:W3CDTF">2006-10-05T04:04:58Z</dcterms:created>
  <dcterms:modified xsi:type="dcterms:W3CDTF">2010-02-01T12:09:11Z</dcterms:modified>
</cp:coreProperties>
</file>