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0" y="633418"/>
            <a:ext cx="9144000" cy="3495675"/>
            <a:chOff x="0" y="390"/>
            <a:chExt cx="5760" cy="2202"/>
          </a:xfrm>
        </p:grpSpPr>
        <p:graphicFrame>
          <p:nvGraphicFramePr>
            <p:cNvPr id="5" name="Object 19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2050" name="Image" r:id="rId3" imgW="4241270" imgH="5396825" progId="">
                <p:embed/>
              </p:oleObj>
            </a:graphicData>
          </a:graphic>
        </p:graphicFrame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2051" name="Image" r:id="rId4" imgW="3263492" imgH="4863492" progId="">
                <p:embed/>
              </p:oleObj>
            </a:graphicData>
          </a:graphic>
        </p:graphicFrame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2052" name="Image" r:id="rId5" imgW="3492063" imgH="4926984" progId="">
                <p:embed/>
              </p:oleObj>
            </a:graphicData>
          </a:graphic>
        </p:graphicFrame>
      </p:grp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457200" y="4114800"/>
            <a:ext cx="822960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24000" y="4948238"/>
            <a:ext cx="59436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53205"/>
            <a:ext cx="2133600" cy="168275"/>
          </a:xfrm>
          <a:prstGeom prst="rect">
            <a:avLst/>
          </a:prstGeom>
        </p:spPr>
        <p:txBody>
          <a:bodyPr/>
          <a:lstStyle>
            <a:lvl1pPr algn="r" latinLnBrk="0">
              <a:defRPr kumimoji="0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9F2BCA1-CC59-40F8-AA85-1ABD9BDCA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6172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62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4AA2E5D-F5CD-4CB8-B7D9-B846CDA5E5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424962" y="6524625"/>
            <a:ext cx="83541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2"/>
            <a:ext cx="9144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en-US">
              <a:latin typeface="굴림" pitchFamily="50" charset="-127"/>
              <a:ea typeface="+mn-e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9046" y="-11113"/>
            <a:ext cx="2414954" cy="992188"/>
            <a:chOff x="0" y="390"/>
            <a:chExt cx="5760" cy="2202"/>
          </a:xfrm>
        </p:grpSpPr>
        <p:graphicFrame>
          <p:nvGraphicFramePr>
            <p:cNvPr id="1026" name="Object 18"/>
            <p:cNvGraphicFramePr>
              <a:graphicFrameLocks noChangeAspect="1"/>
            </p:cNvGraphicFramePr>
            <p:nvPr/>
          </p:nvGraphicFramePr>
          <p:xfrm>
            <a:off x="0" y="390"/>
            <a:ext cx="1962" cy="2202"/>
          </p:xfrm>
          <a:graphic>
            <a:graphicData uri="http://schemas.openxmlformats.org/presentationml/2006/ole">
              <p:oleObj spid="_x0000_s1026" name="Image" r:id="rId16" imgW="4241270" imgH="5396825" progId="">
                <p:embed/>
              </p:oleObj>
            </a:graphicData>
          </a:graphic>
        </p:graphicFrame>
        <p:graphicFrame>
          <p:nvGraphicFramePr>
            <p:cNvPr id="1027" name="Object 19"/>
            <p:cNvGraphicFramePr>
              <a:graphicFrameLocks noChangeAspect="1"/>
            </p:cNvGraphicFramePr>
            <p:nvPr/>
          </p:nvGraphicFramePr>
          <p:xfrm>
            <a:off x="3888" y="390"/>
            <a:ext cx="1872" cy="2202"/>
          </p:xfrm>
          <a:graphic>
            <a:graphicData uri="http://schemas.openxmlformats.org/presentationml/2006/ole">
              <p:oleObj spid="_x0000_s1027" name="Image" r:id="rId17" imgW="3263492" imgH="4863492" progId="">
                <p:embed/>
              </p:oleObj>
            </a:graphicData>
          </a:graphic>
        </p:graphicFrame>
        <p:graphicFrame>
          <p:nvGraphicFramePr>
            <p:cNvPr id="1028" name="Object 20"/>
            <p:cNvGraphicFramePr>
              <a:graphicFrameLocks noChangeAspect="1"/>
            </p:cNvGraphicFramePr>
            <p:nvPr/>
          </p:nvGraphicFramePr>
          <p:xfrm>
            <a:off x="1958" y="390"/>
            <a:ext cx="1930" cy="2202"/>
          </p:xfrm>
          <a:graphic>
            <a:graphicData uri="http://schemas.openxmlformats.org/presentationml/2006/ole">
              <p:oleObj spid="_x0000_s1028" name="Image" r:id="rId18" imgW="3492063" imgH="4926984" progId="">
                <p:embed/>
              </p:oleObj>
            </a:graphicData>
          </a:graphic>
        </p:graphicFrame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2" y="1190625"/>
            <a:ext cx="8500696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1804" y="214313"/>
            <a:ext cx="6858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</a:t>
            </a:r>
            <a:br>
              <a:rPr lang="en-US" altLang="ko-KR" smtClean="0"/>
            </a:br>
            <a:r>
              <a:rPr lang="en-US" altLang="ko-KR" smtClean="0"/>
              <a:t> style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3642947" y="6572250"/>
            <a:ext cx="179509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kumimoji="0" lang="ko-KR" altLang="en-US" sz="1200" dirty="0">
                <a:latin typeface="굴림" pitchFamily="50" charset="-127"/>
                <a:ea typeface="+mn-ea"/>
              </a:rPr>
              <a:t>- </a:t>
            </a:r>
            <a:fld id="{E12DDD40-CCAA-4028-9DD1-9BBE91670711}" type="slidenum">
              <a:rPr kumimoji="0" lang="ko-KR" altLang="en-US" sz="1200">
                <a:latin typeface="굴림" pitchFamily="50" charset="-127"/>
                <a:ea typeface="+mn-ea"/>
              </a:rPr>
              <a:pPr algn="ctr">
                <a:defRPr/>
              </a:pPr>
              <a:t>‹#›</a:t>
            </a:fld>
            <a:r>
              <a:rPr kumimoji="0" lang="en-US" altLang="ko-KR" sz="1200" dirty="0">
                <a:latin typeface="굴림" pitchFamily="50" charset="-127"/>
                <a:ea typeface="+mn-ea"/>
              </a:rPr>
              <a:t> -</a:t>
            </a:r>
          </a:p>
        </p:txBody>
      </p:sp>
      <p:pic>
        <p:nvPicPr>
          <p:cNvPr id="1037" name="그림 13" descr="322px-Java_Logo.png"/>
          <p:cNvPicPr>
            <a:picLocks noChangeAspect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6286500"/>
            <a:ext cx="3077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23115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Section05-</a:t>
            </a:r>
            <a:r>
              <a:rPr lang="ko-KR" altLang="en-US" dirty="0" smtClean="0"/>
              <a:t>필수 이해 요소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처리 과정</a:t>
            </a:r>
            <a:endParaRPr lang="en-US" altLang="ko-KR" dirty="0" smtClean="0"/>
          </a:p>
          <a:p>
            <a:r>
              <a:rPr lang="ko-KR" altLang="en-US" dirty="0" smtClean="0"/>
              <a:t>출력 버퍼</a:t>
            </a:r>
            <a:endParaRPr lang="en-US" altLang="ko-KR" dirty="0" smtClean="0"/>
          </a:p>
          <a:p>
            <a:r>
              <a:rPr lang="ko-KR" altLang="en-US" dirty="0" smtClean="0"/>
              <a:t>웹 어플리케이션 디렉터리 구성과 </a:t>
            </a:r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처리 과정</a:t>
            </a:r>
            <a:endParaRPr lang="ko-KR" altLang="en-US" dirty="0"/>
          </a:p>
        </p:txBody>
      </p:sp>
      <p:pic>
        <p:nvPicPr>
          <p:cNvPr id="1026" name="Picture 2" descr="fig05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698164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버퍼와 응답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출력 버퍼</a:t>
            </a:r>
            <a:r>
              <a:rPr lang="en-US" altLang="ko-KR" dirty="0" smtClean="0"/>
              <a:t> - JSP</a:t>
            </a:r>
            <a:r>
              <a:rPr lang="ko-KR" altLang="en-US" dirty="0" smtClean="0"/>
              <a:t>가 생성한 응답 결과를 임시로 저장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출력 버퍼의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전송 성능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버퍼가 다 차기 전까지 헤더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실행 도중 버퍼를 비우고 새 내용 전송 가능</a:t>
            </a:r>
            <a:endParaRPr lang="ko-KR" altLang="en-US" dirty="0"/>
          </a:p>
        </p:txBody>
      </p:sp>
      <p:pic>
        <p:nvPicPr>
          <p:cNvPr id="2050" name="Picture 2" descr="fig05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4857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buffer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buffer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버퍼 사용 여부 및 크기 지정</a:t>
            </a:r>
            <a:r>
              <a:rPr lang="en-US" altLang="ko-KR" dirty="0" smtClean="0"/>
              <a:t>\</a:t>
            </a:r>
          </a:p>
          <a:p>
            <a:pPr lvl="1"/>
            <a:r>
              <a:rPr lang="en-US" altLang="ko-KR" dirty="0" smtClean="0"/>
              <a:t>&lt;%@ page buffer="8kb" %&gt; : </a:t>
            </a:r>
            <a:r>
              <a:rPr lang="ko-KR" altLang="en-US" dirty="0" smtClean="0"/>
              <a:t>버퍼 크기를 </a:t>
            </a:r>
            <a:r>
              <a:rPr lang="en-US" altLang="ko-KR" dirty="0" smtClean="0"/>
              <a:t>8KB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buffer="none" %&gt; : </a:t>
            </a:r>
            <a:r>
              <a:rPr lang="ko-KR" altLang="en-US" dirty="0" smtClean="0"/>
              <a:t>버퍼 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jsp:forward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사용 못함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내용 취소 불가</a:t>
            </a:r>
            <a:endParaRPr lang="en-US" altLang="ko-KR" dirty="0" smtClean="0"/>
          </a:p>
          <a:p>
            <a:r>
              <a:rPr lang="ko-KR" altLang="en-US" dirty="0" smtClean="0"/>
              <a:t>버퍼 처리 과정</a:t>
            </a:r>
            <a:endParaRPr lang="ko-KR" altLang="en-US" dirty="0"/>
          </a:p>
        </p:txBody>
      </p:sp>
      <p:pic>
        <p:nvPicPr>
          <p:cNvPr id="3074" name="Picture 2" descr="fig05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148034"/>
            <a:ext cx="5038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autoFlush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버퍼가 다 찼을 때 처리 방식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true - </a:t>
            </a:r>
            <a:r>
              <a:rPr lang="ko-KR" altLang="en-US" dirty="0" smtClean="0"/>
              <a:t>버퍼가 다 찼을 경우 버퍼를 </a:t>
            </a:r>
            <a:r>
              <a:rPr lang="ko-KR" altLang="en-US" dirty="0" err="1" smtClean="0"/>
              <a:t>플러시하고</a:t>
            </a:r>
            <a:r>
              <a:rPr lang="ko-KR" altLang="en-US" dirty="0" smtClean="0"/>
              <a:t> 계속해서 작업을 진행한다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false - </a:t>
            </a:r>
            <a:r>
              <a:rPr lang="ko-KR" altLang="en-US" dirty="0" smtClean="0"/>
              <a:t>버퍼가 다 찼을 경우 예외를 발생시키고 작업을 중지한다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일반적 구성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디렉터리 설명</a:t>
            </a:r>
            <a:endParaRPr lang="en-US" altLang="ko-KR" sz="2400" dirty="0" smtClean="0"/>
          </a:p>
          <a:p>
            <a:pPr lvl="1"/>
            <a:r>
              <a:rPr lang="en-US" sz="2400" dirty="0" smtClean="0"/>
              <a:t>WEB-INF - web.xml </a:t>
            </a:r>
            <a:r>
              <a:rPr lang="ko-KR" altLang="en-US" sz="2400" dirty="0" smtClean="0"/>
              <a:t>파일이 위치</a:t>
            </a:r>
          </a:p>
          <a:p>
            <a:pPr lvl="1"/>
            <a:r>
              <a:rPr lang="en-US" sz="2400" dirty="0" smtClean="0"/>
              <a:t>WEB-INF\classes - </a:t>
            </a:r>
            <a:r>
              <a:rPr lang="ko-KR" altLang="en-US" sz="2400" dirty="0" smtClean="0"/>
              <a:t>웹 어플리케이션에서 사용하는 클래스 파일이 위치</a:t>
            </a:r>
          </a:p>
          <a:p>
            <a:pPr lvl="1"/>
            <a:r>
              <a:rPr lang="en-US" sz="2400" dirty="0" smtClean="0"/>
              <a:t>WEB-INF\lib - </a:t>
            </a:r>
            <a:r>
              <a:rPr lang="ko-KR" altLang="en-US" sz="2400" dirty="0" smtClean="0"/>
              <a:t>웹 어플리케이션에서 사용하는</a:t>
            </a:r>
            <a:r>
              <a:rPr lang="en-US" sz="2400" dirty="0" smtClean="0"/>
              <a:t> jar </a:t>
            </a:r>
            <a:r>
              <a:rPr lang="ko-KR" altLang="en-US" sz="2400" dirty="0" smtClean="0"/>
              <a:t>파일이 위치</a:t>
            </a:r>
            <a:endParaRPr lang="en-US" altLang="ko-KR" sz="2400" dirty="0" smtClean="0"/>
          </a:p>
          <a:p>
            <a:r>
              <a:rPr lang="en-US" altLang="ko-KR" sz="2400" dirty="0" smtClean="0"/>
              <a:t>JSP 2.1(</a:t>
            </a:r>
            <a:r>
              <a:rPr lang="ko-KR" altLang="en-US" sz="2400" dirty="0" err="1" smtClean="0"/>
              <a:t>서블릿</a:t>
            </a:r>
            <a:r>
              <a:rPr lang="en-US" altLang="ko-KR" sz="2400" dirty="0" smtClean="0"/>
              <a:t>2.5)</a:t>
            </a:r>
            <a:r>
              <a:rPr lang="ko-KR" altLang="en-US" sz="2400" dirty="0" smtClean="0"/>
              <a:t>부터는 </a:t>
            </a:r>
            <a:r>
              <a:rPr lang="en-US" altLang="ko-KR" sz="2400" dirty="0" smtClean="0"/>
              <a:t>web.xml </a:t>
            </a:r>
            <a:r>
              <a:rPr lang="ko-KR" altLang="en-US" sz="2400" dirty="0" smtClean="0"/>
              <a:t>파일 선택적 필요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필요한 경우는 교재 참고</a:t>
            </a:r>
          </a:p>
          <a:p>
            <a:pPr lvl="1"/>
            <a:endParaRPr lang="en-US" altLang="ko-KR" sz="2000" dirty="0" smtClean="0"/>
          </a:p>
        </p:txBody>
      </p:sp>
      <p:pic>
        <p:nvPicPr>
          <p:cNvPr id="4098" name="Picture 2" descr="fig05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1571612"/>
            <a:ext cx="203323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디렉터리와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 디렉터리 이름 →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</a:t>
            </a:r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→ </a:t>
            </a:r>
            <a:r>
              <a:rPr lang="en-US" altLang="ko-KR" dirty="0" smtClean="0"/>
              <a:t>URL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</a:t>
            </a:r>
            <a:r>
              <a:rPr lang="en-US" altLang="ko-KR" dirty="0" smtClean="0"/>
              <a:t>/chap02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http://host:port/chap02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디렉터리에 어플리케이션 디렉터리 위치</a:t>
            </a:r>
            <a:endParaRPr lang="ko-KR" altLang="en-US" dirty="0"/>
          </a:p>
        </p:txBody>
      </p:sp>
      <p:pic>
        <p:nvPicPr>
          <p:cNvPr id="5122" name="Picture 2" descr="fig05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500438"/>
            <a:ext cx="29051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 배포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보통 두 가지 방식으로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대상 디렉터리에 직접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war </a:t>
            </a:r>
            <a:r>
              <a:rPr lang="ko-KR" altLang="en-US" dirty="0" smtClean="0"/>
              <a:t>파일로 묶어서 배포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톰캣의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]\</a:t>
            </a:r>
            <a:r>
              <a:rPr lang="en-US" altLang="ko-KR" dirty="0" err="1" smtClean="0"/>
              <a:t>webapps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 복사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war </a:t>
            </a:r>
            <a:r>
              <a:rPr lang="ko-KR" altLang="en-US" dirty="0" smtClean="0"/>
              <a:t>파일의 이름이 보통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경로가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컨테이너에 따라 배포 툴을 제공하기도 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250</Words>
  <Application>Microsoft Office PowerPoint</Application>
  <PresentationFormat>화면 슬라이드 쇼(4:3)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cdb2004c012l</vt:lpstr>
      <vt:lpstr>Image</vt:lpstr>
      <vt:lpstr>Section05-필수 이해 요소</vt:lpstr>
      <vt:lpstr>TOC</vt:lpstr>
      <vt:lpstr>JSP 처리 과정</vt:lpstr>
      <vt:lpstr>출력 버퍼와 응답</vt:lpstr>
      <vt:lpstr>page 디렉티브의 buffer 속성</vt:lpstr>
      <vt:lpstr>page 디렉티브의 autoFlush 속성</vt:lpstr>
      <vt:lpstr>웹 어플리케이션 디렉터리 구성</vt:lpstr>
      <vt:lpstr>웹 어플리케이션 디렉터리와 URL 구성</vt:lpstr>
      <vt:lpstr>웹 어플리케이션 배포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kosta</cp:lastModifiedBy>
  <cp:revision>54</cp:revision>
  <dcterms:created xsi:type="dcterms:W3CDTF">2006-10-05T04:04:58Z</dcterms:created>
  <dcterms:modified xsi:type="dcterms:W3CDTF">2014-06-25T09:26:24Z</dcterms:modified>
</cp:coreProperties>
</file>