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DEB"/>
    <a:srgbClr val="165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4275"/>
  </p:normalViewPr>
  <p:slideViewPr>
    <p:cSldViewPr snapToGrid="0" snapToObjects="1">
      <p:cViewPr varScale="1">
        <p:scale>
          <a:sx n="78" d="100"/>
          <a:sy n="78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9CDDA-3B98-FB4D-8CA9-14AE656F32B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711EE-E3C0-E546-89B1-F2F4AC67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 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all the categories;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Doesn't need to stay in this design or these colors (or original donut chart)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brief copy about what this is an why it matters, interconnected nature of areas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Maybe a note or popup about using this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Link to methodology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Link to UNC Charlotte Urban Institute &amp; </a:t>
            </a:r>
            <a:r>
              <a:rPr lang="en-US" dirty="0" err="1"/>
              <a:t>urbanCORE</a:t>
            </a:r>
            <a:r>
              <a:rPr lang="en-US" dirty="0"/>
              <a:t> ("powered by UNC Charlotte Urban Institute &amp; the </a:t>
            </a:r>
            <a:r>
              <a:rPr lang="en-US" dirty="0" err="1"/>
              <a:t>urbanCORE</a:t>
            </a:r>
            <a:r>
              <a:rPr lang="en-US" dirty="0"/>
              <a:t>"), link to contributors on Urban Institute 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Contact email to get involved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ever get sponsors, sponsor logos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711EE-E3C0-E546-89B1-F2F4AC67B1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equity area landing page shows a dial with equity scores for each area – each dial leads to another page data that help people understand the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dial possibly to include pop up of scores/trends over time? Or perhaps this is on the specific dial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 copy around why housing/each area is important for individual and community wellbeing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Page also incorporates quotes or profiles in lived experience (with careful framing here – see Frameworks </a:t>
            </a:r>
            <a:r>
              <a:rPr lang="en-US" dirty="0" err="1"/>
              <a:t>Institue</a:t>
            </a:r>
            <a:r>
              <a:rPr lang="en-US" dirty="0"/>
              <a:t> (https://</a:t>
            </a:r>
            <a:r>
              <a:rPr lang="en-US" dirty="0" err="1"/>
              <a:t>www.epicpeople.org</a:t>
            </a:r>
            <a:r>
              <a:rPr lang="en-US" dirty="0"/>
              <a:t>/3-narratives-that-stymie-social-change/) – could link to page with rotating or previously highlighted individuals, families?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Page Highlights a solution – ideally locally – Could link to a page with rotating or previously highlighted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711EE-E3C0-E546-89B1-F2F4AC67B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dial landing page shows a handful of data points that help the reader understand the nature of that score, including the underlying data (</a:t>
            </a:r>
            <a:r>
              <a:rPr lang="en-US" dirty="0" err="1"/>
              <a:t>i.e</a:t>
            </a:r>
            <a:r>
              <a:rPr lang="en-US" dirty="0"/>
              <a:t>, bar chart of homeownership rates), other illustrative data points, and spatial nature of equity/inequity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data point should include brief interpretive description, why it matters, and source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only examples that some other communities are using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Could also incorporate regular survey data (i.e., this will likely be necessary for some areas)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711EE-E3C0-E546-89B1-F2F4AC67B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EEFA-71C8-0445-B13B-08CD63261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C8FAE-B2FA-A845-889D-96602D722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FE0E-27A9-CF41-8E5C-0EE63C37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BB41-8EB7-5449-A648-5AB44720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263-C8F0-104F-AB1C-9763920E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70D8-8C27-7D4A-B36C-2D01D56B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215F2-C4C1-7B4C-9561-1A309C9A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F322-DE6D-084C-8FB2-185BC6D3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F89AD-D5B4-1E46-AA93-89ABA4C3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810D-7849-FF4F-BDBB-33663145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9A768-2764-7E4E-825A-9F1614645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E0099-4533-0146-8BD1-048EEBB4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F780-5BD0-E444-A2D5-097FE5E6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A0FE-9F8B-7945-A768-A28F27F3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1E89-8748-BD4B-BCEF-2B692D8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4535-5723-6F4A-B61D-EEB6236F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D00C-086D-9743-93D7-7C2EA9D7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5185-E293-B44C-95AB-01F12E60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C6B7-7E62-0244-9F27-6B67676B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BB52-82F8-CF4A-B304-2A60585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C2E2-12C6-9846-B2B9-57CD4D7C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F7B4D-885A-D94F-8F10-34BC216F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63D8-A35A-B548-A188-A0D661F1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1D55-16A9-654B-9054-ED8E2F84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0F8B-A165-8F4E-A723-B707B712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CC72-6217-074F-AF61-C3479934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9C23-AEFA-6844-9B9E-B98E188F0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D08A3-40B8-1944-850D-C377D7E1B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DD542-BC07-E44F-B216-F8258171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581E-0F47-484D-B2B3-22A5829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9416-7AD4-4940-95AD-99C12B84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CB6F-CE8C-914A-8497-4AF30DF8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6B804-EC51-9F44-ACC9-03ADB95F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F9B50-8E56-F743-B2F8-6E098327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063CB-21FF-F34A-8454-DCFE803D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B7422-3A94-F543-94F5-91EAA0D8E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00ECE-2A79-5242-87B3-93F64FBE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05B94-71C0-7A47-A286-2270A6C6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843DF-D7B6-FF41-93D8-FF889AD5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CA8A-5B3C-7540-86A9-D7D925C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33D85-6581-5F40-8F5C-D2B701F0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B8467-739B-CA4C-96EE-F192187E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A27AF-EBE1-6442-8A50-C7729659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FBD3F-0A13-7A4C-B194-837F6777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4CF84-1521-0343-AD32-1717DA8E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E04F7-949C-CC4A-94A6-70F7C178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0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585C-7A6E-3C4B-8329-5FF36F56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2E0D-E6A6-5B4D-BF9C-2521E0CA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A823-F141-7849-91CD-EDC0C723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B14D8-9D57-D24B-83F5-D7AB2992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41D4A-D972-1B4B-B694-F50D86C7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7D401-5376-E441-9DC4-C65F414F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A6D-47DC-C541-92AB-5C5A7FEA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79F8E-D5C4-EA47-AD4A-727121281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0DA61-2E39-D349-89E0-3DB0E36AB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B9B8-4501-7541-88D2-789B9413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7A0E5-641D-704C-B7B9-B8C6F103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EF8B-F768-7643-8EA5-4B69AD41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4F514-4F0C-2F41-9144-AB166AEB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EA4A8-D274-654F-B537-18F81AF3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A42B-C587-A849-8102-7772BFD20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55E9F-0EAC-F549-9D04-22118DFD8655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B935-5D14-114B-A0AC-D1A5DC1BB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0589-7D52-834A-95C4-E693CE6B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F078-FADE-1247-B7A9-8524F34C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A854-FC7A-FC48-AB71-989597518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Equity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A30DA-59D2-8040-9B6C-4B9A126DB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30443" cy="1655762"/>
          </a:xfrm>
        </p:spPr>
        <p:txBody>
          <a:bodyPr/>
          <a:lstStyle/>
          <a:p>
            <a:pPr algn="l"/>
            <a:r>
              <a:rPr lang="en-US" dirty="0"/>
              <a:t>Site Aims:</a:t>
            </a:r>
          </a:p>
          <a:p>
            <a:pPr algn="l"/>
            <a:r>
              <a:rPr lang="en-US" dirty="0"/>
              <a:t>1 – Provide rigorous scores that help us measure our progress, including comparisons </a:t>
            </a:r>
          </a:p>
          <a:p>
            <a:pPr algn="l"/>
            <a:r>
              <a:rPr lang="en-US" dirty="0"/>
              <a:t>2 – Provide Data (quant, some qual) that help us understand what the scores mean (scores are great, but don't help people see what the inequities look like)</a:t>
            </a:r>
          </a:p>
          <a:p>
            <a:pPr algn="l"/>
            <a:r>
              <a:rPr lang="en-US" dirty="0"/>
              <a:t>3 – Provide stories (personal, organizations, efforts) that connect the indicators to lived experience and solutions</a:t>
            </a:r>
          </a:p>
        </p:txBody>
      </p:sp>
    </p:spTree>
    <p:extLst>
      <p:ext uri="{BB962C8B-B14F-4D97-AF65-F5344CB8AC3E}">
        <p14:creationId xmlns:p14="http://schemas.microsoft.com/office/powerpoint/2010/main" val="418720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592547-BD5D-2B43-9C1B-931D86004566}"/>
              </a:ext>
            </a:extLst>
          </p:cNvPr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16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Homepage – Equity Indicators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1D239-AF1D-1248-95C5-380EF74F0084}"/>
              </a:ext>
            </a:extLst>
          </p:cNvPr>
          <p:cNvSpPr/>
          <p:nvPr/>
        </p:nvSpPr>
        <p:spPr>
          <a:xfrm>
            <a:off x="0" y="6106886"/>
            <a:ext cx="12192000" cy="751114"/>
          </a:xfrm>
          <a:prstGeom prst="rect">
            <a:avLst/>
          </a:prstGeom>
          <a:solidFill>
            <a:srgbClr val="16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UNC Charlotte Urban Institute &amp; </a:t>
            </a:r>
            <a:r>
              <a:rPr lang="en-US" sz="1200" dirty="0" err="1"/>
              <a:t>urbanCORE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98CAB-FAD6-EC45-8A0C-4BE9BC11E624}"/>
              </a:ext>
            </a:extLst>
          </p:cNvPr>
          <p:cNvSpPr txBox="1"/>
          <p:nvPr/>
        </p:nvSpPr>
        <p:spPr>
          <a:xfrm>
            <a:off x="6096000" y="1992086"/>
            <a:ext cx="533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Alksjf</a:t>
            </a:r>
            <a:r>
              <a:rPr lang="en-US" sz="2800" dirty="0"/>
              <a:t>';</a:t>
            </a:r>
            <a:r>
              <a:rPr lang="en-US" sz="2800" dirty="0" err="1"/>
              <a:t>lskf;aslkfa;slfka;lsdf</a:t>
            </a:r>
            <a:endParaRPr lang="en-US" sz="2800" dirty="0"/>
          </a:p>
          <a:p>
            <a:r>
              <a:rPr lang="en-US" sz="2800" dirty="0" err="1"/>
              <a:t>F;asfaslkf;askfa</a:t>
            </a:r>
            <a:r>
              <a:rPr lang="en-US" sz="2800" dirty="0"/>
              <a:t>;'</a:t>
            </a:r>
            <a:r>
              <a:rPr lang="en-US" sz="2800" dirty="0" err="1"/>
              <a:t>sklfasfsf</a:t>
            </a:r>
            <a:endParaRPr lang="en-US" sz="2800" dirty="0"/>
          </a:p>
          <a:p>
            <a:r>
              <a:rPr lang="en-US" sz="2800" dirty="0" err="1"/>
              <a:t>A;slkasdf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36072-3A61-CC48-B881-7B1E78F4990B}"/>
              </a:ext>
            </a:extLst>
          </p:cNvPr>
          <p:cNvSpPr txBox="1"/>
          <p:nvPr/>
        </p:nvSpPr>
        <p:spPr>
          <a:xfrm>
            <a:off x="6096000" y="3486363"/>
            <a:ext cx="533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ksjf';lskf;aslkfa;slfka;lsakjsd'falksdjfasfkasfdasf;sfdaksdflksfdlskdjfalsjdfasljfalksfasfj'asfkasljfa;'slfka;skfa;lskf;laskfd;askf;laskfdsfasjdflaksjf;lkasjflaksjfklajsdflkajsdflkajsldfkjasldfjsalkfjsfjalskjfdalskdjfalskdjfalskjdfalksdjfaklsdjfalksdjfalksdjfalksjdflkasjdflkasjfdlasjfdlaksjf;laksjfdlkasjfdlkajsflkjsldfjaslkdfjasklfdjsdf</a:t>
            </a:r>
          </a:p>
          <a:p>
            <a:r>
              <a:rPr lang="en-US" sz="1600" dirty="0" err="1"/>
              <a:t>F;asfaslkf;askfa</a:t>
            </a:r>
            <a:r>
              <a:rPr lang="en-US" sz="1600" dirty="0"/>
              <a:t>;'</a:t>
            </a:r>
            <a:r>
              <a:rPr lang="en-US" sz="1600" dirty="0" err="1"/>
              <a:t>sklfasfsf</a:t>
            </a:r>
            <a:endParaRPr lang="en-US" sz="1600" dirty="0"/>
          </a:p>
          <a:p>
            <a:r>
              <a:rPr lang="en-US" sz="1600" dirty="0" err="1"/>
              <a:t>A;slkasdf</a:t>
            </a:r>
            <a:endParaRPr lang="en-US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2D5A818-F39C-464A-BDA4-3CF0CE1B7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91057"/>
              </p:ext>
            </p:extLst>
          </p:nvPr>
        </p:nvGraphicFramePr>
        <p:xfrm>
          <a:off x="635001" y="1763485"/>
          <a:ext cx="4688112" cy="391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04">
                  <a:extLst>
                    <a:ext uri="{9D8B030D-6E8A-4147-A177-3AD203B41FA5}">
                      <a16:colId xmlns:a16="http://schemas.microsoft.com/office/drawing/2014/main" val="3948289921"/>
                    </a:ext>
                  </a:extLst>
                </a:gridCol>
                <a:gridCol w="1562704">
                  <a:extLst>
                    <a:ext uri="{9D8B030D-6E8A-4147-A177-3AD203B41FA5}">
                      <a16:colId xmlns:a16="http://schemas.microsoft.com/office/drawing/2014/main" val="4171710909"/>
                    </a:ext>
                  </a:extLst>
                </a:gridCol>
                <a:gridCol w="1562704">
                  <a:extLst>
                    <a:ext uri="{9D8B030D-6E8A-4147-A177-3AD203B41FA5}">
                      <a16:colId xmlns:a16="http://schemas.microsoft.com/office/drawing/2014/main" val="634385553"/>
                    </a:ext>
                  </a:extLst>
                </a:gridCol>
              </a:tblGrid>
              <a:tr h="13062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Housing</a:t>
                      </a: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Education</a:t>
                      </a: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Economy</a:t>
                      </a: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79163664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Justice</a:t>
                      </a: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Transportation</a:t>
                      </a: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Health/Mental Health</a:t>
                      </a: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95914897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Environment</a:t>
                      </a: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Arts</a:t>
                      </a: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Social Capital &amp; Civic Access</a:t>
                      </a: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9568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68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078213-AEF2-A14D-ADC2-9D6A43B16522}"/>
              </a:ext>
            </a:extLst>
          </p:cNvPr>
          <p:cNvSpPr/>
          <p:nvPr/>
        </p:nvSpPr>
        <p:spPr>
          <a:xfrm>
            <a:off x="0" y="0"/>
            <a:ext cx="2563586" cy="6858000"/>
          </a:xfrm>
          <a:prstGeom prst="rect">
            <a:avLst/>
          </a:prstGeom>
          <a:solidFill>
            <a:srgbClr val="16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8AF94-2FA4-DC49-8A1D-7387F3A9C04B}"/>
              </a:ext>
            </a:extLst>
          </p:cNvPr>
          <p:cNvSpPr txBox="1"/>
          <p:nvPr/>
        </p:nvSpPr>
        <p:spPr>
          <a:xfrm>
            <a:off x="2830285" y="277586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Housing Homepage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F0F9A-AF73-0840-8575-3A787AC4A82A}"/>
              </a:ext>
            </a:extLst>
          </p:cNvPr>
          <p:cNvSpPr txBox="1"/>
          <p:nvPr/>
        </p:nvSpPr>
        <p:spPr>
          <a:xfrm>
            <a:off x="3837215" y="1337354"/>
            <a:ext cx="7004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Succinct copy – why housing is important for individual/community wellbeing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C73E3-D97F-5E46-AE6D-AAAF3A96BAA1}"/>
              </a:ext>
            </a:extLst>
          </p:cNvPr>
          <p:cNvCxnSpPr/>
          <p:nvPr/>
        </p:nvCxnSpPr>
        <p:spPr>
          <a:xfrm>
            <a:off x="3336471" y="2906485"/>
            <a:ext cx="7168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6939C5-CC8D-4846-B033-40DDC6B0CC9A}"/>
              </a:ext>
            </a:extLst>
          </p:cNvPr>
          <p:cNvSpPr txBox="1"/>
          <p:nvPr/>
        </p:nvSpPr>
        <p:spPr>
          <a:xfrm>
            <a:off x="3336471" y="3592284"/>
            <a:ext cx="3265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Lived Experience – quote(s) or link to profile – "the rent eats firsts"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D8BFFC-4D75-9C4D-836A-719B644AD3A8}"/>
              </a:ext>
            </a:extLst>
          </p:cNvPr>
          <p:cNvCxnSpPr>
            <a:cxnSpLocks/>
          </p:cNvCxnSpPr>
          <p:nvPr/>
        </p:nvCxnSpPr>
        <p:spPr>
          <a:xfrm>
            <a:off x="7181849" y="3429000"/>
            <a:ext cx="0" cy="2857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90C037-D720-9240-AD9F-3DD866FA33C7}"/>
              </a:ext>
            </a:extLst>
          </p:cNvPr>
          <p:cNvSpPr txBox="1"/>
          <p:nvPr/>
        </p:nvSpPr>
        <p:spPr>
          <a:xfrm>
            <a:off x="7954734" y="2957351"/>
            <a:ext cx="32657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err="1"/>
              <a:t>Dreamkey</a:t>
            </a:r>
            <a:r>
              <a:rPr lang="en-US" sz="2800" dirty="0"/>
              <a:t> Partners &amp; Self-Help Credit Union – increasing BIPOC Homeownership</a:t>
            </a:r>
          </a:p>
          <a:p>
            <a:endParaRPr lang="en-US" dirty="0"/>
          </a:p>
          <a:p>
            <a:r>
              <a:rPr lang="en-US" dirty="0"/>
              <a:t>Promising solution (ideally in Charlotte)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1783A-AA48-514D-AD3C-7970405E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" y="264681"/>
            <a:ext cx="843644" cy="843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02F5F9-FF84-6B4D-B054-FB960C8E1CA6}"/>
              </a:ext>
            </a:extLst>
          </p:cNvPr>
          <p:cNvSpPr txBox="1"/>
          <p:nvPr/>
        </p:nvSpPr>
        <p:spPr>
          <a:xfrm>
            <a:off x="244929" y="1169076"/>
            <a:ext cx="207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HOMEOWNERSHIP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F08FA9-57A5-6946-A1C7-5547979AB33A}"/>
              </a:ext>
            </a:extLst>
          </p:cNvPr>
          <p:cNvGrpSpPr/>
          <p:nvPr/>
        </p:nvGrpSpPr>
        <p:grpSpPr>
          <a:xfrm>
            <a:off x="244929" y="1729791"/>
            <a:ext cx="2073728" cy="1550726"/>
            <a:chOff x="244929" y="1795107"/>
            <a:chExt cx="2073728" cy="155072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FA15EBF-A726-AF46-B976-7C807903D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971" y="1795107"/>
              <a:ext cx="843644" cy="84364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345A92-29FE-7A48-AC11-29806BAC06CB}"/>
                </a:ext>
              </a:extLst>
            </p:cNvPr>
            <p:cNvSpPr txBox="1"/>
            <p:nvPr/>
          </p:nvSpPr>
          <p:spPr>
            <a:xfrm>
              <a:off x="244929" y="2699502"/>
              <a:ext cx="2073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HOMEOWNER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COST BURDEN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D383B9-9182-DC4A-A2B3-5FEAD173E920}"/>
              </a:ext>
            </a:extLst>
          </p:cNvPr>
          <p:cNvGrpSpPr/>
          <p:nvPr/>
        </p:nvGrpSpPr>
        <p:grpSpPr>
          <a:xfrm>
            <a:off x="244929" y="3586203"/>
            <a:ext cx="2073728" cy="1550726"/>
            <a:chOff x="244929" y="3488229"/>
            <a:chExt cx="2073728" cy="15507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3BB30DC-A4B6-8847-97E1-4BA8BAE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971" y="3488229"/>
              <a:ext cx="843644" cy="84364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A34D03-AB7E-8C4D-AFDA-413520A82021}"/>
                </a:ext>
              </a:extLst>
            </p:cNvPr>
            <p:cNvSpPr txBox="1"/>
            <p:nvPr/>
          </p:nvSpPr>
          <p:spPr>
            <a:xfrm>
              <a:off x="244929" y="4392624"/>
              <a:ext cx="2073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RENTAL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COST BURDEN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2718D-F2AC-4F44-B186-B77A7C255592}"/>
              </a:ext>
            </a:extLst>
          </p:cNvPr>
          <p:cNvGrpSpPr/>
          <p:nvPr/>
        </p:nvGrpSpPr>
        <p:grpSpPr>
          <a:xfrm>
            <a:off x="244929" y="5420895"/>
            <a:ext cx="2073728" cy="1273727"/>
            <a:chOff x="244929" y="5208618"/>
            <a:chExt cx="2073728" cy="127372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31C02F-8330-F948-BC0E-B630A895D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971" y="5208618"/>
              <a:ext cx="843644" cy="84364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440902-E45F-5E4C-9984-A8AE51DBBED6}"/>
                </a:ext>
              </a:extLst>
            </p:cNvPr>
            <p:cNvSpPr txBox="1"/>
            <p:nvPr/>
          </p:nvSpPr>
          <p:spPr>
            <a:xfrm>
              <a:off x="244929" y="6113013"/>
              <a:ext cx="207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HOMELESSNESS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14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078213-AEF2-A14D-ADC2-9D6A43B16522}"/>
              </a:ext>
            </a:extLst>
          </p:cNvPr>
          <p:cNvSpPr/>
          <p:nvPr/>
        </p:nvSpPr>
        <p:spPr>
          <a:xfrm>
            <a:off x="0" y="0"/>
            <a:ext cx="2563586" cy="6858000"/>
          </a:xfrm>
          <a:prstGeom prst="rect">
            <a:avLst/>
          </a:prstGeom>
          <a:solidFill>
            <a:srgbClr val="16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8AF94-2FA4-DC49-8A1D-7387F3A9C04B}"/>
              </a:ext>
            </a:extLst>
          </p:cNvPr>
          <p:cNvSpPr txBox="1"/>
          <p:nvPr/>
        </p:nvSpPr>
        <p:spPr>
          <a:xfrm>
            <a:off x="2830285" y="277586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Homeownership Homepage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939C5-CC8D-4846-B033-40DDC6B0CC9A}"/>
              </a:ext>
            </a:extLst>
          </p:cNvPr>
          <p:cNvSpPr txBox="1"/>
          <p:nvPr/>
        </p:nvSpPr>
        <p:spPr>
          <a:xfrm>
            <a:off x="3091541" y="2991594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Homeownership by race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D8BFFC-4D75-9C4D-836A-719B644AD3A8}"/>
              </a:ext>
            </a:extLst>
          </p:cNvPr>
          <p:cNvCxnSpPr>
            <a:cxnSpLocks/>
          </p:cNvCxnSpPr>
          <p:nvPr/>
        </p:nvCxnSpPr>
        <p:spPr>
          <a:xfrm>
            <a:off x="7494813" y="571500"/>
            <a:ext cx="0" cy="2857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90C037-D720-9240-AD9F-3DD866FA33C7}"/>
              </a:ext>
            </a:extLst>
          </p:cNvPr>
          <p:cNvSpPr txBox="1"/>
          <p:nvPr/>
        </p:nvSpPr>
        <p:spPr>
          <a:xfrm>
            <a:off x="5317673" y="1433857"/>
            <a:ext cx="199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Brief description</a:t>
            </a:r>
          </a:p>
          <a:p>
            <a:r>
              <a:rPr lang="en-US" dirty="0"/>
              <a:t>Why it Matters</a:t>
            </a:r>
          </a:p>
          <a:p>
            <a:r>
              <a:rPr lang="en-US" dirty="0"/>
              <a:t>Data Source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1783A-AA48-514D-AD3C-7970405E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" y="264681"/>
            <a:ext cx="843644" cy="843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02F5F9-FF84-6B4D-B054-FB960C8E1CA6}"/>
              </a:ext>
            </a:extLst>
          </p:cNvPr>
          <p:cNvSpPr txBox="1"/>
          <p:nvPr/>
        </p:nvSpPr>
        <p:spPr>
          <a:xfrm>
            <a:off x="244929" y="1169076"/>
            <a:ext cx="207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HOMEOWNERSHIP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F08FA9-57A5-6946-A1C7-5547979AB33A}"/>
              </a:ext>
            </a:extLst>
          </p:cNvPr>
          <p:cNvGrpSpPr/>
          <p:nvPr/>
        </p:nvGrpSpPr>
        <p:grpSpPr>
          <a:xfrm>
            <a:off x="244929" y="1729791"/>
            <a:ext cx="2073728" cy="1550726"/>
            <a:chOff x="244929" y="1795107"/>
            <a:chExt cx="2073728" cy="155072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FA15EBF-A726-AF46-B976-7C807903D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9971" y="1795107"/>
              <a:ext cx="843644" cy="84364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345A92-29FE-7A48-AC11-29806BAC06CB}"/>
                </a:ext>
              </a:extLst>
            </p:cNvPr>
            <p:cNvSpPr txBox="1"/>
            <p:nvPr/>
          </p:nvSpPr>
          <p:spPr>
            <a:xfrm>
              <a:off x="244929" y="2699502"/>
              <a:ext cx="2073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7ADEB"/>
                  </a:solidFill>
                </a:rPr>
                <a:t>HOMEOWNER</a:t>
              </a:r>
            </a:p>
            <a:p>
              <a:pPr algn="ctr"/>
              <a:r>
                <a:rPr lang="en-US" dirty="0">
                  <a:solidFill>
                    <a:srgbClr val="27ADEB"/>
                  </a:solidFill>
                </a:rPr>
                <a:t>COST BURDEN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D383B9-9182-DC4A-A2B3-5FEAD173E920}"/>
              </a:ext>
            </a:extLst>
          </p:cNvPr>
          <p:cNvGrpSpPr/>
          <p:nvPr/>
        </p:nvGrpSpPr>
        <p:grpSpPr>
          <a:xfrm>
            <a:off x="244929" y="3586203"/>
            <a:ext cx="2073728" cy="1550726"/>
            <a:chOff x="244929" y="3488229"/>
            <a:chExt cx="2073728" cy="15507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3BB30DC-A4B6-8847-97E1-4BA8BAE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9971" y="3488229"/>
              <a:ext cx="843644" cy="84364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A34D03-AB7E-8C4D-AFDA-413520A82021}"/>
                </a:ext>
              </a:extLst>
            </p:cNvPr>
            <p:cNvSpPr txBox="1"/>
            <p:nvPr/>
          </p:nvSpPr>
          <p:spPr>
            <a:xfrm>
              <a:off x="244929" y="4392624"/>
              <a:ext cx="2073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7ADEB"/>
                  </a:solidFill>
                </a:rPr>
                <a:t>RENTAL </a:t>
              </a:r>
            </a:p>
            <a:p>
              <a:pPr algn="ctr"/>
              <a:r>
                <a:rPr lang="en-US" dirty="0">
                  <a:solidFill>
                    <a:srgbClr val="27ADEB"/>
                  </a:solidFill>
                </a:rPr>
                <a:t>COST BURDEN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2718D-F2AC-4F44-B186-B77A7C255592}"/>
              </a:ext>
            </a:extLst>
          </p:cNvPr>
          <p:cNvGrpSpPr/>
          <p:nvPr/>
        </p:nvGrpSpPr>
        <p:grpSpPr>
          <a:xfrm>
            <a:off x="244929" y="5420895"/>
            <a:ext cx="2073728" cy="1273727"/>
            <a:chOff x="244929" y="5208618"/>
            <a:chExt cx="2073728" cy="127372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31C02F-8330-F948-BC0E-B630A895D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9971" y="5208618"/>
              <a:ext cx="843644" cy="84364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440902-E45F-5E4C-9984-A8AE51DBBED6}"/>
                </a:ext>
              </a:extLst>
            </p:cNvPr>
            <p:cNvSpPr txBox="1"/>
            <p:nvPr/>
          </p:nvSpPr>
          <p:spPr>
            <a:xfrm>
              <a:off x="244929" y="6113013"/>
              <a:ext cx="207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7ADEB"/>
                  </a:solidFill>
                </a:rPr>
                <a:t>HOMELESSNESS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48BFDAA-CD9D-9C43-A152-198570C43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41" y="1053546"/>
            <a:ext cx="2122714" cy="212271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8BADC9-83FC-8141-ADDD-657D0666EED7}"/>
              </a:ext>
            </a:extLst>
          </p:cNvPr>
          <p:cNvCxnSpPr/>
          <p:nvPr/>
        </p:nvCxnSpPr>
        <p:spPr>
          <a:xfrm>
            <a:off x="3910691" y="3624938"/>
            <a:ext cx="7168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8A43B6-5759-AD43-A7B2-FD3727327CD5}"/>
              </a:ext>
            </a:extLst>
          </p:cNvPr>
          <p:cNvGrpSpPr/>
          <p:nvPr/>
        </p:nvGrpSpPr>
        <p:grpSpPr>
          <a:xfrm>
            <a:off x="7788728" y="4008025"/>
            <a:ext cx="4158343" cy="2307380"/>
            <a:chOff x="7494813" y="3981881"/>
            <a:chExt cx="4158343" cy="23073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93CF2D-91AC-B64C-B437-F227298D5FD3}"/>
                </a:ext>
              </a:extLst>
            </p:cNvPr>
            <p:cNvSpPr txBox="1"/>
            <p:nvPr/>
          </p:nvSpPr>
          <p:spPr>
            <a:xfrm>
              <a:off x="7494813" y="5919929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 loan Denial by race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F1DAA7-E8EE-9342-9E38-3FF84B59C29A}"/>
                </a:ext>
              </a:extLst>
            </p:cNvPr>
            <p:cNvSpPr txBox="1"/>
            <p:nvPr/>
          </p:nvSpPr>
          <p:spPr>
            <a:xfrm>
              <a:off x="9655628" y="4403703"/>
              <a:ext cx="1997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Brief description</a:t>
              </a:r>
            </a:p>
            <a:p>
              <a:r>
                <a:rPr lang="en-US" dirty="0"/>
                <a:t>Why it Matters</a:t>
              </a:r>
            </a:p>
            <a:p>
              <a:r>
                <a:rPr lang="en-US" dirty="0"/>
                <a:t>Data Source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0BB6614-428B-2845-A345-E1A907B6D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4813" y="3981881"/>
              <a:ext cx="2122714" cy="2122714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6F78CC-F2C0-704B-B86D-AA97512D3EB9}"/>
              </a:ext>
            </a:extLst>
          </p:cNvPr>
          <p:cNvCxnSpPr>
            <a:cxnSpLocks/>
          </p:cNvCxnSpPr>
          <p:nvPr/>
        </p:nvCxnSpPr>
        <p:spPr>
          <a:xfrm>
            <a:off x="7494812" y="3853352"/>
            <a:ext cx="0" cy="2857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28A84B-61DE-BD42-A1C8-218EE146488F}"/>
              </a:ext>
            </a:extLst>
          </p:cNvPr>
          <p:cNvGrpSpPr/>
          <p:nvPr/>
        </p:nvGrpSpPr>
        <p:grpSpPr>
          <a:xfrm>
            <a:off x="7813219" y="1064818"/>
            <a:ext cx="4133852" cy="2296108"/>
            <a:chOff x="7813219" y="1064818"/>
            <a:chExt cx="4133852" cy="229610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E3A09BA-D558-1D41-AEAF-FA99BE0BD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1208" y="1064818"/>
              <a:ext cx="1757754" cy="190786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7D8C8C-5E73-424B-BD22-04C6DA026702}"/>
                </a:ext>
              </a:extLst>
            </p:cNvPr>
            <p:cNvSpPr txBox="1"/>
            <p:nvPr/>
          </p:nvSpPr>
          <p:spPr>
            <a:xfrm>
              <a:off x="7813219" y="2991594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Homeownership by geography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C0CD5E-4E84-C944-BC6A-3F92744D0103}"/>
                </a:ext>
              </a:extLst>
            </p:cNvPr>
            <p:cNvSpPr txBox="1"/>
            <p:nvPr/>
          </p:nvSpPr>
          <p:spPr>
            <a:xfrm>
              <a:off x="9949543" y="1512478"/>
              <a:ext cx="1997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Brief description</a:t>
              </a:r>
            </a:p>
            <a:p>
              <a:r>
                <a:rPr lang="en-US" dirty="0"/>
                <a:t>Why it Matters</a:t>
              </a:r>
            </a:p>
            <a:p>
              <a:r>
                <a:rPr lang="en-US" dirty="0"/>
                <a:t>Data Source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67563B-0AE5-B34D-B566-C30461C25A8D}"/>
              </a:ext>
            </a:extLst>
          </p:cNvPr>
          <p:cNvGrpSpPr/>
          <p:nvPr/>
        </p:nvGrpSpPr>
        <p:grpSpPr>
          <a:xfrm>
            <a:off x="3091541" y="4134048"/>
            <a:ext cx="4133852" cy="2296108"/>
            <a:chOff x="7813219" y="1064818"/>
            <a:chExt cx="4133852" cy="229610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AB7B780-350C-8A47-A0CB-0F0DE3C8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1208" y="1064818"/>
              <a:ext cx="1757754" cy="190786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12D2E3-5A8B-4548-A233-2EFD3D724D2B}"/>
                </a:ext>
              </a:extLst>
            </p:cNvPr>
            <p:cNvSpPr txBox="1"/>
            <p:nvPr/>
          </p:nvSpPr>
          <p:spPr>
            <a:xfrm>
              <a:off x="7813219" y="2991594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 loan denial by geography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867D47-976D-EB4D-A8F5-BA4F7393B5CC}"/>
                </a:ext>
              </a:extLst>
            </p:cNvPr>
            <p:cNvSpPr txBox="1"/>
            <p:nvPr/>
          </p:nvSpPr>
          <p:spPr>
            <a:xfrm>
              <a:off x="9949543" y="1512478"/>
              <a:ext cx="1997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Brief description</a:t>
              </a:r>
            </a:p>
            <a:p>
              <a:r>
                <a:rPr lang="en-US" dirty="0"/>
                <a:t>Why it Matters</a:t>
              </a:r>
            </a:p>
            <a:p>
              <a:r>
                <a:rPr lang="en-US" dirty="0"/>
                <a:t>Data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61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BADA6-E617-B043-BA5F-77632B2F15D7}"/>
              </a:ext>
            </a:extLst>
          </p:cNvPr>
          <p:cNvSpPr txBox="1"/>
          <p:nvPr/>
        </p:nvSpPr>
        <p:spPr>
          <a:xfrm>
            <a:off x="636814" y="326573"/>
            <a:ext cx="10042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things to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Likely need an RFP for a designer to do this work (</a:t>
            </a:r>
            <a:r>
              <a:rPr lang="en-US" sz="2000" dirty="0" err="1"/>
              <a:t>rfp</a:t>
            </a:r>
            <a:r>
              <a:rPr lang="en-US" sz="2000" dirty="0"/>
              <a:t> could be open to faculty or students)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UI students can be collecting and prepping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Community engagement focus on the reactions to the general design, data elements, and framing but also generating the individual/community stories and solutions info; can also reengage research team in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Conveying the interconnectedness of the equity areas (could be highlighted in lived experience stories and solutions, as well as brief writeups of each areas)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Expanding this beyond Mecklenburg County to the Region? Does the homepage become a regional landing page</a:t>
            </a:r>
          </a:p>
        </p:txBody>
      </p:sp>
    </p:spTree>
    <p:extLst>
      <p:ext uri="{BB962C8B-B14F-4D97-AF65-F5344CB8AC3E}">
        <p14:creationId xmlns:p14="http://schemas.microsoft.com/office/powerpoint/2010/main" val="128259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696</Words>
  <Application>Microsoft Macintosh PowerPoint</Application>
  <PresentationFormat>Widescreen</PresentationFormat>
  <Paragraphs>90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Equity Indicators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Equity Indicators</dc:title>
  <dc:creator>Lori Thomas</dc:creator>
  <cp:lastModifiedBy>Lori Thomas</cp:lastModifiedBy>
  <cp:revision>4</cp:revision>
  <dcterms:created xsi:type="dcterms:W3CDTF">2022-01-11T14:20:50Z</dcterms:created>
  <dcterms:modified xsi:type="dcterms:W3CDTF">2022-01-11T16:07:40Z</dcterms:modified>
</cp:coreProperties>
</file>