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02" r:id="rId3"/>
    <p:sldId id="2327" r:id="rId4"/>
    <p:sldId id="2322" r:id="rId5"/>
    <p:sldId id="2324" r:id="rId6"/>
    <p:sldId id="2326" r:id="rId7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51" userDrawn="1">
          <p15:clr>
            <a:srgbClr val="A4A3A4"/>
          </p15:clr>
        </p15:guide>
        <p15:guide id="2" pos="29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745F"/>
    <a:srgbClr val="8C5438"/>
    <a:srgbClr val="F6F5F4"/>
    <a:srgbClr val="FFC000"/>
    <a:srgbClr val="FF0000"/>
    <a:srgbClr val="FFFFFF"/>
    <a:srgbClr val="1D6DC2"/>
    <a:srgbClr val="BD0F24"/>
    <a:srgbClr val="CDE2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0" d="100"/>
          <a:sy n="70" d="100"/>
        </p:scale>
        <p:origin x="2706" y="1140"/>
      </p:cViewPr>
      <p:guideLst>
        <p:guide orient="horz" pos="1451"/>
        <p:guide pos="294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4A3340-C542-46E3-BB6B-1E3F28D53E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A4AF-B0AE-42C7-9AD8-C74E868F5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スライドイメージプレースホルダ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字列プレースホルダ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图片占位符 14"/>
          <p:cNvSpPr>
            <a:spLocks noGrp="1"/>
          </p:cNvSpPr>
          <p:nvPr>
            <p:ph type="pic" sz="quarter" idx="14"/>
          </p:nvPr>
        </p:nvSpPr>
        <p:spPr>
          <a:xfrm>
            <a:off x="5420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3" name="图片占位符 12"/>
          <p:cNvSpPr>
            <a:spLocks noGrp="1"/>
          </p:cNvSpPr>
          <p:nvPr>
            <p:ph type="pic" sz="quarter" idx="13"/>
          </p:nvPr>
        </p:nvSpPr>
        <p:spPr>
          <a:xfrm>
            <a:off x="1991964" y="1852813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1" name="图片占位符 10"/>
          <p:cNvSpPr>
            <a:spLocks noGrp="1"/>
          </p:cNvSpPr>
          <p:nvPr>
            <p:ph type="pic" sz="quarter" idx="12"/>
          </p:nvPr>
        </p:nvSpPr>
        <p:spPr>
          <a:xfrm>
            <a:off x="4360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1"/>
          </p:nvPr>
        </p:nvSpPr>
        <p:spPr>
          <a:xfrm>
            <a:off x="931567" y="1"/>
            <a:ext cx="2791470" cy="3290687"/>
          </a:xfrm>
          <a:custGeom>
            <a:avLst/>
            <a:gdLst>
              <a:gd name="connsiteX0" fmla="*/ 1158907 w 2791470"/>
              <a:gd name="connsiteY0" fmla="*/ 0 h 3290687"/>
              <a:gd name="connsiteX1" fmla="*/ 2791470 w 2791470"/>
              <a:gd name="connsiteY1" fmla="*/ 0 h 3290687"/>
              <a:gd name="connsiteX2" fmla="*/ 1632563 w 2791470"/>
              <a:gd name="connsiteY2" fmla="*/ 3290687 h 3290687"/>
              <a:gd name="connsiteX3" fmla="*/ 0 w 2791470"/>
              <a:gd name="connsiteY3" fmla="*/ 3290687 h 3290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91470" h="3290687">
                <a:moveTo>
                  <a:pt x="1158907" y="0"/>
                </a:moveTo>
                <a:lnTo>
                  <a:pt x="2791470" y="0"/>
                </a:lnTo>
                <a:lnTo>
                  <a:pt x="1632563" y="3290687"/>
                </a:lnTo>
                <a:lnTo>
                  <a:pt x="0" y="3290687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385392" y="1809721"/>
            <a:ext cx="923314" cy="1923786"/>
          </a:xfrm>
          <a:custGeom>
            <a:avLst/>
            <a:gdLst>
              <a:gd name="connsiteX0" fmla="*/ 15949 w 923314"/>
              <a:gd name="connsiteY0" fmla="*/ 0 h 1923786"/>
              <a:gd name="connsiteX1" fmla="*/ 923314 w 923314"/>
              <a:gd name="connsiteY1" fmla="*/ 0 h 1923786"/>
              <a:gd name="connsiteX2" fmla="*/ 923314 w 923314"/>
              <a:gd name="connsiteY2" fmla="*/ 1923786 h 1923786"/>
              <a:gd name="connsiteX3" fmla="*/ 0 w 923314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4" h="1923786">
                <a:moveTo>
                  <a:pt x="15949" y="0"/>
                </a:moveTo>
                <a:lnTo>
                  <a:pt x="923314" y="0"/>
                </a:lnTo>
                <a:lnTo>
                  <a:pt x="923314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820373" y="1458399"/>
            <a:ext cx="1503255" cy="2641715"/>
          </a:xfrm>
          <a:custGeom>
            <a:avLst/>
            <a:gdLst>
              <a:gd name="connsiteX0" fmla="*/ 0 w 1503255"/>
              <a:gd name="connsiteY0" fmla="*/ 0 h 2641715"/>
              <a:gd name="connsiteX1" fmla="*/ 1503255 w 1503255"/>
              <a:gd name="connsiteY1" fmla="*/ 0 h 2641715"/>
              <a:gd name="connsiteX2" fmla="*/ 1503255 w 1503255"/>
              <a:gd name="connsiteY2" fmla="*/ 2641715 h 2641715"/>
              <a:gd name="connsiteX3" fmla="*/ 0 w 1503255"/>
              <a:gd name="connsiteY3" fmla="*/ 2641715 h 264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03255" h="2641715">
                <a:moveTo>
                  <a:pt x="0" y="0"/>
                </a:moveTo>
                <a:lnTo>
                  <a:pt x="1503255" y="0"/>
                </a:lnTo>
                <a:lnTo>
                  <a:pt x="1503255" y="2641715"/>
                </a:lnTo>
                <a:lnTo>
                  <a:pt x="0" y="2641715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2835297" y="1809721"/>
            <a:ext cx="923312" cy="1923786"/>
          </a:xfrm>
          <a:custGeom>
            <a:avLst/>
            <a:gdLst>
              <a:gd name="connsiteX0" fmla="*/ 0 w 923312"/>
              <a:gd name="connsiteY0" fmla="*/ 0 h 1923786"/>
              <a:gd name="connsiteX1" fmla="*/ 923312 w 923312"/>
              <a:gd name="connsiteY1" fmla="*/ 0 h 1923786"/>
              <a:gd name="connsiteX2" fmla="*/ 923312 w 923312"/>
              <a:gd name="connsiteY2" fmla="*/ 1923786 h 1923786"/>
              <a:gd name="connsiteX3" fmla="*/ 0 w 923312"/>
              <a:gd name="connsiteY3" fmla="*/ 1923786 h 1923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3312" h="1923786">
                <a:moveTo>
                  <a:pt x="0" y="0"/>
                </a:moveTo>
                <a:lnTo>
                  <a:pt x="923312" y="0"/>
                </a:lnTo>
                <a:lnTo>
                  <a:pt x="923312" y="1923786"/>
                </a:lnTo>
                <a:lnTo>
                  <a:pt x="0" y="1923786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2"/>
          <a:srcRect l="20298"/>
          <a:stretch>
            <a:fillRect/>
          </a:stretch>
        </p:blipFill>
        <p:spPr>
          <a:xfrm>
            <a:off x="2627186" y="0"/>
            <a:ext cx="6516813" cy="45992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图片占位符 7"/>
          <p:cNvSpPr>
            <a:spLocks noGrp="1"/>
          </p:cNvSpPr>
          <p:nvPr>
            <p:ph type="pic" sz="quarter" idx="12"/>
          </p:nvPr>
        </p:nvSpPr>
        <p:spPr>
          <a:xfrm>
            <a:off x="6043492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图片占位符 5"/>
          <p:cNvSpPr>
            <a:spLocks noGrp="1"/>
          </p:cNvSpPr>
          <p:nvPr>
            <p:ph type="pic" sz="quarter" idx="11"/>
          </p:nvPr>
        </p:nvSpPr>
        <p:spPr>
          <a:xfrm>
            <a:off x="1" y="1483522"/>
            <a:ext cx="3100508" cy="1887848"/>
          </a:xfrm>
          <a:custGeom>
            <a:avLst/>
            <a:gdLst>
              <a:gd name="connsiteX0" fmla="*/ 0 w 3100508"/>
              <a:gd name="connsiteY0" fmla="*/ 0 h 1887848"/>
              <a:gd name="connsiteX1" fmla="*/ 3100508 w 3100508"/>
              <a:gd name="connsiteY1" fmla="*/ 0 h 1887848"/>
              <a:gd name="connsiteX2" fmla="*/ 3100508 w 3100508"/>
              <a:gd name="connsiteY2" fmla="*/ 1887848 h 1887848"/>
              <a:gd name="connsiteX3" fmla="*/ 0 w 3100508"/>
              <a:gd name="connsiteY3" fmla="*/ 1887848 h 188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00508" h="1887848">
                <a:moveTo>
                  <a:pt x="0" y="0"/>
                </a:moveTo>
                <a:lnTo>
                  <a:pt x="3100508" y="0"/>
                </a:lnTo>
                <a:lnTo>
                  <a:pt x="3100508" y="1887848"/>
                </a:lnTo>
                <a:lnTo>
                  <a:pt x="0" y="1887848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10"/>
          <p:cNvSpPr>
            <a:spLocks noGrp="1"/>
          </p:cNvSpPr>
          <p:nvPr>
            <p:ph type="pic" sz="quarter" idx="13"/>
          </p:nvPr>
        </p:nvSpPr>
        <p:spPr>
          <a:xfrm>
            <a:off x="5988743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9" name="图片占位符 8"/>
          <p:cNvSpPr>
            <a:spLocks noGrp="1"/>
          </p:cNvSpPr>
          <p:nvPr>
            <p:ph type="pic" sz="quarter" idx="12"/>
          </p:nvPr>
        </p:nvSpPr>
        <p:spPr>
          <a:xfrm>
            <a:off x="3465499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图片占位符 6"/>
          <p:cNvSpPr>
            <a:spLocks noGrp="1"/>
          </p:cNvSpPr>
          <p:nvPr>
            <p:ph type="pic" sz="quarter" idx="11"/>
          </p:nvPr>
        </p:nvSpPr>
        <p:spPr>
          <a:xfrm>
            <a:off x="942255" y="1547033"/>
            <a:ext cx="2230292" cy="1590594"/>
          </a:xfrm>
          <a:custGeom>
            <a:avLst/>
            <a:gdLst>
              <a:gd name="connsiteX0" fmla="*/ 0 w 2230292"/>
              <a:gd name="connsiteY0" fmla="*/ 0 h 1590594"/>
              <a:gd name="connsiteX1" fmla="*/ 2230292 w 2230292"/>
              <a:gd name="connsiteY1" fmla="*/ 0 h 1590594"/>
              <a:gd name="connsiteX2" fmla="*/ 2230292 w 2230292"/>
              <a:gd name="connsiteY2" fmla="*/ 1311954 h 1590594"/>
              <a:gd name="connsiteX3" fmla="*/ 1161313 w 2230292"/>
              <a:gd name="connsiteY3" fmla="*/ 1311954 h 1590594"/>
              <a:gd name="connsiteX4" fmla="*/ 1161313 w 2230292"/>
              <a:gd name="connsiteY4" fmla="*/ 1378488 h 1590594"/>
              <a:gd name="connsiteX5" fmla="*/ 1261656 w 2230292"/>
              <a:gd name="connsiteY5" fmla="*/ 1378488 h 1590594"/>
              <a:gd name="connsiteX6" fmla="*/ 1115146 w 2230292"/>
              <a:gd name="connsiteY6" fmla="*/ 1590594 h 1590594"/>
              <a:gd name="connsiteX7" fmla="*/ 968636 w 2230292"/>
              <a:gd name="connsiteY7" fmla="*/ 1378488 h 1590594"/>
              <a:gd name="connsiteX8" fmla="*/ 1068979 w 2230292"/>
              <a:gd name="connsiteY8" fmla="*/ 1378488 h 1590594"/>
              <a:gd name="connsiteX9" fmla="*/ 1068979 w 2230292"/>
              <a:gd name="connsiteY9" fmla="*/ 1311954 h 1590594"/>
              <a:gd name="connsiteX10" fmla="*/ 0 w 2230292"/>
              <a:gd name="connsiteY10" fmla="*/ 1311954 h 1590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30292" h="1590594">
                <a:moveTo>
                  <a:pt x="0" y="0"/>
                </a:moveTo>
                <a:lnTo>
                  <a:pt x="2230292" y="0"/>
                </a:lnTo>
                <a:lnTo>
                  <a:pt x="2230292" y="1311954"/>
                </a:lnTo>
                <a:lnTo>
                  <a:pt x="1161313" y="1311954"/>
                </a:lnTo>
                <a:lnTo>
                  <a:pt x="1161313" y="1378488"/>
                </a:lnTo>
                <a:lnTo>
                  <a:pt x="1261656" y="1378488"/>
                </a:lnTo>
                <a:lnTo>
                  <a:pt x="1115146" y="1590594"/>
                </a:lnTo>
                <a:lnTo>
                  <a:pt x="968636" y="1378488"/>
                </a:lnTo>
                <a:lnTo>
                  <a:pt x="1068979" y="1378488"/>
                </a:lnTo>
                <a:lnTo>
                  <a:pt x="1068979" y="1311954"/>
                </a:lnTo>
                <a:lnTo>
                  <a:pt x="0" y="1311954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anchor="ctr" anchorCtr="1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4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0" Type="http://schemas.openxmlformats.org/officeDocument/2006/relationships/notesSlide" Target="../notesSlides/notesSlide1.xml"/><Relationship Id="rId3" Type="http://schemas.openxmlformats.org/officeDocument/2006/relationships/tags" Target="../tags/tag3.xml"/><Relationship Id="rId29" Type="http://schemas.openxmlformats.org/officeDocument/2006/relationships/slideLayout" Target="../slideLayouts/slideLayout5.xml"/><Relationship Id="rId28" Type="http://schemas.openxmlformats.org/officeDocument/2006/relationships/image" Target="../media/image19.png"/><Relationship Id="rId27" Type="http://schemas.openxmlformats.org/officeDocument/2006/relationships/image" Target="../media/image18.png"/><Relationship Id="rId26" Type="http://schemas.openxmlformats.org/officeDocument/2006/relationships/image" Target="../media/image17.png"/><Relationship Id="rId25" Type="http://schemas.openxmlformats.org/officeDocument/2006/relationships/image" Target="../media/image16.png"/><Relationship Id="rId24" Type="http://schemas.openxmlformats.org/officeDocument/2006/relationships/image" Target="../media/image9.png"/><Relationship Id="rId23" Type="http://schemas.openxmlformats.org/officeDocument/2006/relationships/image" Target="../media/image8.png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形 9" descr="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0" y="913130"/>
            <a:ext cx="9144000" cy="2874645"/>
          </a:xfrm>
          <a:prstGeom prst="rect">
            <a:avLst/>
          </a:prstGeom>
        </p:spPr>
      </p:pic>
      <p:sp>
        <p:nvSpPr>
          <p:cNvPr id="12" name="四角形 11"/>
          <p:cNvSpPr/>
          <p:nvPr/>
        </p:nvSpPr>
        <p:spPr>
          <a:xfrm>
            <a:off x="0" y="0"/>
            <a:ext cx="9144635" cy="914400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3230" y="1155065"/>
            <a:ext cx="4056380" cy="613410"/>
          </a:xfrm>
          <a:prstGeom prst="rect">
            <a:avLst/>
          </a:prstGeom>
          <a:noFill/>
        </p:spPr>
        <p:txBody>
          <a:bodyPr wrap="none" rtlCol="0" anchor="ctr" anchorCtr="0">
            <a:noAutofit/>
          </a:bodyPr>
          <a:lstStyle/>
          <a:p>
            <a:pPr>
              <a:lnSpc>
                <a:spcPct val="130000"/>
              </a:lnSpc>
            </a:pPr>
            <a:r>
              <a:rPr lang="ja-JP" altLang="en-US" sz="3200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Calibri" panose="020F0502020204030204" pitchFamily="34" charset="0"/>
                <a:sym typeface="+mn-lt"/>
              </a:rPr>
              <a:t>ゲーム作って売るぞ！</a:t>
            </a:r>
            <a:endParaRPr lang="ja-JP" altLang="en-US" sz="3200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Calibri" panose="020F0502020204030204" pitchFamily="34" charset="0"/>
              <a:sym typeface="+mn-lt"/>
            </a:endParaRPr>
          </a:p>
        </p:txBody>
      </p:sp>
      <p:sp>
        <p:nvSpPr>
          <p:cNvPr id="11" name="Rectangle 20"/>
          <p:cNvSpPr>
            <a:spLocks noChangeArrowheads="1"/>
          </p:cNvSpPr>
          <p:nvPr/>
        </p:nvSpPr>
        <p:spPr bwMode="auto">
          <a:xfrm>
            <a:off x="535940" y="1822450"/>
            <a:ext cx="3335020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zh-CN" sz="1200" u="sng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2</a:t>
            </a:r>
            <a:r>
              <a:rPr lang="ja-JP" altLang="en-US" sz="1200" u="sng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ヶ月</a:t>
            </a:r>
            <a:r>
              <a:rPr lang="ja-JP" altLang="zh-CN" sz="1200" u="sng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でゲーム制作と販売までを実践</a:t>
            </a:r>
            <a:endParaRPr lang="ja-JP" altLang="zh-CN" sz="1200" u="sng" dirty="0"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" name="四角形 3"/>
          <p:cNvSpPr/>
          <p:nvPr/>
        </p:nvSpPr>
        <p:spPr>
          <a:xfrm flipH="1">
            <a:off x="367030" y="1154430"/>
            <a:ext cx="76200" cy="90741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443230" y="2417445"/>
            <a:ext cx="4056380" cy="121539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p>
            <a:pPr marL="342900" indent="-342900" algn="dist">
              <a:lnSpc>
                <a:spcPct val="130000"/>
              </a:lnSpc>
              <a:buAutoNum type="arabicPeriod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企画概要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AutoNum type="arabicPeriod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ゲーム概要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AutoNum type="arabicPeriod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開発体制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AutoNum type="arabicPeriod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スケジュール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</p:txBody>
      </p:sp>
      <p:sp>
        <p:nvSpPr>
          <p:cNvPr id="14" name="四角形 13"/>
          <p:cNvSpPr/>
          <p:nvPr/>
        </p:nvSpPr>
        <p:spPr>
          <a:xfrm>
            <a:off x="0" y="3787775"/>
            <a:ext cx="9144635" cy="1355725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2" name="図形 1" descr="logo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440" y="4505325"/>
            <a:ext cx="1828800" cy="537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0" y="916305"/>
            <a:ext cx="9144000" cy="4231640"/>
          </a:xfrm>
          <a:prstGeom prst="rect">
            <a:avLst/>
          </a:prstGeom>
          <a:solidFill>
            <a:srgbClr val="90745F">
              <a:alpha val="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pic>
        <p:nvPicPr>
          <p:cNvPr id="50" name="図形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7575" y="2119630"/>
            <a:ext cx="1604010" cy="1360805"/>
          </a:xfrm>
          <a:prstGeom prst="rect">
            <a:avLst/>
          </a:prstGeom>
        </p:spPr>
      </p:pic>
      <p:pic>
        <p:nvPicPr>
          <p:cNvPr id="89" name="図形 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220" y="2122805"/>
            <a:ext cx="2336800" cy="1815465"/>
          </a:xfrm>
          <a:prstGeom prst="rect">
            <a:avLst/>
          </a:prstGeom>
        </p:spPr>
      </p:pic>
      <p:sp>
        <p:nvSpPr>
          <p:cNvPr id="44" name="四角形 4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460522"/>
            <a:ext cx="117983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000" u="sng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Calibri" panose="020F0502020204030204" pitchFamily="34" charset="0"/>
                <a:sym typeface="+mn-lt"/>
              </a:rPr>
              <a:t>企画趣旨</a:t>
            </a:r>
            <a:endParaRPr lang="ja-JP" altLang="en-US" sz="2000" u="sng" dirty="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871220" y="153670"/>
            <a:ext cx="8165465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ja-JP" altLang="en-US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1.</a:t>
            </a:r>
            <a:r>
              <a:rPr lang="en-US" altLang="ja-JP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ja-JP" altLang="en-US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企画趣旨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2.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ゲーム概要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3.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開発体制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4.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スケジュール</a:t>
            </a:r>
            <a:r>
              <a:rPr lang="en-US" altLang="ja-JP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 </a:t>
            </a:r>
            <a:r>
              <a:rPr lang="en-US" altLang="ja-JP" sz="1200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endParaRPr lang="ja-JP" altLang="en-US" sz="1200" dirty="0"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185" y="1144905"/>
            <a:ext cx="8953500" cy="573405"/>
          </a:xfrm>
          <a:prstGeom prst="roundRect">
            <a:avLst>
              <a:gd name="adj" fmla="val 19933"/>
            </a:avLst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 anchorCtr="0"/>
          <a:p>
            <a:pPr algn="ctr"/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sym typeface="+mn-ea"/>
              </a:rPr>
              <a:t>２ヶ月でゲーム作って売るぞ！目標売上は</a:t>
            </a:r>
            <a:r>
              <a:rPr lang="en-US" altLang="ja-JP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sym typeface="+mn-ea"/>
              </a:rPr>
              <a:t>50,000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sym typeface="+mn-ea"/>
              </a:rPr>
              <a:t>円！</a:t>
            </a:r>
            <a:endParaRPr lang="ja-JP" altLang="en-US" sz="200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sym typeface="+mn-ea"/>
            </a:endParaRPr>
          </a:p>
        </p:txBody>
      </p:sp>
      <p:sp>
        <p:nvSpPr>
          <p:cNvPr id="5" name="角丸四角形 4"/>
          <p:cNvSpPr/>
          <p:nvPr/>
        </p:nvSpPr>
        <p:spPr>
          <a:xfrm flipH="1">
            <a:off x="83185" y="96647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企画概要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51" name="ストライプ右矢印 50"/>
          <p:cNvSpPr/>
          <p:nvPr/>
        </p:nvSpPr>
        <p:spPr>
          <a:xfrm>
            <a:off x="4057015" y="3075940"/>
            <a:ext cx="439420" cy="404495"/>
          </a:xfrm>
          <a:prstGeom prst="stripedRightArrow">
            <a:avLst>
              <a:gd name="adj1" fmla="val 54788"/>
              <a:gd name="adj2" fmla="val 45211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2" name="文本框 7"/>
          <p:cNvSpPr txBox="1"/>
          <p:nvPr/>
        </p:nvSpPr>
        <p:spPr>
          <a:xfrm>
            <a:off x="527685" y="3768090"/>
            <a:ext cx="3023870" cy="123571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2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ヵ月でゲームを制作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開発環境は</a:t>
            </a:r>
            <a:r>
              <a:rPr lang="en-US" altLang="ja-JP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Python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か</a:t>
            </a:r>
            <a:r>
              <a:rPr lang="en-US" altLang="ja-JP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Unity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多言語対応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(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日本語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、英語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) </a:t>
            </a:r>
            <a:endParaRPr lang="en-US" altLang="ja-JP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プロモーション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計画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</p:txBody>
      </p:sp>
      <p:sp>
        <p:nvSpPr>
          <p:cNvPr id="45" name="角丸四角形 44"/>
          <p:cNvSpPr/>
          <p:nvPr/>
        </p:nvSpPr>
        <p:spPr>
          <a:xfrm flipH="1">
            <a:off x="527685" y="183388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ゲーム開発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2" name="角丸四角形 1"/>
          <p:cNvSpPr/>
          <p:nvPr/>
        </p:nvSpPr>
        <p:spPr>
          <a:xfrm flipH="1">
            <a:off x="4989195" y="183388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販売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3" name="文本框 7"/>
          <p:cNvSpPr txBox="1"/>
          <p:nvPr/>
        </p:nvSpPr>
        <p:spPr>
          <a:xfrm>
            <a:off x="4874895" y="3764280"/>
            <a:ext cx="3804285" cy="123571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インディーゲームに優しいプラットフォーム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登録料が</a:t>
            </a:r>
            <a:r>
              <a:rPr lang="en-US" altLang="ja-JP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0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円！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(Steam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は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$100)</a:t>
            </a:r>
            <a:endParaRPr lang="en-US" altLang="ja-JP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メインターゲットは英語圏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(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＋日本語圏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)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285750" indent="-28575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目標売上は単価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 $5 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×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 100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本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 = $500(</a:t>
            </a:r>
            <a:r>
              <a:rPr lang="ja-JP" altLang="en-US" sz="1400" b="1" u="sng" spc="-150" dirty="0">
                <a:solidFill>
                  <a:srgbClr val="FF0000"/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￥</a:t>
            </a:r>
            <a:r>
              <a:rPr lang="en-US" altLang="ja-JP" sz="1400" b="1" u="sng" spc="-150" dirty="0">
                <a:solidFill>
                  <a:srgbClr val="FF0000"/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50,000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）</a:t>
            </a:r>
            <a:endParaRPr lang="en-US" altLang="ja-JP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</p:txBody>
      </p:sp>
      <p:pic>
        <p:nvPicPr>
          <p:cNvPr id="6" name="図形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345" y="2390775"/>
            <a:ext cx="1637665" cy="6311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図形 6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80655" y="2546985"/>
            <a:ext cx="898525" cy="3187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図形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80655" y="2943225"/>
            <a:ext cx="898525" cy="34734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テキストボックス 9"/>
          <p:cNvSpPr txBox="1"/>
          <p:nvPr/>
        </p:nvSpPr>
        <p:spPr>
          <a:xfrm>
            <a:off x="7694295" y="2170430"/>
            <a:ext cx="1089025" cy="2990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ja-JP" altLang="en-US"/>
              <a:t>その</a:t>
            </a:r>
            <a:r>
              <a:rPr lang="ja-JP" altLang="en-US"/>
              <a:t>他候補</a:t>
            </a:r>
            <a:endParaRPr lang="ja-JP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0" y="916305"/>
            <a:ext cx="9144000" cy="4231640"/>
          </a:xfrm>
          <a:prstGeom prst="rect">
            <a:avLst/>
          </a:prstGeom>
          <a:solidFill>
            <a:srgbClr val="90745F">
              <a:alpha val="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9" name="右カーブ矢印 48"/>
          <p:cNvSpPr/>
          <p:nvPr/>
        </p:nvSpPr>
        <p:spPr>
          <a:xfrm>
            <a:off x="1279525" y="2438400"/>
            <a:ext cx="911860" cy="1216660"/>
          </a:xfrm>
          <a:prstGeom prst="curvedRightArrow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grpSp>
        <p:nvGrpSpPr>
          <p:cNvPr id="53" name="グループ化 52"/>
          <p:cNvGrpSpPr/>
          <p:nvPr/>
        </p:nvGrpSpPr>
        <p:grpSpPr>
          <a:xfrm>
            <a:off x="1279525" y="2306320"/>
            <a:ext cx="1161415" cy="915670"/>
            <a:chOff x="2015" y="3861"/>
            <a:chExt cx="1829" cy="1442"/>
          </a:xfrm>
        </p:grpSpPr>
        <p:sp>
          <p:nvSpPr>
            <p:cNvPr id="51" name="楕円 50"/>
            <p:cNvSpPr/>
            <p:nvPr/>
          </p:nvSpPr>
          <p:spPr>
            <a:xfrm>
              <a:off x="2015" y="4171"/>
              <a:ext cx="1514" cy="11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>
                <a:latin typeface="メイリオ" panose="020B0604030504040204" charset="-128"/>
                <a:ea typeface="メイリオ" panose="020B0604030504040204" charset="-128"/>
              </a:endParaRPr>
            </a:p>
          </p:txBody>
        </p:sp>
        <p:sp>
          <p:nvSpPr>
            <p:cNvPr id="52" name="楕円 51"/>
            <p:cNvSpPr/>
            <p:nvPr/>
          </p:nvSpPr>
          <p:spPr>
            <a:xfrm>
              <a:off x="2330" y="3861"/>
              <a:ext cx="1514" cy="113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ja-JP" altLang="en-US">
                <a:latin typeface="メイリオ" panose="020B0604030504040204" charset="-128"/>
                <a:ea typeface="メイリオ" panose="020B0604030504040204" charset="-128"/>
              </a:endParaRPr>
            </a:p>
          </p:txBody>
        </p:sp>
      </p:grpSp>
      <p:sp>
        <p:nvSpPr>
          <p:cNvPr id="44" name="四角形 4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460522"/>
            <a:ext cx="143383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000" u="sng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Calibri" panose="020F0502020204030204" pitchFamily="34" charset="0"/>
                <a:sym typeface="+mn-lt"/>
              </a:rPr>
              <a:t>ゲーム概要</a:t>
            </a:r>
            <a:endParaRPr lang="ja-JP" altLang="en-US" sz="2000" u="sng" dirty="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871220" y="153670"/>
            <a:ext cx="8165465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1.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企画趣旨</a:t>
            </a:r>
            <a:r>
              <a:rPr lang="ja-JP" altLang="en-US" sz="1200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　</a:t>
            </a:r>
            <a:r>
              <a:rPr lang="en-US" altLang="ja-JP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2. </a:t>
            </a:r>
            <a:r>
              <a:rPr lang="ja-JP" altLang="en-US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ゲーム概要</a:t>
            </a:r>
            <a:r>
              <a:rPr lang="ja-JP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3.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開発体制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4.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スケジュール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en-US" altLang="ja-JP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en-US" altLang="ja-JP" sz="1200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endParaRPr lang="ja-JP" altLang="en-US" sz="1200" dirty="0"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185" y="1144905"/>
            <a:ext cx="8953500" cy="573405"/>
          </a:xfrm>
          <a:prstGeom prst="roundRect">
            <a:avLst>
              <a:gd name="adj" fmla="val 19933"/>
            </a:avLst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 anchorCtr="0"/>
          <a:p>
            <a:pPr algn="ctr"/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スライドパズルで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電卓ボタンを元の配置に戻すゲーム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！</a:t>
            </a:r>
            <a:endParaRPr lang="ja-JP" altLang="en-US" sz="200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 flipH="1">
            <a:off x="83185" y="96647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コンセプト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pic>
        <p:nvPicPr>
          <p:cNvPr id="12" name="図形 11"/>
          <p:cNvPicPr/>
          <p:nvPr/>
        </p:nvPicPr>
        <p:blipFill>
          <a:blip r:embed="rId2"/>
          <a:stretch>
            <a:fillRect/>
          </a:stretch>
        </p:blipFill>
        <p:spPr>
          <a:xfrm>
            <a:off x="2324735" y="1840230"/>
            <a:ext cx="2171065" cy="3075305"/>
          </a:xfrm>
          <a:prstGeom prst="rect">
            <a:avLst/>
          </a:prstGeom>
        </p:spPr>
      </p:pic>
      <p:pic>
        <p:nvPicPr>
          <p:cNvPr id="13" name="図形 12"/>
          <p:cNvPicPr/>
          <p:nvPr/>
        </p:nvPicPr>
        <p:blipFill>
          <a:blip r:embed="rId2"/>
          <a:srcRect l="7780" t="60211" r="69845" b="22754"/>
          <a:stretch>
            <a:fillRect/>
          </a:stretch>
        </p:blipFill>
        <p:spPr>
          <a:xfrm>
            <a:off x="2502535" y="2681605"/>
            <a:ext cx="485775" cy="523875"/>
          </a:xfrm>
          <a:prstGeom prst="rect">
            <a:avLst/>
          </a:prstGeom>
        </p:spPr>
      </p:pic>
      <p:pic>
        <p:nvPicPr>
          <p:cNvPr id="14" name="図形 13"/>
          <p:cNvPicPr/>
          <p:nvPr/>
        </p:nvPicPr>
        <p:blipFill>
          <a:blip r:embed="rId2"/>
          <a:srcRect l="30155" t="60211" r="49664" b="22754"/>
          <a:stretch>
            <a:fillRect/>
          </a:stretch>
        </p:blipFill>
        <p:spPr>
          <a:xfrm>
            <a:off x="2971800" y="4168775"/>
            <a:ext cx="438150" cy="523875"/>
          </a:xfrm>
          <a:prstGeom prst="rect">
            <a:avLst/>
          </a:prstGeom>
        </p:spPr>
      </p:pic>
      <p:pic>
        <p:nvPicPr>
          <p:cNvPr id="15" name="図形 14"/>
          <p:cNvPicPr/>
          <p:nvPr/>
        </p:nvPicPr>
        <p:blipFill>
          <a:blip r:embed="rId2"/>
          <a:srcRect l="50336" t="60211" r="28605" b="22754"/>
          <a:stretch>
            <a:fillRect/>
          </a:stretch>
        </p:blipFill>
        <p:spPr>
          <a:xfrm>
            <a:off x="2954655" y="2681605"/>
            <a:ext cx="457200" cy="523875"/>
          </a:xfrm>
          <a:prstGeom prst="rect">
            <a:avLst/>
          </a:prstGeom>
        </p:spPr>
      </p:pic>
      <p:pic>
        <p:nvPicPr>
          <p:cNvPr id="16" name="図形 15"/>
          <p:cNvPicPr/>
          <p:nvPr/>
        </p:nvPicPr>
        <p:blipFill>
          <a:blip r:embed="rId2"/>
          <a:srcRect l="8248" t="26802" r="70693" b="55854"/>
          <a:stretch>
            <a:fillRect/>
          </a:stretch>
        </p:blipFill>
        <p:spPr>
          <a:xfrm>
            <a:off x="3862070" y="3171190"/>
            <a:ext cx="457200" cy="533400"/>
          </a:xfrm>
          <a:prstGeom prst="rect">
            <a:avLst/>
          </a:prstGeom>
        </p:spPr>
      </p:pic>
      <p:pic>
        <p:nvPicPr>
          <p:cNvPr id="17" name="図形 16"/>
          <p:cNvPicPr/>
          <p:nvPr/>
        </p:nvPicPr>
        <p:blipFill>
          <a:blip r:embed="rId2"/>
          <a:srcRect l="29307" t="26802" r="49196" b="55854"/>
          <a:stretch>
            <a:fillRect/>
          </a:stretch>
        </p:blipFill>
        <p:spPr>
          <a:xfrm>
            <a:off x="2502535" y="3701415"/>
            <a:ext cx="466725" cy="533400"/>
          </a:xfrm>
          <a:prstGeom prst="rect">
            <a:avLst/>
          </a:prstGeom>
        </p:spPr>
      </p:pic>
      <p:pic>
        <p:nvPicPr>
          <p:cNvPr id="18" name="図形 17"/>
          <p:cNvPicPr/>
          <p:nvPr/>
        </p:nvPicPr>
        <p:blipFill>
          <a:blip r:embed="rId2"/>
          <a:srcRect l="49927" t="26802" r="29892" b="55854"/>
          <a:stretch>
            <a:fillRect/>
          </a:stretch>
        </p:blipFill>
        <p:spPr>
          <a:xfrm>
            <a:off x="3411855" y="3701415"/>
            <a:ext cx="438150" cy="533400"/>
          </a:xfrm>
          <a:prstGeom prst="rect">
            <a:avLst/>
          </a:prstGeom>
        </p:spPr>
      </p:pic>
      <p:pic>
        <p:nvPicPr>
          <p:cNvPr id="19" name="図形 18"/>
          <p:cNvPicPr/>
          <p:nvPr/>
        </p:nvPicPr>
        <p:blipFill>
          <a:blip r:embed="rId2"/>
          <a:srcRect l="4914" t="25418" r="88652" b="70266"/>
          <a:stretch>
            <a:fillRect/>
          </a:stretch>
        </p:blipFill>
        <p:spPr>
          <a:xfrm>
            <a:off x="2971800" y="3701415"/>
            <a:ext cx="427990" cy="477520"/>
          </a:xfrm>
          <a:prstGeom prst="rect">
            <a:avLst/>
          </a:prstGeom>
        </p:spPr>
      </p:pic>
      <p:pic>
        <p:nvPicPr>
          <p:cNvPr id="22" name="図形 21"/>
          <p:cNvPicPr/>
          <p:nvPr/>
        </p:nvPicPr>
        <p:blipFill>
          <a:blip r:embed="rId3"/>
          <a:stretch>
            <a:fillRect/>
          </a:stretch>
        </p:blipFill>
        <p:spPr>
          <a:xfrm rot="4140000">
            <a:off x="2429971" y="4213001"/>
            <a:ext cx="720000" cy="720000"/>
          </a:xfrm>
          <a:prstGeom prst="rect">
            <a:avLst/>
          </a:prstGeom>
        </p:spPr>
      </p:pic>
      <p:sp>
        <p:nvSpPr>
          <p:cNvPr id="23" name="上矢印 22"/>
          <p:cNvSpPr/>
          <p:nvPr/>
        </p:nvSpPr>
        <p:spPr>
          <a:xfrm>
            <a:off x="3009900" y="3957955"/>
            <a:ext cx="361315" cy="419100"/>
          </a:xfrm>
          <a:prstGeom prst="upArrow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rgbClr val="BD0F24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26" name="星7 25"/>
          <p:cNvSpPr/>
          <p:nvPr/>
        </p:nvSpPr>
        <p:spPr>
          <a:xfrm>
            <a:off x="3699510" y="2014220"/>
            <a:ext cx="642620" cy="633095"/>
          </a:xfrm>
          <a:prstGeom prst="star7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C000">
                    <a:alpha val="40000"/>
                  </a:srgb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rgbClr val="BD0F24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25" name="テキストボックス 24"/>
          <p:cNvSpPr txBox="1"/>
          <p:nvPr/>
        </p:nvSpPr>
        <p:spPr>
          <a:xfrm>
            <a:off x="3829685" y="2129790"/>
            <a:ext cx="396240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r"/>
            <a:r>
              <a:rPr lang="en-US" altLang="ja-JP" sz="2400" b="1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2</a:t>
            </a:r>
            <a:endParaRPr lang="en-US" altLang="ja-JP" sz="2400" b="1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30" name="角丸四角形吹き出し 29"/>
          <p:cNvSpPr/>
          <p:nvPr/>
        </p:nvSpPr>
        <p:spPr>
          <a:xfrm>
            <a:off x="341630" y="4244340"/>
            <a:ext cx="1625600" cy="657860"/>
          </a:xfrm>
          <a:prstGeom prst="wedgeRoundRectCallout">
            <a:avLst>
              <a:gd name="adj1" fmla="val 79375"/>
              <a:gd name="adj2" fmla="val 4633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/>
          <a:p>
            <a:pPr algn="ctr"/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①スライドで</a:t>
            </a:r>
            <a:endParaRPr lang="ja-JP" altLang="en-US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  <a:p>
            <a:pPr algn="ctr"/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ボタンを</a:t>
            </a:r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動かす</a:t>
            </a:r>
            <a:endParaRPr lang="ja-JP" altLang="en-US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31" name="角丸四角形吹き出し 30"/>
          <p:cNvSpPr/>
          <p:nvPr/>
        </p:nvSpPr>
        <p:spPr>
          <a:xfrm>
            <a:off x="4721860" y="1925955"/>
            <a:ext cx="1843405" cy="657860"/>
          </a:xfrm>
          <a:prstGeom prst="wedgeRoundRectCallout">
            <a:avLst>
              <a:gd name="adj1" fmla="val -71460"/>
              <a:gd name="adj2" fmla="val 1737"/>
              <a:gd name="adj3" fmla="val 16667"/>
            </a:avLst>
          </a:prstGeom>
          <a:solidFill>
            <a:schemeClr val="bg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/>
          <a:p>
            <a:pPr algn="ctr"/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②押した時の</a:t>
            </a:r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ボタン</a:t>
            </a:r>
            <a:endParaRPr lang="ja-JP" altLang="en-US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  <a:p>
            <a:pPr algn="ctr"/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で電卓の数値が</a:t>
            </a:r>
            <a:r>
              <a:rPr lang="ja-JP" altLang="en-US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変動</a:t>
            </a:r>
            <a:endParaRPr lang="ja-JP" altLang="en-US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41" name="角丸四角形 40"/>
          <p:cNvSpPr/>
          <p:nvPr/>
        </p:nvSpPr>
        <p:spPr>
          <a:xfrm flipH="1">
            <a:off x="7149465" y="1989455"/>
            <a:ext cx="1817370" cy="51816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36195" rIns="0" bIns="0" rtlCol="0" anchor="ctr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スコア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として</a:t>
            </a:r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利用！！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42" name="文本框 7"/>
          <p:cNvSpPr txBox="1"/>
          <p:nvPr/>
        </p:nvSpPr>
        <p:spPr>
          <a:xfrm>
            <a:off x="4691380" y="3368040"/>
            <a:ext cx="4275455" cy="1473835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実装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難易度が低い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機能で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開発可能！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電卓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×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スライドパズルは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新規性あり！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操作とスコアが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直観的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で分かりやすい！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四則演算を組み合わせたら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スコアが爆発的に変化！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  <a:p>
            <a:pPr indent="0" algn="dist">
              <a:lnSpc>
                <a:spcPct val="130000"/>
              </a:lnSpc>
              <a:buFont typeface="Wingdings" panose="05000000000000000000" charset="0"/>
              <a:buNone/>
            </a:pPr>
            <a:r>
              <a:rPr lang="en-US" altLang="ja-JP" sz="1400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Ex.   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最小手数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vs 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完成速度でスコアを競わせることも！？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endParaRPr lang="en-US" altLang="ja-JP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3" name="ストライプ右矢印 42"/>
          <p:cNvSpPr/>
          <p:nvPr/>
        </p:nvSpPr>
        <p:spPr>
          <a:xfrm>
            <a:off x="6637655" y="2048510"/>
            <a:ext cx="439420" cy="404495"/>
          </a:xfrm>
          <a:prstGeom prst="stripedRightArrow">
            <a:avLst>
              <a:gd name="adj1" fmla="val 54788"/>
              <a:gd name="adj2" fmla="val 45211"/>
            </a:avLst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45" name="角丸四角形 44"/>
          <p:cNvSpPr/>
          <p:nvPr/>
        </p:nvSpPr>
        <p:spPr>
          <a:xfrm flipH="1">
            <a:off x="4691380" y="3129915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特徴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3185" y="1777365"/>
            <a:ext cx="1798320" cy="1148080"/>
          </a:xfrm>
          <a:prstGeom prst="roundRect">
            <a:avLst>
              <a:gd name="adj" fmla="val 6636"/>
            </a:avLst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 anchorCtr="0"/>
          <a:p>
            <a:pPr algn="ctr"/>
            <a:endParaRPr lang="ja-JP" altLang="en-US" sz="160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pic>
        <p:nvPicPr>
          <p:cNvPr id="116" name="図形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253365" y="1910715"/>
            <a:ext cx="444500" cy="603250"/>
          </a:xfrm>
          <a:prstGeom prst="rect">
            <a:avLst/>
          </a:prstGeom>
        </p:spPr>
      </p:pic>
      <p:pic>
        <p:nvPicPr>
          <p:cNvPr id="117" name="図形 116"/>
          <p:cNvPicPr/>
          <p:nvPr/>
        </p:nvPicPr>
        <p:blipFill>
          <a:blip r:embed="rId1"/>
          <a:stretch>
            <a:fillRect/>
          </a:stretch>
        </p:blipFill>
        <p:spPr>
          <a:xfrm>
            <a:off x="1089660" y="1910715"/>
            <a:ext cx="612000" cy="612000"/>
          </a:xfrm>
          <a:prstGeom prst="rect">
            <a:avLst/>
          </a:prstGeom>
        </p:spPr>
      </p:pic>
      <p:sp>
        <p:nvSpPr>
          <p:cNvPr id="118" name="乗算記号 117"/>
          <p:cNvSpPr/>
          <p:nvPr/>
        </p:nvSpPr>
        <p:spPr>
          <a:xfrm>
            <a:off x="729615" y="2047240"/>
            <a:ext cx="360000" cy="360000"/>
          </a:xfrm>
          <a:prstGeom prst="mathMultiply">
            <a:avLst>
              <a:gd name="adj1" fmla="val 11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9" name="テキストボックス 8"/>
          <p:cNvSpPr txBox="1"/>
          <p:nvPr/>
        </p:nvSpPr>
        <p:spPr>
          <a:xfrm>
            <a:off x="253365" y="2546350"/>
            <a:ext cx="4445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100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電卓</a:t>
            </a:r>
            <a:endParaRPr lang="ja-JP" altLang="en-US" sz="100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10" name="テキストボックス 9"/>
          <p:cNvSpPr txBox="1"/>
          <p:nvPr/>
        </p:nvSpPr>
        <p:spPr>
          <a:xfrm>
            <a:off x="1026795" y="2446655"/>
            <a:ext cx="7759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ja-JP" altLang="en-US" sz="100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</a:rPr>
              <a:t>スライドパズル</a:t>
            </a:r>
            <a:endParaRPr lang="ja-JP" altLang="en-US" sz="100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pic>
        <p:nvPicPr>
          <p:cNvPr id="55" name="図形 54"/>
          <p:cNvPicPr/>
          <p:nvPr/>
        </p:nvPicPr>
        <p:blipFill>
          <a:blip r:embed="rId2"/>
          <a:srcRect l="71220" t="44126" r="8160" b="39789"/>
          <a:stretch>
            <a:fillRect/>
          </a:stretch>
        </p:blipFill>
        <p:spPr>
          <a:xfrm>
            <a:off x="3411855" y="2676525"/>
            <a:ext cx="447675" cy="4946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四角形 7"/>
          <p:cNvSpPr/>
          <p:nvPr/>
        </p:nvSpPr>
        <p:spPr>
          <a:xfrm>
            <a:off x="0" y="916305"/>
            <a:ext cx="9144000" cy="4231640"/>
          </a:xfrm>
          <a:prstGeom prst="rect">
            <a:avLst/>
          </a:prstGeom>
          <a:solidFill>
            <a:srgbClr val="90745F">
              <a:alpha val="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4" name="四角形 4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460522"/>
            <a:ext cx="117983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000" u="sng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Calibri" panose="020F0502020204030204" pitchFamily="34" charset="0"/>
                <a:sym typeface="+mn-lt"/>
              </a:rPr>
              <a:t>開発体制</a:t>
            </a:r>
            <a:endParaRPr lang="ja-JP" altLang="en-US" sz="2000" u="sng" dirty="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871220" y="153670"/>
            <a:ext cx="8165465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1.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企画趣旨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2.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ゲーム概要</a:t>
            </a:r>
            <a:r>
              <a:rPr lang="ja-JP" altLang="en-US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　</a:t>
            </a:r>
            <a:r>
              <a:rPr lang="en-US" altLang="ja-JP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3.</a:t>
            </a:r>
            <a:r>
              <a:rPr lang="ja-JP" altLang="en-US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開発体制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4.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スケジュール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en-US" altLang="ja-JP" sz="1200" dirty="0">
                <a:solidFill>
                  <a:schemeClr val="tx1">
                    <a:lumMod val="60000"/>
                    <a:lumOff val="40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r>
              <a:rPr lang="en-US" altLang="ja-JP" sz="1200" dirty="0"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</a:t>
            </a:r>
            <a:endParaRPr lang="ja-JP" altLang="en-US" sz="1200" dirty="0"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185" y="1144905"/>
            <a:ext cx="8953500" cy="573405"/>
          </a:xfrm>
          <a:prstGeom prst="roundRect">
            <a:avLst>
              <a:gd name="adj" fmla="val 19933"/>
            </a:avLst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 anchorCtr="0"/>
          <a:p>
            <a:pPr algn="ctr"/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少数精鋭！縦横無尽！疾風迅雷！の２名体制！</a:t>
            </a:r>
            <a:endParaRPr lang="ja-JP" altLang="en-US" sz="200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 flipH="1">
            <a:off x="83185" y="96647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チーム</a:t>
            </a:r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要員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graphicFrame>
        <p:nvGraphicFramePr>
          <p:cNvPr id="3" name="表 2"/>
          <p:cNvGraphicFramePr/>
          <p:nvPr>
            <p:custDataLst>
              <p:tags r:id="rId2"/>
            </p:custDataLst>
          </p:nvPr>
        </p:nvGraphicFramePr>
        <p:xfrm>
          <a:off x="83185" y="1887220"/>
          <a:ext cx="8953500" cy="225488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207770"/>
                <a:gridCol w="1661160"/>
                <a:gridCol w="6084570"/>
              </a:tblGrid>
              <a:tr h="3048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latin typeface="メイリオ" panose="020B0604030504040204" charset="-128"/>
                          <a:ea typeface="メイリオ" panose="020B0604030504040204" charset="-128"/>
                        </a:rPr>
                        <a:t>役割</a:t>
                      </a:r>
                      <a:endParaRPr lang="ja-JP" altLang="en-US" sz="1400"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latin typeface="メイリオ" panose="020B0604030504040204" charset="-128"/>
                          <a:ea typeface="メイリオ" panose="020B0604030504040204" charset="-128"/>
                        </a:rPr>
                        <a:t>責任者</a:t>
                      </a:r>
                      <a:endParaRPr lang="ja-JP" altLang="en-US" sz="1400"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latin typeface="メイリオ" panose="020B0604030504040204" charset="-128"/>
                          <a:ea typeface="メイリオ" panose="020B0604030504040204" charset="-128"/>
                        </a:rPr>
                        <a:t>仕事内容</a:t>
                      </a:r>
                      <a:endParaRPr lang="ja-JP" altLang="en-US" sz="1400"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518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エンジニア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(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リーダー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)</a:t>
                      </a:r>
                      <a:endParaRPr lang="en-US" altLang="ja-JP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古谷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プログラミング（ゲームロジック実装、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UI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制御）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ゲームデザイン（ルール設計、難易度・スコア調整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)</a:t>
                      </a:r>
                      <a:endParaRPr lang="en-US" altLang="ja-JP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  <a:p>
                      <a:pPr marL="342900" indent="-342900" algn="l">
                        <a:buFont typeface="+mj-lt"/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素材組み込み（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BGM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・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SE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・画像など外部素材を導入）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</a:tr>
              <a:tr h="5441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プロモータ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ja-JP" altLang="en-US" sz="1400" b="1">
                          <a:solidFill>
                            <a:srgbClr val="FF0000"/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＠１</a:t>
                      </a:r>
                      <a:endParaRPr lang="ja-JP" altLang="en-US" sz="1400" b="1">
                        <a:solidFill>
                          <a:srgbClr val="FF0000"/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  <a:tc>
                  <a:txBody>
                    <a:bodyPr/>
                    <a:p>
                      <a:pPr marL="342900" indent="-342900" algn="l"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プロモーション（</a:t>
                      </a:r>
                      <a:r>
                        <a:rPr lang="en-US" altLang="ja-JP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SNS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発信、販売告知）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販売ページ作成（英語翻訳を含む）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  <a:p>
                      <a:pPr marL="342900" indent="-342900" algn="l">
                        <a:buAutoNum type="arabicPeriod"/>
                      </a:pP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宣伝素材作成（プレイ</a:t>
                      </a:r>
                      <a:r>
                        <a:rPr lang="ja-JP" altLang="en-US" sz="140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メイリオ" panose="020B0604030504040204" charset="-128"/>
                          <a:ea typeface="メイリオ" panose="020B0604030504040204" charset="-128"/>
                        </a:rPr>
                        <a:t>映像、スクリーンショット整備）</a:t>
                      </a:r>
                      <a:endParaRPr lang="ja-JP" altLang="en-US" sz="1400">
                        <a:solidFill>
                          <a:schemeClr val="accent1">
                            <a:lumMod val="75000"/>
                          </a:schemeClr>
                        </a:solidFill>
                        <a:latin typeface="メイリオ" panose="020B0604030504040204" charset="-128"/>
                        <a:ea typeface="メイリオ" panose="020B0604030504040204" charset="-128"/>
                      </a:endParaRPr>
                    </a:p>
                  </a:txBody>
                  <a:tcPr anchor="ctr" anchorCtr="0">
                    <a:lnL w="3175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</a:lnL>
                    <a:lnR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R>
                    <a:lnT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T>
                    <a:lnB w="3175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miter lim="800000"/>
                    </a:lnB>
                  </a:tcPr>
                </a:tc>
              </a:tr>
            </a:tbl>
          </a:graphicData>
        </a:graphic>
      </p:graphicFrame>
      <p:sp>
        <p:nvSpPr>
          <p:cNvPr id="42" name="文本框 7"/>
          <p:cNvSpPr txBox="1"/>
          <p:nvPr/>
        </p:nvSpPr>
        <p:spPr>
          <a:xfrm>
            <a:off x="83185" y="3710305"/>
            <a:ext cx="5407660" cy="1332230"/>
          </a:xfrm>
          <a:prstGeom prst="rect">
            <a:avLst/>
          </a:prstGeom>
          <a:noFill/>
        </p:spPr>
        <p:txBody>
          <a:bodyPr wrap="none" rtlCol="0" anchor="t" anchorCtr="0">
            <a:noAutofit/>
          </a:bodyPr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条件はただ一つ、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最後までやり切れる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こと。</a:t>
            </a:r>
            <a:endParaRPr lang="ja-JP" altLang="en-US" sz="1400" b="1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報酬は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6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：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4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！売上</a:t>
            </a:r>
            <a:r>
              <a:rPr lang="en-US" altLang="ja-JP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100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本で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約</a:t>
            </a:r>
            <a:r>
              <a:rPr lang="en-US" altLang="ja-JP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20,000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円！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責任者が全部やるわけではないから</a:t>
            </a:r>
            <a:r>
              <a:rPr lang="ja-JP" altLang="en-US" sz="1400" b="1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ご安心！</a:t>
            </a:r>
            <a:r>
              <a:rPr lang="ja-JP" altLang="en-US" sz="1400" u="sng" spc="-150" dirty="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逆に開発も手伝え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  <a:p>
            <a:pPr marL="342900" indent="-342900" algn="dist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en-US" altLang="ja-JP" sz="1400" u="sng" spc="-150" dirty="0">
                <a:solidFill>
                  <a:srgbClr val="000000">
                    <a:alpha val="0"/>
                  </a:srgb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※</a:t>
            </a:r>
            <a:r>
              <a:rPr lang="ja-JP" altLang="en-US" sz="1400" u="sng" spc="-150" dirty="0">
                <a:solidFill>
                  <a:srgbClr val="000000">
                    <a:alpha val="0"/>
                  </a:srgb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開発一緒にやる？報酬は要相談だけど</a:t>
            </a:r>
            <a:r>
              <a:rPr lang="en-US" altLang="ja-JP" sz="1400" u="sng" spc="-150" dirty="0">
                <a:solidFill>
                  <a:srgbClr val="000000">
                    <a:alpha val="0"/>
                  </a:srgbClr>
                </a:solidFill>
                <a:latin typeface="メイリオ" panose="020B0604030504040204" charset="-128"/>
                <a:ea typeface="メイリオ" panose="020B0604030504040204" charset="-128"/>
                <a:cs typeface="游ゴシック" panose="020B0400000000000000" charset="-128"/>
                <a:sym typeface="+mn-lt"/>
              </a:rPr>
              <a:t>...</a:t>
            </a:r>
            <a:endParaRPr lang="ja-JP" altLang="en-US" sz="1400" u="sng" spc="-150" dirty="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  <a:cs typeface="游ゴシック" panose="020B0400000000000000" charset="-128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四角形 26"/>
          <p:cNvSpPr/>
          <p:nvPr/>
        </p:nvSpPr>
        <p:spPr>
          <a:xfrm>
            <a:off x="0" y="916305"/>
            <a:ext cx="9144000" cy="4231640"/>
          </a:xfrm>
          <a:prstGeom prst="rect">
            <a:avLst/>
          </a:prstGeom>
          <a:solidFill>
            <a:srgbClr val="90745F">
              <a:alpha val="5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44" name="四角形 43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62" name="Rectangle 93"/>
          <p:cNvSpPr>
            <a:spLocks noChangeArrowheads="1"/>
          </p:cNvSpPr>
          <p:nvPr/>
        </p:nvSpPr>
        <p:spPr bwMode="auto">
          <a:xfrm>
            <a:off x="801005" y="460522"/>
            <a:ext cx="1687830" cy="388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282" tIns="41141" rIns="82282" bIns="41141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5pPr>
            <a:lvl6pPr marL="25146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6pPr>
            <a:lvl7pPr marL="29718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7pPr>
            <a:lvl8pPr marL="34290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8pPr>
            <a:lvl9pPr marL="3886200" indent="-228600" defTabSz="182753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ja-JP" altLang="en-US" sz="2000" u="sng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Calibri" panose="020F0502020204030204" pitchFamily="34" charset="0"/>
                <a:sym typeface="+mn-lt"/>
              </a:rPr>
              <a:t>スケジュール</a:t>
            </a:r>
            <a:endParaRPr lang="ja-JP" altLang="en-US" sz="2000" u="sng" dirty="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  <a:cs typeface="Calibri" panose="020F0502020204030204" pitchFamily="34" charset="0"/>
              <a:sym typeface="+mn-lt"/>
            </a:endParaRPr>
          </a:p>
        </p:txBody>
      </p:sp>
      <p:sp>
        <p:nvSpPr>
          <p:cNvPr id="67" name="Rectangle 20"/>
          <p:cNvSpPr>
            <a:spLocks noChangeArrowheads="1"/>
          </p:cNvSpPr>
          <p:nvPr/>
        </p:nvSpPr>
        <p:spPr bwMode="auto">
          <a:xfrm>
            <a:off x="871220" y="153670"/>
            <a:ext cx="8165465" cy="23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1.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企画趣旨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2. 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ゲーム概要　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3.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開発体制　</a:t>
            </a:r>
            <a:r>
              <a:rPr lang="en-US" altLang="ja-JP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4.</a:t>
            </a:r>
            <a:r>
              <a:rPr lang="ja-JP" altLang="en-US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スケジュール</a:t>
            </a:r>
            <a:r>
              <a:rPr lang="en-US" altLang="ja-JP" sz="1200" dirty="0">
                <a:solidFill>
                  <a:schemeClr val="tx2"/>
                </a:solidFill>
                <a:latin typeface="メイリオ" panose="020B0604030504040204" charset="-128"/>
                <a:ea typeface="メイリオ" panose="020B0604030504040204" charset="-128"/>
                <a:cs typeface="メイリオ" panose="020B0604030504040204" charset="-128"/>
                <a:sym typeface="+mn-lt"/>
              </a:rPr>
              <a:t>   </a:t>
            </a:r>
            <a:endParaRPr lang="en-US" altLang="ja-JP" sz="1200" dirty="0">
              <a:solidFill>
                <a:schemeClr val="tx2"/>
              </a:solidFill>
              <a:latin typeface="メイリオ" panose="020B0604030504040204" charset="-128"/>
              <a:ea typeface="メイリオ" panose="020B0604030504040204" charset="-128"/>
              <a:cs typeface="メイリオ" panose="020B0604030504040204" charset="-128"/>
              <a:sym typeface="+mn-lt"/>
            </a:endParaRPr>
          </a:p>
        </p:txBody>
      </p:sp>
      <p:sp>
        <p:nvSpPr>
          <p:cNvPr id="4" name="角丸四角形 3"/>
          <p:cNvSpPr/>
          <p:nvPr/>
        </p:nvSpPr>
        <p:spPr>
          <a:xfrm>
            <a:off x="83185" y="1144905"/>
            <a:ext cx="8953500" cy="573405"/>
          </a:xfrm>
          <a:prstGeom prst="roundRect">
            <a:avLst>
              <a:gd name="adj" fmla="val 19933"/>
            </a:avLst>
          </a:prstGeom>
          <a:solidFill>
            <a:srgbClr val="1D6DC2">
              <a:alpha val="2000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71755" rIns="0" bIns="0" rtlCol="0" anchor="ctr" anchorCtr="0"/>
          <a:p>
            <a:pPr algn="ctr"/>
            <a:r>
              <a:rPr lang="en-US" altLang="ja-JP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2025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年</a:t>
            </a:r>
            <a:r>
              <a:rPr lang="en-US" altLang="ja-JP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10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月～</a:t>
            </a:r>
            <a:r>
              <a:rPr lang="en-US" altLang="ja-JP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12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月で完遂予定！</a:t>
            </a:r>
            <a:r>
              <a:rPr lang="en-US" altLang="ja-JP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※9</a:t>
            </a:r>
            <a:r>
              <a:rPr lang="ja-JP" altLang="en-US" sz="20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月は準備</a:t>
            </a:r>
            <a:endParaRPr lang="ja-JP" altLang="en-US" sz="200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5" name="角丸四角形 4"/>
          <p:cNvSpPr/>
          <p:nvPr/>
        </p:nvSpPr>
        <p:spPr>
          <a:xfrm flipH="1">
            <a:off x="83185" y="966470"/>
            <a:ext cx="1073785" cy="238125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Autofit/>
          </a:bodyPr>
          <a:p>
            <a:pPr algn="ctr"/>
            <a:r>
              <a:rPr lang="ja-JP" altLang="en-US" sz="1200">
                <a:latin typeface="メイリオ" panose="020B0604030504040204" charset="-128"/>
                <a:ea typeface="メイリオ" panose="020B0604030504040204" charset="-128"/>
              </a:rPr>
              <a:t>実施期間</a:t>
            </a:r>
            <a:endParaRPr lang="ja-JP" altLang="en-US" sz="1200">
              <a:latin typeface="メイリオ" panose="020B0604030504040204" charset="-128"/>
              <a:ea typeface="メイリオ" panose="020B0604030504040204" charset="-128"/>
            </a:endParaRPr>
          </a:p>
        </p:txBody>
      </p:sp>
      <p:cxnSp>
        <p:nvCxnSpPr>
          <p:cNvPr id="43" name="直接连接符 42"/>
          <p:cNvCxnSpPr/>
          <p:nvPr>
            <p:custDataLst>
              <p:tags r:id="rId2"/>
            </p:custDataLst>
          </p:nvPr>
        </p:nvCxnSpPr>
        <p:spPr>
          <a:xfrm flipH="1" flipV="1">
            <a:off x="2933377" y="3219468"/>
            <a:ext cx="1306" cy="1635468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五边形 23"/>
          <p:cNvSpPr/>
          <p:nvPr>
            <p:custDataLst>
              <p:tags r:id="rId3"/>
            </p:custDataLst>
          </p:nvPr>
        </p:nvSpPr>
        <p:spPr>
          <a:xfrm>
            <a:off x="454025" y="3199765"/>
            <a:ext cx="8449310" cy="340360"/>
          </a:xfrm>
          <a:prstGeom prst="homePlate">
            <a:avLst/>
          </a:prstGeom>
          <a:solidFill>
            <a:schemeClr val="accent1"/>
          </a:solidFill>
          <a:ln w="19050">
            <a:gradFill>
              <a:gsLst>
                <a:gs pos="20000">
                  <a:schemeClr val="accent1">
                    <a:alpha val="0"/>
                  </a:schemeClr>
                </a:gs>
                <a:gs pos="90000">
                  <a:schemeClr val="accent1"/>
                </a:gs>
              </a:gsLst>
              <a:lin ang="0" scaled="1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algn="ctr"/>
            <a:endParaRPr lang="en-US" sz="1470">
              <a:latin typeface="メイリオ" panose="020B0604030504040204" charset="-128"/>
              <a:ea typeface="メイリオ" panose="020B0604030504040204" charset="-128"/>
              <a:sym typeface="+mn-lt"/>
            </a:endParaRPr>
          </a:p>
        </p:txBody>
      </p:sp>
      <p:cxnSp>
        <p:nvCxnSpPr>
          <p:cNvPr id="25" name="直接箭头连接符 24"/>
          <p:cNvCxnSpPr/>
          <p:nvPr>
            <p:custDataLst>
              <p:tags r:id="rId4"/>
            </p:custDataLst>
          </p:nvPr>
        </p:nvCxnSpPr>
        <p:spPr>
          <a:xfrm>
            <a:off x="453858" y="3370058"/>
            <a:ext cx="8244840" cy="0"/>
          </a:xfrm>
          <a:prstGeom prst="straightConnector1">
            <a:avLst/>
          </a:prstGeom>
          <a:ln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流程图: 延期 6"/>
          <p:cNvSpPr/>
          <p:nvPr>
            <p:custDataLst>
              <p:tags r:id="rId5"/>
            </p:custDataLst>
          </p:nvPr>
        </p:nvSpPr>
        <p:spPr>
          <a:xfrm>
            <a:off x="899971" y="1873729"/>
            <a:ext cx="325705" cy="348045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195" rIns="0" bIns="0" rtlCol="0" anchor="ctr"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9</a:t>
            </a:r>
            <a:r>
              <a:rPr lang="ja-JP" alt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月</a:t>
            </a:r>
            <a:endParaRPr lang="ja-JP" altLang="en-US" sz="1000" b="1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メイリオ" panose="020B0604030504040204" charset="-128"/>
              <a:ea typeface="メイリオ" panose="020B0604030504040204" charset="-128"/>
              <a:sym typeface="+mn-lt"/>
            </a:endParaRPr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991235" y="2304415"/>
            <a:ext cx="4063365" cy="715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企画告知やチームを決定</a:t>
            </a: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！</a:t>
            </a: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各自で技術習得や事前調査</a:t>
            </a: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363929" y="1915076"/>
            <a:ext cx="2286764" cy="264165"/>
          </a:xfrm>
          <a:prstGeom prst="rect">
            <a:avLst/>
          </a:prstGeom>
          <a:noFill/>
        </p:spPr>
        <p:txBody>
          <a:bodyPr wrap="square" lIns="0" tIns="71755" rIns="0" bIns="0" rtlCol="0" anchor="ctr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ja-JP" altLang="en-US" sz="1600" b="1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準備期間</a:t>
            </a:r>
            <a:endParaRPr lang="ja-JP" altLang="en-US" sz="1600" b="1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cxnSp>
        <p:nvCxnSpPr>
          <p:cNvPr id="10" name="直接连接符 9"/>
          <p:cNvCxnSpPr/>
          <p:nvPr>
            <p:custDataLst>
              <p:tags r:id="rId8"/>
            </p:custDataLst>
          </p:nvPr>
        </p:nvCxnSpPr>
        <p:spPr>
          <a:xfrm flipH="1">
            <a:off x="896490" y="1874164"/>
            <a:ext cx="3482" cy="1635468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/>
          <p:cNvSpPr/>
          <p:nvPr>
            <p:custDataLst>
              <p:tags r:id="rId9"/>
            </p:custDataLst>
          </p:nvPr>
        </p:nvSpPr>
        <p:spPr>
          <a:xfrm>
            <a:off x="861235" y="3336110"/>
            <a:ext cx="64154" cy="6490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メイリオ" panose="020B0604030504040204" charset="-128"/>
              <a:ea typeface="メイリオ" panose="020B0604030504040204" charset="-128"/>
              <a:sym typeface="Arial" panose="020B0604020202020204" pitchFamily="34" charset="0"/>
            </a:endParaRPr>
          </a:p>
        </p:txBody>
      </p:sp>
      <p:sp>
        <p:nvSpPr>
          <p:cNvPr id="29" name="椭圆 28"/>
          <p:cNvSpPr/>
          <p:nvPr>
            <p:custDataLst>
              <p:tags r:id="rId10"/>
            </p:custDataLst>
          </p:nvPr>
        </p:nvSpPr>
        <p:spPr>
          <a:xfrm>
            <a:off x="2904217" y="3336110"/>
            <a:ext cx="64154" cy="649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メイリオ" panose="020B0604030504040204" charset="-128"/>
              <a:ea typeface="メイリオ" panose="020B0604030504040204" charset="-128"/>
              <a:sym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3034665" y="3650615"/>
            <a:ext cx="4069715" cy="7505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indent="0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アジャイル開発</a:t>
            </a: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  <a:p>
            <a:pPr indent="0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r>
              <a:rPr lang="en-US" altLang="ja-JP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※</a:t>
            </a: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小さな</a:t>
            </a:r>
            <a:r>
              <a:rPr lang="en-US" altLang="ja-JP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PDCA</a:t>
            </a: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を回しながら開発を</a:t>
            </a: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進める</a:t>
            </a: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  <a:p>
            <a:pPr indent="0"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None/>
            </a:pP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42" name="流程图: 延期 41"/>
          <p:cNvSpPr/>
          <p:nvPr>
            <p:custDataLst>
              <p:tags r:id="rId12"/>
            </p:custDataLst>
          </p:nvPr>
        </p:nvSpPr>
        <p:spPr>
          <a:xfrm>
            <a:off x="2942517" y="4507321"/>
            <a:ext cx="325705" cy="348045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36195" rIns="0" bIns="0" numCol="1" spcCol="0" rtlCol="0" fromWordArt="0" anchor="ctr" anchorCtr="0" forceAA="0" compatLnSpc="1"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10</a:t>
            </a:r>
            <a:r>
              <a:rPr lang="ja-JP" alt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月</a:t>
            </a:r>
            <a:endParaRPr lang="ja-JP" altLang="en-US" sz="1000" b="1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メイリオ" panose="020B0604030504040204" charset="-128"/>
              <a:ea typeface="メイリオ" panose="020B0604030504040204" charset="-128"/>
              <a:sym typeface="+mn-lt"/>
            </a:endParaRPr>
          </a:p>
        </p:txBody>
      </p:sp>
      <p:sp>
        <p:nvSpPr>
          <p:cNvPr id="12" name="矩形 11"/>
          <p:cNvSpPr/>
          <p:nvPr>
            <p:custDataLst>
              <p:tags r:id="rId13"/>
            </p:custDataLst>
          </p:nvPr>
        </p:nvSpPr>
        <p:spPr>
          <a:xfrm>
            <a:off x="3407345" y="4549538"/>
            <a:ext cx="2287335" cy="264018"/>
          </a:xfrm>
          <a:prstGeom prst="rect">
            <a:avLst/>
          </a:prstGeom>
          <a:noFill/>
        </p:spPr>
        <p:txBody>
          <a:bodyPr wrap="square" lIns="0" tIns="71755" rIns="0" bIns="0" rtlCol="0" anchor="ctr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ja-JP" altLang="en-US" sz="1600" b="1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プロジェクト開始</a:t>
            </a:r>
            <a:endParaRPr lang="ja-JP" altLang="en-US" sz="1600" b="1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13" name="流程图: 延期 12"/>
          <p:cNvSpPr/>
          <p:nvPr>
            <p:custDataLst>
              <p:tags r:id="rId14"/>
            </p:custDataLst>
          </p:nvPr>
        </p:nvSpPr>
        <p:spPr>
          <a:xfrm>
            <a:off x="6994673" y="1873729"/>
            <a:ext cx="325705" cy="348045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36195" rIns="0" bIns="0" numCol="1" spcCol="0" rtlCol="0" fromWordArt="0" anchor="ctr" anchorCtr="0" forceAA="0" compatLnSpc="1"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12</a:t>
            </a:r>
            <a:r>
              <a:rPr lang="ja-JP" alt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月</a:t>
            </a:r>
            <a:endParaRPr lang="ja-JP" altLang="en-US" sz="1000" b="1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メイリオ" panose="020B0604030504040204" charset="-128"/>
              <a:ea typeface="メイリオ" panose="020B0604030504040204" charset="-128"/>
              <a:sym typeface="+mn-lt"/>
            </a:endParaRPr>
          </a:p>
        </p:txBody>
      </p:sp>
      <p:sp>
        <p:nvSpPr>
          <p:cNvPr id="18" name="矩形 17"/>
          <p:cNvSpPr/>
          <p:nvPr>
            <p:custDataLst>
              <p:tags r:id="rId15"/>
            </p:custDataLst>
          </p:nvPr>
        </p:nvSpPr>
        <p:spPr>
          <a:xfrm>
            <a:off x="7458710" y="1915160"/>
            <a:ext cx="1499235" cy="264160"/>
          </a:xfrm>
          <a:prstGeom prst="rect">
            <a:avLst/>
          </a:prstGeom>
          <a:noFill/>
        </p:spPr>
        <p:txBody>
          <a:bodyPr wrap="square" lIns="0" tIns="71755" rIns="0" bIns="0" rtlCol="0" anchor="ctr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ja-JP" altLang="en-US" sz="1600" b="1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販売開始！</a:t>
            </a:r>
            <a:endParaRPr lang="ja-JP" altLang="en-US" sz="1600" b="1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cxnSp>
        <p:nvCxnSpPr>
          <p:cNvPr id="19" name="直接连接符 18"/>
          <p:cNvCxnSpPr/>
          <p:nvPr>
            <p:custDataLst>
              <p:tags r:id="rId16"/>
            </p:custDataLst>
          </p:nvPr>
        </p:nvCxnSpPr>
        <p:spPr>
          <a:xfrm flipH="1">
            <a:off x="6991192" y="1874164"/>
            <a:ext cx="3482" cy="1635468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/>
          <p:cNvSpPr/>
          <p:nvPr>
            <p:custDataLst>
              <p:tags r:id="rId17"/>
            </p:custDataLst>
          </p:nvPr>
        </p:nvSpPr>
        <p:spPr>
          <a:xfrm>
            <a:off x="4947633" y="3336110"/>
            <a:ext cx="64154" cy="649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メイリオ" panose="020B0604030504040204" charset="-128"/>
              <a:ea typeface="メイリオ" panose="020B0604030504040204" charset="-128"/>
              <a:sym typeface="Arial" panose="020B0604020202020204" pitchFamily="34" charset="0"/>
            </a:endParaRPr>
          </a:p>
        </p:txBody>
      </p:sp>
      <p:sp>
        <p:nvSpPr>
          <p:cNvPr id="2" name="矩形 7"/>
          <p:cNvSpPr/>
          <p:nvPr>
            <p:custDataLst>
              <p:tags r:id="rId18"/>
            </p:custDataLst>
          </p:nvPr>
        </p:nvSpPr>
        <p:spPr>
          <a:xfrm>
            <a:off x="7055485" y="2303780"/>
            <a:ext cx="1849120" cy="7156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 defTabSz="4572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販売サイトへ登録</a:t>
            </a:r>
            <a:r>
              <a:rPr lang="ja-JP" altLang="en-US" sz="131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！</a:t>
            </a:r>
            <a:endParaRPr lang="ja-JP" altLang="en-US" sz="131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sp>
        <p:nvSpPr>
          <p:cNvPr id="6" name="椭圆 19"/>
          <p:cNvSpPr/>
          <p:nvPr>
            <p:custDataLst>
              <p:tags r:id="rId19"/>
            </p:custDataLst>
          </p:nvPr>
        </p:nvSpPr>
        <p:spPr>
          <a:xfrm>
            <a:off x="6991063" y="3336110"/>
            <a:ext cx="64154" cy="6490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endParaRPr lang="en-US" sz="1470">
              <a:latin typeface="メイリオ" panose="020B0604030504040204" charset="-128"/>
              <a:ea typeface="メイリオ" panose="020B0604030504040204" charset="-128"/>
              <a:sym typeface="Arial" panose="020B0604020202020204" pitchFamily="34" charset="0"/>
            </a:endParaRPr>
          </a:p>
        </p:txBody>
      </p:sp>
      <p:sp>
        <p:nvSpPr>
          <p:cNvPr id="21" name="流程图: 延期 12"/>
          <p:cNvSpPr/>
          <p:nvPr>
            <p:custDataLst>
              <p:tags r:id="rId20"/>
            </p:custDataLst>
          </p:nvPr>
        </p:nvSpPr>
        <p:spPr>
          <a:xfrm>
            <a:off x="4951243" y="2510634"/>
            <a:ext cx="325705" cy="348045"/>
          </a:xfrm>
          <a:prstGeom prst="flowChartDelay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36195" rIns="0" bIns="0" numCol="1" spcCol="0" rtlCol="0" fromWordArt="0" anchor="ctr" anchorCtr="0" forceAA="0" compatLnSpc="1"/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11</a:t>
            </a:r>
            <a:r>
              <a:rPr lang="ja-JP" altLang="en-US" sz="1000" b="1">
                <a:solidFill>
                  <a:srgbClr val="FFFFFF"/>
                </a:solidFill>
                <a:effectLst>
                  <a:outerShdw blurRad="50800" dist="38100" dir="5400000" algn="t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メイリオ" panose="020B0604030504040204" charset="-128"/>
                <a:ea typeface="メイリオ" panose="020B0604030504040204" charset="-128"/>
                <a:sym typeface="+mn-lt"/>
              </a:rPr>
              <a:t>月</a:t>
            </a:r>
            <a:endParaRPr lang="ja-JP" altLang="en-US" sz="1000" b="1">
              <a:solidFill>
                <a:srgbClr val="FFFFFF"/>
              </a:solidFill>
              <a:effectLst>
                <a:outerShdw blurRad="50800" dist="38100" dir="5400000" algn="t" rotWithShape="0">
                  <a:schemeClr val="accent1">
                    <a:lumMod val="75000"/>
                    <a:alpha val="40000"/>
                  </a:schemeClr>
                </a:outerShdw>
              </a:effectLst>
              <a:latin typeface="メイリオ" panose="020B0604030504040204" charset="-128"/>
              <a:ea typeface="メイリオ" panose="020B0604030504040204" charset="-128"/>
              <a:sym typeface="+mn-lt"/>
            </a:endParaRPr>
          </a:p>
        </p:txBody>
      </p:sp>
      <p:sp>
        <p:nvSpPr>
          <p:cNvPr id="22" name="矩形 17"/>
          <p:cNvSpPr/>
          <p:nvPr>
            <p:custDataLst>
              <p:tags r:id="rId21"/>
            </p:custDataLst>
          </p:nvPr>
        </p:nvSpPr>
        <p:spPr>
          <a:xfrm>
            <a:off x="5415280" y="2552065"/>
            <a:ext cx="1499235" cy="264160"/>
          </a:xfrm>
          <a:prstGeom prst="rect">
            <a:avLst/>
          </a:prstGeom>
          <a:noFill/>
        </p:spPr>
        <p:txBody>
          <a:bodyPr wrap="square" lIns="0" tIns="71755" rIns="0" bIns="0" rtlCol="0" anchor="ctr" anchorCtr="0"/>
          <a:p>
            <a:pPr>
              <a:spcBef>
                <a:spcPct val="0"/>
              </a:spcBef>
              <a:spcAft>
                <a:spcPct val="0"/>
              </a:spcAft>
            </a:pPr>
            <a:r>
              <a:rPr lang="ja-JP" altLang="en-US" sz="1600">
                <a:solidFill>
                  <a:schemeClr val="accent1">
                    <a:lumMod val="75000"/>
                  </a:schemeClr>
                </a:solidFill>
                <a:latin typeface="メイリオ" panose="020B0604030504040204" charset="-128"/>
                <a:ea typeface="メイリオ" panose="020B0604030504040204" charset="-128"/>
              </a:rPr>
              <a:t>中間地点</a:t>
            </a:r>
            <a:endParaRPr lang="ja-JP" altLang="en-US" sz="1600">
              <a:solidFill>
                <a:schemeClr val="accent1">
                  <a:lumMod val="75000"/>
                </a:schemeClr>
              </a:solidFill>
              <a:latin typeface="メイリオ" panose="020B0604030504040204" charset="-128"/>
              <a:ea typeface="メイリオ" panose="020B0604030504040204" charset="-128"/>
            </a:endParaRPr>
          </a:p>
        </p:txBody>
      </p:sp>
      <p:cxnSp>
        <p:nvCxnSpPr>
          <p:cNvPr id="23" name="直接连接符 18"/>
          <p:cNvCxnSpPr/>
          <p:nvPr>
            <p:custDataLst>
              <p:tags r:id="rId22"/>
            </p:custDataLst>
          </p:nvPr>
        </p:nvCxnSpPr>
        <p:spPr>
          <a:xfrm flipH="1">
            <a:off x="4948069" y="2510434"/>
            <a:ext cx="1270" cy="999490"/>
          </a:xfrm>
          <a:prstGeom prst="line">
            <a:avLst/>
          </a:prstGeom>
          <a:ln w="25400">
            <a:gradFill>
              <a:gsLst>
                <a:gs pos="17000">
                  <a:schemeClr val="accent1">
                    <a:alpha val="0"/>
                  </a:schemeClr>
                </a:gs>
                <a:gs pos="61000">
                  <a:schemeClr val="accent1"/>
                </a:gs>
              </a:gsLst>
              <a:lin ang="162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図形 49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54570" y="3194685"/>
            <a:ext cx="1282065" cy="1087755"/>
          </a:xfrm>
          <a:prstGeom prst="rect">
            <a:avLst/>
          </a:prstGeom>
        </p:spPr>
      </p:pic>
      <p:pic>
        <p:nvPicPr>
          <p:cNvPr id="89" name="図形 8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34690" y="2125345"/>
            <a:ext cx="1348105" cy="1047750"/>
          </a:xfrm>
          <a:prstGeom prst="rect">
            <a:avLst/>
          </a:prstGeom>
        </p:spPr>
      </p:pic>
      <p:pic>
        <p:nvPicPr>
          <p:cNvPr id="3" name="図形 2"/>
          <p:cNvPicPr/>
          <p:nvPr/>
        </p:nvPicPr>
        <p:blipFill>
          <a:blip r:embed="rId25"/>
          <a:stretch>
            <a:fillRect/>
          </a:stretch>
        </p:blipFill>
        <p:spPr>
          <a:xfrm flipH="1">
            <a:off x="5154295" y="3020060"/>
            <a:ext cx="1372870" cy="971550"/>
          </a:xfrm>
          <a:prstGeom prst="rect">
            <a:avLst/>
          </a:prstGeom>
        </p:spPr>
      </p:pic>
      <p:pic>
        <p:nvPicPr>
          <p:cNvPr id="14" name="図形 13"/>
          <p:cNvPicPr/>
          <p:nvPr/>
        </p:nvPicPr>
        <p:blipFill>
          <a:blip r:embed="rId26"/>
          <a:stretch>
            <a:fillRect/>
          </a:stretch>
        </p:blipFill>
        <p:spPr>
          <a:xfrm rot="18000000">
            <a:off x="4852712" y="3233104"/>
            <a:ext cx="360000" cy="360000"/>
          </a:xfrm>
          <a:prstGeom prst="rect">
            <a:avLst/>
          </a:prstGeom>
        </p:spPr>
      </p:pic>
      <p:pic>
        <p:nvPicPr>
          <p:cNvPr id="15" name="図形 14"/>
          <p:cNvPicPr/>
          <p:nvPr/>
        </p:nvPicPr>
        <p:blipFill>
          <a:blip r:embed="rId26"/>
          <a:stretch>
            <a:fillRect/>
          </a:stretch>
        </p:blipFill>
        <p:spPr>
          <a:xfrm rot="21180000">
            <a:off x="5314808" y="2953643"/>
            <a:ext cx="360000" cy="360000"/>
          </a:xfrm>
          <a:prstGeom prst="rect">
            <a:avLst/>
          </a:prstGeom>
        </p:spPr>
      </p:pic>
      <p:pic>
        <p:nvPicPr>
          <p:cNvPr id="16" name="図形 15"/>
          <p:cNvPicPr/>
          <p:nvPr/>
        </p:nvPicPr>
        <p:blipFill>
          <a:blip r:embed="rId26"/>
          <a:stretch>
            <a:fillRect/>
          </a:stretch>
        </p:blipFill>
        <p:spPr>
          <a:xfrm rot="19740000">
            <a:off x="4964472" y="2954339"/>
            <a:ext cx="360000" cy="360000"/>
          </a:xfrm>
          <a:prstGeom prst="rect">
            <a:avLst/>
          </a:prstGeom>
        </p:spPr>
      </p:pic>
      <p:pic>
        <p:nvPicPr>
          <p:cNvPr id="17" name="図形 16"/>
          <p:cNvPicPr/>
          <p:nvPr/>
        </p:nvPicPr>
        <p:blipFill>
          <a:blip r:embed="rId27"/>
          <a:stretch>
            <a:fillRect/>
          </a:stretch>
        </p:blipFill>
        <p:spPr>
          <a:xfrm>
            <a:off x="896620" y="3380105"/>
            <a:ext cx="1294765" cy="1280160"/>
          </a:xfrm>
          <a:prstGeom prst="rect">
            <a:avLst/>
          </a:prstGeom>
        </p:spPr>
      </p:pic>
      <p:pic>
        <p:nvPicPr>
          <p:cNvPr id="26" name="図形 25"/>
          <p:cNvPicPr/>
          <p:nvPr/>
        </p:nvPicPr>
        <p:blipFill>
          <a:blip r:embed="rId28"/>
          <a:stretch>
            <a:fillRect/>
          </a:stretch>
        </p:blipFill>
        <p:spPr>
          <a:xfrm>
            <a:off x="7071360" y="3509645"/>
            <a:ext cx="1444625" cy="12503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705*123"/>
  <p:tag name="TABLE_ENDDRAG_RECT" val="6*148*705*123"/>
</p:tagLst>
</file>

<file path=ppt/tags/tag1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38167_2*m_h_i*1_2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2_1"/>
  <p:tag name="KSO_WM_UNIT_ID" val="diagram20238167_2*m_h_f*1_2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2_2"/>
  <p:tag name="KSO_WM_UNIT_ID" val="diagram20238167_2*m_h_i*1_2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2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2_1"/>
  <p:tag name="KSO_WM_UNIT_ID" val="diagram20238167_2*m_h_a*1_2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8167_2*m_h_i*1_3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3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8167_2*m_h_a*1_3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6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8167_2*m_h_i*1_3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17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38167_2*m_h_i*1_3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1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8167_2*m_h_f*1_1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1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38167_2*m_h_i*1_3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4"/>
  <p:tag name="KSO_WM_DIAGRAM_USE_COLOR_VALUE" val="{&quot;color_scheme&quot;:1,&quot;color_type&quot;:1,&quot;theme_color_indexes&quot;:[]}"/>
</p:tagLst>
</file>

<file path=ppt/tags/tag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38167_2*m_h_i*1_2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20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3_1"/>
  <p:tag name="KSO_WM_UNIT_ID" val="diagram20238167_2*m_h_i*1_3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3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2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3_1"/>
  <p:tag name="KSO_WM_UNIT_ID" val="diagram20238167_2*m_h_a*1_3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22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38167_2*m_h_i*1_3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3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38167_2*m_i*1_1"/>
  <p:tag name="KSO_WM_TEMPLATE_CATEGORY" val="diagram"/>
  <p:tag name="KSO_WM_TEMPLATE_INDEX" val="20238167"/>
  <p:tag name="KSO_WM_UNIT_LAYERLEVEL" val="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gradient&quot;:[{&quot;brightness&quot;:0,&quot;colorType&quot;:1,&quot;foreColorIndex&quot;:5,&quot;pos&quot;:0.20000000298023224,&quot;transparency&quot;:1},{&quot;brightness&quot;:0,&quot;colorType&quot;:1,&quot;foreColorIndex&quot;:5,&quot;pos&quot;:0.8999999761581421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2"/>
  <p:tag name="KSO_WM_UNIT_ID" val="diagram20238167_2*m_i*1_2"/>
  <p:tag name="KSO_WM_TEMPLATE_CATEGORY" val="diagram"/>
  <p:tag name="KSO_WM_TEMPLATE_INDEX" val="20238167"/>
  <p:tag name="KSO_WM_UNIT_LAYERLEVEL" val="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5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SUBTYPE" val="d"/>
  <p:tag name="KSO_WM_UNIT_TYPE" val="m_h_i"/>
  <p:tag name="KSO_WM_UNIT_INDEX" val="1_1_1"/>
  <p:tag name="KSO_WM_UNIT_ID" val="diagram20238167_2*m_h_i*1_1_1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PRESET_TEXT" val="01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]}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m_h_f"/>
  <p:tag name="KSO_WM_UNIT_INDEX" val="1_1_1"/>
  <p:tag name="KSO_WM_UNIT_ID" val="diagram20238167_2*m_h_f*1_1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5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.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m_h_a"/>
  <p:tag name="KSO_WM_UNIT_INDEX" val="1_1_1"/>
  <p:tag name="KSO_WM_UNIT_ID" val="diagram20238167_2*m_h_a*1_1_1"/>
  <p:tag name="KSO_WM_TEMPLATE_CATEGORY" val="diagram"/>
  <p:tag name="KSO_WM_TEMPLATE_INDEX" val="20238167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m1-1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DIAGRAM_USE_COLOR_VALUE" val="{&quot;color_scheme&quot;:1,&quot;color_type&quot;:1,&quot;theme_color_indexes&quot;:[]}"/>
</p:tagLst>
</file>

<file path=ppt/tags/tag8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38167_2*m_h_i*1_1_2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.17000000178813934,&quot;transparency&quot;:1},{&quot;brightness&quot;:0,&quot;colorType&quot;:1,&quot;foreColorIndex&quot;:5,&quot;pos&quot;:0.6100000143051147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</p:tagLst>
</file>

<file path=ppt/tags/tag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38167_2*m_h_i*1_1_3"/>
  <p:tag name="KSO_WM_TEMPLATE_CATEGORY" val="diagram"/>
  <p:tag name="KSO_WM_TEMPLATE_INDEX" val="20238167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235.17454535387515,&quot;left&quot;:16.35,&quot;top&quot;:147.53771653543305,&quot;width&quot;:689.6488675029683}"/>
  <p:tag name="KSO_WM_DIAGRAM_COLOR_MATCH_VALUE" val="{&quot;shape&quot;:{&quot;fill&quot;:{&quot;solid&quot;:{&quot;brightness&quot;:0.6000000238418579,&quot;colorType&quot;:1,&quot;foreColorIndex&quot;:5,&quot;transparency&quot;:0},&quot;type&quot;:1},&quot;glow&quot;:{&quot;colorType&quot;:0},&quot;line&quot;:{&quot;solidLine&quot;:{&quot;brightness&quot;:0,&quot;colorType&quot;:2,&quot;rgb&quot;:&quot;#ffffff&quot;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]}"/>
</p:tagLst>
</file>

<file path=ppt/theme/theme1.xml><?xml version="1.0" encoding="utf-8"?>
<a:theme xmlns:a="http://schemas.openxmlformats.org/drawingml/2006/main" name="Office Theme">
  <a:themeElements>
    <a:clrScheme name="推荐色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6DC2"/>
      </a:accent1>
      <a:accent2>
        <a:srgbClr val="000000"/>
      </a:accent2>
      <a:accent3>
        <a:srgbClr val="4B5050"/>
      </a:accent3>
      <a:accent4>
        <a:srgbClr val="91969B"/>
      </a:accent4>
      <a:accent5>
        <a:srgbClr val="4B5050"/>
      </a:accent5>
      <a:accent6>
        <a:srgbClr val="9196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981</Words>
  <Application>WPS Presentation</Application>
  <PresentationFormat>全屏显示(16:9)</PresentationFormat>
  <Paragraphs>133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20" baseType="lpstr">
      <vt:lpstr>Arial</vt:lpstr>
      <vt:lpstr>ＭＳ Ｐゴシック</vt:lpstr>
      <vt:lpstr>Wingdings</vt:lpstr>
      <vt:lpstr>メイリオ</vt:lpstr>
      <vt:lpstr>Calibri</vt:lpstr>
      <vt:lpstr>游ゴシック</vt:lpstr>
      <vt:lpstr>Lato Light</vt:lpstr>
      <vt:lpstr>Segoe Print</vt:lpstr>
      <vt:lpstr>ＭＳ Ｐゴシック</vt:lpstr>
      <vt:lpstr>Wingdings</vt:lpstr>
      <vt:lpstr>Microsoft YaHei</vt:lpstr>
      <vt:lpstr>Arial Unicode MS</vt:lpstr>
      <vt:lpstr>等线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Eric羊</dc:creator>
  <cp:lastModifiedBy>古谷勇人</cp:lastModifiedBy>
  <cp:revision>377</cp:revision>
  <dcterms:created xsi:type="dcterms:W3CDTF">2017-05-02T06:39:00Z</dcterms:created>
  <dcterms:modified xsi:type="dcterms:W3CDTF">2025-09-04T11:20:06Z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1041-12.2.0.21936</vt:lpwstr>
  </property>
  <property fmtid="{D5CDD505-2E9C-101B-9397-08002B2CF9AE}" pid="3" name="ICV">
    <vt:lpwstr>A3BD77F97DA6476D96612CE432ABEAC8_13</vt:lpwstr>
  </property>
</Properties>
</file>