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61E25-2559-4705-A0A8-FC0A45231B5D}" v="2" dt="2021-11-04T23:53:0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marl/openl3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marl/openl3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2060B-6CCC-4FDB-BB6D-C65F0C589C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E38A0F-74CF-471B-BC86-2D832867135E}">
      <dgm:prSet/>
      <dgm:spPr/>
      <dgm:t>
        <a:bodyPr/>
        <a:lstStyle/>
        <a:p>
          <a:r>
            <a:rPr lang="en-US" b="0" i="0" dirty="0"/>
            <a:t>Extracting embeddings from the audio files using </a:t>
          </a:r>
          <a:r>
            <a:rPr lang="en-US" b="0" i="0" dirty="0">
              <a:hlinkClick xmlns:r="http://schemas.openxmlformats.org/officeDocument/2006/relationships" r:id="rId1"/>
            </a:rPr>
            <a:t>OpenL3</a:t>
          </a:r>
          <a:r>
            <a:rPr lang="en-US" b="0" i="0" dirty="0"/>
            <a:t>.</a:t>
          </a:r>
          <a:endParaRPr lang="en-US" dirty="0"/>
        </a:p>
      </dgm:t>
    </dgm:pt>
    <dgm:pt modelId="{5DF89C0E-57E2-4E3D-A4FC-71BA7B23E518}" type="parTrans" cxnId="{7F45B9B8-A5E3-4E98-A117-E17A1B167456}">
      <dgm:prSet/>
      <dgm:spPr/>
      <dgm:t>
        <a:bodyPr/>
        <a:lstStyle/>
        <a:p>
          <a:endParaRPr lang="en-US"/>
        </a:p>
      </dgm:t>
    </dgm:pt>
    <dgm:pt modelId="{8E330F63-A8AF-4E30-BC0C-62D9C6BECCD6}" type="sibTrans" cxnId="{7F45B9B8-A5E3-4E98-A117-E17A1B167456}">
      <dgm:prSet/>
      <dgm:spPr/>
      <dgm:t>
        <a:bodyPr/>
        <a:lstStyle/>
        <a:p>
          <a:endParaRPr lang="en-US"/>
        </a:p>
      </dgm:t>
    </dgm:pt>
    <dgm:pt modelId="{D95E7BBA-65AF-46AE-B5C5-27A3060DA9A1}">
      <dgm:prSet/>
      <dgm:spPr/>
      <dgm:t>
        <a:bodyPr/>
        <a:lstStyle/>
        <a:p>
          <a:r>
            <a:rPr lang="en-US" b="0" i="0" dirty="0"/>
            <a:t>Train the fine-level model and produce predictions</a:t>
          </a:r>
          <a:endParaRPr lang="en-US" dirty="0"/>
        </a:p>
      </dgm:t>
    </dgm:pt>
    <dgm:pt modelId="{723B6D4A-D4B2-44D1-A171-8C2759925932}" type="parTrans" cxnId="{09941EA8-A66B-4D78-9C9F-D3939779C8E9}">
      <dgm:prSet/>
      <dgm:spPr/>
      <dgm:t>
        <a:bodyPr/>
        <a:lstStyle/>
        <a:p>
          <a:endParaRPr lang="en-US"/>
        </a:p>
      </dgm:t>
    </dgm:pt>
    <dgm:pt modelId="{7E2449E5-A319-4A29-9C20-6CADAB368952}" type="sibTrans" cxnId="{09941EA8-A66B-4D78-9C9F-D3939779C8E9}">
      <dgm:prSet/>
      <dgm:spPr/>
      <dgm:t>
        <a:bodyPr/>
        <a:lstStyle/>
        <a:p>
          <a:endParaRPr lang="en-US"/>
        </a:p>
      </dgm:t>
    </dgm:pt>
    <dgm:pt modelId="{8D70E6E0-4035-4478-A1AD-0D1F0C8B87EB}">
      <dgm:prSet/>
      <dgm:spPr/>
      <dgm:t>
        <a:bodyPr/>
        <a:lstStyle/>
        <a:p>
          <a:r>
            <a:rPr lang="en-US" b="0" i="0" dirty="0"/>
            <a:t>Evaluate the fine-level model output file (using frame-averaged clip predictions) on AUPRC</a:t>
          </a:r>
          <a:endParaRPr lang="en-US" dirty="0"/>
        </a:p>
      </dgm:t>
    </dgm:pt>
    <dgm:pt modelId="{89F2AF10-D5A8-49C9-BE24-B25DB77D713B}" type="parTrans" cxnId="{A788312A-A682-4938-8F3F-AB3AB2B94288}">
      <dgm:prSet/>
      <dgm:spPr/>
      <dgm:t>
        <a:bodyPr/>
        <a:lstStyle/>
        <a:p>
          <a:endParaRPr lang="en-US"/>
        </a:p>
      </dgm:t>
    </dgm:pt>
    <dgm:pt modelId="{7F727046-C43A-443B-8F57-E6395BDFBCC5}" type="sibTrans" cxnId="{A788312A-A682-4938-8F3F-AB3AB2B94288}">
      <dgm:prSet/>
      <dgm:spPr/>
      <dgm:t>
        <a:bodyPr/>
        <a:lstStyle/>
        <a:p>
          <a:endParaRPr lang="en-US"/>
        </a:p>
      </dgm:t>
    </dgm:pt>
    <dgm:pt modelId="{A8A0FB5A-A696-40DD-B54F-DCE7B9941CDA}">
      <dgm:prSet/>
      <dgm:spPr/>
      <dgm:t>
        <a:bodyPr/>
        <a:lstStyle/>
        <a:p>
          <a:r>
            <a:rPr lang="en-US" b="0" i="0" dirty="0"/>
            <a:t>Train the coarse-level model and produce predictions</a:t>
          </a:r>
          <a:endParaRPr lang="en-US" dirty="0"/>
        </a:p>
      </dgm:t>
    </dgm:pt>
    <dgm:pt modelId="{19534BED-8C4C-46A8-BDAF-99B3C25D446C}" type="parTrans" cxnId="{6DC9C3EF-A456-489A-8596-E01C39FA501D}">
      <dgm:prSet/>
      <dgm:spPr/>
      <dgm:t>
        <a:bodyPr/>
        <a:lstStyle/>
        <a:p>
          <a:endParaRPr lang="en-US"/>
        </a:p>
      </dgm:t>
    </dgm:pt>
    <dgm:pt modelId="{F334EF67-94BE-4BDA-BCA4-DC3B08EE420B}" type="sibTrans" cxnId="{6DC9C3EF-A456-489A-8596-E01C39FA501D}">
      <dgm:prSet/>
      <dgm:spPr/>
      <dgm:t>
        <a:bodyPr/>
        <a:lstStyle/>
        <a:p>
          <a:endParaRPr lang="en-US"/>
        </a:p>
      </dgm:t>
    </dgm:pt>
    <dgm:pt modelId="{B9FBDE55-940F-44C0-93F8-429FDCB34508}">
      <dgm:prSet/>
      <dgm:spPr/>
      <dgm:t>
        <a:bodyPr/>
        <a:lstStyle/>
        <a:p>
          <a:r>
            <a:rPr lang="en-US" b="0" i="0" dirty="0"/>
            <a:t>Evaluate the coarse-level model output file (using frame-averaged clip predictions) on AUPRC</a:t>
          </a:r>
          <a:endParaRPr lang="en-US" dirty="0"/>
        </a:p>
      </dgm:t>
    </dgm:pt>
    <dgm:pt modelId="{51E7EE09-2CB0-4A3B-AF85-63E53F8C2F5E}" type="parTrans" cxnId="{9DB0D85A-D706-471E-ABDA-72E8C673C130}">
      <dgm:prSet/>
      <dgm:spPr/>
      <dgm:t>
        <a:bodyPr/>
        <a:lstStyle/>
        <a:p>
          <a:endParaRPr lang="en-US"/>
        </a:p>
      </dgm:t>
    </dgm:pt>
    <dgm:pt modelId="{8BC93545-1C3E-4F02-83A5-1B2F970BEEB5}" type="sibTrans" cxnId="{9DB0D85A-D706-471E-ABDA-72E8C673C130}">
      <dgm:prSet/>
      <dgm:spPr/>
      <dgm:t>
        <a:bodyPr/>
        <a:lstStyle/>
        <a:p>
          <a:endParaRPr lang="en-US"/>
        </a:p>
      </dgm:t>
    </dgm:pt>
    <dgm:pt modelId="{41B649FB-3FA7-48EC-9F5C-9559E3DA4F8C}" type="pres">
      <dgm:prSet presAssocID="{EC32060B-6CCC-4FDB-BB6D-C65F0C589C3A}" presName="root" presStyleCnt="0">
        <dgm:presLayoutVars>
          <dgm:dir/>
          <dgm:resizeHandles val="exact"/>
        </dgm:presLayoutVars>
      </dgm:prSet>
      <dgm:spPr/>
    </dgm:pt>
    <dgm:pt modelId="{8B92B109-E9CB-4849-97CD-8960E645EB4F}" type="pres">
      <dgm:prSet presAssocID="{EC32060B-6CCC-4FDB-BB6D-C65F0C589C3A}" presName="container" presStyleCnt="0">
        <dgm:presLayoutVars>
          <dgm:dir/>
          <dgm:resizeHandles val="exact"/>
        </dgm:presLayoutVars>
      </dgm:prSet>
      <dgm:spPr/>
    </dgm:pt>
    <dgm:pt modelId="{A9785987-6C67-47F5-AD11-E1C507314658}" type="pres">
      <dgm:prSet presAssocID="{30E38A0F-74CF-471B-BC86-2D832867135E}" presName="compNode" presStyleCnt="0"/>
      <dgm:spPr/>
    </dgm:pt>
    <dgm:pt modelId="{8D6F11F9-89A9-4363-83E1-A829AE3AA3E1}" type="pres">
      <dgm:prSet presAssocID="{30E38A0F-74CF-471B-BC86-2D832867135E}" presName="iconBgRect" presStyleLbl="bgShp" presStyleIdx="0" presStyleCnt="5"/>
      <dgm:spPr/>
    </dgm:pt>
    <dgm:pt modelId="{FF9C0C32-C0FA-4D60-8125-217DBD424074}" type="pres">
      <dgm:prSet presAssocID="{30E38A0F-74CF-471B-BC86-2D832867135E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9E76082-65C7-43BE-AD8F-37AD51B287CF}" type="pres">
      <dgm:prSet presAssocID="{30E38A0F-74CF-471B-BC86-2D832867135E}" presName="spaceRect" presStyleCnt="0"/>
      <dgm:spPr/>
    </dgm:pt>
    <dgm:pt modelId="{BA94FFD6-752A-44DC-B96C-D39CFE1E25A6}" type="pres">
      <dgm:prSet presAssocID="{30E38A0F-74CF-471B-BC86-2D832867135E}" presName="textRect" presStyleLbl="revTx" presStyleIdx="0" presStyleCnt="5">
        <dgm:presLayoutVars>
          <dgm:chMax val="1"/>
          <dgm:chPref val="1"/>
        </dgm:presLayoutVars>
      </dgm:prSet>
      <dgm:spPr/>
    </dgm:pt>
    <dgm:pt modelId="{6AA500D9-4346-47E8-A4B0-60DDAF7A50C8}" type="pres">
      <dgm:prSet presAssocID="{8E330F63-A8AF-4E30-BC0C-62D9C6BECCD6}" presName="sibTrans" presStyleLbl="sibTrans2D1" presStyleIdx="0" presStyleCnt="0"/>
      <dgm:spPr/>
    </dgm:pt>
    <dgm:pt modelId="{5C67C554-1164-481F-A467-E1DE10B944CC}" type="pres">
      <dgm:prSet presAssocID="{D95E7BBA-65AF-46AE-B5C5-27A3060DA9A1}" presName="compNode" presStyleCnt="0"/>
      <dgm:spPr/>
    </dgm:pt>
    <dgm:pt modelId="{5337C43D-84ED-45BA-9150-9CF293C708B2}" type="pres">
      <dgm:prSet presAssocID="{D95E7BBA-65AF-46AE-B5C5-27A3060DA9A1}" presName="iconBgRect" presStyleLbl="bgShp" presStyleIdx="1" presStyleCnt="5"/>
      <dgm:spPr/>
    </dgm:pt>
    <dgm:pt modelId="{8568AD26-7EC1-43E4-B70D-901CE9102A58}" type="pres">
      <dgm:prSet presAssocID="{D95E7BBA-65AF-46AE-B5C5-27A3060DA9A1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7D44602-D410-42AD-A7A1-1BEB9EB34335}" type="pres">
      <dgm:prSet presAssocID="{D95E7BBA-65AF-46AE-B5C5-27A3060DA9A1}" presName="spaceRect" presStyleCnt="0"/>
      <dgm:spPr/>
    </dgm:pt>
    <dgm:pt modelId="{2A85EF21-38B5-4574-B62F-1091FF435312}" type="pres">
      <dgm:prSet presAssocID="{D95E7BBA-65AF-46AE-B5C5-27A3060DA9A1}" presName="textRect" presStyleLbl="revTx" presStyleIdx="1" presStyleCnt="5">
        <dgm:presLayoutVars>
          <dgm:chMax val="1"/>
          <dgm:chPref val="1"/>
        </dgm:presLayoutVars>
      </dgm:prSet>
      <dgm:spPr/>
    </dgm:pt>
    <dgm:pt modelId="{97035CE1-EDBF-4CD6-90CF-0DEAB553231A}" type="pres">
      <dgm:prSet presAssocID="{7E2449E5-A319-4A29-9C20-6CADAB368952}" presName="sibTrans" presStyleLbl="sibTrans2D1" presStyleIdx="0" presStyleCnt="0"/>
      <dgm:spPr/>
    </dgm:pt>
    <dgm:pt modelId="{DC8DDCB6-AEEB-416C-ACFC-87A6B0E6C2D2}" type="pres">
      <dgm:prSet presAssocID="{8D70E6E0-4035-4478-A1AD-0D1F0C8B87EB}" presName="compNode" presStyleCnt="0"/>
      <dgm:spPr/>
    </dgm:pt>
    <dgm:pt modelId="{E1329C41-78B8-4463-9E18-41CA6C411943}" type="pres">
      <dgm:prSet presAssocID="{8D70E6E0-4035-4478-A1AD-0D1F0C8B87EB}" presName="iconBgRect" presStyleLbl="bgShp" presStyleIdx="2" presStyleCnt="5"/>
      <dgm:spPr/>
    </dgm:pt>
    <dgm:pt modelId="{2E147FE0-57BC-4257-96BC-1E1E7151F9A9}" type="pres">
      <dgm:prSet presAssocID="{8D70E6E0-4035-4478-A1AD-0D1F0C8B87EB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CE241EBC-AC7A-4F29-8CD7-D383E43465D6}" type="pres">
      <dgm:prSet presAssocID="{8D70E6E0-4035-4478-A1AD-0D1F0C8B87EB}" presName="spaceRect" presStyleCnt="0"/>
      <dgm:spPr/>
    </dgm:pt>
    <dgm:pt modelId="{0E584416-C31C-41AC-8BA4-48E487F858CA}" type="pres">
      <dgm:prSet presAssocID="{8D70E6E0-4035-4478-A1AD-0D1F0C8B87EB}" presName="textRect" presStyleLbl="revTx" presStyleIdx="2" presStyleCnt="5">
        <dgm:presLayoutVars>
          <dgm:chMax val="1"/>
          <dgm:chPref val="1"/>
        </dgm:presLayoutVars>
      </dgm:prSet>
      <dgm:spPr/>
    </dgm:pt>
    <dgm:pt modelId="{D8750440-AED4-49EC-9F10-905497688D75}" type="pres">
      <dgm:prSet presAssocID="{7F727046-C43A-443B-8F57-E6395BDFBCC5}" presName="sibTrans" presStyleLbl="sibTrans2D1" presStyleIdx="0" presStyleCnt="0"/>
      <dgm:spPr/>
    </dgm:pt>
    <dgm:pt modelId="{479ED212-4CC2-4D71-B7BC-0F9530CEB8F0}" type="pres">
      <dgm:prSet presAssocID="{A8A0FB5A-A696-40DD-B54F-DCE7B9941CDA}" presName="compNode" presStyleCnt="0"/>
      <dgm:spPr/>
    </dgm:pt>
    <dgm:pt modelId="{D4DC0D0D-D49E-45EA-A79C-AEBABEAE001D}" type="pres">
      <dgm:prSet presAssocID="{A8A0FB5A-A696-40DD-B54F-DCE7B9941CDA}" presName="iconBgRect" presStyleLbl="bgShp" presStyleIdx="3" presStyleCnt="5"/>
      <dgm:spPr/>
    </dgm:pt>
    <dgm:pt modelId="{14A3EC65-86D5-4775-BD21-9F5F03A49B4A}" type="pres">
      <dgm:prSet presAssocID="{A8A0FB5A-A696-40DD-B54F-DCE7B9941CDA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93EF04C-4EA4-4E6F-A196-37AB0987321B}" type="pres">
      <dgm:prSet presAssocID="{A8A0FB5A-A696-40DD-B54F-DCE7B9941CDA}" presName="spaceRect" presStyleCnt="0"/>
      <dgm:spPr/>
    </dgm:pt>
    <dgm:pt modelId="{4FFA57A8-14BF-470A-9136-8E1F4E18FDF8}" type="pres">
      <dgm:prSet presAssocID="{A8A0FB5A-A696-40DD-B54F-DCE7B9941CDA}" presName="textRect" presStyleLbl="revTx" presStyleIdx="3" presStyleCnt="5">
        <dgm:presLayoutVars>
          <dgm:chMax val="1"/>
          <dgm:chPref val="1"/>
        </dgm:presLayoutVars>
      </dgm:prSet>
      <dgm:spPr/>
    </dgm:pt>
    <dgm:pt modelId="{F91E0C8F-E007-4A24-944A-5D07CC4E3EE0}" type="pres">
      <dgm:prSet presAssocID="{F334EF67-94BE-4BDA-BCA4-DC3B08EE420B}" presName="sibTrans" presStyleLbl="sibTrans2D1" presStyleIdx="0" presStyleCnt="0"/>
      <dgm:spPr/>
    </dgm:pt>
    <dgm:pt modelId="{881AE8DA-07E4-46DC-A6CD-DD175E0BD0B4}" type="pres">
      <dgm:prSet presAssocID="{B9FBDE55-940F-44C0-93F8-429FDCB34508}" presName="compNode" presStyleCnt="0"/>
      <dgm:spPr/>
    </dgm:pt>
    <dgm:pt modelId="{E366B05F-46A5-4AC6-A4EF-C5D801F116AB}" type="pres">
      <dgm:prSet presAssocID="{B9FBDE55-940F-44C0-93F8-429FDCB34508}" presName="iconBgRect" presStyleLbl="bgShp" presStyleIdx="4" presStyleCnt="5"/>
      <dgm:spPr/>
    </dgm:pt>
    <dgm:pt modelId="{A4EEFD79-1396-4160-BAEB-8DF14FA588A7}" type="pres">
      <dgm:prSet presAssocID="{B9FBDE55-940F-44C0-93F8-429FDCB34508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FC23FF01-EC51-4C5E-8B54-0E4D0D1517AE}" type="pres">
      <dgm:prSet presAssocID="{B9FBDE55-940F-44C0-93F8-429FDCB34508}" presName="spaceRect" presStyleCnt="0"/>
      <dgm:spPr/>
    </dgm:pt>
    <dgm:pt modelId="{B7D26B08-7AF9-4BD1-A108-38B2319EE2CB}" type="pres">
      <dgm:prSet presAssocID="{B9FBDE55-940F-44C0-93F8-429FDCB345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C67B18-A4DE-4034-BBAF-1A7212D1F03F}" type="presOf" srcId="{A8A0FB5A-A696-40DD-B54F-DCE7B9941CDA}" destId="{4FFA57A8-14BF-470A-9136-8E1F4E18FDF8}" srcOrd="0" destOrd="0" presId="urn:microsoft.com/office/officeart/2018/2/layout/IconCircleList"/>
    <dgm:cxn modelId="{2ED03B1C-D364-4FD8-9E8C-43DD4CA83BD8}" type="presOf" srcId="{8D70E6E0-4035-4478-A1AD-0D1F0C8B87EB}" destId="{0E584416-C31C-41AC-8BA4-48E487F858CA}" srcOrd="0" destOrd="0" presId="urn:microsoft.com/office/officeart/2018/2/layout/IconCircleList"/>
    <dgm:cxn modelId="{A788312A-A682-4938-8F3F-AB3AB2B94288}" srcId="{EC32060B-6CCC-4FDB-BB6D-C65F0C589C3A}" destId="{8D70E6E0-4035-4478-A1AD-0D1F0C8B87EB}" srcOrd="2" destOrd="0" parTransId="{89F2AF10-D5A8-49C9-BE24-B25DB77D713B}" sibTransId="{7F727046-C43A-443B-8F57-E6395BDFBCC5}"/>
    <dgm:cxn modelId="{A3C2912E-C6DD-4A5E-8F89-F7AA0F0C473D}" type="presOf" srcId="{F334EF67-94BE-4BDA-BCA4-DC3B08EE420B}" destId="{F91E0C8F-E007-4A24-944A-5D07CC4E3EE0}" srcOrd="0" destOrd="0" presId="urn:microsoft.com/office/officeart/2018/2/layout/IconCircleList"/>
    <dgm:cxn modelId="{4820155E-EEFC-4697-9C83-A86C6D30E6F5}" type="presOf" srcId="{D95E7BBA-65AF-46AE-B5C5-27A3060DA9A1}" destId="{2A85EF21-38B5-4574-B62F-1091FF435312}" srcOrd="0" destOrd="0" presId="urn:microsoft.com/office/officeart/2018/2/layout/IconCircleList"/>
    <dgm:cxn modelId="{DBD70067-5353-42E8-989D-A8C64CD6F8AB}" type="presOf" srcId="{7F727046-C43A-443B-8F57-E6395BDFBCC5}" destId="{D8750440-AED4-49EC-9F10-905497688D75}" srcOrd="0" destOrd="0" presId="urn:microsoft.com/office/officeart/2018/2/layout/IconCircleList"/>
    <dgm:cxn modelId="{F24F5F6D-5B5F-4C40-AC1C-AF14CE30F3E9}" type="presOf" srcId="{8E330F63-A8AF-4E30-BC0C-62D9C6BECCD6}" destId="{6AA500D9-4346-47E8-A4B0-60DDAF7A50C8}" srcOrd="0" destOrd="0" presId="urn:microsoft.com/office/officeart/2018/2/layout/IconCircleList"/>
    <dgm:cxn modelId="{1C6A0752-2102-4924-8440-8FEF6BA09CB5}" type="presOf" srcId="{EC32060B-6CCC-4FDB-BB6D-C65F0C589C3A}" destId="{41B649FB-3FA7-48EC-9F5C-9559E3DA4F8C}" srcOrd="0" destOrd="0" presId="urn:microsoft.com/office/officeart/2018/2/layout/IconCircleList"/>
    <dgm:cxn modelId="{9DB0D85A-D706-471E-ABDA-72E8C673C130}" srcId="{EC32060B-6CCC-4FDB-BB6D-C65F0C589C3A}" destId="{B9FBDE55-940F-44C0-93F8-429FDCB34508}" srcOrd="4" destOrd="0" parTransId="{51E7EE09-2CB0-4A3B-AF85-63E53F8C2F5E}" sibTransId="{8BC93545-1C3E-4F02-83A5-1B2F970BEEB5}"/>
    <dgm:cxn modelId="{0879B57D-67DB-4A8A-B343-2284AE12BC6E}" type="presOf" srcId="{B9FBDE55-940F-44C0-93F8-429FDCB34508}" destId="{B7D26B08-7AF9-4BD1-A108-38B2319EE2CB}" srcOrd="0" destOrd="0" presId="urn:microsoft.com/office/officeart/2018/2/layout/IconCircleList"/>
    <dgm:cxn modelId="{09941EA8-A66B-4D78-9C9F-D3939779C8E9}" srcId="{EC32060B-6CCC-4FDB-BB6D-C65F0C589C3A}" destId="{D95E7BBA-65AF-46AE-B5C5-27A3060DA9A1}" srcOrd="1" destOrd="0" parTransId="{723B6D4A-D4B2-44D1-A171-8C2759925932}" sibTransId="{7E2449E5-A319-4A29-9C20-6CADAB368952}"/>
    <dgm:cxn modelId="{7F45B9B8-A5E3-4E98-A117-E17A1B167456}" srcId="{EC32060B-6CCC-4FDB-BB6D-C65F0C589C3A}" destId="{30E38A0F-74CF-471B-BC86-2D832867135E}" srcOrd="0" destOrd="0" parTransId="{5DF89C0E-57E2-4E3D-A4FC-71BA7B23E518}" sibTransId="{8E330F63-A8AF-4E30-BC0C-62D9C6BECCD6}"/>
    <dgm:cxn modelId="{2B5F4DC6-019C-462A-852D-728ABC464C8F}" type="presOf" srcId="{30E38A0F-74CF-471B-BC86-2D832867135E}" destId="{BA94FFD6-752A-44DC-B96C-D39CFE1E25A6}" srcOrd="0" destOrd="0" presId="urn:microsoft.com/office/officeart/2018/2/layout/IconCircleList"/>
    <dgm:cxn modelId="{C8B78FE8-2291-4161-9DB2-AA685BA4340B}" type="presOf" srcId="{7E2449E5-A319-4A29-9C20-6CADAB368952}" destId="{97035CE1-EDBF-4CD6-90CF-0DEAB553231A}" srcOrd="0" destOrd="0" presId="urn:microsoft.com/office/officeart/2018/2/layout/IconCircleList"/>
    <dgm:cxn modelId="{6DC9C3EF-A456-489A-8596-E01C39FA501D}" srcId="{EC32060B-6CCC-4FDB-BB6D-C65F0C589C3A}" destId="{A8A0FB5A-A696-40DD-B54F-DCE7B9941CDA}" srcOrd="3" destOrd="0" parTransId="{19534BED-8C4C-46A8-BDAF-99B3C25D446C}" sibTransId="{F334EF67-94BE-4BDA-BCA4-DC3B08EE420B}"/>
    <dgm:cxn modelId="{7548BC76-E300-48C2-BB70-4251A7F53799}" type="presParOf" srcId="{41B649FB-3FA7-48EC-9F5C-9559E3DA4F8C}" destId="{8B92B109-E9CB-4849-97CD-8960E645EB4F}" srcOrd="0" destOrd="0" presId="urn:microsoft.com/office/officeart/2018/2/layout/IconCircleList"/>
    <dgm:cxn modelId="{83FDA206-68DD-4E18-8E37-27C8ACDC6808}" type="presParOf" srcId="{8B92B109-E9CB-4849-97CD-8960E645EB4F}" destId="{A9785987-6C67-47F5-AD11-E1C507314658}" srcOrd="0" destOrd="0" presId="urn:microsoft.com/office/officeart/2018/2/layout/IconCircleList"/>
    <dgm:cxn modelId="{E39C9143-6F67-48BD-9D3D-2928362E1E5D}" type="presParOf" srcId="{A9785987-6C67-47F5-AD11-E1C507314658}" destId="{8D6F11F9-89A9-4363-83E1-A829AE3AA3E1}" srcOrd="0" destOrd="0" presId="urn:microsoft.com/office/officeart/2018/2/layout/IconCircleList"/>
    <dgm:cxn modelId="{097846B7-0E1A-41CB-B608-3298A2A19AF6}" type="presParOf" srcId="{A9785987-6C67-47F5-AD11-E1C507314658}" destId="{FF9C0C32-C0FA-4D60-8125-217DBD424074}" srcOrd="1" destOrd="0" presId="urn:microsoft.com/office/officeart/2018/2/layout/IconCircleList"/>
    <dgm:cxn modelId="{01898BBC-1E43-4A60-B199-BC1C80085EE5}" type="presParOf" srcId="{A9785987-6C67-47F5-AD11-E1C507314658}" destId="{19E76082-65C7-43BE-AD8F-37AD51B287CF}" srcOrd="2" destOrd="0" presId="urn:microsoft.com/office/officeart/2018/2/layout/IconCircleList"/>
    <dgm:cxn modelId="{568898AD-EE7C-44D4-8262-8A05F4921D4E}" type="presParOf" srcId="{A9785987-6C67-47F5-AD11-E1C507314658}" destId="{BA94FFD6-752A-44DC-B96C-D39CFE1E25A6}" srcOrd="3" destOrd="0" presId="urn:microsoft.com/office/officeart/2018/2/layout/IconCircleList"/>
    <dgm:cxn modelId="{60D3450C-7C5D-4D23-812C-8872558C677E}" type="presParOf" srcId="{8B92B109-E9CB-4849-97CD-8960E645EB4F}" destId="{6AA500D9-4346-47E8-A4B0-60DDAF7A50C8}" srcOrd="1" destOrd="0" presId="urn:microsoft.com/office/officeart/2018/2/layout/IconCircleList"/>
    <dgm:cxn modelId="{09581ED8-9280-436A-A034-D933A7A98EA5}" type="presParOf" srcId="{8B92B109-E9CB-4849-97CD-8960E645EB4F}" destId="{5C67C554-1164-481F-A467-E1DE10B944CC}" srcOrd="2" destOrd="0" presId="urn:microsoft.com/office/officeart/2018/2/layout/IconCircleList"/>
    <dgm:cxn modelId="{CFA1A623-8E62-408C-8F7F-BCF48703FD16}" type="presParOf" srcId="{5C67C554-1164-481F-A467-E1DE10B944CC}" destId="{5337C43D-84ED-45BA-9150-9CF293C708B2}" srcOrd="0" destOrd="0" presId="urn:microsoft.com/office/officeart/2018/2/layout/IconCircleList"/>
    <dgm:cxn modelId="{C8F96104-C4B4-4CDE-9D6F-051A8D0BD1DB}" type="presParOf" srcId="{5C67C554-1164-481F-A467-E1DE10B944CC}" destId="{8568AD26-7EC1-43E4-B70D-901CE9102A58}" srcOrd="1" destOrd="0" presId="urn:microsoft.com/office/officeart/2018/2/layout/IconCircleList"/>
    <dgm:cxn modelId="{FA13F32A-0F8B-47AF-BC38-74B7351D00AD}" type="presParOf" srcId="{5C67C554-1164-481F-A467-E1DE10B944CC}" destId="{47D44602-D410-42AD-A7A1-1BEB9EB34335}" srcOrd="2" destOrd="0" presId="urn:microsoft.com/office/officeart/2018/2/layout/IconCircleList"/>
    <dgm:cxn modelId="{AD357B33-C73F-401A-BC53-20595359A9F0}" type="presParOf" srcId="{5C67C554-1164-481F-A467-E1DE10B944CC}" destId="{2A85EF21-38B5-4574-B62F-1091FF435312}" srcOrd="3" destOrd="0" presId="urn:microsoft.com/office/officeart/2018/2/layout/IconCircleList"/>
    <dgm:cxn modelId="{7D5BBDEC-8B23-4760-972E-4BA3B2A7A24D}" type="presParOf" srcId="{8B92B109-E9CB-4849-97CD-8960E645EB4F}" destId="{97035CE1-EDBF-4CD6-90CF-0DEAB553231A}" srcOrd="3" destOrd="0" presId="urn:microsoft.com/office/officeart/2018/2/layout/IconCircleList"/>
    <dgm:cxn modelId="{EB18B510-BF96-427A-A405-56260CB111E1}" type="presParOf" srcId="{8B92B109-E9CB-4849-97CD-8960E645EB4F}" destId="{DC8DDCB6-AEEB-416C-ACFC-87A6B0E6C2D2}" srcOrd="4" destOrd="0" presId="urn:microsoft.com/office/officeart/2018/2/layout/IconCircleList"/>
    <dgm:cxn modelId="{2F3CE1CF-5E06-40BE-880B-08DA38527AED}" type="presParOf" srcId="{DC8DDCB6-AEEB-416C-ACFC-87A6B0E6C2D2}" destId="{E1329C41-78B8-4463-9E18-41CA6C411943}" srcOrd="0" destOrd="0" presId="urn:microsoft.com/office/officeart/2018/2/layout/IconCircleList"/>
    <dgm:cxn modelId="{76645215-2428-4B8C-85C9-E1CCB2DF4C77}" type="presParOf" srcId="{DC8DDCB6-AEEB-416C-ACFC-87A6B0E6C2D2}" destId="{2E147FE0-57BC-4257-96BC-1E1E7151F9A9}" srcOrd="1" destOrd="0" presId="urn:microsoft.com/office/officeart/2018/2/layout/IconCircleList"/>
    <dgm:cxn modelId="{D34885A5-D247-4F07-81B3-D7F0796A3961}" type="presParOf" srcId="{DC8DDCB6-AEEB-416C-ACFC-87A6B0E6C2D2}" destId="{CE241EBC-AC7A-4F29-8CD7-D383E43465D6}" srcOrd="2" destOrd="0" presId="urn:microsoft.com/office/officeart/2018/2/layout/IconCircleList"/>
    <dgm:cxn modelId="{2994779C-3520-4042-AB75-0D1A3EBB2AD3}" type="presParOf" srcId="{DC8DDCB6-AEEB-416C-ACFC-87A6B0E6C2D2}" destId="{0E584416-C31C-41AC-8BA4-48E487F858CA}" srcOrd="3" destOrd="0" presId="urn:microsoft.com/office/officeart/2018/2/layout/IconCircleList"/>
    <dgm:cxn modelId="{A52A6198-8862-4F50-B328-E33C3007A70C}" type="presParOf" srcId="{8B92B109-E9CB-4849-97CD-8960E645EB4F}" destId="{D8750440-AED4-49EC-9F10-905497688D75}" srcOrd="5" destOrd="0" presId="urn:microsoft.com/office/officeart/2018/2/layout/IconCircleList"/>
    <dgm:cxn modelId="{75B3933B-A813-4403-BC82-71C7882C7C8F}" type="presParOf" srcId="{8B92B109-E9CB-4849-97CD-8960E645EB4F}" destId="{479ED212-4CC2-4D71-B7BC-0F9530CEB8F0}" srcOrd="6" destOrd="0" presId="urn:microsoft.com/office/officeart/2018/2/layout/IconCircleList"/>
    <dgm:cxn modelId="{F472BFF0-8FD0-4159-8539-4E127D8C3E60}" type="presParOf" srcId="{479ED212-4CC2-4D71-B7BC-0F9530CEB8F0}" destId="{D4DC0D0D-D49E-45EA-A79C-AEBABEAE001D}" srcOrd="0" destOrd="0" presId="urn:microsoft.com/office/officeart/2018/2/layout/IconCircleList"/>
    <dgm:cxn modelId="{54FE1722-F118-402C-A0B4-C60C7E855EFB}" type="presParOf" srcId="{479ED212-4CC2-4D71-B7BC-0F9530CEB8F0}" destId="{14A3EC65-86D5-4775-BD21-9F5F03A49B4A}" srcOrd="1" destOrd="0" presId="urn:microsoft.com/office/officeart/2018/2/layout/IconCircleList"/>
    <dgm:cxn modelId="{E329333F-6ED1-47E1-A02F-AC6C7DAF8232}" type="presParOf" srcId="{479ED212-4CC2-4D71-B7BC-0F9530CEB8F0}" destId="{493EF04C-4EA4-4E6F-A196-37AB0987321B}" srcOrd="2" destOrd="0" presId="urn:microsoft.com/office/officeart/2018/2/layout/IconCircleList"/>
    <dgm:cxn modelId="{880F6D18-F498-44B6-B2AF-2963E109A0C3}" type="presParOf" srcId="{479ED212-4CC2-4D71-B7BC-0F9530CEB8F0}" destId="{4FFA57A8-14BF-470A-9136-8E1F4E18FDF8}" srcOrd="3" destOrd="0" presId="urn:microsoft.com/office/officeart/2018/2/layout/IconCircleList"/>
    <dgm:cxn modelId="{B9E6123C-A99D-42AE-B595-8DE5B882E0D3}" type="presParOf" srcId="{8B92B109-E9CB-4849-97CD-8960E645EB4F}" destId="{F91E0C8F-E007-4A24-944A-5D07CC4E3EE0}" srcOrd="7" destOrd="0" presId="urn:microsoft.com/office/officeart/2018/2/layout/IconCircleList"/>
    <dgm:cxn modelId="{6BDC4016-78E5-4FC0-8392-F6A3871166DF}" type="presParOf" srcId="{8B92B109-E9CB-4849-97CD-8960E645EB4F}" destId="{881AE8DA-07E4-46DC-A6CD-DD175E0BD0B4}" srcOrd="8" destOrd="0" presId="urn:microsoft.com/office/officeart/2018/2/layout/IconCircleList"/>
    <dgm:cxn modelId="{308D0844-C668-4B5B-819B-C7597CC75FBD}" type="presParOf" srcId="{881AE8DA-07E4-46DC-A6CD-DD175E0BD0B4}" destId="{E366B05F-46A5-4AC6-A4EF-C5D801F116AB}" srcOrd="0" destOrd="0" presId="urn:microsoft.com/office/officeart/2018/2/layout/IconCircleList"/>
    <dgm:cxn modelId="{9AB62C29-4554-4630-A8CB-E8FD639B31FA}" type="presParOf" srcId="{881AE8DA-07E4-46DC-A6CD-DD175E0BD0B4}" destId="{A4EEFD79-1396-4160-BAEB-8DF14FA588A7}" srcOrd="1" destOrd="0" presId="urn:microsoft.com/office/officeart/2018/2/layout/IconCircleList"/>
    <dgm:cxn modelId="{81BEA81C-68DA-4C74-931E-1B18CAAF23ED}" type="presParOf" srcId="{881AE8DA-07E4-46DC-A6CD-DD175E0BD0B4}" destId="{FC23FF01-EC51-4C5E-8B54-0E4D0D1517AE}" srcOrd="2" destOrd="0" presId="urn:microsoft.com/office/officeart/2018/2/layout/IconCircleList"/>
    <dgm:cxn modelId="{4B992681-5965-4DAB-AE16-90CC55776B2B}" type="presParOf" srcId="{881AE8DA-07E4-46DC-A6CD-DD175E0BD0B4}" destId="{B7D26B08-7AF9-4BD1-A108-38B2319EE2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F11F9-89A9-4363-83E1-A829AE3AA3E1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C0C32-C0FA-4D60-8125-217DBD424074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FFD6-752A-44DC-B96C-D39CFE1E25A6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Extracting embeddings from the audio files using </a:t>
          </a:r>
          <a:r>
            <a:rPr lang="en-US" sz="1400" b="0" i="0" kern="1200" dirty="0">
              <a:hlinkClick xmlns:r="http://schemas.openxmlformats.org/officeDocument/2006/relationships" r:id="rId3"/>
            </a:rPr>
            <a:t>OpenL3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2590365" y="52097"/>
        <a:ext cx="2040895" cy="865834"/>
      </dsp:txXfrm>
    </dsp:sp>
    <dsp:sp modelId="{5337C43D-84ED-45BA-9150-9CF293C708B2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8AD26-7EC1-43E4-B70D-901CE9102A58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EF21-38B5-4574-B62F-1091FF435312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 the fine-level model and produce predictions</a:t>
          </a:r>
          <a:endParaRPr lang="en-US" sz="1400" kern="1200" dirty="0"/>
        </a:p>
      </dsp:txBody>
      <dsp:txXfrm>
        <a:off x="6038242" y="52097"/>
        <a:ext cx="2040895" cy="865834"/>
      </dsp:txXfrm>
    </dsp:sp>
    <dsp:sp modelId="{E1329C41-78B8-4463-9E18-41CA6C411943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7FE0-57BC-4257-96BC-1E1E7151F9A9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4416-C31C-41AC-8BA4-48E487F858CA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Evaluate the fine-level model output file (using frame-averaged clip predictions) on AUPRC</a:t>
          </a:r>
          <a:endParaRPr lang="en-US" sz="1400" kern="1200" dirty="0"/>
        </a:p>
      </dsp:txBody>
      <dsp:txXfrm>
        <a:off x="2590365" y="1613823"/>
        <a:ext cx="2040895" cy="865834"/>
      </dsp:txXfrm>
    </dsp:sp>
    <dsp:sp modelId="{D4DC0D0D-D49E-45EA-A79C-AEBABEAE001D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EC65-86D5-4775-BD21-9F5F03A49B4A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A57A8-14BF-470A-9136-8E1F4E18FDF8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 the coarse-level model and produce predictions</a:t>
          </a:r>
          <a:endParaRPr lang="en-US" sz="1400" kern="1200" dirty="0"/>
        </a:p>
      </dsp:txBody>
      <dsp:txXfrm>
        <a:off x="6038242" y="1613823"/>
        <a:ext cx="2040895" cy="865834"/>
      </dsp:txXfrm>
    </dsp:sp>
    <dsp:sp modelId="{E366B05F-46A5-4AC6-A4EF-C5D801F116AB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EFD79-1396-4160-BAEB-8DF14FA588A7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26B08-7AF9-4BD1-A108-38B2319EE2CB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Evaluate the coarse-level model output file (using frame-averaged clip predictions) on AUPRC</a:t>
          </a:r>
          <a:endParaRPr lang="en-US" sz="1400" kern="1200" dirty="0"/>
        </a:p>
      </dsp:txBody>
      <dsp:txXfrm>
        <a:off x="2590365" y="3175550"/>
        <a:ext cx="2040895" cy="865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49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20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738C-D319-4CF2-B050-93E571171EE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p.nyu.edu/sony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1CFF-F18D-4273-B0A0-D2945E88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807" y="1407183"/>
            <a:ext cx="7766936" cy="1646302"/>
          </a:xfrm>
        </p:spPr>
        <p:txBody>
          <a:bodyPr/>
          <a:lstStyle/>
          <a:p>
            <a:r>
              <a:rPr lang="en-US" dirty="0"/>
              <a:t>Spatiotemporal Analysis of Urban Noise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037D-B985-4E29-B3AC-3C527281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511" y="3910475"/>
            <a:ext cx="2339803" cy="1540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By</a:t>
            </a:r>
          </a:p>
          <a:p>
            <a:r>
              <a:rPr lang="en-US" dirty="0"/>
              <a:t>Sasanka Mouli Veleti</a:t>
            </a:r>
          </a:p>
          <a:p>
            <a:r>
              <a:rPr lang="en-US" dirty="0"/>
              <a:t>Ashwin Srivatsa</a:t>
            </a:r>
          </a:p>
          <a:p>
            <a:r>
              <a:rPr lang="en-US" dirty="0"/>
              <a:t>Siddharth </a:t>
            </a:r>
            <a:r>
              <a:rPr lang="en-US" dirty="0" err="1"/>
              <a:t>Veluvolu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55C8-7ED2-4513-9687-05D824EDAE4F}"/>
              </a:ext>
            </a:extLst>
          </p:cNvPr>
          <p:cNvSpPr txBox="1"/>
          <p:nvPr/>
        </p:nvSpPr>
        <p:spPr>
          <a:xfrm>
            <a:off x="1524276" y="3910475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– Fabio Miranda</a:t>
            </a:r>
          </a:p>
        </p:txBody>
      </p:sp>
    </p:spTree>
    <p:extLst>
      <p:ext uri="{BB962C8B-B14F-4D97-AF65-F5344CB8AC3E}">
        <p14:creationId xmlns:p14="http://schemas.microsoft.com/office/powerpoint/2010/main" val="22953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C84-5360-4389-B32B-00BCB3AD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9" y="371475"/>
            <a:ext cx="8596668" cy="1320800"/>
          </a:xfrm>
        </p:spPr>
        <p:txBody>
          <a:bodyPr/>
          <a:lstStyle/>
          <a:p>
            <a:r>
              <a:rPr lang="en-US" dirty="0"/>
              <a:t>Scatter plot for predictions vs ground truth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44322-BB4C-4B37-9240-C274F788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6" y="1930400"/>
            <a:ext cx="6962774" cy="4756150"/>
          </a:xfrm>
        </p:spPr>
      </p:pic>
    </p:spTree>
    <p:extLst>
      <p:ext uri="{BB962C8B-B14F-4D97-AF65-F5344CB8AC3E}">
        <p14:creationId xmlns:p14="http://schemas.microsoft.com/office/powerpoint/2010/main" val="347793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3D50-DA8A-489E-872F-8F0561FA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09" y="666751"/>
            <a:ext cx="3370791" cy="5374612"/>
          </a:xfrm>
        </p:spPr>
        <p:txBody>
          <a:bodyPr/>
          <a:lstStyle/>
          <a:p>
            <a:r>
              <a:rPr lang="en-US" dirty="0"/>
              <a:t>The mismatches are about 421 and matches are 243.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D51E3-9369-44E7-B7C9-781D532F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724025"/>
            <a:ext cx="4914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CE85-69F7-4CCB-BF80-3A7C6F40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94" y="0"/>
            <a:ext cx="4838700" cy="3486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5CAA2-32E0-4A49-997A-408D6B2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69" y="3286125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041F-2CFD-4CDA-AF1D-03C190BB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2337F-CBCC-400E-BFA7-76984DC7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The map shows sensors from which we got mismatches</a:t>
            </a:r>
          </a:p>
        </p:txBody>
      </p:sp>
      <p:pic>
        <p:nvPicPr>
          <p:cNvPr id="4" name="Content Placeholder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BA849912-ADAC-4D97-8E6E-46D60218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633780"/>
            <a:ext cx="4602747" cy="50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231C-F436-4D82-97E4-3AD8ED08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4A47-4B36-4DAA-9691-6E033FD5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7229-E450-4AEA-870B-F1CCC16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6CAD-814E-4856-832E-808DAAF8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D38E-E369-42A7-804B-41F03C98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2E08-3A4D-4B62-A493-697B19B7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11096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Noise Pollution is a grievous problem which needs to be tackled, as it’s a growing concern for many urban residents.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Noise is not only inconvenient and annoying, but it has also been proven to be a health hazard, many have reported that they suffered with behavioral and emotional consequences, such as difficulty in sleeping, relaxing and feeling annoyed, angry or upset.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Sound event detection is a popular technique to identify the sound events in the noise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e.g., “dog barking, engine exhaust noise” etc.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4162E65-B4C4-4D2A-BADE-83B73752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0" y="4219575"/>
            <a:ext cx="335775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9D8-2735-4C87-9C50-E66A848E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E1BB-4B8E-4FA2-8EF7-69E878A2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5" y="2249366"/>
            <a:ext cx="8596668" cy="3880773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Mark Cartwright, Ana Elisa, Mendez Mendez1 and J. P. Bello. </a:t>
            </a:r>
            <a:r>
              <a:rPr lang="en-US" sz="1800" b="0" i="0" u="none" strike="noStrike" baseline="0" dirty="0" err="1">
                <a:latin typeface="NimbusRomNo9L-Regu"/>
              </a:rPr>
              <a:t>Sonyc</a:t>
            </a:r>
            <a:r>
              <a:rPr lang="en-US" sz="1800" b="0" i="0" u="none" strike="noStrike" baseline="0" dirty="0">
                <a:latin typeface="NimbusRomNo9L-Regu"/>
              </a:rPr>
              <a:t> urban sound tagging (</a:t>
            </a:r>
            <a:r>
              <a:rPr lang="en-US" sz="1800" b="0" i="0" u="none" strike="noStrike" baseline="0" dirty="0" err="1">
                <a:latin typeface="NimbusRomNo9L-Regu"/>
              </a:rPr>
              <a:t>sonycust</a:t>
            </a:r>
            <a:r>
              <a:rPr lang="en-US" sz="1800" b="0" i="0" u="none" strike="noStrike" baseline="0" dirty="0">
                <a:latin typeface="NimbusRomNo9L-Regu"/>
              </a:rPr>
              <a:t>): A multilabel dataset from an urban acoustic sensor network. Detection and Classification of Acoustic Scenes and Events 201, October 2019.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SONYC has developed an acoustic sensor with high quality and low production cost to monitor the noise pollution levels across the city in neighborhoods like Manhattan, Brooklyn and Queens.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VGG models were trained on this data and the AUPRC achieved by the models are 0.62 and 0.76 which performed poorly on music and non-machinery sounds.</a:t>
            </a:r>
          </a:p>
        </p:txBody>
      </p:sp>
    </p:spTree>
    <p:extLst>
      <p:ext uri="{BB962C8B-B14F-4D97-AF65-F5344CB8AC3E}">
        <p14:creationId xmlns:p14="http://schemas.microsoft.com/office/powerpoint/2010/main" val="9612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F4D9-F5B6-4208-A9AC-97C6BC03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C355-129C-4560-A840-04EAEA45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25"/>
            <a:ext cx="8596668" cy="43812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In order to build a system which would visualize the various sound points in and around a particular geographical location and also allow us to analyze the mismatches between the test and machine data, we need to have a dataset which has a diverse distribution of labeled sounds with spatial and temporal attributes.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which we have taken a dataset containing a training subset (13538 recordings from 35 sensors), validation subset (4308 recordings from 9 sensors), and a test subset (669 recordings from 48 sensors).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Each recording has been annotated using a set of 23 “sound tags” like “engine presence, machinery presence, non-machinery-impact presence, dog-barking-whining presence, music presence etc.”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The audio was recorded from the 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  <a:hlinkClick r:id="rId2"/>
              </a:rPr>
              <a:t>SONYC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SONYC Urban Sound Tagging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 acoustic sensor network.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8AC7F-FDA2-4B17-9198-A81FA5A2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6" y="1152525"/>
            <a:ext cx="2102444" cy="49625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6D3C-D8D6-4857-86B5-E3CFBD3B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NimbusRomNo9L-Regu"/>
              </a:rPr>
              <a:t>The images explains the taxonomy of sounds to classify in the dataset.</a:t>
            </a:r>
          </a:p>
          <a:p>
            <a:pPr marL="0" indent="0">
              <a:buNone/>
            </a:pPr>
            <a:endParaRPr lang="en-US" sz="1500" dirty="0">
              <a:latin typeface="NimbusRomNo9L-Reg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22F9B-A9E9-4EF3-9D01-FD7F7E2D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152525"/>
            <a:ext cx="2028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CD8-C4CE-4288-B704-4CE7ED55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EDDF-EC1C-454B-8CF2-DD404C60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We propose to build a tool which visualizes the spatiotemporal and mismatch values of the dataset.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Using Multi Label Classification Machine Learning Algorithms we will classify the audio files into various categorical sounds.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Visualize the points where the mismatches of testing and machine predicted data occur based on the results of the Machine Learning model.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We will dwell into understanding the mismatches which occur between the annotated and machine predicted data and analyze the causes behind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2065E-02E3-4B68-9A67-D85C7915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91119-013C-4D39-A71F-F0F891725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43079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2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09D3-B9AA-486E-8A51-A8F388DE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Evaluations of the Model: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B18D3B-1C3B-4AAF-849E-4717AC8E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The model on fine level data performed with a F1-score 61% accuracy.</a:t>
            </a:r>
          </a:p>
          <a:p>
            <a:r>
              <a:rPr lang="en-US" dirty="0"/>
              <a:t>The model on coarse level data performed with a F1-score 73% accuracy.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5F32C-525D-43FC-9BF8-D7CC6752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65" y="609600"/>
            <a:ext cx="4071505" cy="26017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4C828F-914A-4770-913C-57FA4C7E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47" y="3439020"/>
            <a:ext cx="400154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7F11-3B4F-4E21-87D4-9C4CF5BA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Analysis of Model outputs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C9BA93-3458-4A2A-AFED-2C49CDE0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The points where sensors are placed are plotted on the map.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44535-A293-4528-9989-E791D213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955909"/>
            <a:ext cx="4602747" cy="44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3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3EA7AF6AF344AA39F704211C11648" ma:contentTypeVersion="0" ma:contentTypeDescription="Create a new document." ma:contentTypeScope="" ma:versionID="835e79a64c5b8e77625833f1b0d95a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eee0b1d739e15756ea88913400c03f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3CD8B-0C06-468A-8B75-0437C5798BE5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F38BC1D-8C79-4752-87BB-0E744BFB7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421B49-795B-43F7-A745-427E013F57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595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NimbusRomNo9L-Regu</vt:lpstr>
      <vt:lpstr>Trebuchet MS</vt:lpstr>
      <vt:lpstr>Wingdings 3</vt:lpstr>
      <vt:lpstr>Facet</vt:lpstr>
      <vt:lpstr>Spatiotemporal Analysis of Urban Noise Data</vt:lpstr>
      <vt:lpstr>Introduction :</vt:lpstr>
      <vt:lpstr>Related works:</vt:lpstr>
      <vt:lpstr>Data Description:</vt:lpstr>
      <vt:lpstr>PowerPoint Presentation</vt:lpstr>
      <vt:lpstr>Proposal:</vt:lpstr>
      <vt:lpstr>Implementation:</vt:lpstr>
      <vt:lpstr>Evaluations of the Model:</vt:lpstr>
      <vt:lpstr>Analysis of Model outputs</vt:lpstr>
      <vt:lpstr>Scatter plot for predictions vs ground truth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Spatiotemporal Analysis of Urban Noise Data</dc:title>
  <dc:creator>Veleti, Sasanka Mouli Subrahmanya Sri</dc:creator>
  <cp:lastModifiedBy>Srivatsa, Ashwin</cp:lastModifiedBy>
  <cp:revision>13</cp:revision>
  <dcterms:created xsi:type="dcterms:W3CDTF">2021-11-04T21:32:54Z</dcterms:created>
  <dcterms:modified xsi:type="dcterms:W3CDTF">2021-11-08T07:02:22Z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0x01010074A3EA7AF6AF344AA39F704211C11648</vt:lpwstr>
  </property>
</Properties>
</file>