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0"/>
  </p:notesMasterIdLst>
  <p:handoutMasterIdLst>
    <p:handoutMasterId r:id="rId11"/>
  </p:handoutMasterIdLst>
  <p:sldIdLst>
    <p:sldId id="286" r:id="rId2"/>
    <p:sldId id="287" r:id="rId3"/>
    <p:sldId id="303" r:id="rId4"/>
    <p:sldId id="313" r:id="rId5"/>
    <p:sldId id="316" r:id="rId6"/>
    <p:sldId id="314" r:id="rId7"/>
    <p:sldId id="294" r:id="rId8"/>
    <p:sldId id="295" r:id="rId9"/>
  </p:sldIdLst>
  <p:sldSz cx="9144000" cy="5143500" type="screen16x9"/>
  <p:notesSz cx="6858000" cy="9144000"/>
  <p:embeddedFontLst>
    <p:embeddedFont>
      <p:font typeface="Abel" panose="020B0604020202020204" charset="0"/>
      <p:regular r:id="rId12"/>
    </p:embeddedFont>
    <p:embeddedFont>
      <p:font typeface="Encode Sans Semi Condensed Light"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37B455-367B-4AB3-80A5-2284671E52C1}">
  <a:tblStyle styleId="{B737B455-367B-4AB3-80A5-2284671E52C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7" d="100"/>
          <a:sy n="107" d="100"/>
        </p:scale>
        <p:origin x="754" y="62"/>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27D35B-1429-4DD1-A1B1-D615566C7F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6FD4390-4AF1-41F6-B557-323450AC6B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7E22E7-C28E-45E9-BE7C-77935E29892B}" type="datetimeFigureOut">
              <a:rPr lang="en-IN" smtClean="0"/>
              <a:t>24-04-2020</a:t>
            </a:fld>
            <a:endParaRPr lang="en-IN"/>
          </a:p>
        </p:txBody>
      </p:sp>
      <p:sp>
        <p:nvSpPr>
          <p:cNvPr id="4" name="Footer Placeholder 3">
            <a:extLst>
              <a:ext uri="{FF2B5EF4-FFF2-40B4-BE49-F238E27FC236}">
                <a16:creationId xmlns:a16="http://schemas.microsoft.com/office/drawing/2014/main" id="{1AF9CDF2-8CB6-4DBC-AFFF-890A0B6C58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29F8AFD-6FD7-444A-925A-06F7018163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7FBAC2-339C-4B52-8691-5F368C7700FF}" type="slidenum">
              <a:rPr lang="en-IN" smtClean="0"/>
              <a:t>‹#›</a:t>
            </a:fld>
            <a:endParaRPr lang="en-IN"/>
          </a:p>
        </p:txBody>
      </p:sp>
    </p:spTree>
    <p:extLst>
      <p:ext uri="{BB962C8B-B14F-4D97-AF65-F5344CB8AC3E}">
        <p14:creationId xmlns:p14="http://schemas.microsoft.com/office/powerpoint/2010/main" val="7509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userDrawn="1">
  <p:cSld name="TITLE_1">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4" name="Google Shape;24;p3"/>
          <p:cNvSpPr/>
          <p:nvPr/>
        </p:nvSpPr>
        <p:spPr>
          <a:xfrm>
            <a:off x="0" y="1784975"/>
            <a:ext cx="9144000" cy="1057616"/>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0" y="1784975"/>
            <a:ext cx="53009" cy="1057616"/>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userDrawn="1">
  <p:cSld name="TITLE_AND_TWO_COLUMNS_1">
    <p:spTree>
      <p:nvGrpSpPr>
        <p:cNvPr id="1" name="Shape 73"/>
        <p:cNvGrpSpPr/>
        <p:nvPr/>
      </p:nvGrpSpPr>
      <p:grpSpPr>
        <a:xfrm>
          <a:off x="0" y="0"/>
          <a:ext cx="0" cy="0"/>
          <a:chOff x="0" y="0"/>
          <a:chExt cx="0" cy="0"/>
        </a:xfrm>
      </p:grpSpPr>
      <p:grpSp>
        <p:nvGrpSpPr>
          <p:cNvPr id="75" name="Google Shape;75;p7"/>
          <p:cNvGrpSpPr/>
          <p:nvPr/>
        </p:nvGrpSpPr>
        <p:grpSpPr>
          <a:xfrm>
            <a:off x="0" y="15647"/>
            <a:ext cx="9144000" cy="684978"/>
            <a:chOff x="0" y="789275"/>
            <a:chExt cx="9144000" cy="684978"/>
          </a:xfrm>
        </p:grpSpPr>
        <p:sp>
          <p:nvSpPr>
            <p:cNvPr id="76" name="Google Shape;76;p7"/>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6626" y="789275"/>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135"/>
        <p:cNvGrpSpPr/>
        <p:nvPr/>
      </p:nvGrpSpPr>
      <p:grpSpPr>
        <a:xfrm>
          <a:off x="0" y="0"/>
          <a:ext cx="0" cy="0"/>
          <a:chOff x="0" y="0"/>
          <a:chExt cx="0" cy="0"/>
        </a:xfrm>
      </p:grpSpPr>
      <p:sp>
        <p:nvSpPr>
          <p:cNvPr id="136" name="Google Shape;136;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small">
  <p:cSld name="TITLE_ONLY_2">
    <p:bg>
      <p:bgPr>
        <a:blipFill>
          <a:blip r:embed="rId2">
            <a:alphaModFix/>
          </a:blip>
          <a:stretch>
            <a:fillRect/>
          </a:stretch>
        </a:blipFill>
        <a:effectLst/>
      </p:bgPr>
    </p:bg>
    <p:spTree>
      <p:nvGrpSpPr>
        <p:cNvPr id="1" name="Shape 98"/>
        <p:cNvGrpSpPr/>
        <p:nvPr/>
      </p:nvGrpSpPr>
      <p:grpSpPr>
        <a:xfrm>
          <a:off x="0" y="0"/>
          <a:ext cx="0" cy="0"/>
          <a:chOff x="0" y="0"/>
          <a:chExt cx="0" cy="0"/>
        </a:xfrm>
      </p:grpSpPr>
      <p:grpSp>
        <p:nvGrpSpPr>
          <p:cNvPr id="99" name="Google Shape;99;p9"/>
          <p:cNvGrpSpPr/>
          <p:nvPr/>
        </p:nvGrpSpPr>
        <p:grpSpPr>
          <a:xfrm rot="5400000">
            <a:off x="4284135" y="-1236127"/>
            <a:ext cx="575700" cy="3047954"/>
            <a:chOff x="0" y="809153"/>
            <a:chExt cx="575700" cy="665100"/>
          </a:xfrm>
        </p:grpSpPr>
        <p:sp>
          <p:nvSpPr>
            <p:cNvPr id="100" name="Google Shape;100;p9"/>
            <p:cNvSpPr/>
            <p:nvPr/>
          </p:nvSpPr>
          <p:spPr>
            <a:xfrm>
              <a:off x="0" y="809153"/>
              <a:ext cx="5757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txBox="1">
            <a:spLocks noGrp="1"/>
          </p:cNvSpPr>
          <p:nvPr>
            <p:ph type="title"/>
          </p:nvPr>
        </p:nvSpPr>
        <p:spPr>
          <a:xfrm>
            <a:off x="3048003" y="90300"/>
            <a:ext cx="3048000" cy="4854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 name="Google Shape;103;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04" name="Google Shape;104;p9"/>
          <p:cNvPicPr preferRelativeResize="0"/>
          <p:nvPr/>
        </p:nvPicPr>
        <p:blipFill>
          <a:blip r:embed="rId3">
            <a:alphaModFix/>
          </a:blip>
          <a:stretch>
            <a:fillRect/>
          </a:stretch>
        </p:blipFill>
        <p:spPr>
          <a:xfrm>
            <a:off x="8280475" y="2416469"/>
            <a:ext cx="595150" cy="589533"/>
          </a:xfrm>
          <a:prstGeom prst="rect">
            <a:avLst/>
          </a:prstGeom>
          <a:noFill/>
          <a:ln>
            <a:noFill/>
          </a:ln>
        </p:spPr>
      </p:pic>
      <p:pic>
        <p:nvPicPr>
          <p:cNvPr id="105" name="Google Shape;105;p9"/>
          <p:cNvPicPr preferRelativeResize="0"/>
          <p:nvPr/>
        </p:nvPicPr>
        <p:blipFill>
          <a:blip r:embed="rId4">
            <a:alphaModFix/>
          </a:blip>
          <a:stretch>
            <a:fillRect/>
          </a:stretch>
        </p:blipFill>
        <p:spPr>
          <a:xfrm>
            <a:off x="7027447" y="232387"/>
            <a:ext cx="595150" cy="589551"/>
          </a:xfrm>
          <a:prstGeom prst="rect">
            <a:avLst/>
          </a:prstGeom>
          <a:noFill/>
          <a:ln>
            <a:noFill/>
          </a:ln>
        </p:spPr>
      </p:pic>
      <p:pic>
        <p:nvPicPr>
          <p:cNvPr id="106" name="Google Shape;106;p9"/>
          <p:cNvPicPr preferRelativeResize="0"/>
          <p:nvPr/>
        </p:nvPicPr>
        <p:blipFill>
          <a:blip r:embed="rId4">
            <a:alphaModFix/>
          </a:blip>
          <a:stretch>
            <a:fillRect/>
          </a:stretch>
        </p:blipFill>
        <p:spPr>
          <a:xfrm>
            <a:off x="371105" y="3969625"/>
            <a:ext cx="929773" cy="921025"/>
          </a:xfrm>
          <a:prstGeom prst="rect">
            <a:avLst/>
          </a:prstGeom>
          <a:noFill/>
          <a:ln>
            <a:noFill/>
          </a:ln>
        </p:spPr>
      </p:pic>
      <p:pic>
        <p:nvPicPr>
          <p:cNvPr id="107" name="Google Shape;107;p9"/>
          <p:cNvPicPr preferRelativeResize="0"/>
          <p:nvPr/>
        </p:nvPicPr>
        <p:blipFill rotWithShape="1">
          <a:blip r:embed="rId3">
            <a:alphaModFix/>
          </a:blip>
          <a:srcRect t="30623"/>
          <a:stretch/>
        </p:blipFill>
        <p:spPr>
          <a:xfrm>
            <a:off x="315900" y="0"/>
            <a:ext cx="1732350" cy="1185075"/>
          </a:xfrm>
          <a:prstGeom prst="rect">
            <a:avLst/>
          </a:prstGeom>
          <a:noFill/>
          <a:ln>
            <a:noFill/>
          </a:ln>
        </p:spPr>
      </p:pic>
      <p:pic>
        <p:nvPicPr>
          <p:cNvPr id="108" name="Google Shape;108;p9"/>
          <p:cNvPicPr preferRelativeResize="0"/>
          <p:nvPr/>
        </p:nvPicPr>
        <p:blipFill>
          <a:blip r:embed="rId5">
            <a:alphaModFix/>
          </a:blip>
          <a:stretch>
            <a:fillRect/>
          </a:stretch>
        </p:blipFill>
        <p:spPr>
          <a:xfrm>
            <a:off x="281325" y="1351150"/>
            <a:ext cx="710100" cy="698925"/>
          </a:xfrm>
          <a:prstGeom prst="rect">
            <a:avLst/>
          </a:prstGeom>
          <a:noFill/>
          <a:ln>
            <a:noFill/>
          </a:ln>
        </p:spPr>
      </p:pic>
      <p:pic>
        <p:nvPicPr>
          <p:cNvPr id="109" name="Google Shape;109;p9"/>
          <p:cNvPicPr preferRelativeResize="0"/>
          <p:nvPr/>
        </p:nvPicPr>
        <p:blipFill>
          <a:blip r:embed="rId5">
            <a:alphaModFix/>
          </a:blip>
          <a:stretch>
            <a:fillRect/>
          </a:stretch>
        </p:blipFill>
        <p:spPr>
          <a:xfrm>
            <a:off x="8033925" y="3686350"/>
            <a:ext cx="841700" cy="828425"/>
          </a:xfrm>
          <a:prstGeom prst="rect">
            <a:avLst/>
          </a:prstGeom>
          <a:noFill/>
          <a:ln>
            <a:noFill/>
          </a:ln>
        </p:spPr>
      </p:pic>
      <p:pic>
        <p:nvPicPr>
          <p:cNvPr id="110" name="Google Shape;110;p9"/>
          <p:cNvPicPr preferRelativeResize="0"/>
          <p:nvPr/>
        </p:nvPicPr>
        <p:blipFill rotWithShape="1">
          <a:blip r:embed="rId3">
            <a:alphaModFix/>
          </a:blip>
          <a:srcRect r="28769"/>
          <a:stretch/>
        </p:blipFill>
        <p:spPr>
          <a:xfrm>
            <a:off x="7910125" y="182975"/>
            <a:ext cx="1233875" cy="1716025"/>
          </a:xfrm>
          <a:prstGeom prst="rect">
            <a:avLst/>
          </a:prstGeom>
          <a:noFill/>
          <a:ln>
            <a:noFill/>
          </a:ln>
        </p:spPr>
      </p:pic>
      <p:pic>
        <p:nvPicPr>
          <p:cNvPr id="111" name="Google Shape;111;p9"/>
          <p:cNvPicPr preferRelativeResize="0"/>
          <p:nvPr/>
        </p:nvPicPr>
        <p:blipFill rotWithShape="1">
          <a:blip r:embed="rId3">
            <a:alphaModFix/>
          </a:blip>
          <a:srcRect l="29303"/>
          <a:stretch/>
        </p:blipFill>
        <p:spPr>
          <a:xfrm>
            <a:off x="0" y="2680300"/>
            <a:ext cx="315900" cy="442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chemeClr val="accent1"/>
        </a:solidFill>
        <a:effectLst/>
      </p:bgPr>
    </p:bg>
    <p:spTree>
      <p:nvGrpSpPr>
        <p:cNvPr id="1" name="Shape 145"/>
        <p:cNvGrpSpPr/>
        <p:nvPr/>
      </p:nvGrpSpPr>
      <p:grpSpPr>
        <a:xfrm>
          <a:off x="0" y="0"/>
          <a:ext cx="0" cy="0"/>
          <a:chOff x="0" y="0"/>
          <a:chExt cx="0" cy="0"/>
        </a:xfrm>
      </p:grpSpPr>
      <p:pic>
        <p:nvPicPr>
          <p:cNvPr id="146" name="Google Shape;146;p13"/>
          <p:cNvPicPr preferRelativeResize="0"/>
          <p:nvPr/>
        </p:nvPicPr>
        <p:blipFill>
          <a:blip r:embed="rId2">
            <a:alphaModFix/>
          </a:blip>
          <a:stretch>
            <a:fillRect/>
          </a:stretch>
        </p:blipFill>
        <p:spPr>
          <a:xfrm>
            <a:off x="0" y="0"/>
            <a:ext cx="9144000" cy="5143500"/>
          </a:xfrm>
          <a:prstGeom prst="frame">
            <a:avLst>
              <a:gd name="adj1" fmla="val 6831"/>
            </a:avLst>
          </a:prstGeom>
          <a:noFill/>
          <a:ln>
            <a:noFill/>
          </a:ln>
        </p:spPr>
      </p:pic>
      <p:sp>
        <p:nvSpPr>
          <p:cNvPr id="147" name="Google Shape;147;p13"/>
          <p:cNvSpPr txBox="1">
            <a:spLocks noGrp="1"/>
          </p:cNvSpPr>
          <p:nvPr>
            <p:ph type="sldNum" idx="12"/>
          </p:nvPr>
        </p:nvSpPr>
        <p:spPr>
          <a:xfrm>
            <a:off x="4297650" y="4796725"/>
            <a:ext cx="548700" cy="3468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pic>
        <p:nvPicPr>
          <p:cNvPr id="148" name="Google Shape;148;p13"/>
          <p:cNvPicPr preferRelativeResize="0"/>
          <p:nvPr/>
        </p:nvPicPr>
        <p:blipFill rotWithShape="1">
          <a:blip r:embed="rId3">
            <a:alphaModFix/>
          </a:blip>
          <a:srcRect r="23559"/>
          <a:stretch/>
        </p:blipFill>
        <p:spPr>
          <a:xfrm>
            <a:off x="8876366" y="3664275"/>
            <a:ext cx="267633" cy="346800"/>
          </a:xfrm>
          <a:prstGeom prst="rect">
            <a:avLst/>
          </a:prstGeom>
          <a:noFill/>
          <a:ln>
            <a:noFill/>
          </a:ln>
        </p:spPr>
      </p:pic>
      <p:pic>
        <p:nvPicPr>
          <p:cNvPr id="149" name="Google Shape;149;p13"/>
          <p:cNvPicPr preferRelativeResize="0"/>
          <p:nvPr/>
        </p:nvPicPr>
        <p:blipFill rotWithShape="1">
          <a:blip r:embed="rId4">
            <a:alphaModFix/>
          </a:blip>
          <a:srcRect t="38453"/>
          <a:stretch/>
        </p:blipFill>
        <p:spPr>
          <a:xfrm>
            <a:off x="7280775" y="-1"/>
            <a:ext cx="490400" cy="299001"/>
          </a:xfrm>
          <a:prstGeom prst="rect">
            <a:avLst/>
          </a:prstGeom>
          <a:noFill/>
          <a:ln>
            <a:noFill/>
          </a:ln>
        </p:spPr>
      </p:pic>
      <p:pic>
        <p:nvPicPr>
          <p:cNvPr id="150" name="Google Shape;150;p13"/>
          <p:cNvPicPr preferRelativeResize="0"/>
          <p:nvPr/>
        </p:nvPicPr>
        <p:blipFill rotWithShape="1">
          <a:blip r:embed="rId4">
            <a:alphaModFix/>
          </a:blip>
          <a:srcRect b="35991"/>
          <a:stretch/>
        </p:blipFill>
        <p:spPr>
          <a:xfrm>
            <a:off x="439125" y="4553975"/>
            <a:ext cx="929775" cy="589525"/>
          </a:xfrm>
          <a:prstGeom prst="rect">
            <a:avLst/>
          </a:prstGeom>
          <a:noFill/>
          <a:ln>
            <a:noFill/>
          </a:ln>
        </p:spPr>
      </p:pic>
      <p:pic>
        <p:nvPicPr>
          <p:cNvPr id="151" name="Google Shape;151;p13"/>
          <p:cNvPicPr preferRelativeResize="0"/>
          <p:nvPr/>
        </p:nvPicPr>
        <p:blipFill rotWithShape="1">
          <a:blip r:embed="rId3">
            <a:alphaModFix/>
          </a:blip>
          <a:srcRect t="30623"/>
          <a:stretch/>
        </p:blipFill>
        <p:spPr>
          <a:xfrm>
            <a:off x="439125" y="0"/>
            <a:ext cx="1732350" cy="1185075"/>
          </a:xfrm>
          <a:prstGeom prst="rect">
            <a:avLst/>
          </a:prstGeom>
          <a:noFill/>
          <a:ln>
            <a:noFill/>
          </a:ln>
        </p:spPr>
      </p:pic>
      <p:pic>
        <p:nvPicPr>
          <p:cNvPr id="152" name="Google Shape;152;p13"/>
          <p:cNvPicPr preferRelativeResize="0"/>
          <p:nvPr/>
        </p:nvPicPr>
        <p:blipFill>
          <a:blip r:embed="rId5">
            <a:alphaModFix/>
          </a:blip>
          <a:stretch>
            <a:fillRect/>
          </a:stretch>
        </p:blipFill>
        <p:spPr>
          <a:xfrm>
            <a:off x="134250" y="1240360"/>
            <a:ext cx="548700" cy="540065"/>
          </a:xfrm>
          <a:prstGeom prst="rect">
            <a:avLst/>
          </a:prstGeom>
          <a:noFill/>
          <a:ln>
            <a:noFill/>
          </a:ln>
        </p:spPr>
      </p:pic>
      <p:pic>
        <p:nvPicPr>
          <p:cNvPr id="153" name="Google Shape;153;p13"/>
          <p:cNvPicPr preferRelativeResize="0"/>
          <p:nvPr/>
        </p:nvPicPr>
        <p:blipFill>
          <a:blip r:embed="rId5">
            <a:alphaModFix/>
          </a:blip>
          <a:stretch>
            <a:fillRect/>
          </a:stretch>
        </p:blipFill>
        <p:spPr>
          <a:xfrm>
            <a:off x="8157200" y="4143950"/>
            <a:ext cx="841700" cy="828425"/>
          </a:xfrm>
          <a:prstGeom prst="rect">
            <a:avLst/>
          </a:prstGeom>
          <a:noFill/>
          <a:ln>
            <a:noFill/>
          </a:ln>
        </p:spPr>
      </p:pic>
      <p:pic>
        <p:nvPicPr>
          <p:cNvPr id="154" name="Google Shape;154;p13"/>
          <p:cNvPicPr preferRelativeResize="0"/>
          <p:nvPr/>
        </p:nvPicPr>
        <p:blipFill rotWithShape="1">
          <a:blip r:embed="rId3">
            <a:alphaModFix/>
          </a:blip>
          <a:srcRect r="28769"/>
          <a:stretch/>
        </p:blipFill>
        <p:spPr>
          <a:xfrm>
            <a:off x="8430750" y="1014413"/>
            <a:ext cx="713250" cy="991950"/>
          </a:xfrm>
          <a:prstGeom prst="rect">
            <a:avLst/>
          </a:prstGeom>
          <a:noFill/>
          <a:ln>
            <a:noFill/>
          </a:ln>
        </p:spPr>
      </p:pic>
      <p:pic>
        <p:nvPicPr>
          <p:cNvPr id="155" name="Google Shape;155;p13"/>
          <p:cNvPicPr preferRelativeResize="0"/>
          <p:nvPr/>
        </p:nvPicPr>
        <p:blipFill rotWithShape="1">
          <a:blip r:embed="rId3">
            <a:alphaModFix/>
          </a:blip>
          <a:srcRect l="29303"/>
          <a:stretch/>
        </p:blipFill>
        <p:spPr>
          <a:xfrm>
            <a:off x="0" y="2350450"/>
            <a:ext cx="315900" cy="442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800" y="809150"/>
            <a:ext cx="6373800" cy="6651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1pPr>
            <a:lvl2pPr lvl="1"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2pPr>
            <a:lvl3pPr lvl="2"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3pPr>
            <a:lvl4pPr lvl="3"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4pPr>
            <a:lvl5pPr lvl="4"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5pPr>
            <a:lvl6pPr lvl="5"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6pPr>
            <a:lvl7pPr lvl="6"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7pPr>
            <a:lvl8pPr lvl="7"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8pPr>
            <a:lvl9pPr lvl="8"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514800" y="1582772"/>
            <a:ext cx="6373800" cy="28899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5"/>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0"/>
              </a:spcBef>
              <a:spcAft>
                <a:spcPts val="0"/>
              </a:spcAft>
              <a:buClr>
                <a:schemeClr val="accent4"/>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0"/>
              </a:spcBef>
              <a:spcAft>
                <a:spcPts val="0"/>
              </a:spcAft>
              <a:buClr>
                <a:schemeClr val="accent3"/>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algn="r" rtl="0">
              <a:buNone/>
              <a:defRPr sz="1300">
                <a:solidFill>
                  <a:schemeClr val="lt1"/>
                </a:solidFill>
                <a:latin typeface="Abel"/>
                <a:ea typeface="Abel"/>
                <a:cs typeface="Abel"/>
                <a:sym typeface="Abel"/>
              </a:defRPr>
            </a:lvl1pPr>
            <a:lvl2pPr lvl="1" algn="r" rtl="0">
              <a:buNone/>
              <a:defRPr sz="1300">
                <a:solidFill>
                  <a:schemeClr val="lt1"/>
                </a:solidFill>
                <a:latin typeface="Abel"/>
                <a:ea typeface="Abel"/>
                <a:cs typeface="Abel"/>
                <a:sym typeface="Abel"/>
              </a:defRPr>
            </a:lvl2pPr>
            <a:lvl3pPr lvl="2" algn="r" rtl="0">
              <a:buNone/>
              <a:defRPr sz="1300">
                <a:solidFill>
                  <a:schemeClr val="lt1"/>
                </a:solidFill>
                <a:latin typeface="Abel"/>
                <a:ea typeface="Abel"/>
                <a:cs typeface="Abel"/>
                <a:sym typeface="Abel"/>
              </a:defRPr>
            </a:lvl3pPr>
            <a:lvl4pPr lvl="3" algn="r" rtl="0">
              <a:buNone/>
              <a:defRPr sz="1300">
                <a:solidFill>
                  <a:schemeClr val="lt1"/>
                </a:solidFill>
                <a:latin typeface="Abel"/>
                <a:ea typeface="Abel"/>
                <a:cs typeface="Abel"/>
                <a:sym typeface="Abel"/>
              </a:defRPr>
            </a:lvl4pPr>
            <a:lvl5pPr lvl="4" algn="r" rtl="0">
              <a:buNone/>
              <a:defRPr sz="1300">
                <a:solidFill>
                  <a:schemeClr val="lt1"/>
                </a:solidFill>
                <a:latin typeface="Abel"/>
                <a:ea typeface="Abel"/>
                <a:cs typeface="Abel"/>
                <a:sym typeface="Abel"/>
              </a:defRPr>
            </a:lvl5pPr>
            <a:lvl6pPr lvl="5" algn="r" rtl="0">
              <a:buNone/>
              <a:defRPr sz="1300">
                <a:solidFill>
                  <a:schemeClr val="lt1"/>
                </a:solidFill>
                <a:latin typeface="Abel"/>
                <a:ea typeface="Abel"/>
                <a:cs typeface="Abel"/>
                <a:sym typeface="Abel"/>
              </a:defRPr>
            </a:lvl6pPr>
            <a:lvl7pPr lvl="6" algn="r" rtl="0">
              <a:buNone/>
              <a:defRPr sz="1300">
                <a:solidFill>
                  <a:schemeClr val="lt1"/>
                </a:solidFill>
                <a:latin typeface="Abel"/>
                <a:ea typeface="Abel"/>
                <a:cs typeface="Abel"/>
                <a:sym typeface="Abel"/>
              </a:defRPr>
            </a:lvl7pPr>
            <a:lvl8pPr lvl="7" algn="r" rtl="0">
              <a:buNone/>
              <a:defRPr sz="1300">
                <a:solidFill>
                  <a:schemeClr val="lt1"/>
                </a:solidFill>
                <a:latin typeface="Abel"/>
                <a:ea typeface="Abel"/>
                <a:cs typeface="Abel"/>
                <a:sym typeface="Abel"/>
              </a:defRPr>
            </a:lvl8pPr>
            <a:lvl9pPr lvl="8" algn="r" rtl="0">
              <a:buNone/>
              <a:defRPr sz="1300">
                <a:solidFill>
                  <a:schemeClr val="lt1"/>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8" r:id="rId3"/>
    <p:sldLayoutId id="2147483655"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7;p14">
            <a:extLst>
              <a:ext uri="{FF2B5EF4-FFF2-40B4-BE49-F238E27FC236}">
                <a16:creationId xmlns:a16="http://schemas.microsoft.com/office/drawing/2014/main" id="{6F3D1777-AAF0-40FF-B0FC-B1C3548A8C2E}"/>
              </a:ext>
            </a:extLst>
          </p:cNvPr>
          <p:cNvSpPr txBox="1">
            <a:spLocks noGrp="1"/>
          </p:cNvSpPr>
          <p:nvPr>
            <p:ph type="ctrTitle" idx="4294967295"/>
          </p:nvPr>
        </p:nvSpPr>
        <p:spPr>
          <a:xfrm>
            <a:off x="21943" y="1949782"/>
            <a:ext cx="8957750" cy="83642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4400" dirty="0">
                <a:solidFill>
                  <a:schemeClr val="accent6">
                    <a:lumMod val="20000"/>
                    <a:lumOff val="80000"/>
                  </a:schemeClr>
                </a:solidFill>
              </a:rPr>
              <a:t>Health Status Indicators – Illinois Data</a:t>
            </a:r>
            <a:endParaRPr sz="4400" dirty="0">
              <a:solidFill>
                <a:schemeClr val="accent6">
                  <a:lumMod val="20000"/>
                  <a:lumOff val="80000"/>
                </a:schemeClr>
              </a:solidFill>
            </a:endParaRPr>
          </a:p>
        </p:txBody>
      </p:sp>
      <p:sp>
        <p:nvSpPr>
          <p:cNvPr id="5" name="TextBox 4">
            <a:extLst>
              <a:ext uri="{FF2B5EF4-FFF2-40B4-BE49-F238E27FC236}">
                <a16:creationId xmlns:a16="http://schemas.microsoft.com/office/drawing/2014/main" id="{E263459A-24B5-414D-8499-BE13E6CC6DE0}"/>
              </a:ext>
            </a:extLst>
          </p:cNvPr>
          <p:cNvSpPr txBox="1"/>
          <p:nvPr/>
        </p:nvSpPr>
        <p:spPr>
          <a:xfrm>
            <a:off x="107668" y="2962489"/>
            <a:ext cx="8872025" cy="307777"/>
          </a:xfrm>
          <a:prstGeom prst="rect">
            <a:avLst/>
          </a:prstGeom>
          <a:noFill/>
        </p:spPr>
        <p:txBody>
          <a:bodyPr wrap="square" rtlCol="0">
            <a:spAutoFit/>
          </a:bodyPr>
          <a:lstStyle/>
          <a:p>
            <a:endParaRPr lang="en-IN" dirty="0">
              <a:solidFill>
                <a:schemeClr val="bg1"/>
              </a:solidFill>
            </a:endParaRPr>
          </a:p>
        </p:txBody>
      </p:sp>
      <p:pic>
        <p:nvPicPr>
          <p:cNvPr id="3" name="Picture 2" descr="A picture containing comb&#10;&#10;Description automatically generated">
            <a:extLst>
              <a:ext uri="{FF2B5EF4-FFF2-40B4-BE49-F238E27FC236}">
                <a16:creationId xmlns:a16="http://schemas.microsoft.com/office/drawing/2014/main" id="{566DD3E9-AAB8-4AA1-B8FE-BB806ED152DA}"/>
              </a:ext>
            </a:extLst>
          </p:cNvPr>
          <p:cNvPicPr>
            <a:picLocks noChangeAspect="1"/>
          </p:cNvPicPr>
          <p:nvPr/>
        </p:nvPicPr>
        <p:blipFill>
          <a:blip r:embed="rId2"/>
          <a:stretch>
            <a:fillRect/>
          </a:stretch>
        </p:blipFill>
        <p:spPr>
          <a:xfrm>
            <a:off x="5936456" y="-20043"/>
            <a:ext cx="3207544" cy="1796980"/>
          </a:xfrm>
          <a:prstGeom prst="rect">
            <a:avLst/>
          </a:prstGeom>
        </p:spPr>
      </p:pic>
      <p:pic>
        <p:nvPicPr>
          <p:cNvPr id="7" name="Picture 6" descr="A picture containing comb&#10;&#10;Description automatically generated">
            <a:extLst>
              <a:ext uri="{FF2B5EF4-FFF2-40B4-BE49-F238E27FC236}">
                <a16:creationId xmlns:a16="http://schemas.microsoft.com/office/drawing/2014/main" id="{0EDD1243-E066-46AB-AC0A-EB99CA525A26}"/>
              </a:ext>
            </a:extLst>
          </p:cNvPr>
          <p:cNvPicPr>
            <a:picLocks noChangeAspect="1"/>
          </p:cNvPicPr>
          <p:nvPr/>
        </p:nvPicPr>
        <p:blipFill>
          <a:blip r:embed="rId3"/>
          <a:stretch>
            <a:fillRect/>
          </a:stretch>
        </p:blipFill>
        <p:spPr>
          <a:xfrm>
            <a:off x="0" y="2866893"/>
            <a:ext cx="2285999" cy="2286990"/>
          </a:xfrm>
          <a:prstGeom prst="rect">
            <a:avLst/>
          </a:prstGeom>
        </p:spPr>
      </p:pic>
      <p:pic>
        <p:nvPicPr>
          <p:cNvPr id="9" name="Picture 8" descr="A picture containing pencil, room&#10;&#10;Description automatically generated">
            <a:extLst>
              <a:ext uri="{FF2B5EF4-FFF2-40B4-BE49-F238E27FC236}">
                <a16:creationId xmlns:a16="http://schemas.microsoft.com/office/drawing/2014/main" id="{ACEEA169-2CD7-44A6-B1CF-75F17393B56E}"/>
              </a:ext>
            </a:extLst>
          </p:cNvPr>
          <p:cNvPicPr>
            <a:picLocks noChangeAspect="1"/>
          </p:cNvPicPr>
          <p:nvPr/>
        </p:nvPicPr>
        <p:blipFill>
          <a:blip r:embed="rId4"/>
          <a:stretch>
            <a:fillRect/>
          </a:stretch>
        </p:blipFill>
        <p:spPr>
          <a:xfrm>
            <a:off x="4529137" y="2866893"/>
            <a:ext cx="2328863" cy="227660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65253C2B-9308-4F4F-9C7C-834A0C9BC88C}"/>
              </a:ext>
            </a:extLst>
          </p:cNvPr>
          <p:cNvPicPr>
            <a:picLocks noChangeAspect="1"/>
          </p:cNvPicPr>
          <p:nvPr/>
        </p:nvPicPr>
        <p:blipFill>
          <a:blip r:embed="rId5"/>
          <a:stretch>
            <a:fillRect/>
          </a:stretch>
        </p:blipFill>
        <p:spPr>
          <a:xfrm>
            <a:off x="6858000" y="2870961"/>
            <a:ext cx="2285999" cy="2286990"/>
          </a:xfrm>
          <a:prstGeom prst="rect">
            <a:avLst/>
          </a:prstGeom>
        </p:spPr>
      </p:pic>
      <p:pic>
        <p:nvPicPr>
          <p:cNvPr id="13" name="Picture 12" descr="A picture containing comb&#10;&#10;Description automatically generated">
            <a:extLst>
              <a:ext uri="{FF2B5EF4-FFF2-40B4-BE49-F238E27FC236}">
                <a16:creationId xmlns:a16="http://schemas.microsoft.com/office/drawing/2014/main" id="{30D992C6-D524-430D-ABD3-50499D016542}"/>
              </a:ext>
            </a:extLst>
          </p:cNvPr>
          <p:cNvPicPr>
            <a:picLocks noChangeAspect="1"/>
          </p:cNvPicPr>
          <p:nvPr/>
        </p:nvPicPr>
        <p:blipFill>
          <a:blip r:embed="rId6"/>
          <a:stretch>
            <a:fillRect/>
          </a:stretch>
        </p:blipFill>
        <p:spPr>
          <a:xfrm>
            <a:off x="-1" y="-20043"/>
            <a:ext cx="2841011" cy="1796980"/>
          </a:xfrm>
          <a:prstGeom prst="rect">
            <a:avLst/>
          </a:prstGeom>
        </p:spPr>
      </p:pic>
      <p:pic>
        <p:nvPicPr>
          <p:cNvPr id="15" name="Picture 14" descr="A picture containing comb&#10;&#10;Description automatically generated">
            <a:extLst>
              <a:ext uri="{FF2B5EF4-FFF2-40B4-BE49-F238E27FC236}">
                <a16:creationId xmlns:a16="http://schemas.microsoft.com/office/drawing/2014/main" id="{CB1114F7-AE1B-4CC7-B156-E1391AD922C4}"/>
              </a:ext>
            </a:extLst>
          </p:cNvPr>
          <p:cNvPicPr>
            <a:picLocks noChangeAspect="1"/>
          </p:cNvPicPr>
          <p:nvPr/>
        </p:nvPicPr>
        <p:blipFill>
          <a:blip r:embed="rId7"/>
          <a:stretch>
            <a:fillRect/>
          </a:stretch>
        </p:blipFill>
        <p:spPr>
          <a:xfrm>
            <a:off x="2285999" y="2857950"/>
            <a:ext cx="2243137" cy="2294491"/>
          </a:xfrm>
          <a:prstGeom prst="rect">
            <a:avLst/>
          </a:prstGeom>
        </p:spPr>
      </p:pic>
      <p:pic>
        <p:nvPicPr>
          <p:cNvPr id="17" name="Picture 16" descr="A close up of a logo&#10;&#10;Description automatically generated">
            <a:extLst>
              <a:ext uri="{FF2B5EF4-FFF2-40B4-BE49-F238E27FC236}">
                <a16:creationId xmlns:a16="http://schemas.microsoft.com/office/drawing/2014/main" id="{7615B23F-E924-4A32-B999-6E9F44DBF96E}"/>
              </a:ext>
            </a:extLst>
          </p:cNvPr>
          <p:cNvPicPr>
            <a:picLocks noChangeAspect="1"/>
          </p:cNvPicPr>
          <p:nvPr/>
        </p:nvPicPr>
        <p:blipFill>
          <a:blip r:embed="rId8"/>
          <a:stretch>
            <a:fillRect/>
          </a:stretch>
        </p:blipFill>
        <p:spPr>
          <a:xfrm>
            <a:off x="2841011" y="-16303"/>
            <a:ext cx="3095445" cy="1787953"/>
          </a:xfrm>
          <a:prstGeom prst="rect">
            <a:avLst/>
          </a:prstGeom>
        </p:spPr>
      </p:pic>
    </p:spTree>
    <p:extLst>
      <p:ext uri="{BB962C8B-B14F-4D97-AF65-F5344CB8AC3E}">
        <p14:creationId xmlns:p14="http://schemas.microsoft.com/office/powerpoint/2010/main" val="353791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47;p14">
            <a:extLst>
              <a:ext uri="{FF2B5EF4-FFF2-40B4-BE49-F238E27FC236}">
                <a16:creationId xmlns:a16="http://schemas.microsoft.com/office/drawing/2014/main" id="{9B978C2C-EC75-41B6-BDC9-DD8EBD56FE8B}"/>
              </a:ext>
            </a:extLst>
          </p:cNvPr>
          <p:cNvSpPr txBox="1">
            <a:spLocks/>
          </p:cNvSpPr>
          <p:nvPr/>
        </p:nvSpPr>
        <p:spPr>
          <a:xfrm>
            <a:off x="129843" y="115027"/>
            <a:ext cx="8921287" cy="44448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3600" dirty="0">
                <a:solidFill>
                  <a:schemeClr val="bg1"/>
                </a:solidFill>
              </a:rPr>
              <a:t>Main Takeaway from Illinois Data EDA</a:t>
            </a:r>
          </a:p>
        </p:txBody>
      </p:sp>
      <p:sp>
        <p:nvSpPr>
          <p:cNvPr id="11" name="TextBox 10">
            <a:extLst>
              <a:ext uri="{FF2B5EF4-FFF2-40B4-BE49-F238E27FC236}">
                <a16:creationId xmlns:a16="http://schemas.microsoft.com/office/drawing/2014/main" id="{4736E174-0045-44D7-AA84-57CEB2877796}"/>
              </a:ext>
            </a:extLst>
          </p:cNvPr>
          <p:cNvSpPr txBox="1"/>
          <p:nvPr/>
        </p:nvSpPr>
        <p:spPr>
          <a:xfrm>
            <a:off x="378619" y="907256"/>
            <a:ext cx="8522494" cy="353943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According to the plots of smokers, unhealthy diets, no exercise, diabetes, high BP etc sorted by increasing order; Counties like Jackson and Du Page appear have healthier habits among the population while counties like Jefferson and Morgan lie on the unhealthier side of almost every chart with higher number of individuals indulging in poor habits. Cook, Knox and Madison appear to lie on the middle range.</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As expected, the counties with fewer physicians per 100k population appear to have more uninsured individuals in that County with 2 outliers, Jackson and Cook. </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 number of healthcare staff per population in a County could reveal more about the health of the individuals and total deaths, which is why that was chosen as a factor for modelling an unsupervised clustering algorithm.</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Another important aspect of a healthy population is to focus on lowering the infant mortality rate. A pipeline of ML models and optimization would be required to efficiently understand the indirect factors affecting it.</a:t>
            </a:r>
            <a:endParaRPr lang="en-US" dirty="0">
              <a:solidFill>
                <a:schemeClr val="bg1"/>
              </a:solidFill>
            </a:endParaRPr>
          </a:p>
        </p:txBody>
      </p:sp>
    </p:spTree>
    <p:extLst>
      <p:ext uri="{BB962C8B-B14F-4D97-AF65-F5344CB8AC3E}">
        <p14:creationId xmlns:p14="http://schemas.microsoft.com/office/powerpoint/2010/main" val="63504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40269-033A-496E-8B8B-90C27A3F482F}"/>
              </a:ext>
            </a:extLst>
          </p:cNvPr>
          <p:cNvSpPr>
            <a:spLocks noGrp="1"/>
          </p:cNvSpPr>
          <p:nvPr>
            <p:ph type="ctrTitle" idx="4294967295"/>
          </p:nvPr>
        </p:nvSpPr>
        <p:spPr>
          <a:xfrm>
            <a:off x="514800" y="2025550"/>
            <a:ext cx="8114400" cy="655800"/>
          </a:xfrm>
        </p:spPr>
        <p:txBody>
          <a:bodyPr/>
          <a:lstStyle/>
          <a:p>
            <a:r>
              <a:rPr lang="en-IN" dirty="0"/>
              <a:t>Modelling on Illinois County Data</a:t>
            </a:r>
          </a:p>
        </p:txBody>
      </p:sp>
    </p:spTree>
    <p:extLst>
      <p:ext uri="{BB962C8B-B14F-4D97-AF65-F5344CB8AC3E}">
        <p14:creationId xmlns:p14="http://schemas.microsoft.com/office/powerpoint/2010/main" val="405463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59CAC0-93CA-4A02-8949-D3D6EC37CF54}"/>
              </a:ext>
            </a:extLst>
          </p:cNvPr>
          <p:cNvSpPr txBox="1"/>
          <p:nvPr/>
        </p:nvSpPr>
        <p:spPr>
          <a:xfrm>
            <a:off x="0" y="0"/>
            <a:ext cx="8572500" cy="646331"/>
          </a:xfrm>
          <a:prstGeom prst="rect">
            <a:avLst/>
          </a:prstGeom>
          <a:noFill/>
        </p:spPr>
        <p:txBody>
          <a:bodyPr wrap="square" rtlCol="0">
            <a:spAutoFit/>
          </a:bodyPr>
          <a:lstStyle/>
          <a:p>
            <a:r>
              <a:rPr lang="en-US" sz="3600" dirty="0">
                <a:solidFill>
                  <a:schemeClr val="bg1"/>
                </a:solidFill>
              </a:rPr>
              <a:t> Unsupervised Clustering </a:t>
            </a:r>
          </a:p>
        </p:txBody>
      </p:sp>
      <p:sp>
        <p:nvSpPr>
          <p:cNvPr id="5" name="TextBox 4">
            <a:extLst>
              <a:ext uri="{FF2B5EF4-FFF2-40B4-BE49-F238E27FC236}">
                <a16:creationId xmlns:a16="http://schemas.microsoft.com/office/drawing/2014/main" id="{073E6F84-01BA-4023-8A23-3AC7F7B1D404}"/>
              </a:ext>
            </a:extLst>
          </p:cNvPr>
          <p:cNvSpPr txBox="1"/>
          <p:nvPr/>
        </p:nvSpPr>
        <p:spPr>
          <a:xfrm>
            <a:off x="5422106" y="807244"/>
            <a:ext cx="3614738" cy="3754874"/>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Taking the number of deaths from the Demographics data and comparing it to the number of physicians per 100k in the County data of Illinois, we arrive at the conclusion that the high death rate is due to lack of medical staff. Hence healthcare agencies need to focus on staffing the counties listed on the higher end of death rates.</a:t>
            </a:r>
          </a:p>
          <a:p>
            <a:pPr marL="285750" indent="-285750">
              <a:buClr>
                <a:schemeClr val="bg1"/>
              </a:buClr>
              <a:buFont typeface="Arial" panose="020B0604020202020204" pitchFamily="34" charset="0"/>
              <a:buChar char="•"/>
            </a:pPr>
            <a:r>
              <a:rPr lang="en-US" dirty="0">
                <a:solidFill>
                  <a:schemeClr val="bg1"/>
                </a:solidFill>
              </a:rPr>
              <a:t>The clustering algorithm has clustered the data with plenty of outliers, indicating that lack of medical staffing is not the only reason for a high or low death rate.</a:t>
            </a:r>
          </a:p>
          <a:p>
            <a:pPr marL="285750" indent="-285750">
              <a:buClr>
                <a:schemeClr val="bg1"/>
              </a:buClr>
              <a:buFont typeface="Arial" panose="020B0604020202020204" pitchFamily="34" charset="0"/>
              <a:buChar char="•"/>
            </a:pPr>
            <a:r>
              <a:rPr lang="en-US" dirty="0">
                <a:solidFill>
                  <a:schemeClr val="bg1"/>
                </a:solidFill>
              </a:rPr>
              <a:t>A robust ensemble model will be more accurate in predicting the leading factors affecting death rate.</a:t>
            </a:r>
          </a:p>
        </p:txBody>
      </p:sp>
      <p:pic>
        <p:nvPicPr>
          <p:cNvPr id="7" name="Picture 6" descr="A picture containing comb&#10;&#10;Description automatically generated">
            <a:extLst>
              <a:ext uri="{FF2B5EF4-FFF2-40B4-BE49-F238E27FC236}">
                <a16:creationId xmlns:a16="http://schemas.microsoft.com/office/drawing/2014/main" id="{B0CC4C41-AB0C-4B72-960A-935518511E29}"/>
              </a:ext>
            </a:extLst>
          </p:cNvPr>
          <p:cNvPicPr>
            <a:picLocks noChangeAspect="1"/>
          </p:cNvPicPr>
          <p:nvPr/>
        </p:nvPicPr>
        <p:blipFill>
          <a:blip r:embed="rId2"/>
          <a:stretch>
            <a:fillRect/>
          </a:stretch>
        </p:blipFill>
        <p:spPr>
          <a:xfrm>
            <a:off x="0" y="700088"/>
            <a:ext cx="5422106" cy="2185988"/>
          </a:xfrm>
          <a:prstGeom prst="rect">
            <a:avLst/>
          </a:prstGeom>
        </p:spPr>
      </p:pic>
      <p:pic>
        <p:nvPicPr>
          <p:cNvPr id="9" name="Picture 8" descr="A picture containing photo, white, computer, different&#10;&#10;Description automatically generated">
            <a:extLst>
              <a:ext uri="{FF2B5EF4-FFF2-40B4-BE49-F238E27FC236}">
                <a16:creationId xmlns:a16="http://schemas.microsoft.com/office/drawing/2014/main" id="{C63ABAEC-D70A-43DB-9E40-6554C0C5792F}"/>
              </a:ext>
            </a:extLst>
          </p:cNvPr>
          <p:cNvPicPr>
            <a:picLocks noChangeAspect="1"/>
          </p:cNvPicPr>
          <p:nvPr/>
        </p:nvPicPr>
        <p:blipFill>
          <a:blip r:embed="rId3"/>
          <a:stretch>
            <a:fillRect/>
          </a:stretch>
        </p:blipFill>
        <p:spPr>
          <a:xfrm>
            <a:off x="-1" y="3014663"/>
            <a:ext cx="5422105" cy="2128837"/>
          </a:xfrm>
          <a:prstGeom prst="rect">
            <a:avLst/>
          </a:prstGeom>
        </p:spPr>
      </p:pic>
    </p:spTree>
    <p:extLst>
      <p:ext uri="{BB962C8B-B14F-4D97-AF65-F5344CB8AC3E}">
        <p14:creationId xmlns:p14="http://schemas.microsoft.com/office/powerpoint/2010/main" val="3908342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01CED-00B0-4ED0-9E0C-F7F6DF60C1D1}"/>
              </a:ext>
            </a:extLst>
          </p:cNvPr>
          <p:cNvSpPr txBox="1"/>
          <p:nvPr/>
        </p:nvSpPr>
        <p:spPr>
          <a:xfrm>
            <a:off x="271463" y="64294"/>
            <a:ext cx="8743950" cy="646331"/>
          </a:xfrm>
          <a:prstGeom prst="rect">
            <a:avLst/>
          </a:prstGeom>
          <a:noFill/>
        </p:spPr>
        <p:txBody>
          <a:bodyPr wrap="square" rtlCol="0">
            <a:spAutoFit/>
          </a:bodyPr>
          <a:lstStyle/>
          <a:p>
            <a:r>
              <a:rPr lang="en-US" sz="3600" dirty="0">
                <a:solidFill>
                  <a:schemeClr val="bg1"/>
                </a:solidFill>
              </a:rPr>
              <a:t>Infant Mortality Prediction</a:t>
            </a:r>
          </a:p>
        </p:txBody>
      </p:sp>
      <p:sp>
        <p:nvSpPr>
          <p:cNvPr id="4" name="TextBox 3">
            <a:extLst>
              <a:ext uri="{FF2B5EF4-FFF2-40B4-BE49-F238E27FC236}">
                <a16:creationId xmlns:a16="http://schemas.microsoft.com/office/drawing/2014/main" id="{FB56B303-BA2B-4CF7-82EA-298A06A302F5}"/>
              </a:ext>
            </a:extLst>
          </p:cNvPr>
          <p:cNvSpPr txBox="1"/>
          <p:nvPr/>
        </p:nvSpPr>
        <p:spPr>
          <a:xfrm>
            <a:off x="321469" y="821531"/>
            <a:ext cx="8551068" cy="1384995"/>
          </a:xfrm>
          <a:prstGeom prst="rect">
            <a:avLst/>
          </a:prstGeom>
          <a:noFill/>
        </p:spPr>
        <p:txBody>
          <a:bodyPr wrap="square" rtlCol="0">
            <a:spAutoFit/>
          </a:bodyPr>
          <a:lstStyle/>
          <a:p>
            <a:r>
              <a:rPr lang="en-US" dirty="0">
                <a:solidFill>
                  <a:schemeClr val="bg1"/>
                </a:solidFill>
              </a:rPr>
              <a:t>The pipeline consists of 3 steps :</a:t>
            </a:r>
          </a:p>
          <a:p>
            <a:pPr marL="342900" indent="-342900">
              <a:buClr>
                <a:schemeClr val="bg1"/>
              </a:buClr>
              <a:buFont typeface="+mj-lt"/>
              <a:buAutoNum type="arabicPeriod"/>
            </a:pPr>
            <a:r>
              <a:rPr lang="en-US" dirty="0">
                <a:solidFill>
                  <a:schemeClr val="bg1"/>
                </a:solidFill>
              </a:rPr>
              <a:t>Clustering regions by low and high Infant mortality.</a:t>
            </a:r>
          </a:p>
          <a:p>
            <a:pPr marL="342900" indent="-342900">
              <a:buClr>
                <a:schemeClr val="bg1"/>
              </a:buClr>
              <a:buFont typeface="+mj-lt"/>
              <a:buAutoNum type="arabicPeriod"/>
            </a:pPr>
            <a:r>
              <a:rPr lang="en-US" dirty="0">
                <a:solidFill>
                  <a:schemeClr val="bg1"/>
                </a:solidFill>
              </a:rPr>
              <a:t>Running a Naïve Bayes Classifier to fit the data with features as shown to the Death Level and evaluating the model based on accuracy score given by the ratio of correct classifications.</a:t>
            </a:r>
          </a:p>
          <a:p>
            <a:pPr marL="342900" indent="-342900">
              <a:buClr>
                <a:schemeClr val="bg1"/>
              </a:buClr>
              <a:buFont typeface="+mj-lt"/>
              <a:buAutoNum type="arabicPeriod"/>
            </a:pPr>
            <a:r>
              <a:rPr lang="en-US" dirty="0">
                <a:solidFill>
                  <a:schemeClr val="bg1"/>
                </a:solidFill>
              </a:rPr>
              <a:t>Using Backward Elimination iterations to eliminate features with lesser influence to improve accuracy of classifications.</a:t>
            </a:r>
          </a:p>
        </p:txBody>
      </p:sp>
      <p:sp>
        <p:nvSpPr>
          <p:cNvPr id="8" name="TextBox 7">
            <a:extLst>
              <a:ext uri="{FF2B5EF4-FFF2-40B4-BE49-F238E27FC236}">
                <a16:creationId xmlns:a16="http://schemas.microsoft.com/office/drawing/2014/main" id="{FE741366-BEC7-41E9-9850-44219E40DD6D}"/>
              </a:ext>
            </a:extLst>
          </p:cNvPr>
          <p:cNvSpPr txBox="1"/>
          <p:nvPr/>
        </p:nvSpPr>
        <p:spPr>
          <a:xfrm>
            <a:off x="445295" y="2365801"/>
            <a:ext cx="3693319" cy="307777"/>
          </a:xfrm>
          <a:prstGeom prst="rect">
            <a:avLst/>
          </a:prstGeom>
          <a:noFill/>
        </p:spPr>
        <p:txBody>
          <a:bodyPr wrap="square" rtlCol="0">
            <a:spAutoFit/>
          </a:bodyPr>
          <a:lstStyle/>
          <a:p>
            <a:r>
              <a:rPr lang="en-US" dirty="0">
                <a:solidFill>
                  <a:schemeClr val="bg1"/>
                </a:solidFill>
              </a:rPr>
              <a:t>Initial accuracy with Illinois Data</a:t>
            </a:r>
          </a:p>
        </p:txBody>
      </p:sp>
      <p:pic>
        <p:nvPicPr>
          <p:cNvPr id="9" name="Picture 8">
            <a:extLst>
              <a:ext uri="{FF2B5EF4-FFF2-40B4-BE49-F238E27FC236}">
                <a16:creationId xmlns:a16="http://schemas.microsoft.com/office/drawing/2014/main" id="{BB1FA734-0347-4C88-B9BA-976ED3DA6DF1}"/>
              </a:ext>
            </a:extLst>
          </p:cNvPr>
          <p:cNvPicPr>
            <a:picLocks noChangeAspect="1"/>
          </p:cNvPicPr>
          <p:nvPr/>
        </p:nvPicPr>
        <p:blipFill>
          <a:blip r:embed="rId2"/>
          <a:stretch>
            <a:fillRect/>
          </a:stretch>
        </p:blipFill>
        <p:spPr>
          <a:xfrm>
            <a:off x="445295" y="2832853"/>
            <a:ext cx="7872413" cy="2131968"/>
          </a:xfrm>
          <a:prstGeom prst="rect">
            <a:avLst/>
          </a:prstGeom>
        </p:spPr>
      </p:pic>
    </p:spTree>
    <p:extLst>
      <p:ext uri="{BB962C8B-B14F-4D97-AF65-F5344CB8AC3E}">
        <p14:creationId xmlns:p14="http://schemas.microsoft.com/office/powerpoint/2010/main" val="350319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C4A682-21E5-46B5-83C9-034AC646AED6}"/>
              </a:ext>
            </a:extLst>
          </p:cNvPr>
          <p:cNvPicPr>
            <a:picLocks noChangeAspect="1"/>
          </p:cNvPicPr>
          <p:nvPr/>
        </p:nvPicPr>
        <p:blipFill>
          <a:blip r:embed="rId2"/>
          <a:stretch>
            <a:fillRect/>
          </a:stretch>
        </p:blipFill>
        <p:spPr>
          <a:xfrm>
            <a:off x="0" y="-1"/>
            <a:ext cx="4715102" cy="2664619"/>
          </a:xfrm>
          <a:prstGeom prst="rect">
            <a:avLst/>
          </a:prstGeom>
        </p:spPr>
      </p:pic>
      <p:sp>
        <p:nvSpPr>
          <p:cNvPr id="3" name="TextBox 2">
            <a:extLst>
              <a:ext uri="{FF2B5EF4-FFF2-40B4-BE49-F238E27FC236}">
                <a16:creationId xmlns:a16="http://schemas.microsoft.com/office/drawing/2014/main" id="{3804BFEC-E20D-441D-ADF4-FC2A7FB2B3F0}"/>
              </a:ext>
            </a:extLst>
          </p:cNvPr>
          <p:cNvSpPr txBox="1"/>
          <p:nvPr/>
        </p:nvSpPr>
        <p:spPr>
          <a:xfrm>
            <a:off x="5436394" y="362312"/>
            <a:ext cx="2967990" cy="4401205"/>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The significance level is taken as 0.05. It appears that only the features Low Birth Weight and Very Low Birth Weight have an effect on the infant mortality for counties in Illinois after 5 iterations. This will change from State to State. Hence it is important to run this on different States to see which features have most impact which is a useful insight to healthcare agencies.</a:t>
            </a:r>
          </a:p>
          <a:p>
            <a:pPr>
              <a:buClr>
                <a:schemeClr val="bg1"/>
              </a:buCl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Low Birth Weight in turn could be a result of poor prenatal care for pregnant women or food insecurity amongst the population which results in malnutrition in mothers.</a:t>
            </a:r>
          </a:p>
        </p:txBody>
      </p:sp>
      <p:pic>
        <p:nvPicPr>
          <p:cNvPr id="4" name="Picture 3">
            <a:extLst>
              <a:ext uri="{FF2B5EF4-FFF2-40B4-BE49-F238E27FC236}">
                <a16:creationId xmlns:a16="http://schemas.microsoft.com/office/drawing/2014/main" id="{55013C61-2BE7-4C3E-BDD8-00F47B015D2C}"/>
              </a:ext>
            </a:extLst>
          </p:cNvPr>
          <p:cNvPicPr>
            <a:picLocks noChangeAspect="1"/>
          </p:cNvPicPr>
          <p:nvPr/>
        </p:nvPicPr>
        <p:blipFill>
          <a:blip r:embed="rId3"/>
          <a:stretch>
            <a:fillRect/>
          </a:stretch>
        </p:blipFill>
        <p:spPr>
          <a:xfrm>
            <a:off x="0" y="2750344"/>
            <a:ext cx="4715102" cy="2325073"/>
          </a:xfrm>
          <a:prstGeom prst="rect">
            <a:avLst/>
          </a:prstGeom>
        </p:spPr>
      </p:pic>
    </p:spTree>
    <p:extLst>
      <p:ext uri="{BB962C8B-B14F-4D97-AF65-F5344CB8AC3E}">
        <p14:creationId xmlns:p14="http://schemas.microsoft.com/office/powerpoint/2010/main" val="34479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9BA052-E507-402B-90EC-BF7459495E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pic>
        <p:nvPicPr>
          <p:cNvPr id="4" name="Picture 3">
            <a:extLst>
              <a:ext uri="{FF2B5EF4-FFF2-40B4-BE49-F238E27FC236}">
                <a16:creationId xmlns:a16="http://schemas.microsoft.com/office/drawing/2014/main" id="{C22D2163-FB95-4B92-852C-FD723CA23664}"/>
              </a:ext>
            </a:extLst>
          </p:cNvPr>
          <p:cNvPicPr>
            <a:picLocks noChangeAspect="1"/>
          </p:cNvPicPr>
          <p:nvPr/>
        </p:nvPicPr>
        <p:blipFill>
          <a:blip r:embed="rId2"/>
          <a:stretch>
            <a:fillRect/>
          </a:stretch>
        </p:blipFill>
        <p:spPr>
          <a:xfrm>
            <a:off x="149097" y="267450"/>
            <a:ext cx="8529637" cy="2751221"/>
          </a:xfrm>
          <a:prstGeom prst="rect">
            <a:avLst/>
          </a:prstGeom>
        </p:spPr>
      </p:pic>
      <p:sp>
        <p:nvSpPr>
          <p:cNvPr id="5" name="TextBox 4">
            <a:extLst>
              <a:ext uri="{FF2B5EF4-FFF2-40B4-BE49-F238E27FC236}">
                <a16:creationId xmlns:a16="http://schemas.microsoft.com/office/drawing/2014/main" id="{DF28D428-876B-4E3C-B430-6E739E8F2D04}"/>
              </a:ext>
            </a:extLst>
          </p:cNvPr>
          <p:cNvSpPr txBox="1"/>
          <p:nvPr/>
        </p:nvSpPr>
        <p:spPr>
          <a:xfrm>
            <a:off x="149097" y="3157538"/>
            <a:ext cx="8443913" cy="1384995"/>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The redundant features eliminated through backward elimination varies for each state.</a:t>
            </a:r>
          </a:p>
          <a:p>
            <a:pPr marL="285750" indent="-285750">
              <a:buClr>
                <a:schemeClr val="bg1"/>
              </a:buClr>
              <a:buFont typeface="Arial" panose="020B0604020202020204" pitchFamily="34" charset="0"/>
              <a:buChar char="•"/>
            </a:pPr>
            <a:r>
              <a:rPr lang="en-US" dirty="0">
                <a:solidFill>
                  <a:schemeClr val="bg1"/>
                </a:solidFill>
              </a:rPr>
              <a:t>Although, such a large increase in accuracy for this model is superficial. Since there is a high bias in this model, the accuracy can vary a great deal.</a:t>
            </a:r>
          </a:p>
          <a:p>
            <a:pPr marL="285750" indent="-285750">
              <a:buClr>
                <a:schemeClr val="bg1"/>
              </a:buClr>
              <a:buFont typeface="Arial" panose="020B0604020202020204" pitchFamily="34" charset="0"/>
              <a:buChar char="•"/>
            </a:pPr>
            <a:r>
              <a:rPr lang="en-US" dirty="0">
                <a:solidFill>
                  <a:schemeClr val="bg1"/>
                </a:solidFill>
              </a:rPr>
              <a:t>In order to make the model more robust, we require more data. But since unavailable data can’t be helped in this case (We cannot survey for more data) we will resort to making our predictions based on world data and with a different model such as random forest.</a:t>
            </a:r>
          </a:p>
        </p:txBody>
      </p:sp>
    </p:spTree>
    <p:extLst>
      <p:ext uri="{BB962C8B-B14F-4D97-AF65-F5344CB8AC3E}">
        <p14:creationId xmlns:p14="http://schemas.microsoft.com/office/powerpoint/2010/main" val="288645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49202B-6D22-420A-BBA6-0892BB4887FA}"/>
              </a:ext>
            </a:extLst>
          </p:cNvPr>
          <p:cNvSpPr txBox="1"/>
          <p:nvPr/>
        </p:nvSpPr>
        <p:spPr>
          <a:xfrm>
            <a:off x="278606" y="64294"/>
            <a:ext cx="8701088" cy="523220"/>
          </a:xfrm>
          <a:prstGeom prst="rect">
            <a:avLst/>
          </a:prstGeom>
          <a:noFill/>
        </p:spPr>
        <p:txBody>
          <a:bodyPr wrap="square" rtlCol="0">
            <a:spAutoFit/>
          </a:bodyPr>
          <a:lstStyle/>
          <a:p>
            <a:r>
              <a:rPr lang="en-US" sz="2800" dirty="0">
                <a:solidFill>
                  <a:schemeClr val="bg1"/>
                </a:solidFill>
              </a:rPr>
              <a:t>Backward Elimination and Accuracy on World Data</a:t>
            </a:r>
          </a:p>
        </p:txBody>
      </p:sp>
      <p:pic>
        <p:nvPicPr>
          <p:cNvPr id="5" name="Picture 4">
            <a:extLst>
              <a:ext uri="{FF2B5EF4-FFF2-40B4-BE49-F238E27FC236}">
                <a16:creationId xmlns:a16="http://schemas.microsoft.com/office/drawing/2014/main" id="{BCE5CD2D-3D80-4A1F-B34D-2B5F9AA7E864}"/>
              </a:ext>
            </a:extLst>
          </p:cNvPr>
          <p:cNvPicPr>
            <a:picLocks noChangeAspect="1"/>
          </p:cNvPicPr>
          <p:nvPr/>
        </p:nvPicPr>
        <p:blipFill>
          <a:blip r:embed="rId2"/>
          <a:stretch>
            <a:fillRect/>
          </a:stretch>
        </p:blipFill>
        <p:spPr>
          <a:xfrm>
            <a:off x="113063" y="1217452"/>
            <a:ext cx="4180332" cy="2708595"/>
          </a:xfrm>
          <a:prstGeom prst="rect">
            <a:avLst/>
          </a:prstGeom>
        </p:spPr>
      </p:pic>
      <p:pic>
        <p:nvPicPr>
          <p:cNvPr id="6" name="Picture 5">
            <a:extLst>
              <a:ext uri="{FF2B5EF4-FFF2-40B4-BE49-F238E27FC236}">
                <a16:creationId xmlns:a16="http://schemas.microsoft.com/office/drawing/2014/main" id="{18E82ED4-AC2C-4058-87C4-1CC57D8E17A4}"/>
              </a:ext>
            </a:extLst>
          </p:cNvPr>
          <p:cNvPicPr>
            <a:picLocks noChangeAspect="1"/>
          </p:cNvPicPr>
          <p:nvPr/>
        </p:nvPicPr>
        <p:blipFill>
          <a:blip r:embed="rId3"/>
          <a:stretch>
            <a:fillRect/>
          </a:stretch>
        </p:blipFill>
        <p:spPr>
          <a:xfrm>
            <a:off x="4443413" y="1217452"/>
            <a:ext cx="4650581" cy="2708594"/>
          </a:xfrm>
          <a:prstGeom prst="rect">
            <a:avLst/>
          </a:prstGeom>
        </p:spPr>
      </p:pic>
      <p:sp>
        <p:nvSpPr>
          <p:cNvPr id="7" name="TextBox 6">
            <a:extLst>
              <a:ext uri="{FF2B5EF4-FFF2-40B4-BE49-F238E27FC236}">
                <a16:creationId xmlns:a16="http://schemas.microsoft.com/office/drawing/2014/main" id="{7A8883BE-86BD-40CB-82D3-BC82070ECC64}"/>
              </a:ext>
            </a:extLst>
          </p:cNvPr>
          <p:cNvSpPr txBox="1"/>
          <p:nvPr/>
        </p:nvSpPr>
        <p:spPr>
          <a:xfrm>
            <a:off x="178594" y="4179094"/>
            <a:ext cx="8851106" cy="954107"/>
          </a:xfrm>
          <a:prstGeom prst="rect">
            <a:avLst/>
          </a:prstGeom>
          <a:noFill/>
        </p:spPr>
        <p:txBody>
          <a:bodyPr wrap="square" rtlCol="0">
            <a:spAutoFit/>
          </a:bodyPr>
          <a:lstStyle/>
          <a:p>
            <a:r>
              <a:rPr lang="en-US" dirty="0">
                <a:solidFill>
                  <a:schemeClr val="bg1"/>
                </a:solidFill>
              </a:rPr>
              <a:t>In the world data, all factors satisfy the significance level except for pregnancies under 18. This makes sense, although it is unethical for an age of under 18, a lower age plays a role in producing a healthy offspring hence it does not affect the classifications. And there is lower bias in the model even though the accuracy is lower than the one with only Illinois data.</a:t>
            </a:r>
          </a:p>
        </p:txBody>
      </p:sp>
    </p:spTree>
    <p:extLst>
      <p:ext uri="{BB962C8B-B14F-4D97-AF65-F5344CB8AC3E}">
        <p14:creationId xmlns:p14="http://schemas.microsoft.com/office/powerpoint/2010/main" val="297491898"/>
      </p:ext>
    </p:extLst>
  </p:cSld>
  <p:clrMapOvr>
    <a:masterClrMapping/>
  </p:clrMapOvr>
</p:sld>
</file>

<file path=ppt/theme/theme1.xml><?xml version="1.0" encoding="utf-8"?>
<a:theme xmlns:a="http://schemas.openxmlformats.org/drawingml/2006/main" name="Pandarus template">
  <a:themeElements>
    <a:clrScheme name="Custom 347">
      <a:dk1>
        <a:srgbClr val="001033"/>
      </a:dk1>
      <a:lt1>
        <a:srgbClr val="FFFFFF"/>
      </a:lt1>
      <a:dk2>
        <a:srgbClr val="5E636F"/>
      </a:dk2>
      <a:lt2>
        <a:srgbClr val="F2F3F5"/>
      </a:lt2>
      <a:accent1>
        <a:srgbClr val="05356E"/>
      </a:accent1>
      <a:accent2>
        <a:srgbClr val="0455A4"/>
      </a:accent2>
      <a:accent3>
        <a:srgbClr val="0679D6"/>
      </a:accent3>
      <a:accent4>
        <a:srgbClr val="098CF2"/>
      </a:accent4>
      <a:accent5>
        <a:srgbClr val="50C0ED"/>
      </a:accent5>
      <a:accent6>
        <a:srgbClr val="7BE4F7"/>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659</Words>
  <Application>Microsoft Office PowerPoint</Application>
  <PresentationFormat>On-screen Show (16:9)</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Encode Sans Semi Condensed Light</vt:lpstr>
      <vt:lpstr>Arial</vt:lpstr>
      <vt:lpstr>Abel</vt:lpstr>
      <vt:lpstr>Pandarus template</vt:lpstr>
      <vt:lpstr>Health Status Indicators – Illinois Data</vt:lpstr>
      <vt:lpstr>PowerPoint Presentation</vt:lpstr>
      <vt:lpstr>Modelling on Illinois County Data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Status Indicators</dc:title>
  <dc:creator>Varun Bhalla</dc:creator>
  <cp:lastModifiedBy>Neha Sriramulu</cp:lastModifiedBy>
  <cp:revision>27</cp:revision>
  <dcterms:modified xsi:type="dcterms:W3CDTF">2020-04-24T14:48:44Z</dcterms:modified>
</cp:coreProperties>
</file>