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e9283af1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e9283af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2e9283af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2e9283af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e9283af1_4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e9283af1_4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e9283af1_4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e9283af1_4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e9283af1_4_1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e9283af1_4_1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2e9283af1_4_1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2e9283af1_4_1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2e9283af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2e9283af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2e9283af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2e9283af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e9283af1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e9283af1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e9283af1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e9283af1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e9283af1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e9283af1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2e9283af1_4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2e9283af1_4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2e9283af1_4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2e9283af1_4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e9283af1_4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e9283af1_4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2e9283af1_4_1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2e9283af1_4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2e9283af1_4_1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2e9283af1_4_1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e9283af1_4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e9283af1_4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e9283af1_4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2e9283af1_4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2e9283af1_4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2e9283af1_4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2e9283af1_4_1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2e9283af1_4_1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2e9283af1_4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2e9283af1_4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e9283af1_4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e9283af1_4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2e9283af1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2e9283af1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e9283af1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e9283af1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e9283af1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e9283af1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2e9283af1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2e9283af1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2e9283af1_4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2e9283af1_4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2e9283af1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2e9283af1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2e9283af1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2e9283af1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khade2@uic.edu" TargetMode="External"/><Relationship Id="rId4" Type="http://schemas.openxmlformats.org/officeDocument/2006/relationships/hyperlink" Target="mailto:vdhari3@uic.edu" TargetMode="External"/><Relationship Id="rId9" Type="http://schemas.openxmlformats.org/officeDocument/2006/relationships/hyperlink" Target="https://github.com/uic-cs418/python_demons.git" TargetMode="External"/><Relationship Id="rId5" Type="http://schemas.openxmlformats.org/officeDocument/2006/relationships/hyperlink" Target="mailto:pagraw7@uic.edu" TargetMode="External"/><Relationship Id="rId6" Type="http://schemas.openxmlformats.org/officeDocument/2006/relationships/hyperlink" Target="mailto:kjoshi27@uic.edu" TargetMode="External"/><Relationship Id="rId7" Type="http://schemas.openxmlformats.org/officeDocument/2006/relationships/hyperlink" Target="mailto:apanch21@uic.edu" TargetMode="External"/><Relationship Id="rId8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Ienn-PimZqtDV2nHMhoVI6RkI8_7YE7E/view" TargetMode="External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07875" y="1281925"/>
            <a:ext cx="80481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Analyzing &amp; Predicting the pattern of usage of CTA Transportation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6350" y="2596451"/>
            <a:ext cx="36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By Python Demons Group</a:t>
            </a:r>
            <a:endParaRPr b="1" i="1"/>
          </a:p>
        </p:txBody>
      </p:sp>
      <p:sp>
        <p:nvSpPr>
          <p:cNvPr id="88" name="Google Shape;88;p13"/>
          <p:cNvSpPr txBox="1"/>
          <p:nvPr/>
        </p:nvSpPr>
        <p:spPr>
          <a:xfrm>
            <a:off x="486350" y="2986075"/>
            <a:ext cx="64293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Faezehossadat Khademi, Github : Faezeh1900 ,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 fkhade2@uic.edu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Vipul Dhariwal, Github : VipulDhariwal,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vdhari3@uic.edu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Piyush Agrawal, ‘Github : agrawalpiyush’,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pagraw7@uic.edu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Kasturi Joshi, ‘Github: kasturijoshi06’,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 kjoshi27@uic.edu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Akshat Pancholi, ‘Github : Loanchip’,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apanch21@uic.edu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8">
            <a:alphaModFix/>
          </a:blip>
          <a:srcRect b="-15860" l="-5967" r="-25767" t="-15874"/>
          <a:stretch/>
        </p:blipFill>
        <p:spPr>
          <a:xfrm>
            <a:off x="7176125" y="2730000"/>
            <a:ext cx="1967875" cy="220921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0" y="52400"/>
            <a:ext cx="66243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Github Repository :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9"/>
              </a:rPr>
              <a:t> https://github.com/uic-cs418/python_demons.git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ctrTitle"/>
          </p:nvPr>
        </p:nvSpPr>
        <p:spPr>
          <a:xfrm>
            <a:off x="50125" y="424225"/>
            <a:ext cx="78330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94800" y="1668850"/>
            <a:ext cx="8223000" cy="30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Faithfulness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 d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oes not capture the reality well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ridership is counted while boarding, not unboarding. Assumption: Passenger travelling rides the entire journey of the bus/ train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trains, count is increased at the station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entries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Reality is not captured when a person changes the line internally within a station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ctrTitle"/>
          </p:nvPr>
        </p:nvSpPr>
        <p:spPr>
          <a:xfrm>
            <a:off x="130350" y="366725"/>
            <a:ext cx="7557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0" y="1412225"/>
            <a:ext cx="86499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Drastic change (Increase and Decrease in ridership) in bus routes ['169', '1', '51', '2', '108', '171', '11', '28', '120', '100']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in ridership in the routes from Downtown routes in 2007 - gain in overall ridership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Stopping services for less popular routes in South region in 2009 led to a significant drop in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ridership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Ridership declined steadily since 2012 due to the emergence of cheaper Uber operations like UberX and Uber Share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Heavy road construction in Downtown -  high decrease in ridership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2016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1900"/>
            <a:ext cx="9143999" cy="46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ctrTitle"/>
          </p:nvPr>
        </p:nvSpPr>
        <p:spPr>
          <a:xfrm>
            <a:off x="216175" y="392125"/>
            <a:ext cx="76881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31" name="Google Shape;231;p25"/>
          <p:cNvSpPr txBox="1"/>
          <p:nvPr>
            <p:ph idx="1" type="subTitle"/>
          </p:nvPr>
        </p:nvSpPr>
        <p:spPr>
          <a:xfrm>
            <a:off x="267575" y="1476375"/>
            <a:ext cx="8150100" cy="33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CTA train ridership has plummeted not just on weekends due to office holidays but also on weekdays over the past 4 years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50" y="2353225"/>
            <a:ext cx="4543925" cy="27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 title="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3575"/>
            <a:ext cx="9144001" cy="4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363825" y="225250"/>
            <a:ext cx="3304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246200" y="187750"/>
            <a:ext cx="3026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1700500" y="4770075"/>
            <a:ext cx="5934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Popular Train Station race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190500" y="382775"/>
            <a:ext cx="8903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0" y="1829250"/>
            <a:ext cx="87045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304800" rtl="0" algn="l"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southern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 station like 95th/Dan Ryan which was the most popular in 2001 is nowhere in the top 10 in 2019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 popular. Ridership in the 21st century grew in the downtown area - business boom.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 of Chicago has moved from south to the north.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3048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Stations like Clark/Lake and Lake/state have the highest ridership since the past 10 years.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Boom in the business sector in the loop.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8 train lines run on the stations in the loop area. Whereas for the non-loop stations, only maximum 3 lines pass through a single station.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Opportunity for commuters to move from one line to the other at the same station.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90500" y="1343900"/>
            <a:ext cx="7078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rom the train station race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50" y="481900"/>
            <a:ext cx="6429325" cy="46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64450" y="1614675"/>
            <a:ext cx="28764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Total CTA ridership (Train and Bus)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merged the individual datasets provided by CTA to get a complete picture of the variation in overall Ridership in the  CTA services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ctrTitle"/>
          </p:nvPr>
        </p:nvSpPr>
        <p:spPr>
          <a:xfrm>
            <a:off x="0" y="360075"/>
            <a:ext cx="76881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61" name="Google Shape;261;p29"/>
          <p:cNvSpPr txBox="1"/>
          <p:nvPr>
            <p:ph idx="1" type="subTitle"/>
          </p:nvPr>
        </p:nvSpPr>
        <p:spPr>
          <a:xfrm>
            <a:off x="321725" y="1551225"/>
            <a:ext cx="77076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➔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of the CTA annual reports, it is stated that the ridership declined at some points due to decrease in GAS prices.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tested the correlation between the GAS price and total ridership.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turned out to be a mere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0.095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Ridership is not correlated to GAS prices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825"/>
            <a:ext cx="9143999" cy="46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ctrTitle"/>
          </p:nvPr>
        </p:nvSpPr>
        <p:spPr>
          <a:xfrm>
            <a:off x="77150" y="488350"/>
            <a:ext cx="870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Predicting the ridership of buses using Recurrent Neural Networks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203425" y="1572625"/>
            <a:ext cx="87024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Long short-term memory model (LSTM) to predict the bus ridership for the year 2019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ridership is a discrete integer value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LSTM?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best models for extracting patterns in long sequences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gated architecture of has the ability to manipulate its memory state thus, they are ideal for time-series analysis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 support vector regression, linear regression and vector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autoregression but they gave a bad accuracy as the features are multivariate time-series features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Huge dataset of 60,000 rows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205500" y="499050"/>
            <a:ext cx="7688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5717867" y="1467913"/>
            <a:ext cx="3371808" cy="3483063"/>
            <a:chOff x="5632317" y="1189775"/>
            <a:chExt cx="3371808" cy="3483063"/>
          </a:xfrm>
        </p:grpSpPr>
        <p:sp>
          <p:nvSpPr>
            <p:cNvPr id="98" name="Google Shape;98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What we have done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806725" y="2057138"/>
              <a:ext cx="3197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Times New Roman"/>
                <a:buChar char="●"/>
              </a:pPr>
              <a:r>
                <a:rPr lang="en" sz="1200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Explored how the variation in the commuter travel, location and other factors affects the CTA.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●"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Looked at ways to optimize the CTA transportation and make it prepared for the changes in Commuters’ usage of its services.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●"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Predicted the major changes in ridership to help CTA plan its transportation services efficiently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0" y="1468014"/>
            <a:ext cx="3546900" cy="3482836"/>
            <a:chOff x="0" y="1189989"/>
            <a:chExt cx="3546900" cy="3482836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CTA is a mass transit in Chicago providing 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05750" y="2057125"/>
              <a:ext cx="298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●"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Bus services and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Times New Roman"/>
                <a:buChar char="●"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Train services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997654" y="1467913"/>
            <a:ext cx="3305700" cy="3483063"/>
            <a:chOff x="2944204" y="1189775"/>
            <a:chExt cx="3305700" cy="3483063"/>
          </a:xfrm>
        </p:grpSpPr>
        <p:sp>
          <p:nvSpPr>
            <p:cNvPr id="104" name="Google Shape;104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But due to the rise in population and movement of commuters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3079950" y="2057138"/>
              <a:ext cx="2972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What can CTA do to accommodate the demands of all its commuters and increase the ridership?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ctrTitle"/>
          </p:nvPr>
        </p:nvSpPr>
        <p:spPr>
          <a:xfrm>
            <a:off x="205475" y="441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Ridership Predictions</a:t>
            </a: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2"/>
          <p:cNvSpPr txBox="1"/>
          <p:nvPr>
            <p:ph idx="1" type="subTitle"/>
          </p:nvPr>
        </p:nvSpPr>
        <p:spPr>
          <a:xfrm>
            <a:off x="205475" y="1872025"/>
            <a:ext cx="8787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for LSTM: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the routes varied drastically- to reduce the noise.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Unstable data 			Took difference of each month by next month. Obtained stability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892975" y="2806900"/>
            <a:ext cx="1005300" cy="32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ctrTitle"/>
          </p:nvPr>
        </p:nvSpPr>
        <p:spPr>
          <a:xfrm>
            <a:off x="237550" y="381425"/>
            <a:ext cx="76881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Pre-processing for LSTM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50" y="1584025"/>
            <a:ext cx="4433525" cy="255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375" y="1584025"/>
            <a:ext cx="4273700" cy="2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3"/>
          <p:cNvSpPr txBox="1"/>
          <p:nvPr/>
        </p:nvSpPr>
        <p:spPr>
          <a:xfrm>
            <a:off x="1197900" y="4449125"/>
            <a:ext cx="22563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Unstable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5924375" y="4470525"/>
            <a:ext cx="2063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Stable data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4384475" y="4534675"/>
            <a:ext cx="572100" cy="2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type="ctrTitle"/>
          </p:nvPr>
        </p:nvSpPr>
        <p:spPr>
          <a:xfrm>
            <a:off x="230600" y="472325"/>
            <a:ext cx="8843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 Ridership Prediction- LSTM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4"/>
          <p:cNvSpPr txBox="1"/>
          <p:nvPr>
            <p:ph idx="1" type="subTitle"/>
          </p:nvPr>
        </p:nvSpPr>
        <p:spPr>
          <a:xfrm>
            <a:off x="321050" y="1583300"/>
            <a:ext cx="80967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 tuning: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Added 18 lags which are essentially difference of the difference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our regression coefficient - good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set the threshold at .65 in order to predict the ridership value for routes which have higher confidence.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Discarded the prediction for routes which have accuracy less than 80% (Important - CTA keeps changing the routes of buses. This adds noise)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ctrTitle"/>
          </p:nvPr>
        </p:nvSpPr>
        <p:spPr>
          <a:xfrm>
            <a:off x="1122800" y="156875"/>
            <a:ext cx="64485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Graphs of r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idership prediction for buses - Route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25" y="973825"/>
            <a:ext cx="8450625" cy="39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5"/>
          <p:cNvSpPr txBox="1"/>
          <p:nvPr/>
        </p:nvSpPr>
        <p:spPr>
          <a:xfrm>
            <a:off x="200550" y="1358750"/>
            <a:ext cx="45690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ctrTitle"/>
          </p:nvPr>
        </p:nvSpPr>
        <p:spPr>
          <a:xfrm>
            <a:off x="1253425" y="235950"/>
            <a:ext cx="6339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Graphs of ridership prediction for buses - Route 77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00" y="797525"/>
            <a:ext cx="7478525" cy="4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851325"/>
            <a:ext cx="7688100" cy="42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7"/>
          <p:cNvSpPr txBox="1"/>
          <p:nvPr/>
        </p:nvSpPr>
        <p:spPr>
          <a:xfrm>
            <a:off x="1123050" y="310800"/>
            <a:ext cx="67368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of ridership prediction for buses - Route 151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ctrTitle"/>
          </p:nvPr>
        </p:nvSpPr>
        <p:spPr>
          <a:xfrm>
            <a:off x="184075" y="124800"/>
            <a:ext cx="81891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Predicting the total bus ridership for the year 2019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25" y="1005875"/>
            <a:ext cx="7998625" cy="41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ctrTitle"/>
          </p:nvPr>
        </p:nvSpPr>
        <p:spPr>
          <a:xfrm>
            <a:off x="152025" y="488350"/>
            <a:ext cx="88305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Classifying predicted ridership values into categories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235500" y="1519150"/>
            <a:ext cx="81822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predicting the bus ridership for each of the buses, we classified the ridership into 5 categories 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suggest optimization of bus services to CTA based on these categories. These categories were divided based on normal distribution of the change in ridership values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 same ( 0.9 - 1.1% change)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 increase (1.1-1.2 % change)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Heavy increase ( &gt; 1.2 % change)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Slight decrease (0.8-0.9% change)	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Heavy decrease ( &lt; 0.8 % change)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type="ctrTitle"/>
          </p:nvPr>
        </p:nvSpPr>
        <p:spPr>
          <a:xfrm>
            <a:off x="119925" y="488375"/>
            <a:ext cx="76881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0" name="Google Shape;340;p40"/>
          <p:cNvSpPr txBox="1"/>
          <p:nvPr>
            <p:ph idx="1" type="subTitle"/>
          </p:nvPr>
        </p:nvSpPr>
        <p:spPr>
          <a:xfrm>
            <a:off x="224800" y="1508450"/>
            <a:ext cx="8800500" cy="3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predicting the ridership values and classifying them into categories, we saved these results in a CSV file.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file look like this -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0"/>
          <p:cNvPicPr preferRelativeResize="0"/>
          <p:nvPr/>
        </p:nvPicPr>
        <p:blipFill rotWithShape="1">
          <a:blip r:embed="rId3">
            <a:alphaModFix/>
          </a:blip>
          <a:srcRect b="14242" l="19390" r="29969" t="39888"/>
          <a:stretch/>
        </p:blipFill>
        <p:spPr>
          <a:xfrm>
            <a:off x="2626100" y="2121900"/>
            <a:ext cx="5490400" cy="27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ctrTitle"/>
          </p:nvPr>
        </p:nvSpPr>
        <p:spPr>
          <a:xfrm>
            <a:off x="216175" y="466975"/>
            <a:ext cx="76881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47" name="Google Shape;347;p41"/>
          <p:cNvSpPr txBox="1"/>
          <p:nvPr>
            <p:ph idx="1" type="subTitle"/>
          </p:nvPr>
        </p:nvSpPr>
        <p:spPr>
          <a:xfrm>
            <a:off x="171350" y="2053825"/>
            <a:ext cx="8246400" cy="2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could predict the ridership values with very high accuracy.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model performed well on the dataset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an accuracy of 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93.6%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ridership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64400" y="467000"/>
            <a:ext cx="76881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4513729" y="1864925"/>
            <a:ext cx="3014747" cy="1728854"/>
            <a:chOff x="4526679" y="1857799"/>
            <a:chExt cx="3014747" cy="1728854"/>
          </a:xfrm>
        </p:grpSpPr>
        <p:sp>
          <p:nvSpPr>
            <p:cNvPr id="113" name="Google Shape;113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5"/>
            <p:cNvGrpSpPr/>
            <p:nvPr/>
          </p:nvGrpSpPr>
          <p:grpSpPr>
            <a:xfrm>
              <a:off x="4526679" y="1857799"/>
              <a:ext cx="3014747" cy="1728854"/>
              <a:chOff x="4526679" y="1857799"/>
              <a:chExt cx="3014747" cy="1728854"/>
            </a:xfrm>
          </p:grpSpPr>
          <p:grpSp>
            <p:nvGrpSpPr>
              <p:cNvPr id="115" name="Google Shape;115;p1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" name="Google Shape;117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15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15"/>
              <p:cNvSpPr txBox="1"/>
              <p:nvPr/>
            </p:nvSpPr>
            <p:spPr>
              <a:xfrm>
                <a:off x="4753226" y="1857799"/>
                <a:ext cx="27882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Insights and </a:t>
                </a:r>
                <a:r>
                  <a:rPr lang="en"/>
                  <a:t>Visualizations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0" name="Google Shape;120;p15"/>
          <p:cNvGrpSpPr/>
          <p:nvPr/>
        </p:nvGrpSpPr>
        <p:grpSpPr>
          <a:xfrm>
            <a:off x="6422860" y="2709722"/>
            <a:ext cx="2721140" cy="1735653"/>
            <a:chOff x="6435810" y="2702596"/>
            <a:chExt cx="2721140" cy="1735653"/>
          </a:xfrm>
        </p:grpSpPr>
        <p:sp>
          <p:nvSpPr>
            <p:cNvPr id="121" name="Google Shape;121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5"/>
            <p:cNvGrpSpPr/>
            <p:nvPr/>
          </p:nvGrpSpPr>
          <p:grpSpPr>
            <a:xfrm>
              <a:off x="6435810" y="2702596"/>
              <a:ext cx="2494640" cy="1735653"/>
              <a:chOff x="6435810" y="2702596"/>
              <a:chExt cx="2494640" cy="1735653"/>
            </a:xfrm>
          </p:grpSpPr>
          <p:grpSp>
            <p:nvGrpSpPr>
              <p:cNvPr id="123" name="Google Shape;123;p1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4" name="Google Shape;124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5" name="Google Shape;125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6" name="Google Shape;126;p15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7" name="Google Shape;127;p15"/>
              <p:cNvSpPr txBox="1"/>
              <p:nvPr/>
            </p:nvSpPr>
            <p:spPr>
              <a:xfrm>
                <a:off x="6504050" y="3494449"/>
                <a:ext cx="2426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Predicting ridership values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" name="Google Shape;128;p15"/>
          <p:cNvGrpSpPr/>
          <p:nvPr/>
        </p:nvGrpSpPr>
        <p:grpSpPr>
          <a:xfrm>
            <a:off x="70351" y="1864876"/>
            <a:ext cx="3047069" cy="1728863"/>
            <a:chOff x="495991" y="1857800"/>
            <a:chExt cx="2580731" cy="1728863"/>
          </a:xfrm>
        </p:grpSpPr>
        <p:sp>
          <p:nvSpPr>
            <p:cNvPr id="129" name="Google Shape;129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5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131" name="Google Shape;131;p15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1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3" name="Google Shape;133;p1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1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15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Data Cleaning </a:t>
                </a:r>
                <a:endParaRPr/>
              </a:p>
            </p:txBody>
          </p:sp>
        </p:grpSp>
      </p:grpSp>
      <p:grpSp>
        <p:nvGrpSpPr>
          <p:cNvPr id="136" name="Google Shape;136;p15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137" name="Google Shape;137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Google Shape;138;p15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139" name="Google Shape;139;p15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40" name="Google Shape;140;p1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1" name="Google Shape;141;p1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2" name="Google Shape;142;p1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" name="Google Shape;143;p15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Exploratory Data Analysis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ctrTitle"/>
          </p:nvPr>
        </p:nvSpPr>
        <p:spPr>
          <a:xfrm>
            <a:off x="0" y="499050"/>
            <a:ext cx="76881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3" name="Google Shape;353;p42"/>
          <p:cNvSpPr txBox="1"/>
          <p:nvPr>
            <p:ph idx="1" type="subTitle"/>
          </p:nvPr>
        </p:nvSpPr>
        <p:spPr>
          <a:xfrm>
            <a:off x="224800" y="1380150"/>
            <a:ext cx="87258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analyzed the CTA datasets for buses and trains and found out interesting trends and travel patterns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ridership for buses and trains with 93.6% accuracy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ridership values, we classified the buses and trains into categories according to change in ridership that is likely to arrive in the future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categories predicting the change in ridership for each bus and train route can: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CTA effectively optimize their bus and train rides and infrastructure to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accommodate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demands of the commuters and manage their finances effectively.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increase or decrease the buses running on routes with heavy increase and decrease in ridership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respectively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119950" y="308250"/>
            <a:ext cx="7688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50" name="Google Shape;150;p16"/>
          <p:cNvCxnSpPr>
            <a:stCxn id="151" idx="6"/>
            <a:endCxn id="152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6"/>
          <p:cNvCxnSpPr>
            <a:stCxn id="151" idx="6"/>
            <a:endCxn id="154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6"/>
          <p:cNvCxnSpPr>
            <a:stCxn id="156" idx="3"/>
            <a:endCxn id="157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6"/>
          <p:cNvCxnSpPr>
            <a:stCxn id="156" idx="3"/>
            <a:endCxn id="159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6"/>
          <p:cNvCxnSpPr>
            <a:stCxn id="161" idx="3"/>
            <a:endCxn id="162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>
            <a:stCxn id="161" idx="3"/>
            <a:endCxn id="164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5" name="Google Shape;165;p16"/>
          <p:cNvGrpSpPr/>
          <p:nvPr/>
        </p:nvGrpSpPr>
        <p:grpSpPr>
          <a:xfrm>
            <a:off x="5592550" y="1018950"/>
            <a:ext cx="1356300" cy="319200"/>
            <a:chOff x="5592550" y="1018950"/>
            <a:chExt cx="1356300" cy="319200"/>
          </a:xfrm>
        </p:grpSpPr>
        <p:sp>
          <p:nvSpPr>
            <p:cNvPr id="166" name="Google Shape;166;p16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Daily ridership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156" name="Google Shape;156;p16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Bus dataset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6"/>
          <p:cNvGrpSpPr/>
          <p:nvPr/>
        </p:nvGrpSpPr>
        <p:grpSpPr>
          <a:xfrm>
            <a:off x="1585550" y="2412150"/>
            <a:ext cx="1362275" cy="319200"/>
            <a:chOff x="1596750" y="2412150"/>
            <a:chExt cx="1362275" cy="319200"/>
          </a:xfrm>
        </p:grpSpPr>
        <p:sp>
          <p:nvSpPr>
            <p:cNvPr id="169" name="Google Shape;169;p16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CTA Dataset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161" name="Google Shape;161;p16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Train dataset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5592550" y="1933350"/>
            <a:ext cx="2042700" cy="319200"/>
            <a:chOff x="5592550" y="1933350"/>
            <a:chExt cx="2042700" cy="319200"/>
          </a:xfrm>
        </p:grpSpPr>
        <p:sp>
          <p:nvSpPr>
            <p:cNvPr id="172" name="Google Shape;172;p16"/>
            <p:cNvSpPr/>
            <p:nvPr/>
          </p:nvSpPr>
          <p:spPr>
            <a:xfrm>
              <a:off x="5766550" y="1933350"/>
              <a:ext cx="1868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Monthly ridership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6"/>
          <p:cNvGrpSpPr/>
          <p:nvPr/>
        </p:nvGrpSpPr>
        <p:grpSpPr>
          <a:xfrm>
            <a:off x="5592550" y="2890950"/>
            <a:ext cx="1356300" cy="319200"/>
            <a:chOff x="5592550" y="2890950"/>
            <a:chExt cx="1356300" cy="319200"/>
          </a:xfrm>
        </p:grpSpPr>
        <p:sp>
          <p:nvSpPr>
            <p:cNvPr id="174" name="Google Shape;174;p16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Daily ridership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5592550" y="3805350"/>
            <a:ext cx="2042700" cy="319200"/>
            <a:chOff x="5592550" y="3805350"/>
            <a:chExt cx="2042700" cy="319200"/>
          </a:xfrm>
        </p:grpSpPr>
        <p:sp>
          <p:nvSpPr>
            <p:cNvPr id="176" name="Google Shape;176;p16"/>
            <p:cNvSpPr/>
            <p:nvPr/>
          </p:nvSpPr>
          <p:spPr>
            <a:xfrm>
              <a:off x="5766550" y="3805350"/>
              <a:ext cx="1868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Monthly ridership</a:t>
              </a:r>
              <a:endParaRPr sz="11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ctrTitle"/>
          </p:nvPr>
        </p:nvSpPr>
        <p:spPr>
          <a:xfrm>
            <a:off x="194800" y="434900"/>
            <a:ext cx="76881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96500" y="1572625"/>
            <a:ext cx="8661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Separated Year and Month from Date and added columns for them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all the NaN &amp; double values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String into Int in of month total column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Adjusted all the values for the leap year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special routes which did not operate every month of all the years (for Some part of the exploration)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Unnecessary Columns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Separated columns with multiple entries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Added new column of days by extracting the days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the dataset on the basis of 4 features such as route, day, year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ctrTitle"/>
          </p:nvPr>
        </p:nvSpPr>
        <p:spPr>
          <a:xfrm>
            <a:off x="54000" y="439550"/>
            <a:ext cx="9036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188" name="Google Shape;188;p18"/>
          <p:cNvSpPr txBox="1"/>
          <p:nvPr>
            <p:ph idx="1" type="subTitle"/>
          </p:nvPr>
        </p:nvSpPr>
        <p:spPr>
          <a:xfrm>
            <a:off x="256900" y="1700950"/>
            <a:ext cx="81609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Granularity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finely grained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grained in monthly fashion for both the bus as well as train datasets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ctrTitle"/>
          </p:nvPr>
        </p:nvSpPr>
        <p:spPr>
          <a:xfrm>
            <a:off x="55775" y="434900"/>
            <a:ext cx="76881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55775" y="1594000"/>
            <a:ext cx="83619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Tabular form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in the form of CSV files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dataset columns : bus route, route name, average ridership for weekdays, saturday and sundays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dataset columns: Train station, month, average weekday, saturday and sunday ridership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ctrTitle"/>
          </p:nvPr>
        </p:nvSpPr>
        <p:spPr>
          <a:xfrm>
            <a:off x="50125" y="436250"/>
            <a:ext cx="90939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200" name="Google Shape;200;p20"/>
          <p:cNvSpPr txBox="1"/>
          <p:nvPr>
            <p:ph idx="1" type="subTitle"/>
          </p:nvPr>
        </p:nvSpPr>
        <p:spPr>
          <a:xfrm>
            <a:off x="117875" y="1658175"/>
            <a:ext cx="8544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lity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we have collected ranges from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1st January 2001 to 1st December 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ctrTitle"/>
          </p:nvPr>
        </p:nvSpPr>
        <p:spPr>
          <a:xfrm>
            <a:off x="60900" y="418175"/>
            <a:ext cx="83067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  <a:endParaRPr/>
          </a:p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217950" y="1540525"/>
            <a:ext cx="83067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filtered some of the columns from both the datasets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remains the same after filtering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