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aleway"/>
      <p:regular r:id="rId42"/>
      <p:bold r:id="rId43"/>
      <p:italic r:id="rId44"/>
      <p:boldItalic r:id="rId45"/>
    </p:embeddedFont>
    <p:embeddedFont>
      <p:font typeface="Roboto"/>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Roboto-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2e9283af1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2e9283af1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2e9283af1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2e9283af1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2e9283af1_4_1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2e9283af1_4_1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2e9283af1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2e9283af1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2e9283af1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2e9283af1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2e9283af1_4_1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2e9283af1_4_1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2e9283af1_4_1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2e9283af1_4_1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2e9283af1_4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2e9283af1_4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2e9283af1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2e9283af1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2e9283af1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2e9283af1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2e9283af1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2e9283af1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2e9283af1_4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2e9283af1_4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2e9283af1_4_1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2e9283af1_4_1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2e9283af1_4_1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2e9283af1_4_1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2e9283af1_4_1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2e9283af1_4_1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2e9283af1_4_1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2e9283af1_4_1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2e9283af1_4_1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2e9283af1_4_1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2e9283af1_4_1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2e9283af1_4_1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2e9283af1_4_1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2e9283af1_4_1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2e9283af1_4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2e9283af1_4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4324e5a8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4324e5a8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2e9283af1_4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2e9283af1_4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84324e5a8a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4324e5a8a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84324e5a8a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4324e5a8a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4324e5a8a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4324e5a8a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4324e5a8a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4324e5a8a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2e9283af1_4_1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2e9283af1_4_1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2e9283af1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2e9283af1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520527f75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520527f75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2e9283af1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2e9283af1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2e9283af1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2e9283af1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2e9283af1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2e9283af1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2e9283af1_4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2e9283af1_4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2e9283af1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2e9283af1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2e9283af1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2e9283af1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fkhade2@uic.edu" TargetMode="External"/><Relationship Id="rId4" Type="http://schemas.openxmlformats.org/officeDocument/2006/relationships/hyperlink" Target="mailto:vdhari3@uic.edu" TargetMode="External"/><Relationship Id="rId9" Type="http://schemas.openxmlformats.org/officeDocument/2006/relationships/hyperlink" Target="https://github.com/uic-cs418/python_demons.git" TargetMode="External"/><Relationship Id="rId5" Type="http://schemas.openxmlformats.org/officeDocument/2006/relationships/hyperlink" Target="mailto:pagraw7@uic.edu" TargetMode="External"/><Relationship Id="rId6" Type="http://schemas.openxmlformats.org/officeDocument/2006/relationships/hyperlink" Target="mailto:kjoshi27@uic.edu" TargetMode="External"/><Relationship Id="rId7" Type="http://schemas.openxmlformats.org/officeDocument/2006/relationships/hyperlink" Target="mailto:apanch21@uic.edu" TargetMode="External"/><Relationship Id="rId8"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transitchicago.com/ridershi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drive.google.com/file/d/1Ienn-PimZqtDV2nHMhoVI6RkI8_7YE7E/view" TargetMode="Externa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07875" y="1281925"/>
            <a:ext cx="8048100" cy="1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Analyzing &amp; Predicting the pattern of usage of CTA Transportation </a:t>
            </a:r>
            <a:endParaRPr sz="3000">
              <a:latin typeface="Times New Roman"/>
              <a:ea typeface="Times New Roman"/>
              <a:cs typeface="Times New Roman"/>
              <a:sym typeface="Times New Roman"/>
            </a:endParaRPr>
          </a:p>
        </p:txBody>
      </p:sp>
      <p:sp>
        <p:nvSpPr>
          <p:cNvPr id="87" name="Google Shape;87;p13"/>
          <p:cNvSpPr txBox="1"/>
          <p:nvPr>
            <p:ph idx="1" type="subTitle"/>
          </p:nvPr>
        </p:nvSpPr>
        <p:spPr>
          <a:xfrm>
            <a:off x="486350" y="2596451"/>
            <a:ext cx="36237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By Python Demons Group</a:t>
            </a:r>
            <a:endParaRPr b="1" i="1"/>
          </a:p>
        </p:txBody>
      </p:sp>
      <p:sp>
        <p:nvSpPr>
          <p:cNvPr id="88" name="Google Shape;88;p13"/>
          <p:cNvSpPr txBox="1"/>
          <p:nvPr/>
        </p:nvSpPr>
        <p:spPr>
          <a:xfrm>
            <a:off x="486350" y="2986075"/>
            <a:ext cx="6429300" cy="21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Faezehossadat Khademi, Github : Faezeh1900 ,</a:t>
            </a:r>
            <a:r>
              <a:rPr b="1" lang="en" u="sng">
                <a:solidFill>
                  <a:schemeClr val="hlink"/>
                </a:solidFill>
                <a:latin typeface="Roboto"/>
                <a:ea typeface="Roboto"/>
                <a:cs typeface="Roboto"/>
                <a:sym typeface="Roboto"/>
                <a:hlinkClick r:id="rId3"/>
              </a:rPr>
              <a:t> fkhade2@uic.edu</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Vipul Dhariwal, Github : VipulDhariwal, </a:t>
            </a:r>
            <a:r>
              <a:rPr b="1" lang="en" u="sng">
                <a:solidFill>
                  <a:schemeClr val="hlink"/>
                </a:solidFill>
                <a:latin typeface="Roboto"/>
                <a:ea typeface="Roboto"/>
                <a:cs typeface="Roboto"/>
                <a:sym typeface="Roboto"/>
                <a:hlinkClick r:id="rId4"/>
              </a:rPr>
              <a:t>vdhari3@uic.edu</a:t>
            </a:r>
            <a:r>
              <a:rPr b="1" lang="en">
                <a:latin typeface="Roboto"/>
                <a:ea typeface="Roboto"/>
                <a:cs typeface="Roboto"/>
                <a:sym typeface="Roboto"/>
              </a:rPr>
              <a:t>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Piyush Agrawal, ‘Github : agrawalpiyush’, </a:t>
            </a:r>
            <a:r>
              <a:rPr b="1" lang="en" u="sng">
                <a:solidFill>
                  <a:schemeClr val="hlink"/>
                </a:solidFill>
                <a:latin typeface="Roboto"/>
                <a:ea typeface="Roboto"/>
                <a:cs typeface="Roboto"/>
                <a:sym typeface="Roboto"/>
                <a:hlinkClick r:id="rId5"/>
              </a:rPr>
              <a:t>pagraw7@uic.edu</a:t>
            </a:r>
            <a:r>
              <a:rPr b="1" lang="en">
                <a:latin typeface="Roboto"/>
                <a:ea typeface="Roboto"/>
                <a:cs typeface="Roboto"/>
                <a:sym typeface="Roboto"/>
              </a:rPr>
              <a:t>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Kasturi Joshi, ‘Github: kasturijoshi06’,</a:t>
            </a:r>
            <a:r>
              <a:rPr b="1" lang="en" u="sng">
                <a:solidFill>
                  <a:schemeClr val="hlink"/>
                </a:solidFill>
                <a:latin typeface="Roboto"/>
                <a:ea typeface="Roboto"/>
                <a:cs typeface="Roboto"/>
                <a:sym typeface="Roboto"/>
                <a:hlinkClick r:id="rId6"/>
              </a:rPr>
              <a:t> kjoshi27@uic.edu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Akshat Pancholi, ‘Github : Loanchip’, </a:t>
            </a:r>
            <a:r>
              <a:rPr b="1" lang="en" u="sng">
                <a:solidFill>
                  <a:schemeClr val="hlink"/>
                </a:solidFill>
                <a:latin typeface="Roboto"/>
                <a:ea typeface="Roboto"/>
                <a:cs typeface="Roboto"/>
                <a:sym typeface="Roboto"/>
                <a:hlinkClick r:id="rId7"/>
              </a:rPr>
              <a:t>apanch21@uic.edu</a:t>
            </a:r>
            <a:endParaRPr b="1">
              <a:latin typeface="Roboto"/>
              <a:ea typeface="Roboto"/>
              <a:cs typeface="Roboto"/>
              <a:sym typeface="Roboto"/>
            </a:endParaRPr>
          </a:p>
        </p:txBody>
      </p:sp>
      <p:pic>
        <p:nvPicPr>
          <p:cNvPr id="89" name="Google Shape;89;p13"/>
          <p:cNvPicPr preferRelativeResize="0"/>
          <p:nvPr/>
        </p:nvPicPr>
        <p:blipFill rotWithShape="1">
          <a:blip r:embed="rId8">
            <a:alphaModFix/>
          </a:blip>
          <a:srcRect b="-15860" l="-5967" r="-25767" t="-15874"/>
          <a:stretch/>
        </p:blipFill>
        <p:spPr>
          <a:xfrm>
            <a:off x="7176125" y="2730000"/>
            <a:ext cx="1967875" cy="2209218"/>
          </a:xfrm>
          <a:prstGeom prst="rect">
            <a:avLst/>
          </a:prstGeom>
          <a:noFill/>
          <a:ln>
            <a:noFill/>
          </a:ln>
        </p:spPr>
      </p:pic>
      <p:sp>
        <p:nvSpPr>
          <p:cNvPr id="90" name="Google Shape;90;p13"/>
          <p:cNvSpPr txBox="1"/>
          <p:nvPr/>
        </p:nvSpPr>
        <p:spPr>
          <a:xfrm>
            <a:off x="0" y="52400"/>
            <a:ext cx="6624300" cy="5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Github Repository :</a:t>
            </a:r>
            <a:r>
              <a:rPr lang="en" u="sng">
                <a:solidFill>
                  <a:schemeClr val="hlink"/>
                </a:solidFill>
                <a:latin typeface="Lato"/>
                <a:ea typeface="Lato"/>
                <a:cs typeface="Lato"/>
                <a:sym typeface="Lato"/>
                <a:hlinkClick r:id="rId9"/>
              </a:rPr>
              <a:t> https://github.com/uic-cs418/python_demons.git</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2"/>
          <p:cNvSpPr txBox="1"/>
          <p:nvPr>
            <p:ph type="ctrTitle"/>
          </p:nvPr>
        </p:nvSpPr>
        <p:spPr>
          <a:xfrm>
            <a:off x="50125" y="424225"/>
            <a:ext cx="7833000" cy="8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a:t>
            </a:r>
            <a:endParaRPr/>
          </a:p>
          <a:p>
            <a:pPr indent="0" lvl="0" marL="0" rtl="0" algn="l">
              <a:spcBef>
                <a:spcPts val="0"/>
              </a:spcBef>
              <a:spcAft>
                <a:spcPts val="0"/>
              </a:spcAft>
              <a:buNone/>
            </a:pPr>
            <a:r>
              <a:t/>
            </a:r>
            <a:endParaRPr/>
          </a:p>
        </p:txBody>
      </p:sp>
      <p:sp>
        <p:nvSpPr>
          <p:cNvPr id="215" name="Google Shape;215;p22"/>
          <p:cNvSpPr txBox="1"/>
          <p:nvPr>
            <p:ph idx="1" type="subTitle"/>
          </p:nvPr>
        </p:nvSpPr>
        <p:spPr>
          <a:xfrm>
            <a:off x="194800" y="1668850"/>
            <a:ext cx="8223000" cy="30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Times New Roman"/>
                <a:ea typeface="Times New Roman"/>
                <a:cs typeface="Times New Roman"/>
                <a:sym typeface="Times New Roman"/>
              </a:rPr>
              <a:t>Faithfulness</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Though our data is </a:t>
            </a:r>
            <a:r>
              <a:rPr lang="en" sz="1400">
                <a:solidFill>
                  <a:srgbClr val="000000"/>
                </a:solidFill>
                <a:latin typeface="Times New Roman"/>
                <a:ea typeface="Times New Roman"/>
                <a:cs typeface="Times New Roman"/>
                <a:sym typeface="Times New Roman"/>
              </a:rPr>
              <a:t>accurate</a:t>
            </a:r>
            <a:r>
              <a:rPr lang="en" sz="1400">
                <a:solidFill>
                  <a:srgbClr val="000000"/>
                </a:solidFill>
                <a:latin typeface="Times New Roman"/>
                <a:ea typeface="Times New Roman"/>
                <a:cs typeface="Times New Roman"/>
                <a:sym typeface="Times New Roman"/>
              </a:rPr>
              <a:t> and gives the idea about ridership, it d</a:t>
            </a:r>
            <a:r>
              <a:rPr lang="en" sz="1400">
                <a:solidFill>
                  <a:srgbClr val="000000"/>
                </a:solidFill>
                <a:latin typeface="Times New Roman"/>
                <a:ea typeface="Times New Roman"/>
                <a:cs typeface="Times New Roman"/>
                <a:sym typeface="Times New Roman"/>
              </a:rPr>
              <a:t>oes not capture the reality completely</a:t>
            </a:r>
            <a:endParaRPr sz="1400">
              <a:solidFill>
                <a:srgbClr val="000000"/>
              </a:solidFill>
              <a:latin typeface="Times New Roman"/>
              <a:ea typeface="Times New Roman"/>
              <a:cs typeface="Times New Roman"/>
              <a:sym typeface="Times New Roman"/>
            </a:endParaRPr>
          </a:p>
          <a:p>
            <a:pPr indent="-317500" lvl="0" marL="457200" rtl="0" algn="l">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ridership is counted while boarding, not unboarding. Assumption: Passenger travelling rides the entire journey of the bus/ train</a:t>
            </a:r>
            <a:endParaRPr sz="1400">
              <a:solidFill>
                <a:srgbClr val="000000"/>
              </a:solidFill>
              <a:latin typeface="Times New Roman"/>
              <a:ea typeface="Times New Roman"/>
              <a:cs typeface="Times New Roman"/>
              <a:sym typeface="Times New Roman"/>
            </a:endParaRPr>
          </a:p>
          <a:p>
            <a:pPr indent="-317500" lvl="0" marL="457200" rtl="0" algn="l">
              <a:spcBef>
                <a:spcPts val="1000"/>
              </a:spcBef>
              <a:spcAft>
                <a:spcPts val="100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For trains, count is increased at the station </a:t>
            </a:r>
            <a:r>
              <a:rPr lang="en" sz="1400">
                <a:solidFill>
                  <a:srgbClr val="000000"/>
                </a:solidFill>
                <a:latin typeface="Times New Roman"/>
                <a:ea typeface="Times New Roman"/>
                <a:cs typeface="Times New Roman"/>
                <a:sym typeface="Times New Roman"/>
              </a:rPr>
              <a:t>entries</a:t>
            </a:r>
            <a:r>
              <a:rPr lang="en" sz="1400">
                <a:solidFill>
                  <a:srgbClr val="000000"/>
                </a:solidFill>
                <a:latin typeface="Times New Roman"/>
                <a:ea typeface="Times New Roman"/>
                <a:cs typeface="Times New Roman"/>
                <a:sym typeface="Times New Roman"/>
              </a:rPr>
              <a:t>. Reality is not captured when a person changes the line internally within a station</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3"/>
          <p:cNvSpPr txBox="1"/>
          <p:nvPr>
            <p:ph type="ctrTitle"/>
          </p:nvPr>
        </p:nvSpPr>
        <p:spPr>
          <a:xfrm>
            <a:off x="130350" y="366725"/>
            <a:ext cx="7557600" cy="7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221" name="Google Shape;221;p23"/>
          <p:cNvSpPr txBox="1"/>
          <p:nvPr>
            <p:ph idx="1" type="subTitle"/>
          </p:nvPr>
        </p:nvSpPr>
        <p:spPr>
          <a:xfrm>
            <a:off x="0" y="1412225"/>
            <a:ext cx="8649900" cy="3731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800">
                <a:solidFill>
                  <a:srgbClr val="000000"/>
                </a:solidFill>
                <a:latin typeface="Times New Roman"/>
                <a:ea typeface="Times New Roman"/>
                <a:cs typeface="Times New Roman"/>
                <a:sym typeface="Times New Roman"/>
              </a:rPr>
              <a:t>BUS</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Drastic change (Increase and Decrease in ridership) in bus routes ['169', '1', '51', '2', '108', '171', '11', '28', '120', '100'] </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Increase in ridership in the routes from Downtown routes in 2007 - gain in overall ridership</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Stopping services for less popular routes in South region in 2009 led to a significant drop in </a:t>
            </a:r>
            <a:r>
              <a:rPr lang="en" sz="1500">
                <a:solidFill>
                  <a:srgbClr val="000000"/>
                </a:solidFill>
                <a:latin typeface="Arial"/>
                <a:ea typeface="Arial"/>
                <a:cs typeface="Arial"/>
                <a:sym typeface="Arial"/>
              </a:rPr>
              <a:t>overall</a:t>
            </a:r>
            <a:r>
              <a:rPr lang="en" sz="1500">
                <a:solidFill>
                  <a:srgbClr val="000000"/>
                </a:solidFill>
                <a:latin typeface="Arial"/>
                <a:ea typeface="Arial"/>
                <a:cs typeface="Arial"/>
                <a:sym typeface="Arial"/>
              </a:rPr>
              <a:t> ridership</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Ridership declined steadily since 2012 due to the emergence of cheaper Uber operations like UberX and Uber Share</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 Heavy road construction in Downtown -  high decrease in ridership </a:t>
            </a:r>
            <a:r>
              <a:rPr lang="en" sz="1500">
                <a:solidFill>
                  <a:srgbClr val="000000"/>
                </a:solidFill>
                <a:latin typeface="Arial"/>
                <a:ea typeface="Arial"/>
                <a:cs typeface="Arial"/>
                <a:sym typeface="Arial"/>
              </a:rPr>
              <a:t> in 2016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24"/>
          <p:cNvPicPr preferRelativeResize="0"/>
          <p:nvPr/>
        </p:nvPicPr>
        <p:blipFill>
          <a:blip r:embed="rId3">
            <a:alphaModFix/>
          </a:blip>
          <a:stretch>
            <a:fillRect/>
          </a:stretch>
        </p:blipFill>
        <p:spPr>
          <a:xfrm>
            <a:off x="0" y="481900"/>
            <a:ext cx="9143999" cy="466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5"/>
          <p:cNvSpPr txBox="1"/>
          <p:nvPr>
            <p:ph type="ctrTitle"/>
          </p:nvPr>
        </p:nvSpPr>
        <p:spPr>
          <a:xfrm>
            <a:off x="0" y="360075"/>
            <a:ext cx="7688100" cy="856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Insights</a:t>
            </a:r>
            <a:endParaRPr/>
          </a:p>
        </p:txBody>
      </p:sp>
      <p:sp>
        <p:nvSpPr>
          <p:cNvPr id="234" name="Google Shape;234;p25"/>
          <p:cNvSpPr txBox="1"/>
          <p:nvPr>
            <p:ph idx="1" type="subTitle"/>
          </p:nvPr>
        </p:nvSpPr>
        <p:spPr>
          <a:xfrm>
            <a:off x="321725" y="1551225"/>
            <a:ext cx="7707600" cy="311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Hypothesis</a:t>
            </a:r>
            <a:endParaRPr b="1">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In many of the CTA annual reports, it is stated that the bus ridership declined at some points due to decrease in GAS prices. </a:t>
            </a:r>
            <a:endParaRPr>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We tested the correlation between the GAS price and total ridership.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turned out to be a mere </a:t>
            </a:r>
            <a:r>
              <a:rPr b="1" lang="en" sz="1400">
                <a:solidFill>
                  <a:srgbClr val="000000"/>
                </a:solidFill>
                <a:latin typeface="Times New Roman"/>
                <a:ea typeface="Times New Roman"/>
                <a:cs typeface="Times New Roman"/>
                <a:sym typeface="Times New Roman"/>
              </a:rPr>
              <a:t>0.095</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Ridership is not correlated to GAS prices</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This hypothesis is taken from the official CTA annual reports : </a:t>
            </a:r>
            <a:r>
              <a:rPr b="1" lang="en" sz="1100" u="sng">
                <a:solidFill>
                  <a:srgbClr val="1155CC"/>
                </a:solidFill>
                <a:latin typeface="Arial"/>
                <a:ea typeface="Arial"/>
                <a:cs typeface="Arial"/>
                <a:sym typeface="Arial"/>
                <a:hlinkClick r:id="rId3"/>
              </a:rPr>
              <a:t>https://www.transitchicago.com/ridership/</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a:t>
            </a:r>
            <a:endParaRPr/>
          </a:p>
          <a:p>
            <a:pPr indent="0" lvl="0" marL="0" rtl="0" algn="l">
              <a:spcBef>
                <a:spcPts val="0"/>
              </a:spcBef>
              <a:spcAft>
                <a:spcPts val="0"/>
              </a:spcAft>
              <a:buNone/>
            </a:pPr>
            <a:r>
              <a:t/>
            </a:r>
            <a:endParaRPr/>
          </a:p>
        </p:txBody>
      </p:sp>
      <p:sp>
        <p:nvSpPr>
          <p:cNvPr id="240" name="Google Shape;240;p26"/>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26"/>
          <p:cNvPicPr preferRelativeResize="0"/>
          <p:nvPr/>
        </p:nvPicPr>
        <p:blipFill>
          <a:blip r:embed="rId3">
            <a:alphaModFix/>
          </a:blip>
          <a:stretch>
            <a:fillRect/>
          </a:stretch>
        </p:blipFill>
        <p:spPr>
          <a:xfrm>
            <a:off x="0" y="449825"/>
            <a:ext cx="9143999" cy="469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7"/>
          <p:cNvSpPr txBox="1"/>
          <p:nvPr>
            <p:ph type="ctrTitle"/>
          </p:nvPr>
        </p:nvSpPr>
        <p:spPr>
          <a:xfrm>
            <a:off x="216175" y="392125"/>
            <a:ext cx="7688100" cy="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247" name="Google Shape;247;p27"/>
          <p:cNvSpPr txBox="1"/>
          <p:nvPr>
            <p:ph idx="1" type="subTitle"/>
          </p:nvPr>
        </p:nvSpPr>
        <p:spPr>
          <a:xfrm>
            <a:off x="267575" y="1476375"/>
            <a:ext cx="3197400" cy="33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a:t>
            </a:r>
            <a:endParaRPr/>
          </a:p>
          <a:p>
            <a:pPr indent="0" lvl="0" marL="0" rtl="0" algn="l">
              <a:spcBef>
                <a:spcPts val="0"/>
              </a:spcBef>
              <a:spcAft>
                <a:spcPts val="0"/>
              </a:spcAft>
              <a:buNone/>
            </a:pPr>
            <a:r>
              <a:t/>
            </a:r>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CTA train ridership has plummeted not just on weekends due to office holidays but also on weekdays over the past 4 years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248" name="Google Shape;248;p27"/>
          <p:cNvPicPr preferRelativeResize="0"/>
          <p:nvPr/>
        </p:nvPicPr>
        <p:blipFill>
          <a:blip r:embed="rId3">
            <a:alphaModFix/>
          </a:blip>
          <a:stretch>
            <a:fillRect/>
          </a:stretch>
        </p:blipFill>
        <p:spPr>
          <a:xfrm>
            <a:off x="3709975" y="1925500"/>
            <a:ext cx="4734492" cy="285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8" title="animation.mp4">
            <a:hlinkClick r:id="rId3"/>
          </p:cNvPr>
          <p:cNvPicPr preferRelativeResize="0"/>
          <p:nvPr/>
        </p:nvPicPr>
        <p:blipFill>
          <a:blip r:embed="rId4">
            <a:alphaModFix/>
          </a:blip>
          <a:stretch>
            <a:fillRect/>
          </a:stretch>
        </p:blipFill>
        <p:spPr>
          <a:xfrm>
            <a:off x="0" y="353575"/>
            <a:ext cx="9144001" cy="4789925"/>
          </a:xfrm>
          <a:prstGeom prst="rect">
            <a:avLst/>
          </a:prstGeom>
          <a:noFill/>
          <a:ln>
            <a:noFill/>
          </a:ln>
        </p:spPr>
      </p:pic>
      <p:sp>
        <p:nvSpPr>
          <p:cNvPr id="256" name="Google Shape;256;p28"/>
          <p:cNvSpPr txBox="1"/>
          <p:nvPr/>
        </p:nvSpPr>
        <p:spPr>
          <a:xfrm>
            <a:off x="363825" y="225250"/>
            <a:ext cx="33042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57" name="Google Shape;257;p28"/>
          <p:cNvSpPr txBox="1"/>
          <p:nvPr/>
        </p:nvSpPr>
        <p:spPr>
          <a:xfrm>
            <a:off x="246200" y="187750"/>
            <a:ext cx="30261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latin typeface="Times New Roman"/>
              <a:ea typeface="Times New Roman"/>
              <a:cs typeface="Times New Roman"/>
              <a:sym typeface="Times New Roman"/>
            </a:endParaRPr>
          </a:p>
        </p:txBody>
      </p:sp>
      <p:sp>
        <p:nvSpPr>
          <p:cNvPr id="258" name="Google Shape;258;p28"/>
          <p:cNvSpPr txBox="1"/>
          <p:nvPr/>
        </p:nvSpPr>
        <p:spPr>
          <a:xfrm>
            <a:off x="1700500" y="4770075"/>
            <a:ext cx="59349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Popular Train Station race</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9"/>
          <p:cNvSpPr txBox="1"/>
          <p:nvPr>
            <p:ph type="ctrTitle"/>
          </p:nvPr>
        </p:nvSpPr>
        <p:spPr>
          <a:xfrm>
            <a:off x="190500" y="382775"/>
            <a:ext cx="8903400" cy="77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Insights </a:t>
            </a:r>
            <a:endParaRPr sz="2000">
              <a:latin typeface="Times New Roman"/>
              <a:ea typeface="Times New Roman"/>
              <a:cs typeface="Times New Roman"/>
              <a:sym typeface="Times New Roman"/>
            </a:endParaRPr>
          </a:p>
        </p:txBody>
      </p:sp>
      <p:sp>
        <p:nvSpPr>
          <p:cNvPr id="264" name="Google Shape;264;p29"/>
          <p:cNvSpPr txBox="1"/>
          <p:nvPr>
            <p:ph idx="1" type="subTitle"/>
          </p:nvPr>
        </p:nvSpPr>
        <p:spPr>
          <a:xfrm>
            <a:off x="0" y="1829250"/>
            <a:ext cx="8704500" cy="3069000"/>
          </a:xfrm>
          <a:prstGeom prst="rect">
            <a:avLst/>
          </a:prstGeom>
        </p:spPr>
        <p:txBody>
          <a:bodyPr anchorCtr="0" anchor="t" bIns="91425" lIns="91425" spcFirstLastPara="1" rIns="91425" wrap="square" tIns="91425">
            <a:noAutofit/>
          </a:bodyPr>
          <a:lstStyle/>
          <a:p>
            <a:pPr indent="-317500" lvl="0" marL="457200" marR="304800" rtl="0" algn="l">
              <a:spcBef>
                <a:spcPts val="210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The </a:t>
            </a:r>
            <a:r>
              <a:rPr lang="en" sz="1400">
                <a:solidFill>
                  <a:srgbClr val="000000"/>
                </a:solidFill>
                <a:latin typeface="Times New Roman"/>
                <a:ea typeface="Times New Roman"/>
                <a:cs typeface="Times New Roman"/>
                <a:sym typeface="Times New Roman"/>
              </a:rPr>
              <a:t>southern</a:t>
            </a:r>
            <a:r>
              <a:rPr lang="en" sz="1400">
                <a:solidFill>
                  <a:srgbClr val="000000"/>
                </a:solidFill>
                <a:latin typeface="Times New Roman"/>
                <a:ea typeface="Times New Roman"/>
                <a:cs typeface="Times New Roman"/>
                <a:sym typeface="Times New Roman"/>
              </a:rPr>
              <a:t> train station like 95th/Dan Ryan which was the most popular in 2001 is nowhere in the top 10 in 2019</a:t>
            </a:r>
            <a:endParaRPr sz="1400">
              <a:solidFill>
                <a:srgbClr val="000000"/>
              </a:solidFill>
              <a:latin typeface="Times New Roman"/>
              <a:ea typeface="Times New Roman"/>
              <a:cs typeface="Times New Roman"/>
              <a:sym typeface="Times New Roman"/>
            </a:endParaRPr>
          </a:p>
          <a:p>
            <a:pPr indent="-317500" lvl="1" marL="914400" marR="1143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Le</a:t>
            </a:r>
            <a:r>
              <a:rPr lang="en" sz="1400">
                <a:solidFill>
                  <a:srgbClr val="000000"/>
                </a:solidFill>
                <a:latin typeface="Times New Roman"/>
                <a:ea typeface="Times New Roman"/>
                <a:cs typeface="Times New Roman"/>
                <a:sym typeface="Times New Roman"/>
              </a:rPr>
              <a:t>ss popular. Ridership in the 21st century grew in the downtown area - business boom.</a:t>
            </a:r>
            <a:endParaRPr sz="1400">
              <a:solidFill>
                <a:srgbClr val="000000"/>
              </a:solidFill>
              <a:latin typeface="Times New Roman"/>
              <a:ea typeface="Times New Roman"/>
              <a:cs typeface="Times New Roman"/>
              <a:sym typeface="Times New Roman"/>
            </a:endParaRPr>
          </a:p>
          <a:p>
            <a:pPr indent="-317500" lvl="1" marL="914400" marR="1143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Population of Chicago has moved from south to the north.</a:t>
            </a:r>
            <a:endParaRPr sz="1400">
              <a:solidFill>
                <a:srgbClr val="000000"/>
              </a:solidFill>
              <a:latin typeface="Times New Roman"/>
              <a:ea typeface="Times New Roman"/>
              <a:cs typeface="Times New Roman"/>
              <a:sym typeface="Times New Roman"/>
            </a:endParaRPr>
          </a:p>
          <a:p>
            <a:pPr indent="-317500" lvl="0" marL="457200" marR="304800" rtl="0" algn="l">
              <a:spcBef>
                <a:spcPts val="100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Stations like Clark/Lake and Lake/state have the highest ridership since the past 10 years.</a:t>
            </a:r>
            <a:endParaRPr sz="1400">
              <a:solidFill>
                <a:srgbClr val="000000"/>
              </a:solidFill>
              <a:latin typeface="Times New Roman"/>
              <a:ea typeface="Times New Roman"/>
              <a:cs typeface="Times New Roman"/>
              <a:sym typeface="Times New Roman"/>
            </a:endParaRPr>
          </a:p>
          <a:p>
            <a:pPr indent="-317500" lvl="1" marL="914400" marR="1143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Boom in the business sector in the loop.</a:t>
            </a:r>
            <a:endParaRPr sz="1400">
              <a:solidFill>
                <a:srgbClr val="000000"/>
              </a:solidFill>
              <a:latin typeface="Times New Roman"/>
              <a:ea typeface="Times New Roman"/>
              <a:cs typeface="Times New Roman"/>
              <a:sym typeface="Times New Roman"/>
            </a:endParaRPr>
          </a:p>
          <a:p>
            <a:pPr indent="-317500" lvl="1" marL="914400" marR="1143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All the 8 train lines run on the stations in the loop area. Whereas for the non-loop stations, only maximum 3 lines pass through a single station.</a:t>
            </a:r>
            <a:endParaRPr sz="1400">
              <a:solidFill>
                <a:srgbClr val="000000"/>
              </a:solidFill>
              <a:latin typeface="Times New Roman"/>
              <a:ea typeface="Times New Roman"/>
              <a:cs typeface="Times New Roman"/>
              <a:sym typeface="Times New Roman"/>
            </a:endParaRPr>
          </a:p>
          <a:p>
            <a:pPr indent="-317500" lvl="1" marL="914400" marR="1143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Opportunity for commuters to move from one line to the other at the same station.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000"/>
              </a:spcAft>
              <a:buNone/>
            </a:pPr>
            <a:r>
              <a:t/>
            </a:r>
            <a:endParaRPr sz="1400">
              <a:latin typeface="Times New Roman"/>
              <a:ea typeface="Times New Roman"/>
              <a:cs typeface="Times New Roman"/>
              <a:sym typeface="Times New Roman"/>
            </a:endParaRPr>
          </a:p>
        </p:txBody>
      </p:sp>
      <p:sp>
        <p:nvSpPr>
          <p:cNvPr id="265" name="Google Shape;265;p29"/>
          <p:cNvSpPr txBox="1"/>
          <p:nvPr/>
        </p:nvSpPr>
        <p:spPr>
          <a:xfrm>
            <a:off x="190500" y="1343900"/>
            <a:ext cx="7078500" cy="6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F</a:t>
            </a:r>
            <a:r>
              <a:rPr lang="en" sz="1600">
                <a:latin typeface="Times New Roman"/>
                <a:ea typeface="Times New Roman"/>
                <a:cs typeface="Times New Roman"/>
                <a:sym typeface="Times New Roman"/>
              </a:rPr>
              <a:t>rom the train station race</a:t>
            </a:r>
            <a:endParaRPr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9" name="Shape 269"/>
        <p:cNvGrpSpPr/>
        <p:nvPr/>
      </p:nvGrpSpPr>
      <p:grpSpPr>
        <a:xfrm>
          <a:off x="0" y="0"/>
          <a:ext cx="0" cy="0"/>
          <a:chOff x="0" y="0"/>
          <a:chExt cx="0" cy="0"/>
        </a:xfrm>
      </p:grpSpPr>
      <p:pic>
        <p:nvPicPr>
          <p:cNvPr id="270" name="Google Shape;270;p30"/>
          <p:cNvPicPr preferRelativeResize="0"/>
          <p:nvPr/>
        </p:nvPicPr>
        <p:blipFill>
          <a:blip r:embed="rId3">
            <a:alphaModFix/>
          </a:blip>
          <a:stretch>
            <a:fillRect/>
          </a:stretch>
        </p:blipFill>
        <p:spPr>
          <a:xfrm>
            <a:off x="2716350" y="481900"/>
            <a:ext cx="6429325" cy="4661600"/>
          </a:xfrm>
          <a:prstGeom prst="rect">
            <a:avLst/>
          </a:prstGeom>
          <a:noFill/>
          <a:ln>
            <a:noFill/>
          </a:ln>
        </p:spPr>
      </p:pic>
      <p:sp>
        <p:nvSpPr>
          <p:cNvPr id="271" name="Google Shape;271;p30"/>
          <p:cNvSpPr txBox="1"/>
          <p:nvPr/>
        </p:nvSpPr>
        <p:spPr>
          <a:xfrm>
            <a:off x="64450" y="1614675"/>
            <a:ext cx="2876400" cy="243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Total CTA ridership (Train and Bus)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We merged the individual datasets provided by CTA to get a complete picture of the variation in overall Ridership in the  CTA services</a:t>
            </a:r>
            <a:endParaRPr sz="11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1"/>
          <p:cNvSpPr txBox="1"/>
          <p:nvPr>
            <p:ph type="ctrTitle"/>
          </p:nvPr>
        </p:nvSpPr>
        <p:spPr>
          <a:xfrm>
            <a:off x="77150" y="488350"/>
            <a:ext cx="8702400" cy="7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Predicting the ridership of buses using Recurrent Neural Networks</a:t>
            </a:r>
            <a:endParaRPr sz="2300">
              <a:latin typeface="Times New Roman"/>
              <a:ea typeface="Times New Roman"/>
              <a:cs typeface="Times New Roman"/>
              <a:sym typeface="Times New Roman"/>
            </a:endParaRPr>
          </a:p>
        </p:txBody>
      </p:sp>
      <p:sp>
        <p:nvSpPr>
          <p:cNvPr id="277" name="Google Shape;277;p31"/>
          <p:cNvSpPr txBox="1"/>
          <p:nvPr>
            <p:ph idx="1" type="subTitle"/>
          </p:nvPr>
        </p:nvSpPr>
        <p:spPr>
          <a:xfrm>
            <a:off x="203425" y="1572625"/>
            <a:ext cx="8702400" cy="3400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Used Long short-term memory model (LSTM) to predict the bus ridership for the year 2019</a:t>
            </a:r>
            <a:endParaRPr sz="1400">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This ridership is a discrete integer value</a:t>
            </a:r>
            <a:endParaRPr sz="1400">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Why LSTM?</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Times New Roman"/>
                <a:ea typeface="Times New Roman"/>
                <a:cs typeface="Times New Roman"/>
                <a:sym typeface="Times New Roman"/>
              </a:rPr>
              <a:t>One of the best models for extracting patterns in long sequences</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Times New Roman"/>
                <a:ea typeface="Times New Roman"/>
                <a:cs typeface="Times New Roman"/>
                <a:sym typeface="Times New Roman"/>
              </a:rPr>
              <a:t>The gated architecture of has the ability to manipulate its memory state thus, they are ideal for time-series analysis</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Tried support vector regression, linear regression and vector </a:t>
            </a:r>
            <a:r>
              <a:rPr lang="en" sz="1400">
                <a:solidFill>
                  <a:srgbClr val="000000"/>
                </a:solidFill>
                <a:latin typeface="Times New Roman"/>
                <a:ea typeface="Times New Roman"/>
                <a:cs typeface="Times New Roman"/>
                <a:sym typeface="Times New Roman"/>
              </a:rPr>
              <a:t>autoregression but they gave a bad accuracy as the features are multivariate time-series features</a:t>
            </a:r>
            <a:endParaRPr sz="1400">
              <a:solidFill>
                <a:srgbClr val="000000"/>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Huge dataset of 60,000 rows</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ctrTitle"/>
          </p:nvPr>
        </p:nvSpPr>
        <p:spPr>
          <a:xfrm>
            <a:off x="205500" y="499050"/>
            <a:ext cx="76881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6" name="Google Shape;96;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4"/>
          <p:cNvGrpSpPr/>
          <p:nvPr/>
        </p:nvGrpSpPr>
        <p:grpSpPr>
          <a:xfrm>
            <a:off x="5717867" y="1467913"/>
            <a:ext cx="3371808" cy="3483063"/>
            <a:chOff x="5632317" y="1189775"/>
            <a:chExt cx="3371808" cy="3483063"/>
          </a:xfrm>
        </p:grpSpPr>
        <p:sp>
          <p:nvSpPr>
            <p:cNvPr id="98" name="Google Shape;98;p14"/>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What we have done</a:t>
              </a:r>
              <a:endParaRPr>
                <a:solidFill>
                  <a:srgbClr val="FFFFFF"/>
                </a:solidFill>
                <a:latin typeface="Roboto"/>
                <a:ea typeface="Roboto"/>
                <a:cs typeface="Roboto"/>
                <a:sym typeface="Roboto"/>
              </a:endParaRPr>
            </a:p>
          </p:txBody>
        </p:sp>
        <p:sp>
          <p:nvSpPr>
            <p:cNvPr id="99" name="Google Shape;99;p14"/>
            <p:cNvSpPr txBox="1"/>
            <p:nvPr/>
          </p:nvSpPr>
          <p:spPr>
            <a:xfrm>
              <a:off x="5806725" y="2057138"/>
              <a:ext cx="31974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 </a:t>
              </a:r>
              <a:r>
                <a:rPr lang="en">
                  <a:latin typeface="Times New Roman"/>
                  <a:ea typeface="Times New Roman"/>
                  <a:cs typeface="Times New Roman"/>
                  <a:sym typeface="Times New Roman"/>
                </a:rPr>
                <a:t>Explored how the variation in the commuter travel, location and other factors affects the CTA.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Looked at ways to optimize the CTA transportation and make it prepared for the changes in Commuters’ usage of its services.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Predicted the major changes in ridership to help CTA plan its transportation services efficiently</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00" name="Google Shape;100;p14"/>
          <p:cNvGrpSpPr/>
          <p:nvPr/>
        </p:nvGrpSpPr>
        <p:grpSpPr>
          <a:xfrm>
            <a:off x="0" y="1468014"/>
            <a:ext cx="3546900" cy="3482836"/>
            <a:chOff x="0" y="1189989"/>
            <a:chExt cx="3546900" cy="3482836"/>
          </a:xfrm>
        </p:grpSpPr>
        <p:sp>
          <p:nvSpPr>
            <p:cNvPr id="101" name="Google Shape;101;p14"/>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CTA is a mass transit in Chicago providing :</a:t>
              </a:r>
              <a:endParaRPr>
                <a:solidFill>
                  <a:srgbClr val="FFFFFF"/>
                </a:solidFill>
                <a:latin typeface="Roboto"/>
                <a:ea typeface="Roboto"/>
                <a:cs typeface="Roboto"/>
                <a:sym typeface="Roboto"/>
              </a:endParaRPr>
            </a:p>
          </p:txBody>
        </p:sp>
        <p:sp>
          <p:nvSpPr>
            <p:cNvPr id="102" name="Google Shape;102;p14"/>
            <p:cNvSpPr txBox="1"/>
            <p:nvPr/>
          </p:nvSpPr>
          <p:spPr>
            <a:xfrm>
              <a:off x="105750" y="2057125"/>
              <a:ext cx="2985000" cy="26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Bus services and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Train services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grpSp>
      <p:grpSp>
        <p:nvGrpSpPr>
          <p:cNvPr id="103" name="Google Shape;103;p14"/>
          <p:cNvGrpSpPr/>
          <p:nvPr/>
        </p:nvGrpSpPr>
        <p:grpSpPr>
          <a:xfrm>
            <a:off x="2997654" y="1467913"/>
            <a:ext cx="3305700" cy="3483063"/>
            <a:chOff x="2944204" y="1189775"/>
            <a:chExt cx="3305700" cy="3483063"/>
          </a:xfrm>
        </p:grpSpPr>
        <p:sp>
          <p:nvSpPr>
            <p:cNvPr id="104" name="Google Shape;104;p14"/>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But due to the rise in population and movement of commuters</a:t>
              </a:r>
              <a:endParaRPr>
                <a:solidFill>
                  <a:srgbClr val="FFFFFF"/>
                </a:solidFill>
                <a:latin typeface="Roboto"/>
                <a:ea typeface="Roboto"/>
                <a:cs typeface="Roboto"/>
                <a:sym typeface="Roboto"/>
              </a:endParaRPr>
            </a:p>
          </p:txBody>
        </p:sp>
        <p:sp>
          <p:nvSpPr>
            <p:cNvPr id="105" name="Google Shape;105;p14"/>
            <p:cNvSpPr txBox="1"/>
            <p:nvPr/>
          </p:nvSpPr>
          <p:spPr>
            <a:xfrm>
              <a:off x="3079950" y="2057138"/>
              <a:ext cx="29727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What can CTA do to accommodate the demands of all its commuters and increase the ridership?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2"/>
          <p:cNvSpPr txBox="1"/>
          <p:nvPr>
            <p:ph type="ctrTitle"/>
          </p:nvPr>
        </p:nvSpPr>
        <p:spPr>
          <a:xfrm>
            <a:off x="205475" y="4415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 Ridership Predictions</a:t>
            </a:r>
            <a:r>
              <a:rPr lang="en" sz="2200">
                <a:solidFill>
                  <a:srgbClr val="000000"/>
                </a:solidFill>
                <a:latin typeface="Times New Roman"/>
                <a:ea typeface="Times New Roman"/>
                <a:cs typeface="Times New Roman"/>
                <a:sym typeface="Times New Roman"/>
              </a:rPr>
              <a:t> </a:t>
            </a:r>
            <a:endParaRPr sz="5000">
              <a:latin typeface="Times New Roman"/>
              <a:ea typeface="Times New Roman"/>
              <a:cs typeface="Times New Roman"/>
              <a:sym typeface="Times New Roman"/>
            </a:endParaRPr>
          </a:p>
        </p:txBody>
      </p:sp>
      <p:sp>
        <p:nvSpPr>
          <p:cNvPr id="283" name="Google Shape;283;p32"/>
          <p:cNvSpPr txBox="1"/>
          <p:nvPr>
            <p:ph idx="1" type="subTitle"/>
          </p:nvPr>
        </p:nvSpPr>
        <p:spPr>
          <a:xfrm>
            <a:off x="205475" y="1872025"/>
            <a:ext cx="8787900" cy="270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latin typeface="Times New Roman"/>
                <a:ea typeface="Times New Roman"/>
                <a:cs typeface="Times New Roman"/>
                <a:sym typeface="Times New Roman"/>
              </a:rPr>
              <a:t>Pre-processing for LSTM:</a:t>
            </a:r>
            <a:endParaRPr b="1">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Dropped the routes varied drastically- to reduce the noise.</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Unstable data 			Took difference of each month by next month. Obtained stability</a:t>
            </a:r>
            <a:endParaRPr sz="1400">
              <a:solidFill>
                <a:srgbClr val="000000"/>
              </a:solidFill>
              <a:latin typeface="Times New Roman"/>
              <a:ea typeface="Times New Roman"/>
              <a:cs typeface="Times New Roman"/>
              <a:sym typeface="Times New Roman"/>
            </a:endParaRPr>
          </a:p>
          <a:p>
            <a:pPr indent="0" lvl="0" marL="914400" rtl="0" algn="l">
              <a:lnSpc>
                <a:spcPct val="115000"/>
              </a:lnSpc>
              <a:spcBef>
                <a:spcPts val="1000"/>
              </a:spcBef>
              <a:spcAft>
                <a:spcPts val="1000"/>
              </a:spcAft>
              <a:buNone/>
            </a:pPr>
            <a:r>
              <a:t/>
            </a:r>
            <a:endParaRPr sz="1400">
              <a:solidFill>
                <a:srgbClr val="000000"/>
              </a:solidFill>
              <a:latin typeface="Times New Roman"/>
              <a:ea typeface="Times New Roman"/>
              <a:cs typeface="Times New Roman"/>
              <a:sym typeface="Times New Roman"/>
            </a:endParaRPr>
          </a:p>
        </p:txBody>
      </p:sp>
      <p:sp>
        <p:nvSpPr>
          <p:cNvPr id="284" name="Google Shape;284;p32"/>
          <p:cNvSpPr/>
          <p:nvPr/>
        </p:nvSpPr>
        <p:spPr>
          <a:xfrm>
            <a:off x="1892975" y="2806900"/>
            <a:ext cx="1005300" cy="32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Solution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8" name="Shape 288"/>
        <p:cNvGrpSpPr/>
        <p:nvPr/>
      </p:nvGrpSpPr>
      <p:grpSpPr>
        <a:xfrm>
          <a:off x="0" y="0"/>
          <a:ext cx="0" cy="0"/>
          <a:chOff x="0" y="0"/>
          <a:chExt cx="0" cy="0"/>
        </a:xfrm>
      </p:grpSpPr>
      <p:sp>
        <p:nvSpPr>
          <p:cNvPr id="289" name="Google Shape;289;p33"/>
          <p:cNvSpPr txBox="1"/>
          <p:nvPr>
            <p:ph type="ctrTitle"/>
          </p:nvPr>
        </p:nvSpPr>
        <p:spPr>
          <a:xfrm>
            <a:off x="237550" y="381425"/>
            <a:ext cx="7688100" cy="11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Times New Roman"/>
                <a:ea typeface="Times New Roman"/>
                <a:cs typeface="Times New Roman"/>
                <a:sym typeface="Times New Roman"/>
              </a:rPr>
              <a:t>Pre-processing for LSTM</a:t>
            </a:r>
            <a:endParaRPr sz="2800">
              <a:latin typeface="Times New Roman"/>
              <a:ea typeface="Times New Roman"/>
              <a:cs typeface="Times New Roman"/>
              <a:sym typeface="Times New Roman"/>
            </a:endParaRPr>
          </a:p>
        </p:txBody>
      </p:sp>
      <p:sp>
        <p:nvSpPr>
          <p:cNvPr id="290" name="Google Shape;290;p3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1" name="Google Shape;291;p33"/>
          <p:cNvPicPr preferRelativeResize="0"/>
          <p:nvPr/>
        </p:nvPicPr>
        <p:blipFill>
          <a:blip r:embed="rId3">
            <a:alphaModFix/>
          </a:blip>
          <a:stretch>
            <a:fillRect/>
          </a:stretch>
        </p:blipFill>
        <p:spPr>
          <a:xfrm>
            <a:off x="191850" y="1584025"/>
            <a:ext cx="4433525" cy="2550700"/>
          </a:xfrm>
          <a:prstGeom prst="rect">
            <a:avLst/>
          </a:prstGeom>
          <a:noFill/>
          <a:ln>
            <a:noFill/>
          </a:ln>
        </p:spPr>
      </p:pic>
      <p:pic>
        <p:nvPicPr>
          <p:cNvPr id="292" name="Google Shape;292;p33"/>
          <p:cNvPicPr preferRelativeResize="0"/>
          <p:nvPr/>
        </p:nvPicPr>
        <p:blipFill>
          <a:blip r:embed="rId4">
            <a:alphaModFix/>
          </a:blip>
          <a:stretch>
            <a:fillRect/>
          </a:stretch>
        </p:blipFill>
        <p:spPr>
          <a:xfrm>
            <a:off x="4819375" y="1584025"/>
            <a:ext cx="4273700" cy="2458750"/>
          </a:xfrm>
          <a:prstGeom prst="rect">
            <a:avLst/>
          </a:prstGeom>
          <a:noFill/>
          <a:ln>
            <a:noFill/>
          </a:ln>
        </p:spPr>
      </p:pic>
      <p:sp>
        <p:nvSpPr>
          <p:cNvPr id="293" name="Google Shape;293;p33"/>
          <p:cNvSpPr txBox="1"/>
          <p:nvPr/>
        </p:nvSpPr>
        <p:spPr>
          <a:xfrm>
            <a:off x="1197900" y="4449125"/>
            <a:ext cx="2256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Unstable data</a:t>
            </a:r>
            <a:endParaRPr>
              <a:latin typeface="Lato"/>
              <a:ea typeface="Lato"/>
              <a:cs typeface="Lato"/>
              <a:sym typeface="Lato"/>
            </a:endParaRPr>
          </a:p>
        </p:txBody>
      </p:sp>
      <p:sp>
        <p:nvSpPr>
          <p:cNvPr id="294" name="Google Shape;294;p33"/>
          <p:cNvSpPr txBox="1"/>
          <p:nvPr/>
        </p:nvSpPr>
        <p:spPr>
          <a:xfrm>
            <a:off x="5924375" y="4470525"/>
            <a:ext cx="20637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Stable data </a:t>
            </a:r>
            <a:endParaRPr>
              <a:latin typeface="Lato"/>
              <a:ea typeface="Lato"/>
              <a:cs typeface="Lato"/>
              <a:sym typeface="Lato"/>
            </a:endParaRPr>
          </a:p>
        </p:txBody>
      </p:sp>
      <p:sp>
        <p:nvSpPr>
          <p:cNvPr id="295" name="Google Shape;295;p33"/>
          <p:cNvSpPr/>
          <p:nvPr/>
        </p:nvSpPr>
        <p:spPr>
          <a:xfrm>
            <a:off x="4384475" y="4534675"/>
            <a:ext cx="572100" cy="2565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4"/>
          <p:cNvSpPr txBox="1"/>
          <p:nvPr>
            <p:ph type="ctrTitle"/>
          </p:nvPr>
        </p:nvSpPr>
        <p:spPr>
          <a:xfrm>
            <a:off x="230600" y="472325"/>
            <a:ext cx="88434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Bus Ridership Prediction- LSTM</a:t>
            </a:r>
            <a:endParaRPr sz="2100">
              <a:latin typeface="Times New Roman"/>
              <a:ea typeface="Times New Roman"/>
              <a:cs typeface="Times New Roman"/>
              <a:sym typeface="Times New Roman"/>
            </a:endParaRPr>
          </a:p>
        </p:txBody>
      </p:sp>
      <p:sp>
        <p:nvSpPr>
          <p:cNvPr id="301" name="Google Shape;301;p34"/>
          <p:cNvSpPr txBox="1"/>
          <p:nvPr>
            <p:ph idx="1" type="subTitle"/>
          </p:nvPr>
        </p:nvSpPr>
        <p:spPr>
          <a:xfrm>
            <a:off x="321050" y="1583300"/>
            <a:ext cx="8096700" cy="289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Parameter tuning:</a:t>
            </a:r>
            <a:endParaRPr sz="1100">
              <a:solidFill>
                <a:srgbClr val="000000"/>
              </a:solidFill>
              <a:latin typeface="Arial"/>
              <a:ea typeface="Arial"/>
              <a:cs typeface="Arial"/>
              <a:sym typeface="Arial"/>
            </a:endParaRPr>
          </a:p>
          <a:p>
            <a:pPr indent="-298450" lvl="0" marL="457200" rtl="0" algn="l">
              <a:lnSpc>
                <a:spcPct val="115000"/>
              </a:lnSpc>
              <a:spcBef>
                <a:spcPts val="10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 Added 18 lags which are essentially difference of the difference</a:t>
            </a:r>
            <a:endParaRPr sz="1100">
              <a:solidFill>
                <a:srgbClr val="000000"/>
              </a:solidFill>
              <a:latin typeface="Arial"/>
              <a:ea typeface="Arial"/>
              <a:cs typeface="Arial"/>
              <a:sym typeface="Arial"/>
            </a:endParaRPr>
          </a:p>
          <a:p>
            <a:pPr indent="-298450" lvl="0" marL="457200" rtl="0" algn="l">
              <a:lnSpc>
                <a:spcPct val="115000"/>
              </a:lnSpc>
              <a:spcBef>
                <a:spcPts val="10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Checked our regression coefficient - good </a:t>
            </a:r>
            <a:endParaRPr sz="1100">
              <a:solidFill>
                <a:srgbClr val="000000"/>
              </a:solidFill>
              <a:latin typeface="Arial"/>
              <a:ea typeface="Arial"/>
              <a:cs typeface="Arial"/>
              <a:sym typeface="Arial"/>
            </a:endParaRPr>
          </a:p>
          <a:p>
            <a:pPr indent="-298450" lvl="0" marL="457200" rtl="0" algn="l">
              <a:lnSpc>
                <a:spcPct val="115000"/>
              </a:lnSpc>
              <a:spcBef>
                <a:spcPts val="10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But, set the threshold at .65 in order to predict the ridership value for routes which have higher confidence.</a:t>
            </a:r>
            <a:endParaRPr sz="1100">
              <a:solidFill>
                <a:srgbClr val="000000"/>
              </a:solidFill>
              <a:latin typeface="Arial"/>
              <a:ea typeface="Arial"/>
              <a:cs typeface="Arial"/>
              <a:sym typeface="Arial"/>
            </a:endParaRPr>
          </a:p>
          <a:p>
            <a:pPr indent="-298450" lvl="0" marL="457200" rtl="0" algn="l">
              <a:lnSpc>
                <a:spcPct val="115000"/>
              </a:lnSpc>
              <a:spcBef>
                <a:spcPts val="10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Discarded the prediction for routes which have accuracy less than 80% (Important - CTA keeps changing the routes of buses. This adds noise) </a:t>
            </a:r>
            <a:endParaRPr sz="1100">
              <a:solidFill>
                <a:srgbClr val="000000"/>
              </a:solidFill>
              <a:latin typeface="Arial"/>
              <a:ea typeface="Arial"/>
              <a:cs typeface="Arial"/>
              <a:sym typeface="Arial"/>
            </a:endParaRPr>
          </a:p>
          <a:p>
            <a:pPr indent="0" lvl="0" marL="457200" rtl="0" algn="l">
              <a:lnSpc>
                <a:spcPct val="115000"/>
              </a:lnSpc>
              <a:spcBef>
                <a:spcPts val="1000"/>
              </a:spcBef>
              <a:spcAft>
                <a:spcPts val="0"/>
              </a:spcAft>
              <a:buNone/>
            </a:pPr>
            <a:r>
              <a:t/>
            </a:r>
            <a:endParaRPr sz="1100">
              <a:solidFill>
                <a:srgbClr val="000000"/>
              </a:solidFill>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5" name="Shape 305"/>
        <p:cNvGrpSpPr/>
        <p:nvPr/>
      </p:nvGrpSpPr>
      <p:grpSpPr>
        <a:xfrm>
          <a:off x="0" y="0"/>
          <a:ext cx="0" cy="0"/>
          <a:chOff x="0" y="0"/>
          <a:chExt cx="0" cy="0"/>
        </a:xfrm>
      </p:grpSpPr>
      <p:sp>
        <p:nvSpPr>
          <p:cNvPr id="306" name="Google Shape;306;p35"/>
          <p:cNvSpPr txBox="1"/>
          <p:nvPr>
            <p:ph type="ctrTitle"/>
          </p:nvPr>
        </p:nvSpPr>
        <p:spPr>
          <a:xfrm>
            <a:off x="1122800" y="156875"/>
            <a:ext cx="64485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Graphs of r</a:t>
            </a:r>
            <a:r>
              <a:rPr lang="en" sz="2000">
                <a:latin typeface="Times New Roman"/>
                <a:ea typeface="Times New Roman"/>
                <a:cs typeface="Times New Roman"/>
                <a:sym typeface="Times New Roman"/>
              </a:rPr>
              <a:t>idership prediction for buses - Route 3</a:t>
            </a:r>
            <a:endParaRPr sz="2000">
              <a:latin typeface="Times New Roman"/>
              <a:ea typeface="Times New Roman"/>
              <a:cs typeface="Times New Roman"/>
              <a:sym typeface="Times New Roman"/>
            </a:endParaRPr>
          </a:p>
        </p:txBody>
      </p:sp>
      <p:sp>
        <p:nvSpPr>
          <p:cNvPr id="307" name="Google Shape;307;p3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8" name="Google Shape;308;p35"/>
          <p:cNvPicPr preferRelativeResize="0"/>
          <p:nvPr/>
        </p:nvPicPr>
        <p:blipFill>
          <a:blip r:embed="rId3">
            <a:alphaModFix/>
          </a:blip>
          <a:stretch>
            <a:fillRect/>
          </a:stretch>
        </p:blipFill>
        <p:spPr>
          <a:xfrm>
            <a:off x="414425" y="973825"/>
            <a:ext cx="8450625" cy="3988575"/>
          </a:xfrm>
          <a:prstGeom prst="rect">
            <a:avLst/>
          </a:prstGeom>
          <a:noFill/>
          <a:ln>
            <a:noFill/>
          </a:ln>
        </p:spPr>
      </p:pic>
      <p:sp>
        <p:nvSpPr>
          <p:cNvPr id="309" name="Google Shape;309;p35"/>
          <p:cNvSpPr txBox="1"/>
          <p:nvPr/>
        </p:nvSpPr>
        <p:spPr>
          <a:xfrm>
            <a:off x="200550" y="1358750"/>
            <a:ext cx="4569000" cy="12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3" name="Shape 313"/>
        <p:cNvGrpSpPr/>
        <p:nvPr/>
      </p:nvGrpSpPr>
      <p:grpSpPr>
        <a:xfrm>
          <a:off x="0" y="0"/>
          <a:ext cx="0" cy="0"/>
          <a:chOff x="0" y="0"/>
          <a:chExt cx="0" cy="0"/>
        </a:xfrm>
      </p:grpSpPr>
      <p:sp>
        <p:nvSpPr>
          <p:cNvPr id="314" name="Google Shape;314;p36"/>
          <p:cNvSpPr txBox="1"/>
          <p:nvPr>
            <p:ph type="ctrTitle"/>
          </p:nvPr>
        </p:nvSpPr>
        <p:spPr>
          <a:xfrm>
            <a:off x="1253425" y="235950"/>
            <a:ext cx="6339000" cy="4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Graphs of ridership prediction for buses - Route 77</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15" name="Google Shape;315;p36"/>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36"/>
          <p:cNvPicPr preferRelativeResize="0"/>
          <p:nvPr/>
        </p:nvPicPr>
        <p:blipFill>
          <a:blip r:embed="rId3">
            <a:alphaModFix/>
          </a:blip>
          <a:stretch>
            <a:fillRect/>
          </a:stretch>
        </p:blipFill>
        <p:spPr>
          <a:xfrm>
            <a:off x="524200" y="797525"/>
            <a:ext cx="7478525" cy="4302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0" name="Shape 320"/>
        <p:cNvGrpSpPr/>
        <p:nvPr/>
      </p:nvGrpSpPr>
      <p:grpSpPr>
        <a:xfrm>
          <a:off x="0" y="0"/>
          <a:ext cx="0" cy="0"/>
          <a:chOff x="0" y="0"/>
          <a:chExt cx="0" cy="0"/>
        </a:xfrm>
      </p:grpSpPr>
      <p:sp>
        <p:nvSpPr>
          <p:cNvPr id="321" name="Google Shape;321;p3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37"/>
          <p:cNvPicPr preferRelativeResize="0"/>
          <p:nvPr/>
        </p:nvPicPr>
        <p:blipFill>
          <a:blip r:embed="rId3">
            <a:alphaModFix/>
          </a:blip>
          <a:stretch>
            <a:fillRect/>
          </a:stretch>
        </p:blipFill>
        <p:spPr>
          <a:xfrm>
            <a:off x="729450" y="851325"/>
            <a:ext cx="7688100" cy="4225075"/>
          </a:xfrm>
          <a:prstGeom prst="rect">
            <a:avLst/>
          </a:prstGeom>
          <a:noFill/>
          <a:ln>
            <a:noFill/>
          </a:ln>
        </p:spPr>
      </p:pic>
      <p:sp>
        <p:nvSpPr>
          <p:cNvPr id="324" name="Google Shape;324;p37"/>
          <p:cNvSpPr txBox="1"/>
          <p:nvPr/>
        </p:nvSpPr>
        <p:spPr>
          <a:xfrm>
            <a:off x="1123050" y="310800"/>
            <a:ext cx="67368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Graphs of ridership prediction for buses - Route 151</a:t>
            </a:r>
            <a:endParaRPr b="1" sz="2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8" name="Shape 328"/>
        <p:cNvGrpSpPr/>
        <p:nvPr/>
      </p:nvGrpSpPr>
      <p:grpSpPr>
        <a:xfrm>
          <a:off x="0" y="0"/>
          <a:ext cx="0" cy="0"/>
          <a:chOff x="0" y="0"/>
          <a:chExt cx="0" cy="0"/>
        </a:xfrm>
      </p:grpSpPr>
      <p:sp>
        <p:nvSpPr>
          <p:cNvPr id="329" name="Google Shape;329;p38"/>
          <p:cNvSpPr txBox="1"/>
          <p:nvPr>
            <p:ph type="ctrTitle"/>
          </p:nvPr>
        </p:nvSpPr>
        <p:spPr>
          <a:xfrm>
            <a:off x="184075" y="124800"/>
            <a:ext cx="8189100" cy="1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Predicting the total bus ridership for the year 2019</a:t>
            </a:r>
            <a:endParaRPr sz="2400">
              <a:latin typeface="Times New Roman"/>
              <a:ea typeface="Times New Roman"/>
              <a:cs typeface="Times New Roman"/>
              <a:sym typeface="Times New Roman"/>
            </a:endParaRPr>
          </a:p>
        </p:txBody>
      </p:sp>
      <p:sp>
        <p:nvSpPr>
          <p:cNvPr id="330" name="Google Shape;330;p38"/>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31" name="Google Shape;331;p38"/>
          <p:cNvPicPr preferRelativeResize="0"/>
          <p:nvPr/>
        </p:nvPicPr>
        <p:blipFill>
          <a:blip r:embed="rId3">
            <a:alphaModFix/>
          </a:blip>
          <a:stretch>
            <a:fillRect/>
          </a:stretch>
        </p:blipFill>
        <p:spPr>
          <a:xfrm>
            <a:off x="524225" y="1005875"/>
            <a:ext cx="7998625" cy="4137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9"/>
          <p:cNvSpPr txBox="1"/>
          <p:nvPr>
            <p:ph type="ctrTitle"/>
          </p:nvPr>
        </p:nvSpPr>
        <p:spPr>
          <a:xfrm>
            <a:off x="152025" y="488350"/>
            <a:ext cx="8830500" cy="9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Times New Roman"/>
                <a:ea typeface="Times New Roman"/>
                <a:cs typeface="Times New Roman"/>
                <a:sym typeface="Times New Roman"/>
              </a:rPr>
              <a:t>Classifying predicted ridership values into categories</a:t>
            </a:r>
            <a:endParaRPr sz="2800">
              <a:latin typeface="Times New Roman"/>
              <a:ea typeface="Times New Roman"/>
              <a:cs typeface="Times New Roman"/>
              <a:sym typeface="Times New Roman"/>
            </a:endParaRPr>
          </a:p>
        </p:txBody>
      </p:sp>
      <p:sp>
        <p:nvSpPr>
          <p:cNvPr id="337" name="Google Shape;337;p39"/>
          <p:cNvSpPr txBox="1"/>
          <p:nvPr>
            <p:ph idx="1" type="subTitle"/>
          </p:nvPr>
        </p:nvSpPr>
        <p:spPr>
          <a:xfrm>
            <a:off x="235500" y="1519150"/>
            <a:ext cx="8182200" cy="34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After predicting the bus ridership for each of the buses, we classified the ridership into 5 categories t</a:t>
            </a:r>
            <a:r>
              <a:rPr lang="en" sz="1400">
                <a:solidFill>
                  <a:srgbClr val="000000"/>
                </a:solidFill>
                <a:latin typeface="Times New Roman"/>
                <a:ea typeface="Times New Roman"/>
                <a:cs typeface="Times New Roman"/>
                <a:sym typeface="Times New Roman"/>
              </a:rPr>
              <a:t>o suggest optimization of bus services to CTA based on these categories. These categories were divided based on normal distribution of the change in ridership values</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l">
              <a:spcBef>
                <a:spcPts val="100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Almost same ( 0.9 - 1.1% change)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Slight increase (1.1-1.2 % change)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Heavy increase ( &gt; 1.2 % change)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Slight decrease (0.8-0.9% change)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Heavy decrease ( &lt; 0.8 % change)</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0"/>
          <p:cNvSpPr txBox="1"/>
          <p:nvPr>
            <p:ph type="ctrTitle"/>
          </p:nvPr>
        </p:nvSpPr>
        <p:spPr>
          <a:xfrm>
            <a:off x="119925" y="488375"/>
            <a:ext cx="7688100" cy="7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43" name="Google Shape;343;p40"/>
          <p:cNvSpPr txBox="1"/>
          <p:nvPr>
            <p:ph idx="1" type="subTitle"/>
          </p:nvPr>
        </p:nvSpPr>
        <p:spPr>
          <a:xfrm>
            <a:off x="224800" y="1508450"/>
            <a:ext cx="8800500" cy="32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After predicting the ridership values and classifying them into categories, we saved these results in a CSV file.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The final file look like this -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344" name="Google Shape;344;p40"/>
          <p:cNvPicPr preferRelativeResize="0"/>
          <p:nvPr/>
        </p:nvPicPr>
        <p:blipFill rotWithShape="1">
          <a:blip r:embed="rId3">
            <a:alphaModFix/>
          </a:blip>
          <a:srcRect b="14242" l="19390" r="29969" t="39888"/>
          <a:stretch/>
        </p:blipFill>
        <p:spPr>
          <a:xfrm>
            <a:off x="2626100" y="2121900"/>
            <a:ext cx="5490400" cy="2790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1"/>
          <p:cNvSpPr txBox="1"/>
          <p:nvPr>
            <p:ph type="ctrTitle"/>
          </p:nvPr>
        </p:nvSpPr>
        <p:spPr>
          <a:xfrm>
            <a:off x="77150" y="488350"/>
            <a:ext cx="8702400" cy="7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Predicting the ridership of buses and trains using ARIMA</a:t>
            </a:r>
            <a:endParaRPr sz="2300">
              <a:latin typeface="Times New Roman"/>
              <a:ea typeface="Times New Roman"/>
              <a:cs typeface="Times New Roman"/>
              <a:sym typeface="Times New Roman"/>
            </a:endParaRPr>
          </a:p>
        </p:txBody>
      </p:sp>
      <p:sp>
        <p:nvSpPr>
          <p:cNvPr id="350" name="Google Shape;350;p41"/>
          <p:cNvSpPr txBox="1"/>
          <p:nvPr>
            <p:ph idx="1" type="subTitle"/>
          </p:nvPr>
        </p:nvSpPr>
        <p:spPr>
          <a:xfrm>
            <a:off x="203425" y="1572625"/>
            <a:ext cx="8702400" cy="3400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ARIMA: Auto-Regressive Integrated Moving Average</a:t>
            </a:r>
            <a:endParaRPr sz="1400">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ARIMA allows us to train and tune the model based on it’s 3 hyperparameters (p, d, q)</a:t>
            </a:r>
            <a:endParaRPr sz="1400">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These hyperparameters tune the seasonality and the trend factor into the model.</a:t>
            </a:r>
            <a:endParaRPr sz="1400">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Hyperparameters:</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 - controls the auto-regressive aspect of the value trend</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 - controls the differencing factor between successive values</a:t>
            </a:r>
            <a:endParaRPr sz="14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q - controls the weightage of the moving average</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ctrTitle"/>
          </p:nvPr>
        </p:nvSpPr>
        <p:spPr>
          <a:xfrm>
            <a:off x="64400" y="467000"/>
            <a:ext cx="7688100" cy="763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Outline</a:t>
            </a:r>
            <a:endParaRPr/>
          </a:p>
        </p:txBody>
      </p:sp>
      <p:sp>
        <p:nvSpPr>
          <p:cNvPr id="111" name="Google Shape;111;p1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5"/>
          <p:cNvGrpSpPr/>
          <p:nvPr/>
        </p:nvGrpSpPr>
        <p:grpSpPr>
          <a:xfrm>
            <a:off x="4513729" y="1864925"/>
            <a:ext cx="3014747" cy="1728854"/>
            <a:chOff x="4526679" y="1857799"/>
            <a:chExt cx="3014747" cy="1728854"/>
          </a:xfrm>
        </p:grpSpPr>
        <p:sp>
          <p:nvSpPr>
            <p:cNvPr id="113" name="Google Shape;113;p15"/>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15"/>
            <p:cNvGrpSpPr/>
            <p:nvPr/>
          </p:nvGrpSpPr>
          <p:grpSpPr>
            <a:xfrm>
              <a:off x="4526679" y="1857799"/>
              <a:ext cx="3014747" cy="1728854"/>
              <a:chOff x="4526679" y="1857799"/>
              <a:chExt cx="3014747" cy="1728854"/>
            </a:xfrm>
          </p:grpSpPr>
          <p:grpSp>
            <p:nvGrpSpPr>
              <p:cNvPr id="115" name="Google Shape;115;p15"/>
              <p:cNvGrpSpPr/>
              <p:nvPr/>
            </p:nvGrpSpPr>
            <p:grpSpPr>
              <a:xfrm>
                <a:off x="4808316" y="2800065"/>
                <a:ext cx="92400" cy="411825"/>
                <a:chOff x="845575" y="2563700"/>
                <a:chExt cx="92400" cy="411825"/>
              </a:xfrm>
            </p:grpSpPr>
            <p:cxnSp>
              <p:nvCxnSpPr>
                <p:cNvPr id="116" name="Google Shape;116;p1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7" name="Google Shape;117;p1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5"/>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b="1" sz="1200">
                  <a:latin typeface="Roboto"/>
                  <a:ea typeface="Roboto"/>
                  <a:cs typeface="Roboto"/>
                  <a:sym typeface="Roboto"/>
                </a:endParaRPr>
              </a:p>
            </p:txBody>
          </p:sp>
          <p:sp>
            <p:nvSpPr>
              <p:cNvPr id="119" name="Google Shape;119;p15"/>
              <p:cNvSpPr txBox="1"/>
              <p:nvPr/>
            </p:nvSpPr>
            <p:spPr>
              <a:xfrm>
                <a:off x="4753226" y="1857799"/>
                <a:ext cx="27882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Insights and </a:t>
                </a:r>
                <a:r>
                  <a:rPr lang="en"/>
                  <a:t>Visualizations</a:t>
                </a:r>
                <a:endParaRPr b="1" sz="800">
                  <a:latin typeface="Roboto"/>
                  <a:ea typeface="Roboto"/>
                  <a:cs typeface="Roboto"/>
                  <a:sym typeface="Roboto"/>
                </a:endParaRPr>
              </a:p>
            </p:txBody>
          </p:sp>
        </p:grpSp>
      </p:grpSp>
      <p:grpSp>
        <p:nvGrpSpPr>
          <p:cNvPr id="120" name="Google Shape;120;p15"/>
          <p:cNvGrpSpPr/>
          <p:nvPr/>
        </p:nvGrpSpPr>
        <p:grpSpPr>
          <a:xfrm>
            <a:off x="6422860" y="2709722"/>
            <a:ext cx="2721140" cy="1735653"/>
            <a:chOff x="6435810" y="2702596"/>
            <a:chExt cx="2721140" cy="1735653"/>
          </a:xfrm>
        </p:grpSpPr>
        <p:sp>
          <p:nvSpPr>
            <p:cNvPr id="121" name="Google Shape;121;p15"/>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5"/>
            <p:cNvGrpSpPr/>
            <p:nvPr/>
          </p:nvGrpSpPr>
          <p:grpSpPr>
            <a:xfrm>
              <a:off x="6435810" y="2702596"/>
              <a:ext cx="2494640" cy="1735653"/>
              <a:chOff x="6435810" y="2702596"/>
              <a:chExt cx="2494640" cy="1735653"/>
            </a:xfrm>
          </p:grpSpPr>
          <p:grpSp>
            <p:nvGrpSpPr>
              <p:cNvPr id="123" name="Google Shape;123;p15"/>
              <p:cNvGrpSpPr/>
              <p:nvPr/>
            </p:nvGrpSpPr>
            <p:grpSpPr>
              <a:xfrm rot="10800000">
                <a:off x="6760035" y="3079467"/>
                <a:ext cx="92400" cy="411825"/>
                <a:chOff x="2070100" y="2563700"/>
                <a:chExt cx="92400" cy="411825"/>
              </a:xfrm>
            </p:grpSpPr>
            <p:cxnSp>
              <p:nvCxnSpPr>
                <p:cNvPr id="124" name="Google Shape;124;p1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5" name="Google Shape;125;p1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sp>
            <p:nvSpPr>
              <p:cNvPr id="127" name="Google Shape;127;p15"/>
              <p:cNvSpPr txBox="1"/>
              <p:nvPr/>
            </p:nvSpPr>
            <p:spPr>
              <a:xfrm>
                <a:off x="6504050" y="3494449"/>
                <a:ext cx="24264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Predicting ridership values</a:t>
                </a:r>
                <a:endParaRPr b="1" sz="800">
                  <a:latin typeface="Roboto"/>
                  <a:ea typeface="Roboto"/>
                  <a:cs typeface="Roboto"/>
                  <a:sym typeface="Roboto"/>
                </a:endParaRPr>
              </a:p>
            </p:txBody>
          </p:sp>
        </p:grpSp>
      </p:grpSp>
      <p:grpSp>
        <p:nvGrpSpPr>
          <p:cNvPr id="128" name="Google Shape;128;p15"/>
          <p:cNvGrpSpPr/>
          <p:nvPr/>
        </p:nvGrpSpPr>
        <p:grpSpPr>
          <a:xfrm>
            <a:off x="70351" y="1864876"/>
            <a:ext cx="3047069" cy="1728863"/>
            <a:chOff x="495991" y="1857800"/>
            <a:chExt cx="2580731" cy="1728863"/>
          </a:xfrm>
        </p:grpSpPr>
        <p:sp>
          <p:nvSpPr>
            <p:cNvPr id="129" name="Google Shape;129;p15"/>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5"/>
            <p:cNvGrpSpPr/>
            <p:nvPr/>
          </p:nvGrpSpPr>
          <p:grpSpPr>
            <a:xfrm>
              <a:off x="495991" y="1857800"/>
              <a:ext cx="2580731" cy="1728863"/>
              <a:chOff x="495991" y="1857800"/>
              <a:chExt cx="2580731" cy="1728863"/>
            </a:xfrm>
          </p:grpSpPr>
          <p:sp>
            <p:nvSpPr>
              <p:cNvPr id="131" name="Google Shape;131;p15"/>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grpSp>
            <p:nvGrpSpPr>
              <p:cNvPr id="132" name="Google Shape;132;p15"/>
              <p:cNvGrpSpPr/>
              <p:nvPr/>
            </p:nvGrpSpPr>
            <p:grpSpPr>
              <a:xfrm>
                <a:off x="881025" y="2800065"/>
                <a:ext cx="92400" cy="411825"/>
                <a:chOff x="845575" y="2563700"/>
                <a:chExt cx="92400" cy="411825"/>
              </a:xfrm>
            </p:grpSpPr>
            <p:cxnSp>
              <p:nvCxnSpPr>
                <p:cNvPr id="133" name="Google Shape;133;p1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4" name="Google Shape;134;p1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5"/>
              <p:cNvSpPr txBox="1"/>
              <p:nvPr/>
            </p:nvSpPr>
            <p:spPr>
              <a:xfrm>
                <a:off x="823122" y="18578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t>
                </a:r>
                <a:endParaRPr/>
              </a:p>
            </p:txBody>
          </p:sp>
        </p:grpSp>
      </p:grpSp>
      <p:grpSp>
        <p:nvGrpSpPr>
          <p:cNvPr id="136" name="Google Shape;136;p15"/>
          <p:cNvGrpSpPr/>
          <p:nvPr/>
        </p:nvGrpSpPr>
        <p:grpSpPr>
          <a:xfrm>
            <a:off x="2512645" y="2709722"/>
            <a:ext cx="2501355" cy="1735654"/>
            <a:chOff x="2525595" y="2702596"/>
            <a:chExt cx="2501355" cy="1735654"/>
          </a:xfrm>
        </p:grpSpPr>
        <p:sp>
          <p:nvSpPr>
            <p:cNvPr id="137" name="Google Shape;137;p15"/>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5"/>
            <p:cNvGrpSpPr/>
            <p:nvPr/>
          </p:nvGrpSpPr>
          <p:grpSpPr>
            <a:xfrm>
              <a:off x="2525595" y="2702596"/>
              <a:ext cx="2501355" cy="1735654"/>
              <a:chOff x="2525595" y="2702596"/>
              <a:chExt cx="2501355" cy="1735654"/>
            </a:xfrm>
          </p:grpSpPr>
          <p:sp>
            <p:nvSpPr>
              <p:cNvPr id="139" name="Google Shape;139;p15"/>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grpSp>
            <p:nvGrpSpPr>
              <p:cNvPr id="140" name="Google Shape;140;p15"/>
              <p:cNvGrpSpPr/>
              <p:nvPr/>
            </p:nvGrpSpPr>
            <p:grpSpPr>
              <a:xfrm rot="10800000">
                <a:off x="2849073" y="3079467"/>
                <a:ext cx="92400" cy="411825"/>
                <a:chOff x="2070100" y="2563700"/>
                <a:chExt cx="92400" cy="411825"/>
              </a:xfrm>
            </p:grpSpPr>
            <p:cxnSp>
              <p:nvCxnSpPr>
                <p:cNvPr id="141" name="Google Shape;141;p1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42" name="Google Shape;142;p1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5"/>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2"/>
          <p:cNvSpPr txBox="1"/>
          <p:nvPr>
            <p:ph type="ctrTitle"/>
          </p:nvPr>
        </p:nvSpPr>
        <p:spPr>
          <a:xfrm>
            <a:off x="77150" y="488350"/>
            <a:ext cx="8702400" cy="7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Predicting the ridership of buses and trains using ARIMA</a:t>
            </a:r>
            <a:endParaRPr sz="2300">
              <a:latin typeface="Times New Roman"/>
              <a:ea typeface="Times New Roman"/>
              <a:cs typeface="Times New Roman"/>
              <a:sym typeface="Times New Roman"/>
            </a:endParaRPr>
          </a:p>
        </p:txBody>
      </p:sp>
      <p:sp>
        <p:nvSpPr>
          <p:cNvPr id="356" name="Google Shape;356;p42"/>
          <p:cNvSpPr txBox="1"/>
          <p:nvPr>
            <p:ph idx="1" type="subTitle"/>
          </p:nvPr>
        </p:nvSpPr>
        <p:spPr>
          <a:xfrm>
            <a:off x="203425" y="1572625"/>
            <a:ext cx="8702400" cy="34005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57" name="Google Shape;357;p42"/>
          <p:cNvPicPr preferRelativeResize="0"/>
          <p:nvPr/>
        </p:nvPicPr>
        <p:blipFill>
          <a:blip r:embed="rId3">
            <a:alphaModFix/>
          </a:blip>
          <a:stretch>
            <a:fillRect/>
          </a:stretch>
        </p:blipFill>
        <p:spPr>
          <a:xfrm>
            <a:off x="203425" y="1572613"/>
            <a:ext cx="3867150" cy="2562225"/>
          </a:xfrm>
          <a:prstGeom prst="rect">
            <a:avLst/>
          </a:prstGeom>
          <a:noFill/>
          <a:ln>
            <a:noFill/>
          </a:ln>
        </p:spPr>
      </p:pic>
      <p:pic>
        <p:nvPicPr>
          <p:cNvPr id="358" name="Google Shape;358;p42"/>
          <p:cNvPicPr preferRelativeResize="0"/>
          <p:nvPr/>
        </p:nvPicPr>
        <p:blipFill>
          <a:blip r:embed="rId4">
            <a:alphaModFix/>
          </a:blip>
          <a:stretch>
            <a:fillRect/>
          </a:stretch>
        </p:blipFill>
        <p:spPr>
          <a:xfrm>
            <a:off x="4969550" y="1572613"/>
            <a:ext cx="3810000" cy="2533650"/>
          </a:xfrm>
          <a:prstGeom prst="rect">
            <a:avLst/>
          </a:prstGeom>
          <a:noFill/>
          <a:ln>
            <a:noFill/>
          </a:ln>
        </p:spPr>
      </p:pic>
      <p:sp>
        <p:nvSpPr>
          <p:cNvPr id="359" name="Google Shape;359;p42"/>
          <p:cNvSpPr txBox="1"/>
          <p:nvPr/>
        </p:nvSpPr>
        <p:spPr>
          <a:xfrm>
            <a:off x="307075" y="4166450"/>
            <a:ext cx="3763500" cy="3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Fig. Shows the yearly trend in ridership for trains</a:t>
            </a:r>
            <a:endParaRPr sz="1000">
              <a:latin typeface="Lato"/>
              <a:ea typeface="Lato"/>
              <a:cs typeface="Lato"/>
              <a:sym typeface="Lato"/>
            </a:endParaRPr>
          </a:p>
        </p:txBody>
      </p:sp>
      <p:sp>
        <p:nvSpPr>
          <p:cNvPr id="360" name="Google Shape;360;p42"/>
          <p:cNvSpPr txBox="1"/>
          <p:nvPr/>
        </p:nvSpPr>
        <p:spPr>
          <a:xfrm>
            <a:off x="4992800" y="4106275"/>
            <a:ext cx="3763500" cy="3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Fig. Auto-correlation between ridership of successive years</a:t>
            </a:r>
            <a:endParaRPr sz="10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3"/>
          <p:cNvSpPr txBox="1"/>
          <p:nvPr>
            <p:ph type="ctrTitle"/>
          </p:nvPr>
        </p:nvSpPr>
        <p:spPr>
          <a:xfrm>
            <a:off x="77150" y="488350"/>
            <a:ext cx="8702400" cy="7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Predicting the ridership of buses and trains using ARIMA</a:t>
            </a:r>
            <a:endParaRPr sz="2300">
              <a:latin typeface="Times New Roman"/>
              <a:ea typeface="Times New Roman"/>
              <a:cs typeface="Times New Roman"/>
              <a:sym typeface="Times New Roman"/>
            </a:endParaRPr>
          </a:p>
        </p:txBody>
      </p:sp>
      <p:sp>
        <p:nvSpPr>
          <p:cNvPr id="366" name="Google Shape;366;p43"/>
          <p:cNvSpPr txBox="1"/>
          <p:nvPr>
            <p:ph idx="1" type="subTitle"/>
          </p:nvPr>
        </p:nvSpPr>
        <p:spPr>
          <a:xfrm>
            <a:off x="203425" y="1572625"/>
            <a:ext cx="8702400" cy="3400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Optimal Hyper-parameters: (p, d, q) = (8, 1, 1)</a:t>
            </a:r>
            <a:endParaRPr sz="1400">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This means the model performs optimally when consider previous 8 values into our prediction, with single differencing and normal weightage to the moving average.</a:t>
            </a:r>
            <a:endParaRPr sz="1400">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This can be confirmed by looking at the chart. It does not mean that we only take the previous 8 years of values, but that that taking 8 years of data is sufficient for accurate predictions.</a:t>
            </a:r>
            <a:endParaRPr sz="14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67" name="Google Shape;367;p43"/>
          <p:cNvPicPr preferRelativeResize="0"/>
          <p:nvPr/>
        </p:nvPicPr>
        <p:blipFill>
          <a:blip r:embed="rId3">
            <a:alphaModFix/>
          </a:blip>
          <a:stretch>
            <a:fillRect/>
          </a:stretch>
        </p:blipFill>
        <p:spPr>
          <a:xfrm>
            <a:off x="3167125" y="3287225"/>
            <a:ext cx="2522450" cy="1685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4"/>
          <p:cNvSpPr txBox="1"/>
          <p:nvPr>
            <p:ph type="ctrTitle"/>
          </p:nvPr>
        </p:nvSpPr>
        <p:spPr>
          <a:xfrm>
            <a:off x="77150" y="488350"/>
            <a:ext cx="8702400" cy="7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Predicting the ridership of buses and trains using ARIMA</a:t>
            </a:r>
            <a:endParaRPr sz="2300">
              <a:latin typeface="Times New Roman"/>
              <a:ea typeface="Times New Roman"/>
              <a:cs typeface="Times New Roman"/>
              <a:sym typeface="Times New Roman"/>
            </a:endParaRPr>
          </a:p>
        </p:txBody>
      </p:sp>
      <p:sp>
        <p:nvSpPr>
          <p:cNvPr id="373" name="Google Shape;373;p44"/>
          <p:cNvSpPr txBox="1"/>
          <p:nvPr>
            <p:ph idx="1" type="subTitle"/>
          </p:nvPr>
        </p:nvSpPr>
        <p:spPr>
          <a:xfrm>
            <a:off x="203425" y="1572625"/>
            <a:ext cx="8702400" cy="34005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74" name="Google Shape;374;p44"/>
          <p:cNvSpPr txBox="1"/>
          <p:nvPr/>
        </p:nvSpPr>
        <p:spPr>
          <a:xfrm>
            <a:off x="307075" y="4166450"/>
            <a:ext cx="3763500" cy="3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Fig. Rolling predictions for bus dataset</a:t>
            </a:r>
            <a:endParaRPr sz="1000">
              <a:latin typeface="Lato"/>
              <a:ea typeface="Lato"/>
              <a:cs typeface="Lato"/>
              <a:sym typeface="Lato"/>
            </a:endParaRPr>
          </a:p>
        </p:txBody>
      </p:sp>
      <p:sp>
        <p:nvSpPr>
          <p:cNvPr id="375" name="Google Shape;375;p44"/>
          <p:cNvSpPr txBox="1"/>
          <p:nvPr/>
        </p:nvSpPr>
        <p:spPr>
          <a:xfrm>
            <a:off x="4992800" y="4166450"/>
            <a:ext cx="3763500" cy="3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Fig. Rolling predictions for trains dataset</a:t>
            </a:r>
            <a:endParaRPr sz="1000">
              <a:latin typeface="Lato"/>
              <a:ea typeface="Lato"/>
              <a:cs typeface="Lato"/>
              <a:sym typeface="Lato"/>
            </a:endParaRPr>
          </a:p>
        </p:txBody>
      </p:sp>
      <p:pic>
        <p:nvPicPr>
          <p:cNvPr id="376" name="Google Shape;376;p44"/>
          <p:cNvPicPr preferRelativeResize="0"/>
          <p:nvPr/>
        </p:nvPicPr>
        <p:blipFill>
          <a:blip r:embed="rId3">
            <a:alphaModFix/>
          </a:blip>
          <a:stretch>
            <a:fillRect/>
          </a:stretch>
        </p:blipFill>
        <p:spPr>
          <a:xfrm>
            <a:off x="198100" y="1572625"/>
            <a:ext cx="3981450" cy="2609850"/>
          </a:xfrm>
          <a:prstGeom prst="rect">
            <a:avLst/>
          </a:prstGeom>
          <a:noFill/>
          <a:ln>
            <a:noFill/>
          </a:ln>
        </p:spPr>
      </p:pic>
      <p:pic>
        <p:nvPicPr>
          <p:cNvPr id="377" name="Google Shape;377;p44"/>
          <p:cNvPicPr preferRelativeResize="0"/>
          <p:nvPr/>
        </p:nvPicPr>
        <p:blipFill>
          <a:blip r:embed="rId4">
            <a:alphaModFix/>
          </a:blip>
          <a:stretch>
            <a:fillRect/>
          </a:stretch>
        </p:blipFill>
        <p:spPr>
          <a:xfrm>
            <a:off x="4960025" y="1553575"/>
            <a:ext cx="3829050" cy="2647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5"/>
          <p:cNvSpPr txBox="1"/>
          <p:nvPr>
            <p:ph type="ctrTitle"/>
          </p:nvPr>
        </p:nvSpPr>
        <p:spPr>
          <a:xfrm>
            <a:off x="77150" y="488350"/>
            <a:ext cx="8702400" cy="7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Predicting the ridership of buses and trains using ARIMA</a:t>
            </a:r>
            <a:endParaRPr sz="2300">
              <a:latin typeface="Times New Roman"/>
              <a:ea typeface="Times New Roman"/>
              <a:cs typeface="Times New Roman"/>
              <a:sym typeface="Times New Roman"/>
            </a:endParaRPr>
          </a:p>
        </p:txBody>
      </p:sp>
      <p:sp>
        <p:nvSpPr>
          <p:cNvPr id="383" name="Google Shape;383;p45"/>
          <p:cNvSpPr txBox="1"/>
          <p:nvPr>
            <p:ph idx="1" type="subTitle"/>
          </p:nvPr>
        </p:nvSpPr>
        <p:spPr>
          <a:xfrm>
            <a:off x="203425" y="1572625"/>
            <a:ext cx="8702400" cy="3400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Attained an accuracy of ~95.6% for the buses dataset and an accuracy of ~95.2% for the trains dataset.</a:t>
            </a:r>
            <a:endParaRPr sz="1400">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Rolling predictions predict values for a given month, and then add this prediction to the dataset to predict the value for the next month. Hence, the error might increase the further into the future we try to predict.</a:t>
            </a:r>
            <a:endParaRPr sz="1400">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Using these rolling predictions and comparing them to previous ridership values, we can classify which routes and train stations are going to see an increase or decrease in ridership in the following year.</a:t>
            </a:r>
            <a:endParaRPr sz="1400">
              <a:solidFill>
                <a:srgbClr val="000000"/>
              </a:solidFill>
              <a:latin typeface="Arial"/>
              <a:ea typeface="Arial"/>
              <a:cs typeface="Arial"/>
              <a:sym typeface="Arial"/>
            </a:endParaRPr>
          </a:p>
          <a:p>
            <a:pPr indent="-317500" lvl="1" marL="914400" rtl="0" algn="l">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Jefferson Park, LaSalle/Van Buren, Pulaski-Forest Park, Halsted/63rd ← Predicted Decrease in Ridership</a:t>
            </a:r>
            <a:endParaRPr sz="14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6"/>
          <p:cNvSpPr txBox="1"/>
          <p:nvPr>
            <p:ph type="ctrTitle"/>
          </p:nvPr>
        </p:nvSpPr>
        <p:spPr>
          <a:xfrm>
            <a:off x="216175" y="466975"/>
            <a:ext cx="7688100" cy="5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389" name="Google Shape;389;p46"/>
          <p:cNvSpPr txBox="1"/>
          <p:nvPr>
            <p:ph idx="1" type="subTitle"/>
          </p:nvPr>
        </p:nvSpPr>
        <p:spPr>
          <a:xfrm>
            <a:off x="171350" y="2053825"/>
            <a:ext cx="8246400" cy="25983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We could predict the ridership values with very high accuracy.</a:t>
            </a:r>
            <a:endParaRPr sz="1400">
              <a:solidFill>
                <a:srgbClr val="000000"/>
              </a:solidFill>
              <a:latin typeface="Times New Roman"/>
              <a:ea typeface="Times New Roman"/>
              <a:cs typeface="Times New Roman"/>
              <a:sym typeface="Times New Roman"/>
            </a:endParaRPr>
          </a:p>
          <a:p>
            <a:pPr indent="-317500" lvl="0" marL="457200" rtl="0" algn="l">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Our model performed well on the dataset</a:t>
            </a:r>
            <a:endParaRPr sz="1400">
              <a:solidFill>
                <a:srgbClr val="000000"/>
              </a:solidFill>
              <a:latin typeface="Times New Roman"/>
              <a:ea typeface="Times New Roman"/>
              <a:cs typeface="Times New Roman"/>
              <a:sym typeface="Times New Roman"/>
            </a:endParaRPr>
          </a:p>
          <a:p>
            <a:pPr indent="-317500" lvl="0" marL="457200" rtl="0" algn="l">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Achieved an accuracy of  </a:t>
            </a:r>
            <a:r>
              <a:rPr b="1" lang="en" sz="1400">
                <a:solidFill>
                  <a:srgbClr val="000000"/>
                </a:solidFill>
                <a:latin typeface="Times New Roman"/>
                <a:ea typeface="Times New Roman"/>
                <a:cs typeface="Times New Roman"/>
                <a:sym typeface="Times New Roman"/>
              </a:rPr>
              <a:t>93.6% </a:t>
            </a:r>
            <a:r>
              <a:rPr lang="en" sz="1400">
                <a:solidFill>
                  <a:srgbClr val="000000"/>
                </a:solidFill>
                <a:latin typeface="Times New Roman"/>
                <a:ea typeface="Times New Roman"/>
                <a:cs typeface="Times New Roman"/>
                <a:sym typeface="Times New Roman"/>
              </a:rPr>
              <a:t> for bus ridership prediction using </a:t>
            </a:r>
            <a:r>
              <a:rPr b="1" lang="en" sz="1400">
                <a:solidFill>
                  <a:srgbClr val="000000"/>
                </a:solidFill>
                <a:latin typeface="Times New Roman"/>
                <a:ea typeface="Times New Roman"/>
                <a:cs typeface="Times New Roman"/>
                <a:sym typeface="Times New Roman"/>
              </a:rPr>
              <a:t>LSTM</a:t>
            </a:r>
            <a:endParaRPr b="1" sz="1400">
              <a:solidFill>
                <a:srgbClr val="000000"/>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Attained an accuracy of ~</a:t>
            </a:r>
            <a:r>
              <a:rPr b="1" lang="en" sz="1400">
                <a:solidFill>
                  <a:srgbClr val="000000"/>
                </a:solidFill>
                <a:latin typeface="Times New Roman"/>
                <a:ea typeface="Times New Roman"/>
                <a:cs typeface="Times New Roman"/>
                <a:sym typeface="Times New Roman"/>
              </a:rPr>
              <a:t>95.6%</a:t>
            </a:r>
            <a:r>
              <a:rPr lang="en" sz="1400">
                <a:solidFill>
                  <a:srgbClr val="000000"/>
                </a:solidFill>
                <a:latin typeface="Times New Roman"/>
                <a:ea typeface="Times New Roman"/>
                <a:cs typeface="Times New Roman"/>
                <a:sym typeface="Times New Roman"/>
              </a:rPr>
              <a:t> for the buses dataset and an accuracy of ~</a:t>
            </a:r>
            <a:r>
              <a:rPr b="1" lang="en" sz="1400">
                <a:solidFill>
                  <a:srgbClr val="000000"/>
                </a:solidFill>
                <a:latin typeface="Times New Roman"/>
                <a:ea typeface="Times New Roman"/>
                <a:cs typeface="Times New Roman"/>
                <a:sym typeface="Times New Roman"/>
              </a:rPr>
              <a:t>95.2%</a:t>
            </a:r>
            <a:r>
              <a:rPr lang="en" sz="1400">
                <a:solidFill>
                  <a:srgbClr val="000000"/>
                </a:solidFill>
                <a:latin typeface="Times New Roman"/>
                <a:ea typeface="Times New Roman"/>
                <a:cs typeface="Times New Roman"/>
                <a:sym typeface="Times New Roman"/>
              </a:rPr>
              <a:t> for the trains dataset using </a:t>
            </a:r>
            <a:r>
              <a:rPr b="1" lang="en" sz="1400">
                <a:solidFill>
                  <a:srgbClr val="000000"/>
                </a:solidFill>
                <a:latin typeface="Times New Roman"/>
                <a:ea typeface="Times New Roman"/>
                <a:cs typeface="Times New Roman"/>
                <a:sym typeface="Times New Roman"/>
              </a:rPr>
              <a:t>ARIMA</a:t>
            </a:r>
            <a:endParaRPr b="1" sz="1400">
              <a:solidFill>
                <a:srgbClr val="000000"/>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This analysis helps CTA in allocating the optimal amount of resources for each route and station to minimize their costs.</a:t>
            </a:r>
            <a:endParaRPr sz="1400">
              <a:solidFill>
                <a:srgbClr val="000000"/>
              </a:solidFill>
              <a:latin typeface="Times New Roman"/>
              <a:ea typeface="Times New Roman"/>
              <a:cs typeface="Times New Roman"/>
              <a:sym typeface="Times New Roman"/>
            </a:endParaRPr>
          </a:p>
          <a:p>
            <a:pPr indent="0" lvl="0" marL="0" rtl="0" algn="l">
              <a:spcBef>
                <a:spcPts val="1000"/>
              </a:spcBef>
              <a:spcAft>
                <a:spcPts val="10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7"/>
          <p:cNvSpPr txBox="1"/>
          <p:nvPr>
            <p:ph type="ctrTitle"/>
          </p:nvPr>
        </p:nvSpPr>
        <p:spPr>
          <a:xfrm>
            <a:off x="0" y="499050"/>
            <a:ext cx="7688100" cy="88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Conclusion</a:t>
            </a:r>
            <a:endParaRPr/>
          </a:p>
        </p:txBody>
      </p:sp>
      <p:sp>
        <p:nvSpPr>
          <p:cNvPr id="395" name="Google Shape;395;p47"/>
          <p:cNvSpPr txBox="1"/>
          <p:nvPr>
            <p:ph idx="1" type="subTitle"/>
          </p:nvPr>
        </p:nvSpPr>
        <p:spPr>
          <a:xfrm>
            <a:off x="224800" y="1380150"/>
            <a:ext cx="8725800" cy="361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We analyzed the CTA datasets for buses and trains and found out interesting trends and travel patterns</a:t>
            </a:r>
            <a:endParaRPr sz="1400">
              <a:solidFill>
                <a:srgbClr val="000000"/>
              </a:solidFill>
              <a:latin typeface="Times New Roman"/>
              <a:ea typeface="Times New Roman"/>
              <a:cs typeface="Times New Roman"/>
              <a:sym typeface="Times New Roman"/>
            </a:endParaRPr>
          </a:p>
          <a:p>
            <a:pPr indent="-317500" lvl="0" marL="457200" rtl="0" algn="l">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Predicted the ridership for buses and trains with ~95% accuracy</a:t>
            </a:r>
            <a:endParaRPr sz="1400">
              <a:solidFill>
                <a:srgbClr val="000000"/>
              </a:solidFill>
              <a:latin typeface="Times New Roman"/>
              <a:ea typeface="Times New Roman"/>
              <a:cs typeface="Times New Roman"/>
              <a:sym typeface="Times New Roman"/>
            </a:endParaRPr>
          </a:p>
          <a:p>
            <a:pPr indent="-317500" lvl="0" marL="457200" rtl="0" algn="l">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Based on the ridership values, we classified the buses and trains into categories according to change in ridership that is likely to arrive in the future</a:t>
            </a:r>
            <a:endParaRPr sz="14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Objective</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The categories predicting the change in ridership for each bus and train route can:</a:t>
            </a:r>
            <a:endParaRPr sz="1400">
              <a:solidFill>
                <a:srgbClr val="000000"/>
              </a:solidFill>
              <a:latin typeface="Times New Roman"/>
              <a:ea typeface="Times New Roman"/>
              <a:cs typeface="Times New Roman"/>
              <a:sym typeface="Times New Roman"/>
            </a:endParaRPr>
          </a:p>
          <a:p>
            <a:pPr indent="-317500" lvl="0" marL="457200" rtl="0" algn="l">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Help CTA effectively optimize their bus and train rides and infrastructure to </a:t>
            </a:r>
            <a:r>
              <a:rPr lang="en" sz="1400">
                <a:solidFill>
                  <a:srgbClr val="000000"/>
                </a:solidFill>
                <a:latin typeface="Times New Roman"/>
                <a:ea typeface="Times New Roman"/>
                <a:cs typeface="Times New Roman"/>
                <a:sym typeface="Times New Roman"/>
              </a:rPr>
              <a:t>accommodate</a:t>
            </a:r>
            <a:r>
              <a:rPr lang="en" sz="1400">
                <a:solidFill>
                  <a:srgbClr val="000000"/>
                </a:solidFill>
                <a:latin typeface="Times New Roman"/>
                <a:ea typeface="Times New Roman"/>
                <a:cs typeface="Times New Roman"/>
                <a:sym typeface="Times New Roman"/>
              </a:rPr>
              <a:t> the demands of the commuters and manage their finances effectively. </a:t>
            </a:r>
            <a:endParaRPr sz="1400">
              <a:solidFill>
                <a:srgbClr val="000000"/>
              </a:solidFill>
              <a:latin typeface="Times New Roman"/>
              <a:ea typeface="Times New Roman"/>
              <a:cs typeface="Times New Roman"/>
              <a:sym typeface="Times New Roman"/>
            </a:endParaRPr>
          </a:p>
          <a:p>
            <a:pPr indent="-317500" lvl="0" marL="457200" rtl="0" algn="l">
              <a:spcBef>
                <a:spcPts val="1000"/>
              </a:spcBef>
              <a:spcAft>
                <a:spcPts val="100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They can increase or decrease the buses running on routes with heavy increase and decrease in ridership </a:t>
            </a:r>
            <a:r>
              <a:rPr lang="en" sz="1400">
                <a:solidFill>
                  <a:srgbClr val="000000"/>
                </a:solidFill>
                <a:latin typeface="Times New Roman"/>
                <a:ea typeface="Times New Roman"/>
                <a:cs typeface="Times New Roman"/>
                <a:sym typeface="Times New Roman"/>
              </a:rPr>
              <a:t>respectively</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8"/>
          <p:cNvSpPr txBox="1"/>
          <p:nvPr>
            <p:ph type="ctrTitle"/>
          </p:nvPr>
        </p:nvSpPr>
        <p:spPr>
          <a:xfrm>
            <a:off x="729625" y="180500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a:t>
            </a:r>
            <a:endParaRPr/>
          </a:p>
        </p:txBody>
      </p:sp>
      <p:sp>
        <p:nvSpPr>
          <p:cNvPr id="401" name="Google Shape;401;p48"/>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ctrTitle"/>
          </p:nvPr>
        </p:nvSpPr>
        <p:spPr>
          <a:xfrm>
            <a:off x="119950" y="308250"/>
            <a:ext cx="7688100" cy="8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49" name="Google Shape;149;p16"/>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a:p>
        </p:txBody>
      </p:sp>
      <p:cxnSp>
        <p:nvCxnSpPr>
          <p:cNvPr id="150" name="Google Shape;150;p16"/>
          <p:cNvCxnSpPr>
            <a:stCxn id="151" idx="6"/>
            <a:endCxn id="152" idx="2"/>
          </p:cNvCxnSpPr>
          <p:nvPr/>
        </p:nvCxnSpPr>
        <p:spPr>
          <a:xfrm>
            <a:off x="2947825" y="2571750"/>
            <a:ext cx="702300" cy="936000"/>
          </a:xfrm>
          <a:prstGeom prst="bentConnector3">
            <a:avLst>
              <a:gd fmla="val 49995" name="adj1"/>
            </a:avLst>
          </a:prstGeom>
          <a:noFill/>
          <a:ln cap="flat" cmpd="sng" w="9525">
            <a:solidFill>
              <a:srgbClr val="C2C2C2"/>
            </a:solidFill>
            <a:prstDash val="solid"/>
            <a:round/>
            <a:headEnd len="sm" w="sm" type="none"/>
            <a:tailEnd len="sm" w="sm" type="none"/>
          </a:ln>
        </p:spPr>
      </p:cxnSp>
      <p:cxnSp>
        <p:nvCxnSpPr>
          <p:cNvPr id="153" name="Google Shape;153;p16"/>
          <p:cNvCxnSpPr>
            <a:stCxn id="151" idx="6"/>
            <a:endCxn id="154" idx="2"/>
          </p:cNvCxnSpPr>
          <p:nvPr/>
        </p:nvCxnSpPr>
        <p:spPr>
          <a:xfrm flipH="1" rot="10800000">
            <a:off x="2947825" y="1635750"/>
            <a:ext cx="702300" cy="936000"/>
          </a:xfrm>
          <a:prstGeom prst="bentConnector3">
            <a:avLst>
              <a:gd fmla="val 49995" name="adj1"/>
            </a:avLst>
          </a:prstGeom>
          <a:noFill/>
          <a:ln cap="flat" cmpd="sng" w="9525">
            <a:solidFill>
              <a:srgbClr val="C2C2C2"/>
            </a:solidFill>
            <a:prstDash val="solid"/>
            <a:round/>
            <a:headEnd len="sm" w="sm" type="none"/>
            <a:tailEnd len="sm" w="sm" type="none"/>
          </a:ln>
        </p:spPr>
      </p:cxnSp>
      <p:cxnSp>
        <p:nvCxnSpPr>
          <p:cNvPr id="155" name="Google Shape;155;p16"/>
          <p:cNvCxnSpPr>
            <a:stCxn id="156" idx="3"/>
            <a:endCxn id="157" idx="2"/>
          </p:cNvCxnSpPr>
          <p:nvPr/>
        </p:nvCxnSpPr>
        <p:spPr>
          <a:xfrm flipH="1" rot="10800000">
            <a:off x="5006350" y="1178550"/>
            <a:ext cx="586200" cy="457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58" name="Google Shape;158;p16"/>
          <p:cNvCxnSpPr>
            <a:stCxn id="156" idx="3"/>
            <a:endCxn id="159" idx="2"/>
          </p:cNvCxnSpPr>
          <p:nvPr/>
        </p:nvCxnSpPr>
        <p:spPr>
          <a:xfrm>
            <a:off x="5006350" y="1635750"/>
            <a:ext cx="586200" cy="4425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60" name="Google Shape;160;p16"/>
          <p:cNvCxnSpPr>
            <a:stCxn id="161" idx="3"/>
            <a:endCxn id="162" idx="2"/>
          </p:cNvCxnSpPr>
          <p:nvPr/>
        </p:nvCxnSpPr>
        <p:spPr>
          <a:xfrm flipH="1" rot="10800000">
            <a:off x="5006350" y="3050550"/>
            <a:ext cx="586200" cy="457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63" name="Google Shape;163;p16"/>
          <p:cNvCxnSpPr>
            <a:stCxn id="161" idx="3"/>
            <a:endCxn id="164" idx="2"/>
          </p:cNvCxnSpPr>
          <p:nvPr/>
        </p:nvCxnSpPr>
        <p:spPr>
          <a:xfrm>
            <a:off x="5006350" y="3507750"/>
            <a:ext cx="586200" cy="457200"/>
          </a:xfrm>
          <a:prstGeom prst="bentConnector3">
            <a:avLst>
              <a:gd fmla="val 50000" name="adj1"/>
            </a:avLst>
          </a:prstGeom>
          <a:noFill/>
          <a:ln cap="flat" cmpd="sng" w="9525">
            <a:solidFill>
              <a:srgbClr val="C2C2C2"/>
            </a:solidFill>
            <a:prstDash val="solid"/>
            <a:round/>
            <a:headEnd len="sm" w="sm" type="none"/>
            <a:tailEnd len="sm" w="sm" type="none"/>
          </a:ln>
        </p:spPr>
      </p:cxnSp>
      <p:grpSp>
        <p:nvGrpSpPr>
          <p:cNvPr id="165" name="Google Shape;165;p16"/>
          <p:cNvGrpSpPr/>
          <p:nvPr/>
        </p:nvGrpSpPr>
        <p:grpSpPr>
          <a:xfrm>
            <a:off x="5592550" y="1018950"/>
            <a:ext cx="1356300" cy="319200"/>
            <a:chOff x="5592550" y="1018950"/>
            <a:chExt cx="1356300" cy="319200"/>
          </a:xfrm>
        </p:grpSpPr>
        <p:sp>
          <p:nvSpPr>
            <p:cNvPr id="166" name="Google Shape;166;p16"/>
            <p:cNvSpPr/>
            <p:nvPr/>
          </p:nvSpPr>
          <p:spPr>
            <a:xfrm>
              <a:off x="5766550" y="10189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Daily ridership</a:t>
              </a:r>
              <a:endParaRPr sz="1100">
                <a:solidFill>
                  <a:srgbClr val="3D3D3D"/>
                </a:solidFill>
                <a:latin typeface="Roboto"/>
                <a:ea typeface="Roboto"/>
                <a:cs typeface="Roboto"/>
                <a:sym typeface="Roboto"/>
              </a:endParaRPr>
            </a:p>
          </p:txBody>
        </p:sp>
        <p:sp>
          <p:nvSpPr>
            <p:cNvPr id="157" name="Google Shape;157;p16"/>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6"/>
          <p:cNvGrpSpPr/>
          <p:nvPr/>
        </p:nvGrpSpPr>
        <p:grpSpPr>
          <a:xfrm>
            <a:off x="3650050" y="1476150"/>
            <a:ext cx="1356300" cy="319200"/>
            <a:chOff x="3650050" y="1476150"/>
            <a:chExt cx="1356300" cy="319200"/>
          </a:xfrm>
        </p:grpSpPr>
        <p:sp>
          <p:nvSpPr>
            <p:cNvPr id="156" name="Google Shape;156;p16"/>
            <p:cNvSpPr/>
            <p:nvPr/>
          </p:nvSpPr>
          <p:spPr>
            <a:xfrm>
              <a:off x="3824050" y="14761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Bus dataset</a:t>
              </a:r>
              <a:endParaRPr sz="1100">
                <a:solidFill>
                  <a:srgbClr val="3D3D3D"/>
                </a:solidFill>
                <a:latin typeface="Roboto"/>
                <a:ea typeface="Roboto"/>
                <a:cs typeface="Roboto"/>
                <a:sym typeface="Roboto"/>
              </a:endParaRPr>
            </a:p>
          </p:txBody>
        </p:sp>
        <p:sp>
          <p:nvSpPr>
            <p:cNvPr id="154" name="Google Shape;154;p16"/>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6"/>
          <p:cNvGrpSpPr/>
          <p:nvPr/>
        </p:nvGrpSpPr>
        <p:grpSpPr>
          <a:xfrm>
            <a:off x="1585550" y="2412150"/>
            <a:ext cx="1362275" cy="319200"/>
            <a:chOff x="1596750" y="2412150"/>
            <a:chExt cx="1362275" cy="319200"/>
          </a:xfrm>
        </p:grpSpPr>
        <p:sp>
          <p:nvSpPr>
            <p:cNvPr id="169" name="Google Shape;169;p16"/>
            <p:cNvSpPr/>
            <p:nvPr/>
          </p:nvSpPr>
          <p:spPr>
            <a:xfrm>
              <a:off x="1596750" y="24121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3D3D3D"/>
                  </a:solidFill>
                  <a:latin typeface="Roboto"/>
                  <a:ea typeface="Roboto"/>
                  <a:cs typeface="Roboto"/>
                  <a:sym typeface="Roboto"/>
                </a:rPr>
                <a:t>CTA Dataset</a:t>
              </a:r>
              <a:endParaRPr sz="1100">
                <a:solidFill>
                  <a:srgbClr val="3D3D3D"/>
                </a:solidFill>
                <a:latin typeface="Roboto"/>
                <a:ea typeface="Roboto"/>
                <a:cs typeface="Roboto"/>
                <a:sym typeface="Roboto"/>
              </a:endParaRPr>
            </a:p>
          </p:txBody>
        </p:sp>
        <p:sp>
          <p:nvSpPr>
            <p:cNvPr id="151" name="Google Shape;151;p16"/>
            <p:cNvSpPr/>
            <p:nvPr/>
          </p:nvSpPr>
          <p:spPr>
            <a:xfrm>
              <a:off x="2785025" y="2484750"/>
              <a:ext cx="174000" cy="174000"/>
            </a:xfrm>
            <a:prstGeom prst="ellips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6"/>
          <p:cNvGrpSpPr/>
          <p:nvPr/>
        </p:nvGrpSpPr>
        <p:grpSpPr>
          <a:xfrm>
            <a:off x="3650050" y="3348150"/>
            <a:ext cx="1356300" cy="319200"/>
            <a:chOff x="3650050" y="3348150"/>
            <a:chExt cx="1356300" cy="319200"/>
          </a:xfrm>
        </p:grpSpPr>
        <p:sp>
          <p:nvSpPr>
            <p:cNvPr id="161" name="Google Shape;161;p16"/>
            <p:cNvSpPr/>
            <p:nvPr/>
          </p:nvSpPr>
          <p:spPr>
            <a:xfrm>
              <a:off x="3824050" y="33481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Train dataset</a:t>
              </a:r>
              <a:endParaRPr sz="1100">
                <a:solidFill>
                  <a:srgbClr val="3D3D3D"/>
                </a:solidFill>
                <a:latin typeface="Roboto"/>
                <a:ea typeface="Roboto"/>
                <a:cs typeface="Roboto"/>
                <a:sym typeface="Roboto"/>
              </a:endParaRPr>
            </a:p>
          </p:txBody>
        </p:sp>
        <p:sp>
          <p:nvSpPr>
            <p:cNvPr id="152" name="Google Shape;152;p16"/>
            <p:cNvSpPr/>
            <p:nvPr/>
          </p:nvSpPr>
          <p:spPr>
            <a:xfrm>
              <a:off x="3650050" y="3420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6"/>
          <p:cNvGrpSpPr/>
          <p:nvPr/>
        </p:nvGrpSpPr>
        <p:grpSpPr>
          <a:xfrm>
            <a:off x="5592550" y="1933350"/>
            <a:ext cx="2042700" cy="319200"/>
            <a:chOff x="5592550" y="1933350"/>
            <a:chExt cx="2042700" cy="319200"/>
          </a:xfrm>
        </p:grpSpPr>
        <p:sp>
          <p:nvSpPr>
            <p:cNvPr id="172" name="Google Shape;172;p16"/>
            <p:cNvSpPr/>
            <p:nvPr/>
          </p:nvSpPr>
          <p:spPr>
            <a:xfrm>
              <a:off x="5766550" y="1933350"/>
              <a:ext cx="18687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Monthly ridership</a:t>
              </a:r>
              <a:endParaRPr sz="1100">
                <a:solidFill>
                  <a:srgbClr val="3D3D3D"/>
                </a:solidFill>
                <a:latin typeface="Roboto"/>
                <a:ea typeface="Roboto"/>
                <a:cs typeface="Roboto"/>
                <a:sym typeface="Roboto"/>
              </a:endParaRPr>
            </a:p>
          </p:txBody>
        </p:sp>
        <p:sp>
          <p:nvSpPr>
            <p:cNvPr id="159" name="Google Shape;159;p16"/>
            <p:cNvSpPr/>
            <p:nvPr/>
          </p:nvSpPr>
          <p:spPr>
            <a:xfrm>
              <a:off x="5592550" y="19912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6"/>
          <p:cNvGrpSpPr/>
          <p:nvPr/>
        </p:nvGrpSpPr>
        <p:grpSpPr>
          <a:xfrm>
            <a:off x="5592550" y="2890950"/>
            <a:ext cx="1356300" cy="319200"/>
            <a:chOff x="5592550" y="2890950"/>
            <a:chExt cx="1356300" cy="319200"/>
          </a:xfrm>
        </p:grpSpPr>
        <p:sp>
          <p:nvSpPr>
            <p:cNvPr id="174" name="Google Shape;174;p16"/>
            <p:cNvSpPr/>
            <p:nvPr/>
          </p:nvSpPr>
          <p:spPr>
            <a:xfrm>
              <a:off x="5766550" y="28909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Daily ridership</a:t>
              </a:r>
              <a:endParaRPr sz="1100">
                <a:solidFill>
                  <a:srgbClr val="3D3D3D"/>
                </a:solidFill>
                <a:latin typeface="Roboto"/>
                <a:ea typeface="Roboto"/>
                <a:cs typeface="Roboto"/>
                <a:sym typeface="Roboto"/>
              </a:endParaRPr>
            </a:p>
          </p:txBody>
        </p:sp>
        <p:sp>
          <p:nvSpPr>
            <p:cNvPr id="162" name="Google Shape;162;p16"/>
            <p:cNvSpPr/>
            <p:nvPr/>
          </p:nvSpPr>
          <p:spPr>
            <a:xfrm>
              <a:off x="5592550" y="2963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6"/>
          <p:cNvGrpSpPr/>
          <p:nvPr/>
        </p:nvGrpSpPr>
        <p:grpSpPr>
          <a:xfrm>
            <a:off x="5592550" y="3805350"/>
            <a:ext cx="2042700" cy="319200"/>
            <a:chOff x="5592550" y="3805350"/>
            <a:chExt cx="2042700" cy="319200"/>
          </a:xfrm>
        </p:grpSpPr>
        <p:sp>
          <p:nvSpPr>
            <p:cNvPr id="176" name="Google Shape;176;p16"/>
            <p:cNvSpPr/>
            <p:nvPr/>
          </p:nvSpPr>
          <p:spPr>
            <a:xfrm>
              <a:off x="5766550" y="3805350"/>
              <a:ext cx="18687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Monthly ridership</a:t>
              </a:r>
              <a:endParaRPr sz="1100">
                <a:solidFill>
                  <a:srgbClr val="3D3D3D"/>
                </a:solidFill>
                <a:latin typeface="Roboto"/>
                <a:ea typeface="Roboto"/>
                <a:cs typeface="Roboto"/>
                <a:sym typeface="Roboto"/>
              </a:endParaRPr>
            </a:p>
          </p:txBody>
        </p:sp>
        <p:sp>
          <p:nvSpPr>
            <p:cNvPr id="164" name="Google Shape;164;p16"/>
            <p:cNvSpPr/>
            <p:nvPr/>
          </p:nvSpPr>
          <p:spPr>
            <a:xfrm>
              <a:off x="5592550" y="38779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7"/>
          <p:cNvSpPr txBox="1"/>
          <p:nvPr>
            <p:ph type="ctrTitle"/>
          </p:nvPr>
        </p:nvSpPr>
        <p:spPr>
          <a:xfrm>
            <a:off x="194800" y="434900"/>
            <a:ext cx="7688100" cy="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82" name="Google Shape;182;p17"/>
          <p:cNvSpPr txBox="1"/>
          <p:nvPr>
            <p:ph idx="1" type="subTitle"/>
          </p:nvPr>
        </p:nvSpPr>
        <p:spPr>
          <a:xfrm>
            <a:off x="96500" y="1572625"/>
            <a:ext cx="8661600" cy="31437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Separated Year and Month from Date and added columns for them </a:t>
            </a:r>
            <a:endParaRPr sz="1400">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Dropped all the NaN &amp; double values </a:t>
            </a:r>
            <a:endParaRPr sz="1400">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Converted String into Int in of month total column</a:t>
            </a:r>
            <a:endParaRPr sz="1400">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Adjusted all the values for the leap year </a:t>
            </a:r>
            <a:endParaRPr sz="1400">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Dropped special routes which did not operate every month of all the years (for Some part of the exploration) </a:t>
            </a:r>
            <a:endParaRPr sz="1400">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Dropped Unnecessary Columns </a:t>
            </a:r>
            <a:endParaRPr sz="1400">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Separated columns with multiple entries </a:t>
            </a:r>
            <a:endParaRPr sz="1400">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Added new column of days by extracting the days </a:t>
            </a:r>
            <a:endParaRPr sz="1400">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Grouped the dataset on the basis of 4 features such as route, day, year</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8"/>
          <p:cNvSpPr txBox="1"/>
          <p:nvPr>
            <p:ph type="ctrTitle"/>
          </p:nvPr>
        </p:nvSpPr>
        <p:spPr>
          <a:xfrm>
            <a:off x="54000" y="439550"/>
            <a:ext cx="9036000" cy="9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a:t>
            </a:r>
            <a:endParaRPr/>
          </a:p>
        </p:txBody>
      </p:sp>
      <p:sp>
        <p:nvSpPr>
          <p:cNvPr id="188" name="Google Shape;188;p18"/>
          <p:cNvSpPr txBox="1"/>
          <p:nvPr>
            <p:ph idx="1" type="subTitle"/>
          </p:nvPr>
        </p:nvSpPr>
        <p:spPr>
          <a:xfrm>
            <a:off x="256900" y="1700950"/>
            <a:ext cx="8160900" cy="30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Times New Roman"/>
                <a:ea typeface="Times New Roman"/>
                <a:cs typeface="Times New Roman"/>
                <a:sym typeface="Times New Roman"/>
              </a:rPr>
              <a:t>Granularity</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data </a:t>
            </a:r>
            <a:r>
              <a:rPr lang="en" sz="1400">
                <a:solidFill>
                  <a:srgbClr val="000000"/>
                </a:solidFill>
                <a:latin typeface="Times New Roman"/>
                <a:ea typeface="Times New Roman"/>
                <a:cs typeface="Times New Roman"/>
                <a:sym typeface="Times New Roman"/>
              </a:rPr>
              <a:t>is grained in monthly fashion for both the bus as well as train datasets</a:t>
            </a:r>
            <a:endParaRPr sz="1400">
              <a:solidFill>
                <a:srgbClr val="000000"/>
              </a:solidFill>
              <a:latin typeface="Times New Roman"/>
              <a:ea typeface="Times New Roman"/>
              <a:cs typeface="Times New Roman"/>
              <a:sym typeface="Times New Roman"/>
            </a:endParaRPr>
          </a:p>
          <a:p>
            <a:pPr indent="-317500" lvl="0" marL="457200" rtl="0" algn="l">
              <a:spcBef>
                <a:spcPts val="1000"/>
              </a:spcBef>
              <a:spcAft>
                <a:spcPts val="100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Data is divided for each bus and each train.</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9"/>
          <p:cNvSpPr txBox="1"/>
          <p:nvPr>
            <p:ph type="ctrTitle"/>
          </p:nvPr>
        </p:nvSpPr>
        <p:spPr>
          <a:xfrm>
            <a:off x="55775" y="434900"/>
            <a:ext cx="7688100" cy="8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94" name="Google Shape;194;p19"/>
          <p:cNvSpPr txBox="1"/>
          <p:nvPr>
            <p:ph idx="1" type="subTitle"/>
          </p:nvPr>
        </p:nvSpPr>
        <p:spPr>
          <a:xfrm>
            <a:off x="55775" y="1594000"/>
            <a:ext cx="8361900" cy="35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000000"/>
                </a:solidFill>
                <a:latin typeface="Times New Roman"/>
                <a:ea typeface="Times New Roman"/>
                <a:cs typeface="Times New Roman"/>
                <a:sym typeface="Times New Roman"/>
              </a:rPr>
              <a:t>Structure</a:t>
            </a:r>
            <a:endParaRPr b="1" sz="19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solidFill>
                  <a:srgbClr val="000000"/>
                </a:solidFill>
                <a:latin typeface="Times New Roman"/>
                <a:ea typeface="Times New Roman"/>
                <a:cs typeface="Times New Roman"/>
                <a:sym typeface="Times New Roman"/>
              </a:rPr>
              <a:t>Tabular form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solidFill>
                  <a:srgbClr val="000000"/>
                </a:solidFill>
                <a:latin typeface="Times New Roman"/>
                <a:ea typeface="Times New Roman"/>
                <a:cs typeface="Times New Roman"/>
                <a:sym typeface="Times New Roman"/>
              </a:rPr>
              <a:t>The data is in the form of CSV files</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solidFill>
                  <a:srgbClr val="000000"/>
                </a:solidFill>
                <a:latin typeface="Times New Roman"/>
                <a:ea typeface="Times New Roman"/>
                <a:cs typeface="Times New Roman"/>
                <a:sym typeface="Times New Roman"/>
              </a:rPr>
              <a:t>Bus dataset columns : bus route, route name, average ridership for weekdays, saturday and sundays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solidFill>
                  <a:srgbClr val="000000"/>
                </a:solidFill>
                <a:latin typeface="Times New Roman"/>
                <a:ea typeface="Times New Roman"/>
                <a:cs typeface="Times New Roman"/>
                <a:sym typeface="Times New Roman"/>
              </a:rPr>
              <a:t>Train dataset columns: Train station, month, average weekday, saturday and sunday ridership</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0"/>
          <p:cNvSpPr txBox="1"/>
          <p:nvPr>
            <p:ph type="ctrTitle"/>
          </p:nvPr>
        </p:nvSpPr>
        <p:spPr>
          <a:xfrm>
            <a:off x="50125" y="436250"/>
            <a:ext cx="9093900" cy="13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a:t>
            </a:r>
            <a:endParaRPr/>
          </a:p>
        </p:txBody>
      </p:sp>
      <p:sp>
        <p:nvSpPr>
          <p:cNvPr id="200" name="Google Shape;200;p20"/>
          <p:cNvSpPr txBox="1"/>
          <p:nvPr>
            <p:ph idx="1" type="subTitle"/>
          </p:nvPr>
        </p:nvSpPr>
        <p:spPr>
          <a:xfrm>
            <a:off x="501125" y="1473875"/>
            <a:ext cx="6409200" cy="6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Times New Roman"/>
                <a:ea typeface="Times New Roman"/>
                <a:cs typeface="Times New Roman"/>
                <a:sym typeface="Times New Roman"/>
              </a:rPr>
              <a:t>Tempora</a:t>
            </a:r>
            <a:r>
              <a:rPr b="1" lang="en" sz="1800">
                <a:solidFill>
                  <a:srgbClr val="000000"/>
                </a:solidFill>
                <a:latin typeface="Times New Roman"/>
                <a:ea typeface="Times New Roman"/>
                <a:cs typeface="Times New Roman"/>
                <a:sym typeface="Times New Roman"/>
              </a:rPr>
              <a:t>lity</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data we have collected ranges from </a:t>
            </a:r>
            <a:r>
              <a:rPr lang="en" sz="1400">
                <a:solidFill>
                  <a:srgbClr val="000000"/>
                </a:solidFill>
                <a:latin typeface="Times New Roman"/>
                <a:ea typeface="Times New Roman"/>
                <a:cs typeface="Times New Roman"/>
                <a:sym typeface="Times New Roman"/>
              </a:rPr>
              <a:t> 1st January 2001 to 1st December 2019</a:t>
            </a:r>
            <a:endParaRPr/>
          </a:p>
          <a:p>
            <a:pPr indent="0" lvl="0" marL="0" rtl="0" algn="l">
              <a:spcBef>
                <a:spcPts val="0"/>
              </a:spcBef>
              <a:spcAft>
                <a:spcPts val="0"/>
              </a:spcAft>
              <a:buNone/>
            </a:pPr>
            <a:r>
              <a:t/>
            </a:r>
            <a:endParaRPr b="1" sz="1800">
              <a:solidFill>
                <a:srgbClr val="000000"/>
              </a:solidFill>
              <a:latin typeface="Times New Roman"/>
              <a:ea typeface="Times New Roman"/>
              <a:cs typeface="Times New Roman"/>
              <a:sym typeface="Times New Roman"/>
            </a:endParaRPr>
          </a:p>
        </p:txBody>
      </p:sp>
      <p:pic>
        <p:nvPicPr>
          <p:cNvPr id="201" name="Google Shape;201;p20"/>
          <p:cNvPicPr preferRelativeResize="0"/>
          <p:nvPr/>
        </p:nvPicPr>
        <p:blipFill>
          <a:blip r:embed="rId3">
            <a:alphaModFix/>
          </a:blip>
          <a:stretch>
            <a:fillRect/>
          </a:stretch>
        </p:blipFill>
        <p:spPr>
          <a:xfrm>
            <a:off x="152400" y="2346150"/>
            <a:ext cx="7106651" cy="2644951"/>
          </a:xfrm>
          <a:prstGeom prst="rect">
            <a:avLst/>
          </a:prstGeom>
          <a:noFill/>
          <a:ln>
            <a:noFill/>
          </a:ln>
        </p:spPr>
      </p:pic>
      <p:sp>
        <p:nvSpPr>
          <p:cNvPr id="202" name="Google Shape;202;p20"/>
          <p:cNvSpPr/>
          <p:nvPr/>
        </p:nvSpPr>
        <p:spPr>
          <a:xfrm>
            <a:off x="1303425" y="2661975"/>
            <a:ext cx="12633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1303425" y="4754475"/>
            <a:ext cx="12633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1"/>
          <p:cNvSpPr txBox="1"/>
          <p:nvPr>
            <p:ph type="ctrTitle"/>
          </p:nvPr>
        </p:nvSpPr>
        <p:spPr>
          <a:xfrm>
            <a:off x="60900" y="418175"/>
            <a:ext cx="8306700" cy="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a:t>
            </a:r>
            <a:endParaRPr/>
          </a:p>
        </p:txBody>
      </p:sp>
      <p:sp>
        <p:nvSpPr>
          <p:cNvPr id="209" name="Google Shape;209;p21"/>
          <p:cNvSpPr txBox="1"/>
          <p:nvPr>
            <p:ph idx="1" type="subTitle"/>
          </p:nvPr>
        </p:nvSpPr>
        <p:spPr>
          <a:xfrm>
            <a:off x="217950" y="1540525"/>
            <a:ext cx="8306700" cy="33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Times New Roman"/>
                <a:ea typeface="Times New Roman"/>
                <a:cs typeface="Times New Roman"/>
                <a:sym typeface="Times New Roman"/>
              </a:rPr>
              <a:t>Scope</a:t>
            </a:r>
            <a:endParaRPr b="1" sz="1800">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We have complete data with respect to scope. </a:t>
            </a:r>
            <a:endParaRPr sz="1400">
              <a:solidFill>
                <a:srgbClr val="000000"/>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We filtered some of the columns from both the datasets </a:t>
            </a:r>
            <a:endParaRPr sz="1400">
              <a:solidFill>
                <a:srgbClr val="000000"/>
              </a:solidFill>
              <a:latin typeface="Times New Roman"/>
              <a:ea typeface="Times New Roman"/>
              <a:cs typeface="Times New Roman"/>
              <a:sym typeface="Times New Roman"/>
            </a:endParaRPr>
          </a:p>
          <a:p>
            <a:pPr indent="-317500" lvl="0" marL="457200" marR="0" rtl="0" algn="l">
              <a:lnSpc>
                <a:spcPct val="2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Coverage remains the same after filtering</a:t>
            </a:r>
            <a:endParaRPr sz="1400">
              <a:solidFill>
                <a:srgbClr val="000000"/>
              </a:solidFill>
              <a:latin typeface="Times New Roman"/>
              <a:ea typeface="Times New Roman"/>
              <a:cs typeface="Times New Roman"/>
              <a:sym typeface="Times New Roman"/>
            </a:endParaRPr>
          </a:p>
          <a:p>
            <a:pPr indent="0" lvl="0" marL="457200" marR="0" rtl="0" algn="l">
              <a:lnSpc>
                <a:spcPct val="100000"/>
              </a:lnSpc>
              <a:spcBef>
                <a:spcPts val="10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