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9" r:id="rId4"/>
    <p:sldId id="258" r:id="rId5"/>
    <p:sldId id="259" r:id="rId6"/>
    <p:sldId id="260" r:id="rId7"/>
    <p:sldId id="261" r:id="rId8"/>
    <p:sldId id="265" r:id="rId9"/>
    <p:sldId id="262" r:id="rId10"/>
    <p:sldId id="264" r:id="rId11"/>
    <p:sldId id="263" r:id="rId12"/>
    <p:sldId id="275" r:id="rId13"/>
    <p:sldId id="287" r:id="rId14"/>
    <p:sldId id="266" r:id="rId15"/>
    <p:sldId id="276" r:id="rId16"/>
    <p:sldId id="277" r:id="rId17"/>
    <p:sldId id="278" r:id="rId18"/>
    <p:sldId id="323" r:id="rId19"/>
    <p:sldId id="279" r:id="rId20"/>
    <p:sldId id="280" r:id="rId21"/>
    <p:sldId id="288" r:id="rId22"/>
    <p:sldId id="281" r:id="rId23"/>
    <p:sldId id="282" r:id="rId24"/>
    <p:sldId id="283" r:id="rId25"/>
    <p:sldId id="284" r:id="rId26"/>
    <p:sldId id="267" r:id="rId27"/>
    <p:sldId id="285" r:id="rId28"/>
    <p:sldId id="322" r:id="rId29"/>
    <p:sldId id="290" r:id="rId30"/>
    <p:sldId id="291" r:id="rId31"/>
    <p:sldId id="296" r:id="rId32"/>
    <p:sldId id="297" r:id="rId33"/>
    <p:sldId id="298" r:id="rId34"/>
    <p:sldId id="299" r:id="rId35"/>
    <p:sldId id="300" r:id="rId36"/>
    <p:sldId id="301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10" r:id="rId45"/>
    <p:sldId id="311" r:id="rId46"/>
    <p:sldId id="312" r:id="rId47"/>
    <p:sldId id="313" r:id="rId48"/>
    <p:sldId id="314" r:id="rId49"/>
    <p:sldId id="315" r:id="rId50"/>
    <p:sldId id="316" r:id="rId51"/>
    <p:sldId id="317" r:id="rId52"/>
    <p:sldId id="318" r:id="rId53"/>
    <p:sldId id="319" r:id="rId54"/>
    <p:sldId id="320" r:id="rId55"/>
    <p:sldId id="321" r:id="rId5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71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9"/>
  </p:normalViewPr>
  <p:slideViewPr>
    <p:cSldViewPr>
      <p:cViewPr varScale="1">
        <p:scale>
          <a:sx n="102" d="100"/>
          <a:sy n="102" d="100"/>
        </p:scale>
        <p:origin x="192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 descr="wordpress PPT template tit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68400"/>
            <a:ext cx="7772400" cy="1470025"/>
          </a:xfrm>
        </p:spPr>
        <p:txBody>
          <a:bodyPr/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24175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4FC3547-FFE7-4F09-AAE4-BF1057E9955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2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4099" grpId="0">
        <p:tmplLst>
          <p:tmpl>
            <p:tnLst>
              <p:par>
                <p:cTn presetID="53" presetClass="entr" presetSubtype="0" fill="hold" nodeType="afterEffect">
                  <p:stCondLst>
                    <p:cond delay="0"/>
                  </p:stCondLst>
                  <p:iterate type="lt">
                    <p:tmPct val="4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D7DB91-D15D-4336-BDEA-1855D05F478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97794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73038"/>
            <a:ext cx="2057400" cy="59531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3038"/>
            <a:ext cx="6019800" cy="5953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1F9FC3-54FC-4460-A137-812023E6B0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5898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C408B0-B2D4-4AA6-B73C-30D0DDF8F8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1146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56FE21-332A-43AB-99DE-92F6B4B373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45868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550123-92D8-48DD-9FB9-F620E60472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2258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E8810F-2CD2-437B-AE87-63CA3948ED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1264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429872-50D4-4814-AB40-83E8F887C5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0500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62F44B-53CF-49F5-8682-31DBDF4230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125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C4C3A6-A796-4B85-A55A-E9544E622B8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871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8A34EC-0905-4594-84AB-8B0688DAC3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4946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wordpress PPT template slid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73038"/>
            <a:ext cx="7138988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8125" y="6245225"/>
            <a:ext cx="134143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52FC61E-3008-45F3-8B4D-A4F6C116986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2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2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2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52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302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  <p:bldP spid="102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.png"/><Relationship Id="rId7" Type="http://schemas.openxmlformats.org/officeDocument/2006/relationships/image" Target="../media/image17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hyperlink" Target="http://en.wikipedia.org/wiki/Nutch" TargetMode="Externa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6.png"/><Relationship Id="rId7" Type="http://schemas.openxmlformats.org/officeDocument/2006/relationships/image" Target="../media/image2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52600" y="609600"/>
            <a:ext cx="6248400" cy="1470025"/>
          </a:xfrm>
        </p:spPr>
        <p:txBody>
          <a:bodyPr/>
          <a:lstStyle/>
          <a:p>
            <a:r>
              <a:rPr lang="en-US" b="1" dirty="0" err="1">
                <a:solidFill>
                  <a:srgbClr val="00B050"/>
                </a:solidFill>
                <a:latin typeface="Cambria" pitchFamily="18" charset="0"/>
              </a:rPr>
              <a:t>Hadoop</a:t>
            </a:r>
            <a:r>
              <a:rPr lang="en-US" b="1" dirty="0">
                <a:solidFill>
                  <a:srgbClr val="00B050"/>
                </a:solidFill>
                <a:latin typeface="Cambria" pitchFamily="18" charset="0"/>
              </a:rPr>
              <a:t>, a distributed framework for Big Data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4038600"/>
            <a:ext cx="3558745" cy="2743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5943600"/>
            <a:ext cx="3429000" cy="87564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itchFamily="18" charset="0"/>
              </a:rPr>
              <a:t>What is </a:t>
            </a:r>
            <a:r>
              <a:rPr lang="en-US" dirty="0" err="1">
                <a:latin typeface="Cambria" pitchFamily="18" charset="0"/>
              </a:rPr>
              <a:t>Hadoop</a:t>
            </a:r>
            <a:r>
              <a:rPr lang="en-US" dirty="0">
                <a:latin typeface="Cambria" pitchFamily="18" charset="0"/>
              </a:rPr>
              <a:t>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371600" y="1066800"/>
            <a:ext cx="6629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 err="1"/>
              <a:t>Hadoop</a:t>
            </a:r>
            <a:r>
              <a:rPr lang="en-US" b="1" u="sng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u="sn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 open-source software framework that supports data-intensive distributed applications, licensed under the Apache v2 license.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Goals / Requirements: </a:t>
            </a:r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Abstract and facilitate the storage and processing of large and/or rapidly growing data sets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Structured and non-structured data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Simple programming models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High scalability and availability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commodity (cheap!) hardware with little redundancy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Fault-tolerance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Move computation rather than data</a:t>
            </a:r>
          </a:p>
        </p:txBody>
      </p:sp>
    </p:spTree>
    <p:extLst>
      <p:ext uri="{BB962C8B-B14F-4D97-AF65-F5344CB8AC3E}">
        <p14:creationId xmlns:p14="http://schemas.microsoft.com/office/powerpoint/2010/main" val="376217138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mbria" pitchFamily="18" charset="0"/>
              </a:rPr>
              <a:t>Hadoop</a:t>
            </a:r>
            <a:r>
              <a:rPr lang="en-US" dirty="0">
                <a:latin typeface="Cambria" pitchFamily="18" charset="0"/>
              </a:rPr>
              <a:t> Framework Tools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  <p:pic>
        <p:nvPicPr>
          <p:cNvPr id="5" name="Picture 2" descr="http://rationalintelligence.com/wp_log/wp-content/uploads/2011/08/Picture2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440" y="1371600"/>
            <a:ext cx="7543800" cy="4357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4652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73038"/>
            <a:ext cx="7138988" cy="490537"/>
          </a:xfrm>
        </p:spPr>
        <p:txBody>
          <a:bodyPr/>
          <a:lstStyle/>
          <a:p>
            <a:r>
              <a:rPr lang="en-US" dirty="0" err="1">
                <a:latin typeface="Cambria" pitchFamily="18" charset="0"/>
              </a:rPr>
              <a:t>Hadoop’s</a:t>
            </a:r>
            <a:r>
              <a:rPr lang="en-US" dirty="0">
                <a:latin typeface="Cambria" pitchFamily="18" charset="0"/>
              </a:rPr>
              <a:t> Architecture</a:t>
            </a:r>
          </a:p>
        </p:txBody>
      </p:sp>
      <p:sp>
        <p:nvSpPr>
          <p:cNvPr id="2" name="Rectangle 1"/>
          <p:cNvSpPr/>
          <p:nvPr/>
        </p:nvSpPr>
        <p:spPr>
          <a:xfrm>
            <a:off x="990600" y="1600200"/>
            <a:ext cx="7086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Distributed, with some centralization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Main nodes of cluster are where most of the computational power and storage of the system lies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Main nodes run </a:t>
            </a:r>
            <a:r>
              <a:rPr lang="en-US" dirty="0" err="1"/>
              <a:t>TaskTracker</a:t>
            </a:r>
            <a:r>
              <a:rPr lang="en-US" dirty="0"/>
              <a:t> to accept and reply to </a:t>
            </a:r>
            <a:r>
              <a:rPr lang="en-US" dirty="0" err="1"/>
              <a:t>MapReduce</a:t>
            </a:r>
            <a:r>
              <a:rPr lang="en-US" dirty="0"/>
              <a:t> tasks, and also </a:t>
            </a:r>
            <a:r>
              <a:rPr lang="en-US" dirty="0" err="1"/>
              <a:t>DataNode</a:t>
            </a:r>
            <a:r>
              <a:rPr lang="en-US" dirty="0"/>
              <a:t> to store needed blocks closely as possible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Central control node runs </a:t>
            </a:r>
            <a:r>
              <a:rPr lang="en-US" dirty="0" err="1"/>
              <a:t>NameNode</a:t>
            </a:r>
            <a:r>
              <a:rPr lang="en-US" dirty="0"/>
              <a:t> to keep track of HDFS directories &amp; files, and </a:t>
            </a:r>
            <a:r>
              <a:rPr lang="en-US" dirty="0" err="1"/>
              <a:t>JobTracker</a:t>
            </a:r>
            <a:r>
              <a:rPr lang="en-US" dirty="0"/>
              <a:t> to dispatch compute tasks to </a:t>
            </a:r>
            <a:r>
              <a:rPr lang="en-US" dirty="0" err="1"/>
              <a:t>TaskTracker</a:t>
            </a:r>
            <a:endParaRPr lang="en-US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Written in Java, also supports Python and Ruby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02693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73038"/>
            <a:ext cx="7138988" cy="490537"/>
          </a:xfrm>
        </p:spPr>
        <p:txBody>
          <a:bodyPr/>
          <a:lstStyle/>
          <a:p>
            <a:r>
              <a:rPr lang="en-US" dirty="0" err="1">
                <a:latin typeface="Cambria" pitchFamily="18" charset="0"/>
              </a:rPr>
              <a:t>Hadoop’s</a:t>
            </a:r>
            <a:r>
              <a:rPr lang="en-US" dirty="0">
                <a:latin typeface="Cambria" pitchFamily="18" charset="0"/>
              </a:rPr>
              <a:t> Architecture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  <p:pic>
        <p:nvPicPr>
          <p:cNvPr id="6" name="Picture 2" descr="http://www.atlantbh.com/wp-content/uploads/2012/01/Hadoop-Clust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744" y="1371600"/>
            <a:ext cx="7183705" cy="37932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06996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mbria" pitchFamily="18" charset="0"/>
              </a:rPr>
              <a:t>Hadoop’s</a:t>
            </a:r>
            <a:r>
              <a:rPr lang="en-US" dirty="0">
                <a:latin typeface="Cambria" pitchFamily="18" charset="0"/>
              </a:rPr>
              <a:t> Architecture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43000" y="1676400"/>
            <a:ext cx="6629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SzPct val="100000"/>
              <a:buFont typeface="Arial" panose="020B0604020202020204" pitchFamily="34" charset="0"/>
              <a:buChar char="•"/>
            </a:pPr>
            <a:r>
              <a:rPr lang="en-US" u="sng" dirty="0" err="1"/>
              <a:t>H</a:t>
            </a:r>
            <a:r>
              <a:rPr lang="en-US" dirty="0" err="1"/>
              <a:t>adoop</a:t>
            </a:r>
            <a:r>
              <a:rPr lang="en-US" dirty="0"/>
              <a:t> </a:t>
            </a:r>
            <a:r>
              <a:rPr lang="en-US" u="sng" dirty="0"/>
              <a:t>D</a:t>
            </a:r>
            <a:r>
              <a:rPr lang="en-US" dirty="0"/>
              <a:t>istributed </a:t>
            </a:r>
            <a:r>
              <a:rPr lang="en-US" u="sng" dirty="0" err="1"/>
              <a:t>F</a:t>
            </a:r>
            <a:r>
              <a:rPr lang="en-US" dirty="0" err="1"/>
              <a:t>ile</a:t>
            </a:r>
            <a:r>
              <a:rPr lang="en-US" u="sng" dirty="0" err="1"/>
              <a:t>s</a:t>
            </a:r>
            <a:r>
              <a:rPr lang="en-US" dirty="0" err="1"/>
              <a:t>ystem</a:t>
            </a:r>
            <a:endParaRPr lang="en-US" dirty="0"/>
          </a:p>
          <a:p>
            <a:pPr marL="285750" indent="-285750" algn="just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Tailored to needs of </a:t>
            </a:r>
            <a:r>
              <a:rPr lang="en-US" dirty="0" err="1"/>
              <a:t>MapReduce</a:t>
            </a:r>
            <a:r>
              <a:rPr lang="en-US" dirty="0"/>
              <a:t> </a:t>
            </a:r>
          </a:p>
          <a:p>
            <a:pPr marL="285750" indent="-285750" algn="just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Targeted towards many reads of </a:t>
            </a:r>
            <a:r>
              <a:rPr lang="en-US" dirty="0" err="1"/>
              <a:t>filestreams</a:t>
            </a:r>
            <a:endParaRPr lang="en-US" dirty="0"/>
          </a:p>
          <a:p>
            <a:pPr marL="285750" indent="-285750" algn="just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Writes are more costly </a:t>
            </a:r>
          </a:p>
          <a:p>
            <a:pPr marL="285750" indent="-285750" algn="just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High degree of data replication (3x by default)</a:t>
            </a:r>
          </a:p>
          <a:p>
            <a:pPr marL="285750" indent="-285750" algn="just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No need for RAID on normal nodes</a:t>
            </a:r>
          </a:p>
          <a:p>
            <a:pPr marL="285750" indent="-285750" algn="just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Large </a:t>
            </a:r>
            <a:r>
              <a:rPr lang="en-US" dirty="0" err="1"/>
              <a:t>blocksize</a:t>
            </a:r>
            <a:r>
              <a:rPr lang="en-US" dirty="0"/>
              <a:t> (64MB)</a:t>
            </a:r>
          </a:p>
          <a:p>
            <a:pPr marL="285750" indent="-285750" algn="just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Location awareness of </a:t>
            </a:r>
            <a:r>
              <a:rPr lang="en-US" dirty="0" err="1"/>
              <a:t>DataNodes</a:t>
            </a:r>
            <a:r>
              <a:rPr lang="en-US" dirty="0"/>
              <a:t> in network</a:t>
            </a:r>
          </a:p>
          <a:p>
            <a:pPr marL="285750" indent="-285750" algn="just">
              <a:buSzPct val="100000"/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48273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mbria" pitchFamily="18" charset="0"/>
              </a:rPr>
              <a:t>Hadoop’s</a:t>
            </a:r>
            <a:r>
              <a:rPr lang="en-US" dirty="0">
                <a:latin typeface="Cambria" pitchFamily="18" charset="0"/>
              </a:rPr>
              <a:t> Architecture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43000" y="1676400"/>
            <a:ext cx="6629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100000"/>
            </a:pPr>
            <a:r>
              <a:rPr lang="en-US" b="1" u="sng" dirty="0" err="1"/>
              <a:t>NameNode</a:t>
            </a:r>
            <a:r>
              <a:rPr lang="en-US" b="1" u="sng" dirty="0"/>
              <a:t>: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Stores metadata for the files, like the directory structure of a typical FS.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The server holding the </a:t>
            </a:r>
            <a:r>
              <a:rPr lang="en-US" dirty="0" err="1"/>
              <a:t>NameNode</a:t>
            </a:r>
            <a:r>
              <a:rPr lang="en-US" dirty="0"/>
              <a:t> instance is quite crucial, as there is only one. 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Transaction log for file deletes/adds, etc. Does not use transactions for whole blocks or file-streams, only metadata.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Handles creation of more replica blocks when necessary after a </a:t>
            </a:r>
            <a:r>
              <a:rPr lang="en-US" dirty="0" err="1"/>
              <a:t>DataNode</a:t>
            </a:r>
            <a:r>
              <a:rPr lang="en-US" dirty="0"/>
              <a:t> failure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22288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mbria" pitchFamily="18" charset="0"/>
              </a:rPr>
              <a:t>Hadoop’s</a:t>
            </a:r>
            <a:r>
              <a:rPr lang="en-US" dirty="0">
                <a:latin typeface="Cambria" pitchFamily="18" charset="0"/>
              </a:rPr>
              <a:t> Architecture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43000" y="1676400"/>
            <a:ext cx="6629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100000"/>
            </a:pPr>
            <a:r>
              <a:rPr lang="en-US" b="1" u="sng" dirty="0" err="1"/>
              <a:t>DataNode</a:t>
            </a:r>
            <a:r>
              <a:rPr lang="en-US" b="1" u="sng" dirty="0"/>
              <a:t>: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Stores the actual data in HDFS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Can run on any underlying </a:t>
            </a:r>
            <a:r>
              <a:rPr lang="en-US" dirty="0" err="1"/>
              <a:t>filesystem</a:t>
            </a:r>
            <a:r>
              <a:rPr lang="en-US" dirty="0"/>
              <a:t> (ext3/4, NTFS,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Notifies </a:t>
            </a:r>
            <a:r>
              <a:rPr lang="en-US" dirty="0" err="1"/>
              <a:t>NameNode</a:t>
            </a:r>
            <a:r>
              <a:rPr lang="en-US" dirty="0"/>
              <a:t> of what blocks it has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 err="1"/>
              <a:t>NameNode</a:t>
            </a:r>
            <a:r>
              <a:rPr lang="en-US" dirty="0"/>
              <a:t> replicates blocks 2x in local rack, 1x elsewhere</a:t>
            </a:r>
          </a:p>
        </p:txBody>
      </p:sp>
    </p:spTree>
    <p:extLst>
      <p:ext uri="{BB962C8B-B14F-4D97-AF65-F5344CB8AC3E}">
        <p14:creationId xmlns:p14="http://schemas.microsoft.com/office/powerpoint/2010/main" val="320990017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mbria" pitchFamily="18" charset="0"/>
              </a:rPr>
              <a:t>Hadoop’s</a:t>
            </a:r>
            <a:r>
              <a:rPr lang="en-US" dirty="0">
                <a:latin typeface="Cambria" pitchFamily="18" charset="0"/>
              </a:rPr>
              <a:t> Architecture: </a:t>
            </a:r>
            <a:r>
              <a:rPr lang="en-US" dirty="0" err="1">
                <a:latin typeface="Cambria" pitchFamily="18" charset="0"/>
              </a:rPr>
              <a:t>MapReduce</a:t>
            </a:r>
            <a:r>
              <a:rPr lang="en-US" dirty="0">
                <a:latin typeface="Cambria" pitchFamily="18" charset="0"/>
              </a:rPr>
              <a:t> Engine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  <p:pic>
        <p:nvPicPr>
          <p:cNvPr id="6" name="Picture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0080" y="1264920"/>
            <a:ext cx="7589520" cy="51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39491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828800"/>
            <a:ext cx="5795898" cy="3484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mbria" pitchFamily="18" charset="0"/>
              </a:rPr>
              <a:t>Hadoop’s</a:t>
            </a:r>
            <a:r>
              <a:rPr lang="en-US" dirty="0">
                <a:latin typeface="Cambria" pitchFamily="18" charset="0"/>
              </a:rPr>
              <a:t> Architecture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43000" y="1676400"/>
            <a:ext cx="6629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100000"/>
            </a:pPr>
            <a:r>
              <a:rPr lang="en-US" b="1" u="sng" dirty="0" err="1"/>
              <a:t>MapReduce</a:t>
            </a:r>
            <a:r>
              <a:rPr lang="en-US" b="1" u="sng" dirty="0"/>
              <a:t> Engine:</a:t>
            </a:r>
          </a:p>
          <a:p>
            <a:pPr>
              <a:buSzPct val="100000"/>
            </a:pPr>
            <a:endParaRPr lang="en-US" b="1" u="sng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 err="1"/>
              <a:t>JobTracker</a:t>
            </a:r>
            <a:r>
              <a:rPr lang="en-US" dirty="0"/>
              <a:t> &amp; </a:t>
            </a:r>
            <a:r>
              <a:rPr lang="en-US" dirty="0" err="1"/>
              <a:t>TaskTracker</a:t>
            </a:r>
            <a:endParaRPr lang="en-US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 err="1"/>
              <a:t>JobTracker</a:t>
            </a:r>
            <a:r>
              <a:rPr lang="en-US" dirty="0"/>
              <a:t> splits up data into smaller tasks(“Map”) and sends it to the </a:t>
            </a:r>
            <a:r>
              <a:rPr lang="en-US" dirty="0" err="1"/>
              <a:t>TaskTracker</a:t>
            </a:r>
            <a:r>
              <a:rPr lang="en-US" dirty="0"/>
              <a:t> process in each node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 err="1"/>
              <a:t>TaskTracker</a:t>
            </a:r>
            <a:r>
              <a:rPr lang="en-US" dirty="0"/>
              <a:t> reports back to the </a:t>
            </a:r>
            <a:r>
              <a:rPr lang="en-US" dirty="0" err="1"/>
              <a:t>JobTracker</a:t>
            </a:r>
            <a:r>
              <a:rPr lang="en-US" dirty="0"/>
              <a:t> node and reports on job progress, sends data (“Reduce”) or requests new jobs</a:t>
            </a:r>
          </a:p>
        </p:txBody>
      </p:sp>
    </p:spTree>
    <p:extLst>
      <p:ext uri="{BB962C8B-B14F-4D97-AF65-F5344CB8AC3E}">
        <p14:creationId xmlns:p14="http://schemas.microsoft.com/office/powerpoint/2010/main" val="291823893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itchFamily="18" charset="0"/>
              </a:rPr>
              <a:t>Introduction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ambria" pitchFamily="18" charset="0"/>
              </a:rPr>
              <a:t> Introduction: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ambria" pitchFamily="18" charset="0"/>
              </a:rPr>
              <a:t>Hadoop’s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ambria" pitchFamily="18" charset="0"/>
              </a:rPr>
              <a:t> history and advantages</a:t>
            </a:r>
          </a:p>
          <a:p>
            <a:pPr>
              <a:buAutoNum type="arabicPeriod"/>
            </a:pPr>
            <a:endParaRPr lang="en-US" b="1" dirty="0">
              <a:solidFill>
                <a:schemeClr val="accent6">
                  <a:lumMod val="75000"/>
                </a:schemeClr>
              </a:solidFill>
              <a:latin typeface="Cambria" pitchFamily="18" charset="0"/>
            </a:endParaRPr>
          </a:p>
          <a:p>
            <a:pPr>
              <a:buAutoNum type="arabicPeriod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ambria" pitchFamily="18" charset="0"/>
              </a:rPr>
              <a:t> Architecture in detail</a:t>
            </a:r>
          </a:p>
          <a:p>
            <a:pPr>
              <a:buAutoNum type="arabicPeriod"/>
            </a:pPr>
            <a:endParaRPr lang="en-US" b="1" dirty="0">
              <a:solidFill>
                <a:schemeClr val="accent6">
                  <a:lumMod val="75000"/>
                </a:schemeClr>
              </a:solidFill>
              <a:latin typeface="Cambria" pitchFamily="18" charset="0"/>
            </a:endParaRPr>
          </a:p>
          <a:p>
            <a:pPr>
              <a:buAutoNum type="arabicPeriod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ambria" pitchFamily="18" charset="0"/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ambria" pitchFamily="18" charset="0"/>
              </a:rPr>
              <a:t>Hadoop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ambria" pitchFamily="18" charset="0"/>
              </a:rPr>
              <a:t> in industry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mbria" pitchFamily="18" charset="0"/>
              </a:rPr>
              <a:t>Hadoop’s</a:t>
            </a:r>
            <a:r>
              <a:rPr lang="en-US" dirty="0">
                <a:latin typeface="Cambria" pitchFamily="18" charset="0"/>
              </a:rPr>
              <a:t> Architecture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43000" y="1676400"/>
            <a:ext cx="6629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None of these components are necessarily limited to using HDFS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Many other distributed file-systems with quite different architectures work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Many other software packages besides </a:t>
            </a:r>
            <a:r>
              <a:rPr lang="en-US" dirty="0" err="1"/>
              <a:t>Hadoop's</a:t>
            </a:r>
            <a:r>
              <a:rPr lang="en-US" dirty="0"/>
              <a:t> </a:t>
            </a:r>
            <a:r>
              <a:rPr lang="en-US" dirty="0" err="1"/>
              <a:t>MapReduce</a:t>
            </a:r>
            <a:r>
              <a:rPr lang="en-US" dirty="0"/>
              <a:t> platform make use of HDFS </a:t>
            </a:r>
          </a:p>
        </p:txBody>
      </p:sp>
    </p:spTree>
    <p:extLst>
      <p:ext uri="{BB962C8B-B14F-4D97-AF65-F5344CB8AC3E}">
        <p14:creationId xmlns:p14="http://schemas.microsoft.com/office/powerpoint/2010/main" val="799739797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mbria" pitchFamily="18" charset="0"/>
              </a:rPr>
              <a:t>Hadoop</a:t>
            </a:r>
            <a:r>
              <a:rPr lang="en-US" dirty="0">
                <a:latin typeface="Cambria" pitchFamily="18" charset="0"/>
              </a:rPr>
              <a:t> in the Wild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43000" y="1524000"/>
            <a:ext cx="66294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 err="1"/>
              <a:t>Hadoop</a:t>
            </a:r>
            <a:r>
              <a:rPr lang="en-US" dirty="0"/>
              <a:t> is in use at most organizations that handle big data: </a:t>
            </a:r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/>
              <a:t>Yahoo! </a:t>
            </a:r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/>
              <a:t>Facebook</a:t>
            </a:r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/>
              <a:t>Amazon</a:t>
            </a:r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/>
              <a:t>Netflix</a:t>
            </a:r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/>
              <a:t>Etc…</a:t>
            </a:r>
          </a:p>
          <a:p>
            <a:pPr marL="742950" lvl="1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ct val="100000"/>
              <a:buFont typeface="Arial" pitchFamily="34" charset="0"/>
              <a:buChar char="•"/>
            </a:pPr>
            <a:r>
              <a:rPr lang="en-US" dirty="0"/>
              <a:t>Some examples of scale: </a:t>
            </a:r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/>
              <a:t>Yahoo!’s Search </a:t>
            </a:r>
            <a:r>
              <a:rPr lang="en-US" dirty="0" err="1"/>
              <a:t>Webmap</a:t>
            </a:r>
            <a:r>
              <a:rPr lang="en-US" dirty="0"/>
              <a:t> runs on 10,000 core Linux cluster and powers Yahoo! Web search </a:t>
            </a:r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endParaRPr lang="en-US" dirty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/>
              <a:t>FB’s </a:t>
            </a:r>
            <a:r>
              <a:rPr lang="en-US" dirty="0" err="1"/>
              <a:t>Hadoop</a:t>
            </a:r>
            <a:r>
              <a:rPr lang="en-US" dirty="0"/>
              <a:t> cluster hosts 100+ PB of data (July, 2012) &amp; growing at ½ PB/day (Nov, 2012)</a:t>
            </a:r>
          </a:p>
        </p:txBody>
      </p:sp>
    </p:spTree>
    <p:extLst>
      <p:ext uri="{BB962C8B-B14F-4D97-AF65-F5344CB8AC3E}">
        <p14:creationId xmlns:p14="http://schemas.microsoft.com/office/powerpoint/2010/main" val="2502459763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mbria" pitchFamily="18" charset="0"/>
              </a:rPr>
              <a:t>Hadoop</a:t>
            </a:r>
            <a:r>
              <a:rPr lang="en-US" dirty="0">
                <a:latin typeface="Cambria" pitchFamily="18" charset="0"/>
              </a:rPr>
              <a:t> in the Wild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43000" y="2436674"/>
            <a:ext cx="6629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Advertisement (Mining user behavior to generate recommendations)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Searches (group related documents)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Security (search for uncommon patterns)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3000" y="18288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Three main applications of </a:t>
            </a:r>
            <a:r>
              <a:rPr lang="en-US" b="1" u="sng" dirty="0" err="1"/>
              <a:t>Hadoop</a:t>
            </a:r>
            <a:r>
              <a:rPr lang="en-US" b="1" u="sng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458128423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mbria" pitchFamily="18" charset="0"/>
              </a:rPr>
              <a:t>Hadoop</a:t>
            </a:r>
            <a:r>
              <a:rPr lang="en-US" dirty="0">
                <a:latin typeface="Cambria" pitchFamily="18" charset="0"/>
              </a:rPr>
              <a:t> in the Wild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990600" y="1676400"/>
            <a:ext cx="6629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Non-</a:t>
            </a:r>
            <a:r>
              <a:rPr lang="en-US" dirty="0" err="1"/>
              <a:t>realtime</a:t>
            </a:r>
            <a:r>
              <a:rPr lang="en-US" dirty="0"/>
              <a:t> large dataset computing: 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/>
              <a:t>NY Times was dynamically generating PDFs of articles from 1851-1922</a:t>
            </a:r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endParaRPr lang="en-US" dirty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/>
              <a:t>Wanted to pre-generate &amp; statically serve articles to improve performance</a:t>
            </a:r>
          </a:p>
          <a:p>
            <a:pPr marL="285750" indent="-285750">
              <a:buSzPct val="100000"/>
              <a:buFont typeface="Courier New" pitchFamily="49" charset="0"/>
              <a:buChar char="o"/>
            </a:pPr>
            <a:endParaRPr lang="en-US" dirty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/>
              <a:t>Using </a:t>
            </a:r>
            <a:r>
              <a:rPr lang="en-US" dirty="0" err="1"/>
              <a:t>Hadoop</a:t>
            </a:r>
            <a:r>
              <a:rPr lang="en-US" dirty="0"/>
              <a:t> + </a:t>
            </a:r>
            <a:r>
              <a:rPr lang="en-US" dirty="0" err="1"/>
              <a:t>MapReduce</a:t>
            </a:r>
            <a:r>
              <a:rPr lang="en-US" dirty="0"/>
              <a:t> running on EC2 / S3, converted 4TB of TIFFs into 11 million PDF articles in 24 </a:t>
            </a:r>
            <a:r>
              <a:rPr lang="en-US" dirty="0" err="1"/>
              <a:t>hrs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521589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mbria" pitchFamily="18" charset="0"/>
              </a:rPr>
              <a:t>Hadoop</a:t>
            </a:r>
            <a:r>
              <a:rPr lang="en-US" dirty="0">
                <a:latin typeface="Cambria" pitchFamily="18" charset="0"/>
              </a:rPr>
              <a:t> in the Wild: Facebook Messages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04800" y="1676400"/>
            <a:ext cx="46482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Design requirements: 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/>
              <a:t>Integrate display of email, SMS and chat messages between pairs and groups of users</a:t>
            </a:r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endParaRPr lang="en-US" dirty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/>
              <a:t>Strong control over who users receive messages from</a:t>
            </a:r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endParaRPr lang="en-US" dirty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/>
              <a:t>Suited for production use between 500 million people immediately after launch </a:t>
            </a:r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endParaRPr lang="en-US" dirty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/>
              <a:t>Stringent latency &amp; uptime requirements</a:t>
            </a:r>
          </a:p>
        </p:txBody>
      </p:sp>
      <p:pic>
        <p:nvPicPr>
          <p:cNvPr id="1026" name="Picture 2" descr="http://news.cnet.com/i/bto/20080407/popout_window_540x482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30" b="12033"/>
          <a:stretch/>
        </p:blipFill>
        <p:spPr bwMode="auto">
          <a:xfrm>
            <a:off x="5105400" y="1673352"/>
            <a:ext cx="3858883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683506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mbria" pitchFamily="18" charset="0"/>
              </a:rPr>
              <a:t>Hadoop</a:t>
            </a:r>
            <a:r>
              <a:rPr lang="en-US" dirty="0">
                <a:latin typeface="Cambria" pitchFamily="18" charset="0"/>
              </a:rPr>
              <a:t> in the Wild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295900" y="1219200"/>
            <a:ext cx="377378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System requirements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/>
              <a:t>High write throughput </a:t>
            </a:r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endParaRPr lang="en-US" dirty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/>
              <a:t>Cheap, elastic storage</a:t>
            </a:r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endParaRPr lang="en-US" dirty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/>
              <a:t>Low latency</a:t>
            </a:r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endParaRPr lang="en-US" dirty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/>
              <a:t>High consistency (within a single data center good enough) </a:t>
            </a:r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endParaRPr lang="en-US" dirty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/>
              <a:t>Disk-efficient sequential and random read performance</a:t>
            </a:r>
          </a:p>
          <a:p>
            <a:pPr marL="742950" lvl="1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050" name="Picture 2" descr="http://www.digitaltrends.com/wp-content/uploads/2012/05/Facebook-Messenger-Read-Receipt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87157"/>
            <a:ext cx="4467725" cy="3299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7306045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mbria" pitchFamily="18" charset="0"/>
              </a:rPr>
              <a:t>Hadoop</a:t>
            </a:r>
            <a:r>
              <a:rPr lang="en-US" dirty="0">
                <a:latin typeface="Cambria" pitchFamily="18" charset="0"/>
              </a:rPr>
              <a:t> in the Wild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33400" y="1371600"/>
            <a:ext cx="72771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Classic alternatives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/>
              <a:t>These requirements typically met using large MySQL cluster &amp; caching tiers using </a:t>
            </a:r>
            <a:r>
              <a:rPr lang="en-US" dirty="0" err="1"/>
              <a:t>Memcached</a:t>
            </a:r>
            <a:endParaRPr lang="en-US" dirty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endParaRPr lang="en-US" dirty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/>
              <a:t>Content on HDFS could be loaded into MySQL or </a:t>
            </a:r>
            <a:r>
              <a:rPr lang="en-US" dirty="0" err="1"/>
              <a:t>Memcached</a:t>
            </a:r>
            <a:r>
              <a:rPr lang="en-US" dirty="0"/>
              <a:t> if needed by web tier</a:t>
            </a:r>
          </a:p>
          <a:p>
            <a:pPr marL="742950" lvl="1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Problems with previous solutions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/>
              <a:t>MySQL has low random write throughput… BIG problem for messaging!</a:t>
            </a:r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endParaRPr lang="en-US" dirty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/>
              <a:t>Difficult to scale MySQL clusters rapidly while maintaining performance</a:t>
            </a:r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endParaRPr lang="en-US" dirty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/>
              <a:t>MySQL clusters have high management overhead, require more expensive hardware </a:t>
            </a:r>
          </a:p>
        </p:txBody>
      </p:sp>
    </p:spTree>
    <p:extLst>
      <p:ext uri="{BB962C8B-B14F-4D97-AF65-F5344CB8AC3E}">
        <p14:creationId xmlns:p14="http://schemas.microsoft.com/office/powerpoint/2010/main" val="941691253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mbria" pitchFamily="18" charset="0"/>
              </a:rPr>
              <a:t>Hadoop</a:t>
            </a:r>
            <a:r>
              <a:rPr lang="en-US" dirty="0">
                <a:latin typeface="Cambria" pitchFamily="18" charset="0"/>
              </a:rPr>
              <a:t> in the Wild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38200" y="1295400"/>
            <a:ext cx="72771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Facebook’s solution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 err="1"/>
              <a:t>Hadoop</a:t>
            </a:r>
            <a:r>
              <a:rPr lang="en-US" dirty="0"/>
              <a:t> + </a:t>
            </a:r>
            <a:r>
              <a:rPr lang="en-US" dirty="0" err="1"/>
              <a:t>HBase</a:t>
            </a:r>
            <a:r>
              <a:rPr lang="en-US" dirty="0"/>
              <a:t> as foundations</a:t>
            </a:r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endParaRPr lang="en-US" dirty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/>
              <a:t>Improve &amp; adapt HDFS and </a:t>
            </a:r>
            <a:r>
              <a:rPr lang="en-US" dirty="0" err="1"/>
              <a:t>HBase</a:t>
            </a:r>
            <a:r>
              <a:rPr lang="en-US" dirty="0"/>
              <a:t> to scale to FB’s workload and operational considerations</a:t>
            </a:r>
          </a:p>
          <a:p>
            <a:pPr marL="742950" lvl="1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SzPct val="100000"/>
              <a:buFont typeface="Wingdings" pitchFamily="2" charset="2"/>
              <a:buChar char="§"/>
            </a:pPr>
            <a:r>
              <a:rPr lang="en-US" dirty="0"/>
              <a:t>Major concern was availability: </a:t>
            </a:r>
            <a:r>
              <a:rPr lang="en-US" dirty="0" err="1"/>
              <a:t>NameNode</a:t>
            </a:r>
            <a:r>
              <a:rPr lang="en-US" dirty="0"/>
              <a:t> is SPOF &amp; failover times are at least 20 minutes </a:t>
            </a:r>
          </a:p>
          <a:p>
            <a:pPr marL="1200150" lvl="2" indent="-285750">
              <a:buSzPct val="100000"/>
              <a:buFont typeface="Wingdings" pitchFamily="2" charset="2"/>
              <a:buChar char="§"/>
            </a:pPr>
            <a:endParaRPr lang="en-US" dirty="0"/>
          </a:p>
          <a:p>
            <a:pPr marL="1200150" lvl="2" indent="-285750">
              <a:buSzPct val="100000"/>
              <a:buFont typeface="Wingdings" pitchFamily="2" charset="2"/>
              <a:buChar char="§"/>
            </a:pPr>
            <a:r>
              <a:rPr lang="en-US" dirty="0"/>
              <a:t>Proprietary “</a:t>
            </a:r>
            <a:r>
              <a:rPr lang="en-US" dirty="0" err="1"/>
              <a:t>AvatarNode</a:t>
            </a:r>
            <a:r>
              <a:rPr lang="en-US" dirty="0"/>
              <a:t>”: eliminates SPOF, makes HDFS safe to deploy even with 24/7 uptime requirement</a:t>
            </a:r>
          </a:p>
          <a:p>
            <a:pPr marL="1200150" lvl="2" indent="-285750">
              <a:buSzPct val="100000"/>
              <a:buFont typeface="Wingdings" pitchFamily="2" charset="2"/>
              <a:buChar char="§"/>
            </a:pPr>
            <a:endParaRPr lang="en-US" dirty="0"/>
          </a:p>
          <a:p>
            <a:pPr marL="1200150" lvl="2" indent="-285750">
              <a:buSzPct val="100000"/>
              <a:buFont typeface="Wingdings" pitchFamily="2" charset="2"/>
              <a:buChar char="§"/>
            </a:pPr>
            <a:r>
              <a:rPr lang="en-US" dirty="0"/>
              <a:t>Performance improvements for </a:t>
            </a:r>
            <a:r>
              <a:rPr lang="en-US" dirty="0" err="1"/>
              <a:t>realtime</a:t>
            </a:r>
            <a:r>
              <a:rPr lang="en-US" dirty="0"/>
              <a:t> workload: RPC timeout. Rather fail fast and try a different </a:t>
            </a:r>
            <a:r>
              <a:rPr lang="en-US" dirty="0" err="1"/>
              <a:t>DataNode</a:t>
            </a:r>
            <a:endParaRPr lang="en-US" dirty="0"/>
          </a:p>
          <a:p>
            <a:pPr marL="1200150" lvl="2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296412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Hadoop</a:t>
            </a:r>
            <a:r>
              <a:rPr lang="en-US" dirty="0"/>
              <a:t>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Distributed File System</a:t>
            </a:r>
          </a:p>
          <a:p>
            <a:r>
              <a:rPr lang="en-US" dirty="0"/>
              <a:t>Fault Tolerance</a:t>
            </a:r>
          </a:p>
          <a:p>
            <a:r>
              <a:rPr lang="en-US" dirty="0"/>
              <a:t>Open Data Format</a:t>
            </a:r>
          </a:p>
          <a:p>
            <a:r>
              <a:rPr lang="en-US" dirty="0"/>
              <a:t>Flexible Schema</a:t>
            </a:r>
          </a:p>
          <a:p>
            <a:r>
              <a:rPr lang="en-US" dirty="0" err="1"/>
              <a:t>Queryable</a:t>
            </a:r>
            <a:r>
              <a:rPr lang="en-US" dirty="0"/>
              <a:t> Database</a:t>
            </a:r>
          </a:p>
        </p:txBody>
      </p:sp>
    </p:spTree>
    <p:extLst>
      <p:ext uri="{BB962C8B-B14F-4D97-AF65-F5344CB8AC3E}">
        <p14:creationId xmlns:p14="http://schemas.microsoft.com/office/powerpoint/2010/main" val="319201024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Hadoop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Apache top level project, open-source implementation of frameworks for reliable, scalable, distributed computing and data storage.</a:t>
            </a:r>
          </a:p>
          <a:p>
            <a:r>
              <a:rPr lang="en-US" dirty="0"/>
              <a:t>It is a flexible and highly-available architecture for large scale computation and data processing on a network of commodity hardware.</a:t>
            </a:r>
          </a:p>
          <a:p>
            <a:endParaRPr lang="en-US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154" y="102972"/>
            <a:ext cx="5080000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077865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</a:t>
            </a:r>
            <a:r>
              <a:rPr lang="en-US" dirty="0" err="1"/>
              <a:t>Hadoop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229600" cy="5943600"/>
          </a:xfrm>
        </p:spPr>
        <p:txBody>
          <a:bodyPr/>
          <a:lstStyle/>
          <a:p>
            <a:r>
              <a:rPr lang="en-US" sz="2800" dirty="0"/>
              <a:t>Need to process Multi Petabyte Datasets</a:t>
            </a:r>
          </a:p>
          <a:p>
            <a:r>
              <a:rPr lang="en-US" sz="2800" dirty="0"/>
              <a:t>Data may not have strict schema</a:t>
            </a:r>
          </a:p>
          <a:p>
            <a:r>
              <a:rPr lang="en-US" sz="2800" dirty="0"/>
              <a:t>Expensive to build reliability in each application</a:t>
            </a:r>
          </a:p>
          <a:p>
            <a:r>
              <a:rPr lang="en-US" sz="2800" dirty="0"/>
              <a:t>Nodes fails everyday</a:t>
            </a:r>
          </a:p>
          <a:p>
            <a:r>
              <a:rPr lang="en-US" sz="2800" dirty="0"/>
              <a:t>Need common infrastructure</a:t>
            </a:r>
          </a:p>
          <a:p>
            <a:r>
              <a:rPr lang="en-US" sz="2800" dirty="0"/>
              <a:t>Very Large Distributed File System</a:t>
            </a:r>
          </a:p>
          <a:p>
            <a:r>
              <a:rPr lang="en-US" sz="2800" dirty="0"/>
              <a:t>Assumes Commodity Hardware</a:t>
            </a:r>
          </a:p>
          <a:p>
            <a:r>
              <a:rPr lang="en-US" sz="2800" dirty="0"/>
              <a:t>Optimized for Batch Processing</a:t>
            </a:r>
          </a:p>
          <a:p>
            <a:r>
              <a:rPr lang="en-US" sz="2800" dirty="0"/>
              <a:t>Runs on heterogeneous 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460100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788" y="3012142"/>
            <a:ext cx="7716838" cy="3596662"/>
          </a:xfrm>
        </p:spPr>
        <p:txBody>
          <a:bodyPr>
            <a:normAutofit fontScale="85000" lnSpcReduction="20000"/>
          </a:bodyPr>
          <a:lstStyle/>
          <a:p>
            <a:r>
              <a:rPr lang="en-US" sz="3200" dirty="0"/>
              <a:t>A Block Sever</a:t>
            </a:r>
          </a:p>
          <a:p>
            <a:pPr lvl="1"/>
            <a:r>
              <a:rPr lang="en-US" sz="2900" dirty="0"/>
              <a:t>Stores data in local file system</a:t>
            </a:r>
          </a:p>
          <a:p>
            <a:pPr lvl="1"/>
            <a:r>
              <a:rPr lang="en-US" sz="2900" dirty="0"/>
              <a:t>Stores meta-data of a block - checksum</a:t>
            </a:r>
          </a:p>
          <a:p>
            <a:pPr lvl="1"/>
            <a:r>
              <a:rPr lang="en-US" sz="2900" dirty="0"/>
              <a:t>Serves data and meta-data to clients</a:t>
            </a:r>
          </a:p>
          <a:p>
            <a:r>
              <a:rPr lang="en-US" sz="3200" dirty="0"/>
              <a:t>Block Report</a:t>
            </a:r>
          </a:p>
          <a:p>
            <a:pPr lvl="1"/>
            <a:r>
              <a:rPr lang="en-US" sz="2900" dirty="0"/>
              <a:t>Periodically sends a report of all existing blocks to </a:t>
            </a:r>
            <a:r>
              <a:rPr lang="en-US" sz="2900" dirty="0" err="1"/>
              <a:t>NameNode</a:t>
            </a:r>
            <a:endParaRPr lang="en-US" sz="2900" dirty="0"/>
          </a:p>
          <a:p>
            <a:r>
              <a:rPr lang="en-US" sz="3200" dirty="0"/>
              <a:t>Facilitate Pipelining of Data</a:t>
            </a:r>
          </a:p>
          <a:p>
            <a:pPr lvl="1"/>
            <a:r>
              <a:rPr lang="en-US" sz="2900" dirty="0"/>
              <a:t>Forwards data to other specified </a:t>
            </a:r>
            <a:r>
              <a:rPr lang="en-US" sz="2900" dirty="0" err="1"/>
              <a:t>DataNodes</a:t>
            </a:r>
            <a:endParaRPr lang="en-US" sz="29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323590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Placement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Replication Strategy</a:t>
            </a:r>
          </a:p>
          <a:p>
            <a:pPr lvl="1"/>
            <a:r>
              <a:rPr lang="en-US" dirty="0"/>
              <a:t>One replica on local node</a:t>
            </a:r>
          </a:p>
          <a:p>
            <a:pPr lvl="1"/>
            <a:r>
              <a:rPr lang="en-US" dirty="0"/>
              <a:t>Second replica on a remote rack</a:t>
            </a:r>
          </a:p>
          <a:p>
            <a:pPr lvl="1"/>
            <a:r>
              <a:rPr lang="en-US" dirty="0"/>
              <a:t>Third replica on same remote rack</a:t>
            </a:r>
          </a:p>
          <a:p>
            <a:pPr lvl="1"/>
            <a:r>
              <a:rPr lang="en-US" dirty="0"/>
              <a:t>Additional replicas are randomly placed</a:t>
            </a:r>
          </a:p>
          <a:p>
            <a:r>
              <a:rPr lang="en-US" dirty="0"/>
              <a:t>Clients read from nearest replica</a:t>
            </a:r>
          </a:p>
        </p:txBody>
      </p:sp>
    </p:spTree>
    <p:extLst>
      <p:ext uri="{BB962C8B-B14F-4D97-AF65-F5344CB8AC3E}">
        <p14:creationId xmlns:p14="http://schemas.microsoft.com/office/powerpoint/2010/main" val="1419867195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Correctness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Checksums to validate data – CRC32</a:t>
            </a:r>
          </a:p>
          <a:p>
            <a:r>
              <a:rPr lang="en-US" dirty="0"/>
              <a:t>File Creation</a:t>
            </a:r>
          </a:p>
          <a:p>
            <a:pPr lvl="1"/>
            <a:r>
              <a:rPr lang="en-US" dirty="0"/>
              <a:t>Client computes checksum per 512 byte</a:t>
            </a:r>
          </a:p>
          <a:p>
            <a:pPr lvl="1"/>
            <a:r>
              <a:rPr lang="en-US" dirty="0" err="1"/>
              <a:t>DataNode</a:t>
            </a:r>
            <a:r>
              <a:rPr lang="en-US" dirty="0"/>
              <a:t> stores the checksum</a:t>
            </a:r>
          </a:p>
          <a:p>
            <a:r>
              <a:rPr lang="en-US" dirty="0"/>
              <a:t>File Access</a:t>
            </a:r>
          </a:p>
          <a:p>
            <a:pPr lvl="1"/>
            <a:r>
              <a:rPr lang="en-US" dirty="0"/>
              <a:t>Client retrieves the data and checksum from </a:t>
            </a:r>
            <a:r>
              <a:rPr lang="en-US" dirty="0" err="1"/>
              <a:t>DataNode</a:t>
            </a:r>
            <a:endParaRPr lang="en-US" dirty="0"/>
          </a:p>
          <a:p>
            <a:pPr lvl="1"/>
            <a:r>
              <a:rPr lang="en-US" dirty="0"/>
              <a:t>If validation fails, client tries other replicas</a:t>
            </a:r>
          </a:p>
        </p:txBody>
      </p:sp>
    </p:spTree>
    <p:extLst>
      <p:ext uri="{BB962C8B-B14F-4D97-AF65-F5344CB8AC3E}">
        <p14:creationId xmlns:p14="http://schemas.microsoft.com/office/powerpoint/2010/main" val="1027683049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Pipelining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Client retrieves a list of </a:t>
            </a:r>
            <a:r>
              <a:rPr lang="en-US" dirty="0" err="1"/>
              <a:t>DataNodes</a:t>
            </a:r>
            <a:r>
              <a:rPr lang="en-US" dirty="0"/>
              <a:t> on which to place replicas of a block</a:t>
            </a:r>
          </a:p>
          <a:p>
            <a:r>
              <a:rPr lang="en-US" dirty="0"/>
              <a:t>Client writes block to the first </a:t>
            </a:r>
            <a:r>
              <a:rPr lang="en-US" dirty="0" err="1"/>
              <a:t>DataNode</a:t>
            </a:r>
            <a:endParaRPr lang="en-US" dirty="0"/>
          </a:p>
          <a:p>
            <a:r>
              <a:rPr lang="en-US" dirty="0"/>
              <a:t>The first </a:t>
            </a:r>
            <a:r>
              <a:rPr lang="en-US" dirty="0" err="1"/>
              <a:t>DataNode</a:t>
            </a:r>
            <a:r>
              <a:rPr lang="en-US" dirty="0"/>
              <a:t> forwards the data to the next </a:t>
            </a:r>
            <a:r>
              <a:rPr lang="en-US" dirty="0" err="1"/>
              <a:t>DataNode</a:t>
            </a:r>
            <a:r>
              <a:rPr lang="en-US" dirty="0"/>
              <a:t> in the Pipeline</a:t>
            </a:r>
          </a:p>
          <a:p>
            <a:r>
              <a:rPr lang="en-US" dirty="0"/>
              <a:t>When all replicas are written, the client moves on to write the next block in file</a:t>
            </a:r>
          </a:p>
        </p:txBody>
      </p:sp>
    </p:spTree>
    <p:extLst>
      <p:ext uri="{BB962C8B-B14F-4D97-AF65-F5344CB8AC3E}">
        <p14:creationId xmlns:p14="http://schemas.microsoft.com/office/powerpoint/2010/main" val="3698359366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Hadoop</a:t>
            </a:r>
            <a:r>
              <a:rPr lang="en-US" dirty="0"/>
              <a:t> </a:t>
            </a:r>
            <a:r>
              <a:rPr lang="en-US" dirty="0" err="1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MapReduce</a:t>
            </a:r>
            <a:r>
              <a:rPr lang="en-US" dirty="0"/>
              <a:t> programming model</a:t>
            </a:r>
          </a:p>
          <a:p>
            <a:pPr lvl="1"/>
            <a:r>
              <a:rPr lang="en-US" dirty="0"/>
              <a:t>Framework for distributed processing of large data sets</a:t>
            </a:r>
          </a:p>
          <a:p>
            <a:pPr lvl="1"/>
            <a:r>
              <a:rPr lang="en-US" dirty="0"/>
              <a:t>Pluggable user code runs in generic framework</a:t>
            </a:r>
          </a:p>
          <a:p>
            <a:r>
              <a:rPr lang="en-US" dirty="0"/>
              <a:t>Common design pattern in data processing</a:t>
            </a:r>
          </a:p>
          <a:p>
            <a:pPr lvl="1"/>
            <a:r>
              <a:rPr lang="en-US" dirty="0"/>
              <a:t>cat *  | </a:t>
            </a:r>
            <a:r>
              <a:rPr lang="en-US" dirty="0" err="1"/>
              <a:t>grep</a:t>
            </a:r>
            <a:r>
              <a:rPr lang="en-US" dirty="0"/>
              <a:t> | sort      | </a:t>
            </a:r>
            <a:r>
              <a:rPr lang="en-US" dirty="0" err="1"/>
              <a:t>uniq</a:t>
            </a:r>
            <a:r>
              <a:rPr lang="en-US" dirty="0"/>
              <a:t> -c | cat &gt; file</a:t>
            </a:r>
          </a:p>
          <a:p>
            <a:pPr lvl="1"/>
            <a:r>
              <a:rPr lang="en-US" dirty="0"/>
              <a:t>input | </a:t>
            </a:r>
            <a:r>
              <a:rPr lang="en-US" b="1" dirty="0"/>
              <a:t>map</a:t>
            </a:r>
            <a:r>
              <a:rPr lang="en-US" dirty="0"/>
              <a:t> | shuffle | </a:t>
            </a:r>
            <a:r>
              <a:rPr lang="en-US" b="1" dirty="0"/>
              <a:t>reduce</a:t>
            </a:r>
            <a:r>
              <a:rPr lang="en-US" dirty="0"/>
              <a:t> | output </a:t>
            </a:r>
          </a:p>
        </p:txBody>
      </p:sp>
    </p:spTree>
    <p:extLst>
      <p:ext uri="{BB962C8B-B14F-4D97-AF65-F5344CB8AC3E}">
        <p14:creationId xmlns:p14="http://schemas.microsoft.com/office/powerpoint/2010/main" val="1445423648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MapReduce</a:t>
            </a:r>
            <a:r>
              <a:rPr lang="en-US" dirty="0"/>
              <a:t>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 processing</a:t>
            </a:r>
          </a:p>
          <a:p>
            <a:r>
              <a:rPr lang="en-US" dirty="0"/>
              <a:t>Web search indexing</a:t>
            </a:r>
          </a:p>
          <a:p>
            <a:r>
              <a:rPr lang="en-US" dirty="0"/>
              <a:t>Ad-hoc queries</a:t>
            </a:r>
          </a:p>
        </p:txBody>
      </p:sp>
    </p:spTree>
    <p:extLst>
      <p:ext uri="{BB962C8B-B14F-4D97-AF65-F5344CB8AC3E}">
        <p14:creationId xmlns:p14="http://schemas.microsoft.com/office/powerpoint/2010/main" val="2821904965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Closer Look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MapReduce</a:t>
            </a:r>
            <a:r>
              <a:rPr lang="en-US" dirty="0"/>
              <a:t> Component</a:t>
            </a:r>
          </a:p>
          <a:p>
            <a:pPr lvl="1"/>
            <a:r>
              <a:rPr lang="en-US" dirty="0" err="1"/>
              <a:t>JobClient</a:t>
            </a:r>
            <a:endParaRPr lang="en-US" dirty="0"/>
          </a:p>
          <a:p>
            <a:pPr lvl="1"/>
            <a:r>
              <a:rPr lang="en-US" dirty="0" err="1"/>
              <a:t>JobTracker</a:t>
            </a:r>
            <a:endParaRPr lang="en-US" dirty="0"/>
          </a:p>
          <a:p>
            <a:pPr lvl="1"/>
            <a:r>
              <a:rPr lang="en-US" dirty="0" err="1"/>
              <a:t>TaskTracker</a:t>
            </a:r>
            <a:endParaRPr lang="en-US" dirty="0"/>
          </a:p>
          <a:p>
            <a:pPr lvl="1"/>
            <a:r>
              <a:rPr lang="en-US" dirty="0"/>
              <a:t>Child</a:t>
            </a:r>
          </a:p>
          <a:p>
            <a:r>
              <a:rPr lang="en-US" dirty="0"/>
              <a:t>Job Creation/Execution Process</a:t>
            </a:r>
          </a:p>
        </p:txBody>
      </p:sp>
    </p:spTree>
    <p:extLst>
      <p:ext uri="{BB962C8B-B14F-4D97-AF65-F5344CB8AC3E}">
        <p14:creationId xmlns:p14="http://schemas.microsoft.com/office/powerpoint/2010/main" val="3094037577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MapReduce</a:t>
            </a:r>
            <a:r>
              <a:rPr lang="en-US" sz="4000" dirty="0"/>
              <a:t> Process (</a:t>
            </a:r>
            <a:r>
              <a:rPr lang="en-US" sz="4000" dirty="0" err="1"/>
              <a:t>org.apache.hadoop.mapred</a:t>
            </a:r>
            <a:r>
              <a:rPr lang="en-US" sz="40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788" y="3012142"/>
            <a:ext cx="7716838" cy="3596662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JobClient</a:t>
            </a:r>
            <a:endParaRPr lang="en-US" dirty="0"/>
          </a:p>
          <a:p>
            <a:pPr lvl="1"/>
            <a:r>
              <a:rPr lang="en-US" dirty="0"/>
              <a:t>Submit job</a:t>
            </a:r>
          </a:p>
          <a:p>
            <a:r>
              <a:rPr lang="en-US" dirty="0" err="1"/>
              <a:t>JobTracker</a:t>
            </a:r>
            <a:endParaRPr lang="en-US" dirty="0"/>
          </a:p>
          <a:p>
            <a:pPr lvl="1"/>
            <a:r>
              <a:rPr lang="en-US" dirty="0"/>
              <a:t>Manage and schedule job, split job into tasks</a:t>
            </a:r>
          </a:p>
          <a:p>
            <a:r>
              <a:rPr lang="en-US" dirty="0" err="1"/>
              <a:t>TaskTracker</a:t>
            </a:r>
            <a:endParaRPr lang="en-US" dirty="0"/>
          </a:p>
          <a:p>
            <a:pPr lvl="1"/>
            <a:r>
              <a:rPr lang="en-US" dirty="0"/>
              <a:t>Start and monitor the task execution</a:t>
            </a:r>
          </a:p>
          <a:p>
            <a:r>
              <a:rPr lang="en-US" dirty="0"/>
              <a:t>Child</a:t>
            </a:r>
          </a:p>
          <a:p>
            <a:pPr lvl="1"/>
            <a:r>
              <a:rPr lang="en-US" dirty="0"/>
              <a:t>The process that really execute the task</a:t>
            </a:r>
          </a:p>
        </p:txBody>
      </p:sp>
    </p:spTree>
    <p:extLst>
      <p:ext uri="{BB962C8B-B14F-4D97-AF65-F5344CB8AC3E}">
        <p14:creationId xmlns:p14="http://schemas.microsoft.com/office/powerpoint/2010/main" val="1439574813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Inter Process Communication</a:t>
            </a:r>
            <a:br>
              <a:rPr lang="en-US" sz="3600" dirty="0"/>
            </a:br>
            <a:r>
              <a:rPr lang="en-US" sz="3600" dirty="0"/>
              <a:t>IPC/RPC (</a:t>
            </a:r>
            <a:r>
              <a:rPr lang="en-US" sz="3600" dirty="0" err="1"/>
              <a:t>org.apache.hadoop.ipc</a:t>
            </a:r>
            <a:r>
              <a:rPr lang="en-US" sz="36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788" y="3012142"/>
            <a:ext cx="7716838" cy="373320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Protocol</a:t>
            </a:r>
          </a:p>
          <a:p>
            <a:pPr lvl="1"/>
            <a:r>
              <a:rPr lang="en-US" dirty="0" err="1"/>
              <a:t>JobClient</a:t>
            </a:r>
            <a:r>
              <a:rPr lang="en-US" dirty="0"/>
              <a:t>  &lt;-------------&gt; </a:t>
            </a:r>
            <a:r>
              <a:rPr lang="en-US" dirty="0" err="1"/>
              <a:t>JobTracker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TaskTracker</a:t>
            </a:r>
            <a:r>
              <a:rPr lang="en-US" dirty="0"/>
              <a:t>  &lt;------------&gt; </a:t>
            </a:r>
            <a:r>
              <a:rPr lang="en-US" dirty="0" err="1"/>
              <a:t>JobTracker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TaskTracker</a:t>
            </a:r>
            <a:r>
              <a:rPr lang="en-US" dirty="0"/>
              <a:t> &lt;-------------&gt; Child</a:t>
            </a:r>
          </a:p>
          <a:p>
            <a:r>
              <a:rPr lang="en-US" dirty="0" err="1"/>
              <a:t>JobTracker</a:t>
            </a:r>
            <a:r>
              <a:rPr lang="en-US" dirty="0"/>
              <a:t> </a:t>
            </a:r>
            <a:r>
              <a:rPr lang="en-US" dirty="0" err="1"/>
              <a:t>impliments</a:t>
            </a:r>
            <a:r>
              <a:rPr lang="en-US" dirty="0"/>
              <a:t> both protocol and works as server in both IPC</a:t>
            </a:r>
          </a:p>
          <a:p>
            <a:r>
              <a:rPr lang="en-US" dirty="0" err="1"/>
              <a:t>TaskTracker</a:t>
            </a:r>
            <a:r>
              <a:rPr lang="en-US" dirty="0"/>
              <a:t> implements the </a:t>
            </a:r>
            <a:r>
              <a:rPr lang="en-US" dirty="0" err="1"/>
              <a:t>TaskUmbilicalProtocol</a:t>
            </a:r>
            <a:r>
              <a:rPr lang="en-US" dirty="0"/>
              <a:t>; Child gets task information and reports task status through it.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66378" y="3236128"/>
            <a:ext cx="2908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JobSubmissionProtocol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64575" y="3883820"/>
            <a:ext cx="2524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InterTrackerProtocol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14366" y="4604443"/>
            <a:ext cx="2797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TaskUmbilicalProtocol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9897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itchFamily="18" charset="0"/>
              </a:rPr>
              <a:t>Brief History of </a:t>
            </a:r>
            <a:r>
              <a:rPr lang="en-US" dirty="0" err="1">
                <a:latin typeface="Cambria" pitchFamily="18" charset="0"/>
              </a:rPr>
              <a:t>Hadoop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7048" y="1295400"/>
            <a:ext cx="7215188" cy="1600199"/>
          </a:xfrm>
        </p:spPr>
        <p:txBody>
          <a:bodyPr/>
          <a:lstStyle/>
          <a:p>
            <a:r>
              <a:rPr lang="en-US" dirty="0"/>
              <a:t>Designed to answer the question: </a:t>
            </a:r>
            <a:r>
              <a:rPr lang="en-US" b="1" dirty="0"/>
              <a:t>“How to process big data with reasonable cost and time?”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  <p:pic>
        <p:nvPicPr>
          <p:cNvPr id="6" name="Picture 2" descr="http://2.bp.blogspot.com/-Y0yKsyAy3QQ/UGv2G6PLYBI/AAAAAAAAAOw/mG4diacSefQ/s320/web-crawler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124200"/>
            <a:ext cx="3286125" cy="2896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0920705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JobClient.submitJob</a:t>
            </a:r>
            <a:r>
              <a:rPr lang="en-US" dirty="0"/>
              <a:t> 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Check input and output, e.g. check if the output directory is already existing</a:t>
            </a:r>
          </a:p>
          <a:p>
            <a:pPr lvl="1"/>
            <a:r>
              <a:rPr lang="en-US" dirty="0" err="1"/>
              <a:t>job.getInputFormat</a:t>
            </a:r>
            <a:r>
              <a:rPr lang="en-US" dirty="0"/>
              <a:t>().</a:t>
            </a:r>
            <a:r>
              <a:rPr lang="en-US" dirty="0" err="1"/>
              <a:t>validateInput</a:t>
            </a:r>
            <a:r>
              <a:rPr lang="en-US" dirty="0"/>
              <a:t>(job);</a:t>
            </a:r>
          </a:p>
          <a:p>
            <a:pPr lvl="1"/>
            <a:r>
              <a:rPr lang="en-US" dirty="0" err="1"/>
              <a:t>job.getOutputFormat</a:t>
            </a:r>
            <a:r>
              <a:rPr lang="en-US" dirty="0"/>
              <a:t>().</a:t>
            </a:r>
            <a:r>
              <a:rPr lang="en-US" dirty="0" err="1"/>
              <a:t>checkOutputSpecs</a:t>
            </a:r>
            <a:r>
              <a:rPr lang="en-US" dirty="0"/>
              <a:t>(</a:t>
            </a:r>
            <a:r>
              <a:rPr lang="en-US" dirty="0" err="1"/>
              <a:t>fs</a:t>
            </a:r>
            <a:r>
              <a:rPr lang="en-US" dirty="0"/>
              <a:t>, job);</a:t>
            </a:r>
          </a:p>
          <a:p>
            <a:r>
              <a:rPr lang="en-US" dirty="0"/>
              <a:t>Get </a:t>
            </a:r>
            <a:r>
              <a:rPr lang="en-US" dirty="0" err="1"/>
              <a:t>InputSplits</a:t>
            </a:r>
            <a:r>
              <a:rPr lang="en-US" dirty="0"/>
              <a:t>, sort, and write output to HDFS</a:t>
            </a:r>
          </a:p>
          <a:p>
            <a:pPr lvl="1"/>
            <a:r>
              <a:rPr lang="en-US" dirty="0" err="1"/>
              <a:t>InputSplit</a:t>
            </a:r>
            <a:r>
              <a:rPr lang="en-US" dirty="0"/>
              <a:t>[] splits = </a:t>
            </a:r>
            <a:r>
              <a:rPr lang="en-US" dirty="0" err="1"/>
              <a:t>job.getInputFormat</a:t>
            </a:r>
            <a:r>
              <a:rPr lang="en-US" dirty="0"/>
              <a:t>().</a:t>
            </a:r>
          </a:p>
          <a:p>
            <a:pPr marL="349250" lvl="1" indent="0">
              <a:buNone/>
            </a:pPr>
            <a:r>
              <a:rPr lang="en-US" dirty="0"/>
              <a:t>                        </a:t>
            </a:r>
            <a:r>
              <a:rPr lang="en-US" dirty="0" err="1"/>
              <a:t>getSplits</a:t>
            </a:r>
            <a:r>
              <a:rPr lang="en-US" dirty="0"/>
              <a:t>(job, </a:t>
            </a:r>
            <a:r>
              <a:rPr lang="en-US" dirty="0" err="1"/>
              <a:t>job.getNumMapTasks</a:t>
            </a:r>
            <a:r>
              <a:rPr lang="en-US" dirty="0"/>
              <a:t>());</a:t>
            </a:r>
          </a:p>
          <a:p>
            <a:pPr lvl="1"/>
            <a:r>
              <a:rPr lang="en-US" dirty="0" err="1"/>
              <a:t>writeSplitsFile</a:t>
            </a:r>
            <a:r>
              <a:rPr lang="en-US" dirty="0"/>
              <a:t>(splits, out); // out is $SYSTEMDIR/$JOBID/</a:t>
            </a:r>
            <a:r>
              <a:rPr lang="en-US" dirty="0" err="1"/>
              <a:t>job.split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140725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JobClient.submitJob</a:t>
            </a:r>
            <a:r>
              <a:rPr lang="en-US" dirty="0"/>
              <a:t>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jar file and configuration file will be uploaded to HDFS system directory</a:t>
            </a:r>
          </a:p>
          <a:p>
            <a:pPr lvl="1"/>
            <a:r>
              <a:rPr lang="en-US" dirty="0" err="1"/>
              <a:t>job.write</a:t>
            </a:r>
            <a:r>
              <a:rPr lang="en-US" dirty="0"/>
              <a:t>(out);  </a:t>
            </a:r>
            <a:r>
              <a:rPr lang="en-US" sz="2000" dirty="0"/>
              <a:t>// out is $SYSTEMDIR/$JOBID/</a:t>
            </a:r>
            <a:r>
              <a:rPr lang="en-US" sz="2000" dirty="0" err="1"/>
              <a:t>job.xml</a:t>
            </a:r>
            <a:endParaRPr lang="en-US" sz="2000" dirty="0"/>
          </a:p>
          <a:p>
            <a:r>
              <a:rPr lang="en-US" dirty="0" err="1"/>
              <a:t>JobStatus</a:t>
            </a:r>
            <a:r>
              <a:rPr lang="en-US" dirty="0"/>
              <a:t> status = </a:t>
            </a:r>
            <a:r>
              <a:rPr lang="en-US" dirty="0" err="1"/>
              <a:t>jobSubmitClient.submitJob</a:t>
            </a:r>
            <a:r>
              <a:rPr lang="en-US" dirty="0"/>
              <a:t>(</a:t>
            </a:r>
            <a:r>
              <a:rPr lang="en-US" dirty="0" err="1"/>
              <a:t>jobId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This is an RPC invocation, </a:t>
            </a:r>
            <a:r>
              <a:rPr lang="en-US" dirty="0" err="1"/>
              <a:t>jobSubmitClient</a:t>
            </a:r>
            <a:r>
              <a:rPr lang="en-US" dirty="0"/>
              <a:t> is a proxy created in the initialization</a:t>
            </a:r>
          </a:p>
        </p:txBody>
      </p:sp>
    </p:spTree>
    <p:extLst>
      <p:ext uri="{BB962C8B-B14F-4D97-AF65-F5344CB8AC3E}">
        <p14:creationId xmlns:p14="http://schemas.microsoft.com/office/powerpoint/2010/main" val="363641609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initialization on </a:t>
            </a:r>
            <a:r>
              <a:rPr lang="en-US" dirty="0" err="1"/>
              <a:t>JobTracker</a:t>
            </a:r>
            <a:r>
              <a:rPr lang="en-US" dirty="0"/>
              <a:t> 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JobTracker.submitJob</a:t>
            </a:r>
            <a:r>
              <a:rPr lang="en-US" dirty="0"/>
              <a:t>(</a:t>
            </a:r>
            <a:r>
              <a:rPr lang="en-US" dirty="0" err="1"/>
              <a:t>jobID</a:t>
            </a:r>
            <a:r>
              <a:rPr lang="en-US" dirty="0"/>
              <a:t>) &lt;-- receive RPC invocation request</a:t>
            </a:r>
          </a:p>
          <a:p>
            <a:r>
              <a:rPr lang="en-US" dirty="0" err="1"/>
              <a:t>JobInProgress</a:t>
            </a:r>
            <a:r>
              <a:rPr lang="en-US" dirty="0"/>
              <a:t> job = new </a:t>
            </a:r>
            <a:r>
              <a:rPr lang="en-US" dirty="0" err="1"/>
              <a:t>JobInProgress</a:t>
            </a:r>
            <a:r>
              <a:rPr lang="en-US" dirty="0"/>
              <a:t>(</a:t>
            </a:r>
            <a:r>
              <a:rPr lang="en-US" dirty="0" err="1"/>
              <a:t>jobId</a:t>
            </a:r>
            <a:r>
              <a:rPr lang="en-US" dirty="0"/>
              <a:t>, this, </a:t>
            </a:r>
            <a:r>
              <a:rPr lang="en-US" dirty="0" err="1"/>
              <a:t>this.conf</a:t>
            </a:r>
            <a:r>
              <a:rPr lang="en-US" dirty="0"/>
              <a:t>)</a:t>
            </a:r>
          </a:p>
          <a:p>
            <a:r>
              <a:rPr lang="en-US" dirty="0"/>
              <a:t>Add the job into Job Queue</a:t>
            </a:r>
          </a:p>
          <a:p>
            <a:pPr lvl="1"/>
            <a:r>
              <a:rPr lang="en-US" dirty="0" err="1"/>
              <a:t>jobs.put</a:t>
            </a:r>
            <a:r>
              <a:rPr lang="en-US" dirty="0"/>
              <a:t>(</a:t>
            </a:r>
            <a:r>
              <a:rPr lang="en-US" dirty="0" err="1"/>
              <a:t>job.getProfile</a:t>
            </a:r>
            <a:r>
              <a:rPr lang="en-US" dirty="0"/>
              <a:t>().</a:t>
            </a:r>
            <a:r>
              <a:rPr lang="en-US" dirty="0" err="1"/>
              <a:t>getJobId</a:t>
            </a:r>
            <a:r>
              <a:rPr lang="en-US" dirty="0"/>
              <a:t>(), job);</a:t>
            </a:r>
          </a:p>
          <a:p>
            <a:pPr lvl="1"/>
            <a:r>
              <a:rPr lang="en-US" dirty="0" err="1"/>
              <a:t>jobsByPriority.add</a:t>
            </a:r>
            <a:r>
              <a:rPr lang="en-US" dirty="0"/>
              <a:t>(job);</a:t>
            </a:r>
          </a:p>
          <a:p>
            <a:pPr lvl="1"/>
            <a:r>
              <a:rPr lang="en-US" dirty="0" err="1"/>
              <a:t>jobInitQueue.add</a:t>
            </a:r>
            <a:r>
              <a:rPr lang="en-US" dirty="0"/>
              <a:t>(job);</a:t>
            </a:r>
          </a:p>
        </p:txBody>
      </p:sp>
    </p:spTree>
    <p:extLst>
      <p:ext uri="{BB962C8B-B14F-4D97-AF65-F5344CB8AC3E}">
        <p14:creationId xmlns:p14="http://schemas.microsoft.com/office/powerpoint/2010/main" val="1296790348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initialization on </a:t>
            </a:r>
            <a:r>
              <a:rPr lang="en-US" dirty="0" err="1"/>
              <a:t>JobTracker</a:t>
            </a:r>
            <a:r>
              <a:rPr lang="en-US" dirty="0"/>
              <a:t>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Sort by priority</a:t>
            </a:r>
          </a:p>
          <a:p>
            <a:pPr lvl="1"/>
            <a:r>
              <a:rPr lang="en-US" dirty="0" err="1"/>
              <a:t>resortPriority</a:t>
            </a:r>
            <a:r>
              <a:rPr lang="en-US" dirty="0"/>
              <a:t>();</a:t>
            </a:r>
          </a:p>
          <a:p>
            <a:pPr lvl="1"/>
            <a:r>
              <a:rPr lang="en-US" dirty="0"/>
              <a:t>compare the </a:t>
            </a:r>
            <a:r>
              <a:rPr lang="en-US" dirty="0" err="1"/>
              <a:t>JobPrioity</a:t>
            </a:r>
            <a:r>
              <a:rPr lang="en-US" dirty="0"/>
              <a:t> first, then compare the </a:t>
            </a:r>
            <a:r>
              <a:rPr lang="en-US" dirty="0" err="1"/>
              <a:t>JobSubmissionTime</a:t>
            </a:r>
            <a:endParaRPr lang="en-US" dirty="0"/>
          </a:p>
          <a:p>
            <a:r>
              <a:rPr lang="en-US" dirty="0"/>
              <a:t>Wake </a:t>
            </a:r>
            <a:r>
              <a:rPr lang="en-US" dirty="0" err="1"/>
              <a:t>JobInitThread</a:t>
            </a:r>
            <a:endParaRPr lang="en-US" dirty="0"/>
          </a:p>
          <a:p>
            <a:pPr lvl="1"/>
            <a:r>
              <a:rPr lang="en-US" dirty="0" err="1"/>
              <a:t>jobInitQueue.notifyall</a:t>
            </a:r>
            <a:r>
              <a:rPr lang="en-US" dirty="0"/>
              <a:t>();</a:t>
            </a:r>
          </a:p>
          <a:p>
            <a:pPr lvl="1"/>
            <a:r>
              <a:rPr lang="en-US" dirty="0"/>
              <a:t>job = </a:t>
            </a:r>
            <a:r>
              <a:rPr lang="en-US" dirty="0" err="1"/>
              <a:t>jobInitQueue.remove</a:t>
            </a:r>
            <a:r>
              <a:rPr lang="en-US" dirty="0"/>
              <a:t>(0);</a:t>
            </a:r>
          </a:p>
          <a:p>
            <a:pPr lvl="1"/>
            <a:r>
              <a:rPr lang="en-US" dirty="0" err="1"/>
              <a:t>job.initTasks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500740296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JobInProgress</a:t>
            </a:r>
            <a:r>
              <a:rPr lang="en-US" dirty="0"/>
              <a:t> 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JobInProgress</a:t>
            </a:r>
            <a:r>
              <a:rPr lang="en-US" dirty="0"/>
              <a:t>(String </a:t>
            </a:r>
            <a:r>
              <a:rPr lang="en-US" dirty="0" err="1"/>
              <a:t>jobid</a:t>
            </a:r>
            <a:r>
              <a:rPr lang="en-US" dirty="0"/>
              <a:t>, </a:t>
            </a:r>
            <a:r>
              <a:rPr lang="en-US" dirty="0" err="1"/>
              <a:t>JobTracker</a:t>
            </a:r>
            <a:r>
              <a:rPr lang="en-US" dirty="0"/>
              <a:t> </a:t>
            </a:r>
            <a:r>
              <a:rPr lang="en-US" dirty="0" err="1"/>
              <a:t>jobtracker</a:t>
            </a:r>
            <a:r>
              <a:rPr lang="en-US" dirty="0"/>
              <a:t>, </a:t>
            </a:r>
            <a:r>
              <a:rPr lang="en-US" dirty="0" err="1"/>
              <a:t>JobConf</a:t>
            </a:r>
            <a:r>
              <a:rPr lang="en-US" dirty="0"/>
              <a:t> </a:t>
            </a:r>
            <a:r>
              <a:rPr lang="en-US" dirty="0" err="1"/>
              <a:t>default_conf</a:t>
            </a:r>
            <a:r>
              <a:rPr lang="en-US" dirty="0"/>
              <a:t>);</a:t>
            </a:r>
          </a:p>
          <a:p>
            <a:r>
              <a:rPr lang="en-US" dirty="0" err="1"/>
              <a:t>JobInProgress.initTasks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DataInputStream</a:t>
            </a:r>
            <a:r>
              <a:rPr lang="en-US" dirty="0"/>
              <a:t> </a:t>
            </a:r>
            <a:r>
              <a:rPr lang="en-US" dirty="0" err="1"/>
              <a:t>splitFile</a:t>
            </a:r>
            <a:r>
              <a:rPr lang="en-US" dirty="0"/>
              <a:t> = </a:t>
            </a:r>
            <a:r>
              <a:rPr lang="en-US" dirty="0" err="1"/>
              <a:t>fs.open</a:t>
            </a:r>
            <a:r>
              <a:rPr lang="en-US" dirty="0"/>
              <a:t>(new Path(</a:t>
            </a:r>
            <a:r>
              <a:rPr lang="en-US" dirty="0" err="1"/>
              <a:t>conf.get</a:t>
            </a:r>
            <a:r>
              <a:rPr lang="en-US" dirty="0"/>
              <a:t>(“</a:t>
            </a:r>
            <a:r>
              <a:rPr lang="en-US" dirty="0" err="1"/>
              <a:t>mapred.job.split.file</a:t>
            </a:r>
            <a:r>
              <a:rPr lang="en-US" dirty="0"/>
              <a:t>”))); </a:t>
            </a:r>
          </a:p>
          <a:p>
            <a:pPr marL="349250" lvl="1" indent="0">
              <a:buNone/>
            </a:pPr>
            <a:r>
              <a:rPr lang="en-US" dirty="0"/>
              <a:t>    // </a:t>
            </a:r>
            <a:r>
              <a:rPr lang="en-US" dirty="0" err="1"/>
              <a:t>mapred.job.split.file</a:t>
            </a:r>
            <a:r>
              <a:rPr lang="en-US" dirty="0"/>
              <a:t> --&gt; $SYSTEMDIR/$JOBID/</a:t>
            </a:r>
            <a:r>
              <a:rPr lang="en-US" dirty="0" err="1"/>
              <a:t>job.split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829657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JobInProgress</a:t>
            </a:r>
            <a:r>
              <a:rPr lang="en-US" dirty="0"/>
              <a:t>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splits = </a:t>
            </a:r>
            <a:r>
              <a:rPr lang="en-US" dirty="0" err="1"/>
              <a:t>JobClient.readSplitFile</a:t>
            </a:r>
            <a:r>
              <a:rPr lang="en-US" dirty="0"/>
              <a:t>(</a:t>
            </a:r>
            <a:r>
              <a:rPr lang="en-US" dirty="0" err="1"/>
              <a:t>splitFile</a:t>
            </a:r>
            <a:r>
              <a:rPr lang="en-US" dirty="0"/>
              <a:t>);</a:t>
            </a:r>
          </a:p>
          <a:p>
            <a:r>
              <a:rPr lang="en-US" dirty="0" err="1"/>
              <a:t>numMapTasks</a:t>
            </a:r>
            <a:r>
              <a:rPr lang="en-US" dirty="0"/>
              <a:t> = </a:t>
            </a:r>
            <a:r>
              <a:rPr lang="en-US" dirty="0" err="1"/>
              <a:t>splits.length</a:t>
            </a:r>
            <a:r>
              <a:rPr lang="en-US" dirty="0"/>
              <a:t>;</a:t>
            </a:r>
          </a:p>
          <a:p>
            <a:r>
              <a:rPr lang="en-US" dirty="0"/>
              <a:t>maps[</a:t>
            </a:r>
            <a:r>
              <a:rPr lang="en-US" dirty="0" err="1"/>
              <a:t>i</a:t>
            </a:r>
            <a:r>
              <a:rPr lang="en-US" dirty="0"/>
              <a:t>] = new </a:t>
            </a:r>
            <a:r>
              <a:rPr lang="en-US" dirty="0" err="1"/>
              <a:t>TaskInProgress</a:t>
            </a:r>
            <a:r>
              <a:rPr lang="en-US" dirty="0"/>
              <a:t>(</a:t>
            </a:r>
            <a:r>
              <a:rPr lang="en-US" dirty="0" err="1"/>
              <a:t>jobId</a:t>
            </a:r>
            <a:r>
              <a:rPr lang="en-US" dirty="0"/>
              <a:t>, </a:t>
            </a:r>
            <a:r>
              <a:rPr lang="en-US" dirty="0" err="1"/>
              <a:t>jobFile</a:t>
            </a:r>
            <a:r>
              <a:rPr lang="en-US" dirty="0"/>
              <a:t>, splits[</a:t>
            </a:r>
            <a:r>
              <a:rPr lang="en-US" dirty="0" err="1"/>
              <a:t>i</a:t>
            </a:r>
            <a:r>
              <a:rPr lang="en-US" dirty="0"/>
              <a:t>], </a:t>
            </a:r>
            <a:r>
              <a:rPr lang="en-US" dirty="0" err="1"/>
              <a:t>jobtracker</a:t>
            </a:r>
            <a:r>
              <a:rPr lang="en-US" dirty="0"/>
              <a:t>, </a:t>
            </a:r>
            <a:r>
              <a:rPr lang="en-US" dirty="0" err="1"/>
              <a:t>conf</a:t>
            </a:r>
            <a:r>
              <a:rPr lang="en-US" dirty="0"/>
              <a:t>, this, 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r>
              <a:rPr lang="en-US" dirty="0"/>
              <a:t>reduces[</a:t>
            </a:r>
            <a:r>
              <a:rPr lang="en-US" dirty="0" err="1"/>
              <a:t>i</a:t>
            </a:r>
            <a:r>
              <a:rPr lang="en-US" dirty="0"/>
              <a:t>] = new </a:t>
            </a:r>
            <a:r>
              <a:rPr lang="en-US" dirty="0" err="1"/>
              <a:t>TaskInProgress</a:t>
            </a:r>
            <a:r>
              <a:rPr lang="en-US" dirty="0"/>
              <a:t>(</a:t>
            </a:r>
            <a:r>
              <a:rPr lang="en-US" dirty="0" err="1"/>
              <a:t>jobId</a:t>
            </a:r>
            <a:r>
              <a:rPr lang="en-US" dirty="0"/>
              <a:t>, </a:t>
            </a:r>
            <a:r>
              <a:rPr lang="en-US" dirty="0" err="1"/>
              <a:t>jobFile</a:t>
            </a:r>
            <a:r>
              <a:rPr lang="en-US" dirty="0"/>
              <a:t>, splits[</a:t>
            </a:r>
            <a:r>
              <a:rPr lang="en-US" dirty="0" err="1"/>
              <a:t>i</a:t>
            </a:r>
            <a:r>
              <a:rPr lang="en-US" dirty="0"/>
              <a:t>], </a:t>
            </a:r>
            <a:r>
              <a:rPr lang="en-US" dirty="0" err="1"/>
              <a:t>jobtracker</a:t>
            </a:r>
            <a:r>
              <a:rPr lang="en-US" dirty="0"/>
              <a:t>, </a:t>
            </a:r>
            <a:r>
              <a:rPr lang="en-US" dirty="0" err="1"/>
              <a:t>conf</a:t>
            </a:r>
            <a:r>
              <a:rPr lang="en-US" dirty="0"/>
              <a:t>, this, 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r>
              <a:rPr lang="en-US" dirty="0" err="1"/>
              <a:t>JobStatus</a:t>
            </a:r>
            <a:r>
              <a:rPr lang="en-US" dirty="0"/>
              <a:t> --&gt; </a:t>
            </a:r>
            <a:r>
              <a:rPr lang="en-US" dirty="0" err="1"/>
              <a:t>JobStatus.RUNNING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361866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JobTracker</a:t>
            </a:r>
            <a:r>
              <a:rPr lang="en-US" dirty="0"/>
              <a:t> Task Scheduling 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Task </a:t>
            </a:r>
            <a:r>
              <a:rPr lang="en-US" dirty="0" err="1"/>
              <a:t>getNewTaskForTaskTracker</a:t>
            </a:r>
            <a:r>
              <a:rPr lang="en-US" dirty="0"/>
              <a:t>(String </a:t>
            </a:r>
            <a:r>
              <a:rPr lang="en-US" dirty="0" err="1"/>
              <a:t>taskTracker</a:t>
            </a:r>
            <a:r>
              <a:rPr lang="en-US" dirty="0"/>
              <a:t>)</a:t>
            </a:r>
          </a:p>
          <a:p>
            <a:r>
              <a:rPr lang="en-US" dirty="0"/>
              <a:t>Compute the maximum tasks that can be running on </a:t>
            </a:r>
            <a:r>
              <a:rPr lang="en-US" dirty="0" err="1"/>
              <a:t>taskTracker</a:t>
            </a:r>
            <a:endParaRPr lang="en-US" dirty="0"/>
          </a:p>
          <a:p>
            <a:pPr lvl="1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maxCurrentMap</a:t>
            </a:r>
            <a:r>
              <a:rPr lang="en-US" dirty="0"/>
              <a:t> Tasks = </a:t>
            </a:r>
            <a:r>
              <a:rPr lang="en-US" dirty="0" err="1"/>
              <a:t>tts.getMaxMapTasks</a:t>
            </a:r>
            <a:r>
              <a:rPr lang="en-US" dirty="0"/>
              <a:t>();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maxMapLoad</a:t>
            </a:r>
            <a:r>
              <a:rPr lang="en-US" dirty="0"/>
              <a:t> = </a:t>
            </a:r>
            <a:r>
              <a:rPr lang="en-US" dirty="0" err="1"/>
              <a:t>Math.min</a:t>
            </a:r>
            <a:r>
              <a:rPr lang="en-US" dirty="0"/>
              <a:t>(</a:t>
            </a:r>
            <a:r>
              <a:rPr lang="en-US" dirty="0" err="1"/>
              <a:t>maxCurrentMapTasks</a:t>
            </a:r>
            <a:r>
              <a:rPr lang="en-US" dirty="0"/>
              <a:t>, (</a:t>
            </a:r>
            <a:r>
              <a:rPr lang="en-US" dirty="0" err="1"/>
              <a:t>int</a:t>
            </a:r>
            <a:r>
              <a:rPr lang="en-US" dirty="0"/>
              <a:t>)</a:t>
            </a:r>
            <a:r>
              <a:rPr lang="en-US" dirty="0" err="1"/>
              <a:t>Math.ceil</a:t>
            </a:r>
            <a:r>
              <a:rPr lang="en-US" dirty="0"/>
              <a:t>(double) </a:t>
            </a:r>
            <a:r>
              <a:rPr lang="en-US" dirty="0" err="1"/>
              <a:t>remainingMapLoad</a:t>
            </a:r>
            <a:r>
              <a:rPr lang="en-US" dirty="0"/>
              <a:t>/</a:t>
            </a:r>
            <a:r>
              <a:rPr lang="en-US" dirty="0" err="1"/>
              <a:t>numTaskTrackers</a:t>
            </a:r>
            <a:r>
              <a:rPr lang="en-US" dirty="0"/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4106074010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JobTracker</a:t>
            </a:r>
            <a:r>
              <a:rPr lang="en-US" dirty="0"/>
              <a:t> Task Scheduling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numMaps</a:t>
            </a:r>
            <a:r>
              <a:rPr lang="en-US" dirty="0"/>
              <a:t> = </a:t>
            </a:r>
            <a:r>
              <a:rPr lang="en-US" dirty="0" err="1"/>
              <a:t>tts.countMapTasks</a:t>
            </a:r>
            <a:r>
              <a:rPr lang="en-US" dirty="0"/>
              <a:t>(); // running tasks number</a:t>
            </a:r>
          </a:p>
          <a:p>
            <a:r>
              <a:rPr lang="en-US" dirty="0"/>
              <a:t>If </a:t>
            </a:r>
            <a:r>
              <a:rPr lang="en-US" dirty="0" err="1"/>
              <a:t>numMaps</a:t>
            </a:r>
            <a:r>
              <a:rPr lang="en-US" dirty="0"/>
              <a:t> &lt; </a:t>
            </a:r>
            <a:r>
              <a:rPr lang="en-US" dirty="0" err="1"/>
              <a:t>maxMapLoad</a:t>
            </a:r>
            <a:r>
              <a:rPr lang="en-US" dirty="0"/>
              <a:t>, then more tasks can be allocated, then based on priority, pick the first job from the </a:t>
            </a:r>
            <a:r>
              <a:rPr lang="en-US" dirty="0" err="1"/>
              <a:t>jobsByPriority</a:t>
            </a:r>
            <a:r>
              <a:rPr lang="en-US" dirty="0"/>
              <a:t> Queue, create a task, and return to </a:t>
            </a:r>
            <a:r>
              <a:rPr lang="en-US" dirty="0" err="1"/>
              <a:t>TaskTracker</a:t>
            </a:r>
            <a:endParaRPr lang="en-US" dirty="0"/>
          </a:p>
          <a:p>
            <a:pPr lvl="1"/>
            <a:r>
              <a:rPr lang="en-US" dirty="0"/>
              <a:t>Task t = </a:t>
            </a:r>
            <a:r>
              <a:rPr lang="en-US" dirty="0" err="1"/>
              <a:t>job.obtainNewMapTask</a:t>
            </a:r>
            <a:r>
              <a:rPr lang="en-US" dirty="0"/>
              <a:t>(</a:t>
            </a:r>
            <a:r>
              <a:rPr lang="en-US" dirty="0" err="1"/>
              <a:t>tts</a:t>
            </a:r>
            <a:r>
              <a:rPr lang="en-US" dirty="0"/>
              <a:t>, </a:t>
            </a:r>
            <a:r>
              <a:rPr lang="en-US" dirty="0" err="1"/>
              <a:t>numTaskTrackers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5850472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</a:t>
            </a:r>
            <a:r>
              <a:rPr lang="en-US" dirty="0" err="1"/>
              <a:t>TaskTracker</a:t>
            </a:r>
            <a:r>
              <a:rPr lang="en-US" dirty="0"/>
              <a:t> 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initialize()</a:t>
            </a:r>
          </a:p>
          <a:p>
            <a:pPr lvl="1"/>
            <a:r>
              <a:rPr lang="en-US" dirty="0"/>
              <a:t>Remove original local directory</a:t>
            </a:r>
          </a:p>
          <a:p>
            <a:pPr lvl="1"/>
            <a:r>
              <a:rPr lang="en-US" dirty="0"/>
              <a:t>RPC initialization</a:t>
            </a:r>
          </a:p>
          <a:p>
            <a:pPr lvl="2"/>
            <a:r>
              <a:rPr lang="en-US" dirty="0" err="1"/>
              <a:t>TaskReportServer</a:t>
            </a:r>
            <a:r>
              <a:rPr lang="en-US" dirty="0"/>
              <a:t> = </a:t>
            </a:r>
            <a:r>
              <a:rPr lang="en-US" dirty="0" err="1"/>
              <a:t>RPC.getServer</a:t>
            </a:r>
            <a:r>
              <a:rPr lang="en-US" dirty="0"/>
              <a:t>(this, </a:t>
            </a:r>
            <a:r>
              <a:rPr lang="en-US" dirty="0" err="1"/>
              <a:t>bindAddress</a:t>
            </a:r>
            <a:r>
              <a:rPr lang="en-US" dirty="0"/>
              <a:t>, </a:t>
            </a:r>
            <a:r>
              <a:rPr lang="en-US" dirty="0" err="1"/>
              <a:t>tmpPort</a:t>
            </a:r>
            <a:r>
              <a:rPr lang="en-US" dirty="0"/>
              <a:t>, max, false, this, </a:t>
            </a:r>
            <a:r>
              <a:rPr lang="en-US" dirty="0" err="1"/>
              <a:t>fConf</a:t>
            </a:r>
            <a:r>
              <a:rPr lang="en-US" dirty="0"/>
              <a:t>);</a:t>
            </a:r>
          </a:p>
          <a:p>
            <a:pPr lvl="2"/>
            <a:r>
              <a:rPr lang="en-US" dirty="0" err="1"/>
              <a:t>InterTrackerProtocol</a:t>
            </a:r>
            <a:r>
              <a:rPr lang="en-US" dirty="0"/>
              <a:t> </a:t>
            </a:r>
            <a:r>
              <a:rPr lang="en-US" dirty="0" err="1"/>
              <a:t>jobClient</a:t>
            </a:r>
            <a:r>
              <a:rPr lang="en-US" dirty="0"/>
              <a:t> = (</a:t>
            </a:r>
            <a:r>
              <a:rPr lang="en-US" dirty="0" err="1"/>
              <a:t>InterTrackerProtocol</a:t>
            </a:r>
            <a:r>
              <a:rPr lang="en-US" dirty="0"/>
              <a:t>) </a:t>
            </a:r>
            <a:r>
              <a:rPr lang="en-US" dirty="0" err="1"/>
              <a:t>RPC.waitForProxy</a:t>
            </a:r>
            <a:r>
              <a:rPr lang="en-US" dirty="0"/>
              <a:t>(</a:t>
            </a:r>
            <a:r>
              <a:rPr lang="en-US" dirty="0" err="1"/>
              <a:t>InterTrackerProtocol.class</a:t>
            </a:r>
            <a:r>
              <a:rPr lang="en-US" dirty="0"/>
              <a:t>, </a:t>
            </a:r>
            <a:r>
              <a:rPr lang="en-US" dirty="0" err="1"/>
              <a:t>InterTrackerProtocol.versionID</a:t>
            </a:r>
            <a:r>
              <a:rPr lang="en-US" dirty="0"/>
              <a:t>, </a:t>
            </a:r>
            <a:r>
              <a:rPr lang="en-US" dirty="0" err="1"/>
              <a:t>jobTrackAddr</a:t>
            </a:r>
            <a:r>
              <a:rPr lang="en-US" dirty="0"/>
              <a:t>, </a:t>
            </a:r>
            <a:r>
              <a:rPr lang="en-US" dirty="0" err="1"/>
              <a:t>this.fConf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67858445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</a:t>
            </a:r>
            <a:r>
              <a:rPr lang="en-US" dirty="0" err="1"/>
              <a:t>TaskTracker</a:t>
            </a:r>
            <a:r>
              <a:rPr lang="en-US" dirty="0"/>
              <a:t>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run();</a:t>
            </a:r>
          </a:p>
          <a:p>
            <a:r>
              <a:rPr lang="en-US" dirty="0" err="1"/>
              <a:t>offerService</a:t>
            </a:r>
            <a:r>
              <a:rPr lang="en-US" dirty="0"/>
              <a:t>();</a:t>
            </a:r>
          </a:p>
          <a:p>
            <a:r>
              <a:rPr lang="en-US" dirty="0" err="1"/>
              <a:t>TaskTracker</a:t>
            </a:r>
            <a:r>
              <a:rPr lang="en-US" dirty="0"/>
              <a:t> talks to </a:t>
            </a:r>
            <a:r>
              <a:rPr lang="en-US" dirty="0" err="1"/>
              <a:t>JobTracker</a:t>
            </a:r>
            <a:r>
              <a:rPr lang="en-US" dirty="0"/>
              <a:t> with </a:t>
            </a:r>
            <a:r>
              <a:rPr lang="en-US" dirty="0" err="1"/>
              <a:t>HeartBeat</a:t>
            </a:r>
            <a:r>
              <a:rPr lang="en-US" dirty="0"/>
              <a:t> message periodically</a:t>
            </a:r>
          </a:p>
          <a:p>
            <a:pPr lvl="1"/>
            <a:r>
              <a:rPr lang="en-US" dirty="0" err="1"/>
              <a:t>HeatbeatResponse</a:t>
            </a:r>
            <a:r>
              <a:rPr lang="en-US" dirty="0"/>
              <a:t> </a:t>
            </a:r>
            <a:r>
              <a:rPr lang="en-US" dirty="0" err="1"/>
              <a:t>heartbeatResponse</a:t>
            </a:r>
            <a:r>
              <a:rPr lang="en-US" dirty="0"/>
              <a:t> = </a:t>
            </a:r>
            <a:r>
              <a:rPr lang="en-US" dirty="0" err="1"/>
              <a:t>transmitHeartBeat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9015146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itchFamily="18" charset="0"/>
              </a:rPr>
              <a:t>Search engines in 1990s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705" b="53852"/>
          <a:stretch/>
        </p:blipFill>
        <p:spPr>
          <a:xfrm>
            <a:off x="4648200" y="931091"/>
            <a:ext cx="4127787" cy="23295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6" r="15294" b="33824"/>
          <a:stretch/>
        </p:blipFill>
        <p:spPr>
          <a:xfrm>
            <a:off x="533401" y="4191000"/>
            <a:ext cx="3733800" cy="25165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27548" b="54154"/>
          <a:stretch/>
        </p:blipFill>
        <p:spPr>
          <a:xfrm>
            <a:off x="4648200" y="3429000"/>
            <a:ext cx="4191000" cy="202026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50173" y="5061466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1996</a:t>
            </a:r>
          </a:p>
        </p:txBody>
      </p:sp>
      <p:sp>
        <p:nvSpPr>
          <p:cNvPr id="3" name="Rectangle 2"/>
          <p:cNvSpPr/>
          <p:nvPr/>
        </p:nvSpPr>
        <p:spPr>
          <a:xfrm>
            <a:off x="8456533" y="1371600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1996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67019" y="5562600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1997</a:t>
            </a:r>
          </a:p>
        </p:txBody>
      </p:sp>
      <p:pic>
        <p:nvPicPr>
          <p:cNvPr id="27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049" b="25399"/>
          <a:stretch/>
        </p:blipFill>
        <p:spPr>
          <a:xfrm>
            <a:off x="553721" y="1295400"/>
            <a:ext cx="3733800" cy="2722253"/>
          </a:xfrm>
        </p:spPr>
      </p:pic>
      <p:sp>
        <p:nvSpPr>
          <p:cNvPr id="24" name="Rectangle 23"/>
          <p:cNvSpPr/>
          <p:nvPr/>
        </p:nvSpPr>
        <p:spPr>
          <a:xfrm>
            <a:off x="750172" y="2667000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1996</a:t>
            </a:r>
          </a:p>
        </p:txBody>
      </p:sp>
    </p:spTree>
    <p:extLst>
      <p:ext uri="{BB962C8B-B14F-4D97-AF65-F5344CB8AC3E}">
        <p14:creationId xmlns:p14="http://schemas.microsoft.com/office/powerpoint/2010/main" val="12644869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9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1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1371600"/>
            <a:ext cx="8176880" cy="1447800"/>
          </a:xfrm>
        </p:spPr>
        <p:txBody>
          <a:bodyPr/>
          <a:lstStyle/>
          <a:p>
            <a:r>
              <a:rPr lang="en-US" dirty="0"/>
              <a:t>Run Task on </a:t>
            </a:r>
            <a:r>
              <a:rPr lang="en-US" dirty="0" err="1"/>
              <a:t>TaskTracker</a:t>
            </a:r>
            <a:r>
              <a:rPr lang="en-US" dirty="0"/>
              <a:t> 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TaskTracker.localizeJob</a:t>
            </a:r>
            <a:r>
              <a:rPr lang="en-US" dirty="0"/>
              <a:t>(</a:t>
            </a:r>
            <a:r>
              <a:rPr lang="en-US" dirty="0" err="1"/>
              <a:t>TaskInProgress</a:t>
            </a:r>
            <a:r>
              <a:rPr lang="en-US" dirty="0"/>
              <a:t> tip);</a:t>
            </a:r>
          </a:p>
          <a:p>
            <a:r>
              <a:rPr lang="en-US" dirty="0" err="1"/>
              <a:t>launchTasksForJob</a:t>
            </a:r>
            <a:r>
              <a:rPr lang="en-US" dirty="0"/>
              <a:t>(tip, new </a:t>
            </a:r>
            <a:r>
              <a:rPr lang="en-US" dirty="0" err="1"/>
              <a:t>JobConf</a:t>
            </a:r>
            <a:r>
              <a:rPr lang="en-US" dirty="0"/>
              <a:t>(</a:t>
            </a:r>
            <a:r>
              <a:rPr lang="en-US" dirty="0" err="1"/>
              <a:t>rjob.jobFile</a:t>
            </a:r>
            <a:r>
              <a:rPr lang="en-US" dirty="0"/>
              <a:t>));</a:t>
            </a:r>
          </a:p>
          <a:p>
            <a:pPr lvl="1"/>
            <a:r>
              <a:rPr lang="en-US" dirty="0" err="1"/>
              <a:t>tip.launchTask</a:t>
            </a:r>
            <a:r>
              <a:rPr lang="en-US" dirty="0"/>
              <a:t>(); // </a:t>
            </a:r>
            <a:r>
              <a:rPr lang="en-US" dirty="0" err="1"/>
              <a:t>TaskTracker.TaskInProgress</a:t>
            </a:r>
            <a:endParaRPr lang="en-US" dirty="0"/>
          </a:p>
          <a:p>
            <a:pPr lvl="1"/>
            <a:r>
              <a:rPr lang="en-US" dirty="0" err="1"/>
              <a:t>tip.localizeTask</a:t>
            </a:r>
            <a:r>
              <a:rPr lang="en-US" dirty="0"/>
              <a:t>(task); // create folder, symbol link</a:t>
            </a:r>
          </a:p>
          <a:p>
            <a:pPr lvl="1"/>
            <a:r>
              <a:rPr lang="en-US" dirty="0"/>
              <a:t>runner = </a:t>
            </a:r>
            <a:r>
              <a:rPr lang="en-US" dirty="0" err="1"/>
              <a:t>task.createRunner</a:t>
            </a:r>
            <a:r>
              <a:rPr lang="en-US" dirty="0"/>
              <a:t>(</a:t>
            </a:r>
            <a:r>
              <a:rPr lang="en-US" dirty="0" err="1"/>
              <a:t>TaskTracker.this</a:t>
            </a:r>
            <a:r>
              <a:rPr lang="en-US" dirty="0"/>
              <a:t>);</a:t>
            </a:r>
          </a:p>
          <a:p>
            <a:pPr lvl="1"/>
            <a:r>
              <a:rPr lang="en-US" dirty="0" err="1"/>
              <a:t>runner.start</a:t>
            </a:r>
            <a:r>
              <a:rPr lang="en-US" dirty="0"/>
              <a:t>(); // start </a:t>
            </a:r>
            <a:r>
              <a:rPr lang="en-US" dirty="0" err="1"/>
              <a:t>TaskRunner</a:t>
            </a:r>
            <a:r>
              <a:rPr lang="en-US" dirty="0"/>
              <a:t> thread</a:t>
            </a:r>
          </a:p>
        </p:txBody>
      </p:sp>
    </p:spTree>
    <p:extLst>
      <p:ext uri="{BB962C8B-B14F-4D97-AF65-F5344CB8AC3E}">
        <p14:creationId xmlns:p14="http://schemas.microsoft.com/office/powerpoint/2010/main" val="1888244350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1371600"/>
            <a:ext cx="8217846" cy="1447800"/>
          </a:xfrm>
        </p:spPr>
        <p:txBody>
          <a:bodyPr/>
          <a:lstStyle/>
          <a:p>
            <a:r>
              <a:rPr lang="en-US" dirty="0"/>
              <a:t>Run Task on </a:t>
            </a:r>
            <a:r>
              <a:rPr lang="en-US" dirty="0" err="1"/>
              <a:t>TaskTracker</a:t>
            </a:r>
            <a:r>
              <a:rPr lang="en-US" dirty="0"/>
              <a:t>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TaskRunner.run</a:t>
            </a:r>
            <a:r>
              <a:rPr lang="en-US" dirty="0"/>
              <a:t>();</a:t>
            </a:r>
          </a:p>
          <a:p>
            <a:pPr lvl="1"/>
            <a:r>
              <a:rPr lang="en-US" dirty="0"/>
              <a:t>Configure child process’ </a:t>
            </a:r>
            <a:r>
              <a:rPr lang="en-US" dirty="0" err="1"/>
              <a:t>jvm</a:t>
            </a:r>
            <a:r>
              <a:rPr lang="en-US" dirty="0"/>
              <a:t> parameters, i.e. </a:t>
            </a:r>
            <a:r>
              <a:rPr lang="en-US" dirty="0" err="1"/>
              <a:t>classpath</a:t>
            </a:r>
            <a:r>
              <a:rPr lang="en-US" dirty="0"/>
              <a:t>, </a:t>
            </a:r>
            <a:r>
              <a:rPr lang="en-US" dirty="0" err="1"/>
              <a:t>taskid</a:t>
            </a:r>
            <a:r>
              <a:rPr lang="en-US" dirty="0"/>
              <a:t>, </a:t>
            </a:r>
            <a:r>
              <a:rPr lang="en-US" dirty="0" err="1"/>
              <a:t>taskReportServer’s</a:t>
            </a:r>
            <a:r>
              <a:rPr lang="en-US" dirty="0"/>
              <a:t> address &amp; port</a:t>
            </a:r>
          </a:p>
          <a:p>
            <a:pPr lvl="1"/>
            <a:r>
              <a:rPr lang="en-US" dirty="0"/>
              <a:t>Start Child Process</a:t>
            </a:r>
          </a:p>
          <a:p>
            <a:pPr lvl="2"/>
            <a:r>
              <a:rPr lang="en-US" dirty="0" err="1"/>
              <a:t>runChild</a:t>
            </a:r>
            <a:r>
              <a:rPr lang="en-US" dirty="0"/>
              <a:t>(</a:t>
            </a:r>
            <a:r>
              <a:rPr lang="en-US" dirty="0" err="1"/>
              <a:t>wrappedCommand</a:t>
            </a:r>
            <a:r>
              <a:rPr lang="en-US" dirty="0"/>
              <a:t>, </a:t>
            </a:r>
            <a:r>
              <a:rPr lang="en-US" dirty="0" err="1"/>
              <a:t>workDir</a:t>
            </a:r>
            <a:r>
              <a:rPr lang="en-US" dirty="0"/>
              <a:t>, </a:t>
            </a:r>
            <a:r>
              <a:rPr lang="en-US" dirty="0" err="1"/>
              <a:t>taskid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10905242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Child.main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RPC Proxy, and execute RPC invocation</a:t>
            </a:r>
          </a:p>
          <a:p>
            <a:pPr lvl="1"/>
            <a:r>
              <a:rPr lang="en-US" dirty="0" err="1"/>
              <a:t>TaskUmbilicalProtocol</a:t>
            </a:r>
            <a:r>
              <a:rPr lang="en-US" dirty="0"/>
              <a:t> umbilical = (</a:t>
            </a:r>
            <a:r>
              <a:rPr lang="en-US" dirty="0" err="1"/>
              <a:t>TaskUmbilicalProtocol</a:t>
            </a:r>
            <a:r>
              <a:rPr lang="en-US" dirty="0"/>
              <a:t>) </a:t>
            </a:r>
            <a:r>
              <a:rPr lang="en-US" dirty="0" err="1"/>
              <a:t>RPC.getProxy</a:t>
            </a:r>
            <a:r>
              <a:rPr lang="en-US" dirty="0"/>
              <a:t>(</a:t>
            </a:r>
            <a:r>
              <a:rPr lang="en-US" dirty="0" err="1"/>
              <a:t>TaskUmbilicalProtocol.class</a:t>
            </a:r>
            <a:r>
              <a:rPr lang="en-US" dirty="0"/>
              <a:t>, </a:t>
            </a:r>
            <a:r>
              <a:rPr lang="en-US" dirty="0" err="1"/>
              <a:t>TaskUmbilicalProtocol.versionID</a:t>
            </a:r>
            <a:r>
              <a:rPr lang="en-US" dirty="0"/>
              <a:t>, address, </a:t>
            </a:r>
            <a:r>
              <a:rPr lang="en-US" dirty="0" err="1"/>
              <a:t>defaultConf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Task task = </a:t>
            </a:r>
            <a:r>
              <a:rPr lang="en-US" dirty="0" err="1"/>
              <a:t>umbilical.getTask</a:t>
            </a:r>
            <a:r>
              <a:rPr lang="en-US" dirty="0"/>
              <a:t>(</a:t>
            </a:r>
            <a:r>
              <a:rPr lang="en-US" dirty="0" err="1"/>
              <a:t>taskid</a:t>
            </a:r>
            <a:r>
              <a:rPr lang="en-US" dirty="0"/>
              <a:t>);</a:t>
            </a:r>
          </a:p>
          <a:p>
            <a:r>
              <a:rPr lang="en-US" dirty="0" err="1"/>
              <a:t>task.run</a:t>
            </a:r>
            <a:r>
              <a:rPr lang="en-US" dirty="0"/>
              <a:t>(); // </a:t>
            </a:r>
            <a:r>
              <a:rPr lang="en-US" dirty="0" err="1"/>
              <a:t>mapTask</a:t>
            </a:r>
            <a:r>
              <a:rPr lang="en-US" dirty="0"/>
              <a:t> / </a:t>
            </a:r>
            <a:r>
              <a:rPr lang="en-US" dirty="0" err="1"/>
              <a:t>reduceTask.run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325020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Finish Job 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Child</a:t>
            </a:r>
          </a:p>
          <a:p>
            <a:pPr lvl="1"/>
            <a:r>
              <a:rPr lang="en-US" dirty="0" err="1"/>
              <a:t>task.done</a:t>
            </a:r>
            <a:r>
              <a:rPr lang="en-US" dirty="0"/>
              <a:t>(</a:t>
            </a:r>
            <a:r>
              <a:rPr lang="en-US" dirty="0" err="1"/>
              <a:t>umilical</a:t>
            </a:r>
            <a:r>
              <a:rPr lang="en-US" dirty="0"/>
              <a:t>);</a:t>
            </a:r>
          </a:p>
          <a:p>
            <a:pPr lvl="2"/>
            <a:r>
              <a:rPr lang="en-US" dirty="0"/>
              <a:t>RPC call: </a:t>
            </a:r>
            <a:r>
              <a:rPr lang="en-US" dirty="0" err="1"/>
              <a:t>umbilical.done</a:t>
            </a:r>
            <a:r>
              <a:rPr lang="en-US" dirty="0"/>
              <a:t>(</a:t>
            </a:r>
            <a:r>
              <a:rPr lang="en-US" dirty="0" err="1"/>
              <a:t>taskId</a:t>
            </a:r>
            <a:r>
              <a:rPr lang="en-US" dirty="0"/>
              <a:t>, </a:t>
            </a:r>
            <a:r>
              <a:rPr lang="en-US" dirty="0" err="1"/>
              <a:t>shouldBePromoted</a:t>
            </a:r>
            <a:r>
              <a:rPr lang="en-US" dirty="0"/>
              <a:t>)</a:t>
            </a:r>
          </a:p>
          <a:p>
            <a:r>
              <a:rPr lang="en-US" dirty="0" err="1"/>
              <a:t>TaskTracker</a:t>
            </a:r>
            <a:endParaRPr lang="en-US" dirty="0"/>
          </a:p>
          <a:p>
            <a:pPr lvl="1"/>
            <a:r>
              <a:rPr lang="en-US" dirty="0"/>
              <a:t>done(</a:t>
            </a:r>
            <a:r>
              <a:rPr lang="en-US" dirty="0" err="1"/>
              <a:t>taskId</a:t>
            </a:r>
            <a:r>
              <a:rPr lang="en-US" dirty="0"/>
              <a:t>, </a:t>
            </a:r>
            <a:r>
              <a:rPr lang="en-US" dirty="0" err="1"/>
              <a:t>shouldPromote</a:t>
            </a:r>
            <a:r>
              <a:rPr lang="en-US" dirty="0"/>
              <a:t>)</a:t>
            </a:r>
          </a:p>
          <a:p>
            <a:pPr lvl="2"/>
            <a:r>
              <a:rPr lang="en-US" dirty="0" err="1"/>
              <a:t>TaskInProgress</a:t>
            </a:r>
            <a:r>
              <a:rPr lang="en-US" dirty="0"/>
              <a:t> tip = </a:t>
            </a:r>
            <a:r>
              <a:rPr lang="en-US" dirty="0" err="1"/>
              <a:t>tasks.get</a:t>
            </a:r>
            <a:r>
              <a:rPr lang="en-US" dirty="0"/>
              <a:t>(</a:t>
            </a:r>
            <a:r>
              <a:rPr lang="en-US" dirty="0" err="1"/>
              <a:t>taskid</a:t>
            </a:r>
            <a:r>
              <a:rPr lang="en-US" dirty="0"/>
              <a:t>);</a:t>
            </a:r>
          </a:p>
          <a:p>
            <a:pPr lvl="2"/>
            <a:r>
              <a:rPr lang="en-US" dirty="0" err="1"/>
              <a:t>tip.reportDone</a:t>
            </a:r>
            <a:r>
              <a:rPr lang="en-US" dirty="0"/>
              <a:t>(</a:t>
            </a:r>
            <a:r>
              <a:rPr lang="en-US" dirty="0" err="1"/>
              <a:t>shouldPromote</a:t>
            </a:r>
            <a:r>
              <a:rPr lang="en-US" dirty="0"/>
              <a:t>);</a:t>
            </a:r>
          </a:p>
          <a:p>
            <a:pPr lvl="3"/>
            <a:r>
              <a:rPr lang="en-US" dirty="0" err="1"/>
              <a:t>taskStatus.setRunState</a:t>
            </a:r>
            <a:r>
              <a:rPr lang="en-US" dirty="0"/>
              <a:t>(</a:t>
            </a:r>
            <a:r>
              <a:rPr lang="en-US" dirty="0" err="1"/>
              <a:t>TaskStatus.State.SUCCEEDED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42092482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Finish Job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JobTracker</a:t>
            </a:r>
            <a:endParaRPr lang="en-US" dirty="0"/>
          </a:p>
          <a:p>
            <a:pPr lvl="1"/>
            <a:r>
              <a:rPr lang="en-US" dirty="0" err="1"/>
              <a:t>TaskStatus</a:t>
            </a:r>
            <a:r>
              <a:rPr lang="en-US" dirty="0"/>
              <a:t> report: </a:t>
            </a:r>
            <a:r>
              <a:rPr lang="en-US" dirty="0" err="1"/>
              <a:t>status.getTaskReports</a:t>
            </a:r>
            <a:r>
              <a:rPr lang="en-US" dirty="0"/>
              <a:t>();</a:t>
            </a:r>
          </a:p>
          <a:p>
            <a:pPr lvl="1"/>
            <a:r>
              <a:rPr lang="en-US" dirty="0" err="1"/>
              <a:t>TaskInProgress</a:t>
            </a:r>
            <a:r>
              <a:rPr lang="en-US" dirty="0"/>
              <a:t> tip = </a:t>
            </a:r>
            <a:r>
              <a:rPr lang="en-US" dirty="0" err="1"/>
              <a:t>taskidToTIPMap.get</a:t>
            </a:r>
            <a:r>
              <a:rPr lang="en-US" dirty="0"/>
              <a:t>(</a:t>
            </a:r>
            <a:r>
              <a:rPr lang="en-US" dirty="0" err="1"/>
              <a:t>taskId</a:t>
            </a:r>
            <a:r>
              <a:rPr lang="en-US" dirty="0"/>
              <a:t>);</a:t>
            </a:r>
          </a:p>
          <a:p>
            <a:pPr lvl="1"/>
            <a:r>
              <a:rPr lang="en-US" dirty="0" err="1"/>
              <a:t>JobInProgress</a:t>
            </a:r>
            <a:r>
              <a:rPr lang="en-US" dirty="0"/>
              <a:t> update </a:t>
            </a:r>
            <a:r>
              <a:rPr lang="en-US" dirty="0" err="1"/>
              <a:t>JobStatus</a:t>
            </a:r>
            <a:endParaRPr lang="en-US" dirty="0"/>
          </a:p>
          <a:p>
            <a:pPr lvl="2"/>
            <a:r>
              <a:rPr lang="en-US" dirty="0" err="1"/>
              <a:t>tip.getJob</a:t>
            </a:r>
            <a:r>
              <a:rPr lang="en-US" dirty="0"/>
              <a:t>().</a:t>
            </a:r>
            <a:r>
              <a:rPr lang="en-US" dirty="0" err="1"/>
              <a:t>updateTaskStatus</a:t>
            </a:r>
            <a:r>
              <a:rPr lang="en-US" dirty="0"/>
              <a:t>(tip, report, </a:t>
            </a:r>
            <a:r>
              <a:rPr lang="en-US" dirty="0" err="1"/>
              <a:t>myMetrics</a:t>
            </a:r>
            <a:r>
              <a:rPr lang="en-US" dirty="0"/>
              <a:t>);</a:t>
            </a:r>
          </a:p>
          <a:p>
            <a:pPr lvl="3"/>
            <a:r>
              <a:rPr lang="en-US" dirty="0"/>
              <a:t>One task of current job is finished</a:t>
            </a:r>
          </a:p>
          <a:p>
            <a:pPr lvl="3"/>
            <a:r>
              <a:rPr lang="en-US" dirty="0" err="1"/>
              <a:t>completedTask</a:t>
            </a:r>
            <a:r>
              <a:rPr lang="en-US" dirty="0"/>
              <a:t>(tip, </a:t>
            </a:r>
            <a:r>
              <a:rPr lang="en-US" dirty="0" err="1"/>
              <a:t>taskStatus</a:t>
            </a:r>
            <a:r>
              <a:rPr lang="en-US" dirty="0"/>
              <a:t>, metrics);</a:t>
            </a:r>
          </a:p>
          <a:p>
            <a:pPr lvl="3"/>
            <a:r>
              <a:rPr lang="en-US" dirty="0"/>
              <a:t>If (</a:t>
            </a:r>
            <a:r>
              <a:rPr lang="en-US" dirty="0" err="1"/>
              <a:t>this.status.getRunState</a:t>
            </a:r>
            <a:r>
              <a:rPr lang="en-US" dirty="0"/>
              <a:t>() == </a:t>
            </a:r>
            <a:r>
              <a:rPr lang="en-US" dirty="0" err="1"/>
              <a:t>JobStatus.RUNNING</a:t>
            </a:r>
            <a:r>
              <a:rPr lang="en-US" dirty="0"/>
              <a:t> &amp;&amp; </a:t>
            </a:r>
            <a:r>
              <a:rPr lang="en-US" dirty="0" err="1"/>
              <a:t>allDone</a:t>
            </a:r>
            <a:r>
              <a:rPr lang="en-US" dirty="0"/>
              <a:t>) {</a:t>
            </a:r>
            <a:r>
              <a:rPr lang="en-US" dirty="0" err="1"/>
              <a:t>this.status.setRunState</a:t>
            </a:r>
            <a:r>
              <a:rPr lang="en-US" dirty="0"/>
              <a:t>(</a:t>
            </a:r>
            <a:r>
              <a:rPr lang="en-US" dirty="0" err="1"/>
              <a:t>JobStatus.SUCCEEDED</a:t>
            </a:r>
            <a:r>
              <a:rPr lang="en-US" dirty="0"/>
              <a:t>)}</a:t>
            </a:r>
          </a:p>
        </p:txBody>
      </p:sp>
    </p:spTree>
    <p:extLst>
      <p:ext uri="{BB962C8B-B14F-4D97-AF65-F5344CB8AC3E}">
        <p14:creationId xmlns:p14="http://schemas.microsoft.com/office/powerpoint/2010/main" val="1880025198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Word Count</a:t>
            </a:r>
          </a:p>
          <a:p>
            <a:pPr lvl="1"/>
            <a:r>
              <a:rPr lang="en-US" dirty="0" err="1"/>
              <a:t>hadoop</a:t>
            </a:r>
            <a:r>
              <a:rPr lang="en-US" dirty="0"/>
              <a:t> jar hadoop-0.20.2-examples.jar </a:t>
            </a:r>
            <a:r>
              <a:rPr lang="en-US" dirty="0" err="1"/>
              <a:t>wordcount</a:t>
            </a:r>
            <a:r>
              <a:rPr lang="en-US" dirty="0"/>
              <a:t> &lt;input </a:t>
            </a:r>
            <a:r>
              <a:rPr lang="en-US" dirty="0" err="1"/>
              <a:t>dir</a:t>
            </a:r>
            <a:r>
              <a:rPr lang="en-US" dirty="0"/>
              <a:t>&gt; &lt;output </a:t>
            </a:r>
            <a:r>
              <a:rPr lang="en-US" dirty="0" err="1"/>
              <a:t>dir</a:t>
            </a:r>
            <a:r>
              <a:rPr lang="en-US" dirty="0"/>
              <a:t>&gt;</a:t>
            </a:r>
          </a:p>
          <a:p>
            <a:r>
              <a:rPr lang="en-US" dirty="0"/>
              <a:t>Hive</a:t>
            </a:r>
          </a:p>
          <a:p>
            <a:pPr lvl="1"/>
            <a:r>
              <a:rPr lang="en-US" dirty="0"/>
              <a:t>hive -f </a:t>
            </a:r>
            <a:r>
              <a:rPr lang="en-US" dirty="0" err="1"/>
              <a:t>pagerank.hive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0653722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itchFamily="18" charset="0"/>
              </a:rPr>
              <a:t>Google search engines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  <p:pic>
        <p:nvPicPr>
          <p:cNvPr id="14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3" r="4486" b="43237"/>
          <a:stretch/>
        </p:blipFill>
        <p:spPr>
          <a:xfrm>
            <a:off x="1295400" y="1066800"/>
            <a:ext cx="5878286" cy="2833828"/>
          </a:xfrm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01" t="43719" r="3802" b="14336"/>
          <a:stretch/>
        </p:blipFill>
        <p:spPr bwMode="auto">
          <a:xfrm>
            <a:off x="1295401" y="4120330"/>
            <a:ext cx="5867399" cy="2204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7610522" y="2743200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1998</a:t>
            </a:r>
          </a:p>
        </p:txBody>
      </p:sp>
      <p:sp>
        <p:nvSpPr>
          <p:cNvPr id="7" name="Rectangle 6"/>
          <p:cNvSpPr/>
          <p:nvPr/>
        </p:nvSpPr>
        <p:spPr>
          <a:xfrm>
            <a:off x="7772400" y="4853133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2013</a:t>
            </a:r>
          </a:p>
        </p:txBody>
      </p:sp>
    </p:spTree>
    <p:extLst>
      <p:ext uri="{BB962C8B-B14F-4D97-AF65-F5344CB8AC3E}">
        <p14:creationId xmlns:p14="http://schemas.microsoft.com/office/powerpoint/2010/main" val="371956607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mbria" pitchFamily="18" charset="0"/>
              </a:rPr>
              <a:t>Hadoop’s</a:t>
            </a:r>
            <a:r>
              <a:rPr lang="en-US" dirty="0">
                <a:latin typeface="Cambria" pitchFamily="18" charset="0"/>
              </a:rPr>
              <a:t> Developers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35" t="12286" r="24349" b="37429"/>
          <a:stretch/>
        </p:blipFill>
        <p:spPr bwMode="auto">
          <a:xfrm>
            <a:off x="838200" y="1219200"/>
            <a:ext cx="2100943" cy="28738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38200" y="4114800"/>
            <a:ext cx="2100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Doug Cutting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0" y="3330476"/>
            <a:ext cx="5943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2005</a:t>
            </a:r>
            <a:r>
              <a:rPr lang="en-US" dirty="0"/>
              <a:t>: Doug Cutting and  Michael J. </a:t>
            </a:r>
            <a:r>
              <a:rPr lang="en-US" dirty="0" err="1"/>
              <a:t>Cafarella</a:t>
            </a:r>
            <a:r>
              <a:rPr lang="en-US" dirty="0"/>
              <a:t> developed </a:t>
            </a:r>
            <a:r>
              <a:rPr lang="en-US" dirty="0" err="1"/>
              <a:t>Hadoop</a:t>
            </a:r>
            <a:r>
              <a:rPr lang="en-US" dirty="0"/>
              <a:t> to support distribution for the </a:t>
            </a:r>
            <a:r>
              <a:rPr lang="en-US" dirty="0" err="1">
                <a:hlinkClick r:id="rId5" tooltip="Nutch"/>
              </a:rPr>
              <a:t>Nutch</a:t>
            </a:r>
            <a:r>
              <a:rPr lang="en-US" dirty="0"/>
              <a:t> search engine project.</a:t>
            </a:r>
          </a:p>
          <a:p>
            <a:endParaRPr lang="en-US" dirty="0"/>
          </a:p>
          <a:p>
            <a:r>
              <a:rPr lang="en-US" dirty="0"/>
              <a:t>The project was funded by Yahoo.</a:t>
            </a:r>
          </a:p>
          <a:p>
            <a:endParaRPr lang="en-US" dirty="0"/>
          </a:p>
          <a:p>
            <a:r>
              <a:rPr lang="en-US" b="1" dirty="0">
                <a:solidFill>
                  <a:srgbClr val="00B050"/>
                </a:solidFill>
              </a:rPr>
              <a:t>2006</a:t>
            </a:r>
            <a:r>
              <a:rPr lang="en-US" dirty="0"/>
              <a:t>: Yahoo gave the project to Apache </a:t>
            </a:r>
          </a:p>
          <a:p>
            <a:r>
              <a:rPr lang="en-US" dirty="0"/>
              <a:t>Software Foundation.</a:t>
            </a:r>
          </a:p>
        </p:txBody>
      </p:sp>
      <p:pic>
        <p:nvPicPr>
          <p:cNvPr id="8" name="Picture 4" descr="Nutch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524" y="4572000"/>
            <a:ext cx="1285875" cy="82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Lucene Nutch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843" y="4060371"/>
            <a:ext cx="11525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599" y="1774162"/>
            <a:ext cx="4419611" cy="104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01109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itchFamily="18" charset="0"/>
              </a:rPr>
              <a:t>Google Origins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10" t="30325" r="15980" b="50000"/>
          <a:stretch/>
        </p:blipFill>
        <p:spPr bwMode="auto">
          <a:xfrm>
            <a:off x="1447800" y="1853402"/>
            <a:ext cx="3962400" cy="80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12" t="37977" r="20992" b="32709"/>
          <a:stretch/>
        </p:blipFill>
        <p:spPr bwMode="auto">
          <a:xfrm>
            <a:off x="1447800" y="2940472"/>
            <a:ext cx="3962400" cy="128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81000" y="216403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2003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7200" y="335854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2004</a:t>
            </a:r>
          </a:p>
        </p:txBody>
      </p:sp>
      <p:pic>
        <p:nvPicPr>
          <p:cNvPr id="1026" name="Picture 2" descr="http://davidepalmisano.com/wp-content/uploads/2012/10/hdfs-logo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2090" y="1845090"/>
            <a:ext cx="2514600" cy="78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5562600" y="2249325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28" name="Picture 4" descr="http://fcl.uncc.edu/nhnguye1/cloud_computing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048000"/>
            <a:ext cx="2514600" cy="77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5638800" y="3413897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30" name="Picture 6" descr="https://si0.twimg.com/profile_images/1921741692/HBase-Twitter3.pn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44" b="31153"/>
          <a:stretch/>
        </p:blipFill>
        <p:spPr bwMode="auto">
          <a:xfrm>
            <a:off x="6300788" y="4235193"/>
            <a:ext cx="2514600" cy="979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/>
          <p:cNvCxnSpPr/>
          <p:nvPr/>
        </p:nvCxnSpPr>
        <p:spPr>
          <a:xfrm>
            <a:off x="5673436" y="472440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32" name="Picture 8" descr="Google BigTable Database Service Launch Rumoured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504333"/>
            <a:ext cx="2133600" cy="1237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62742" y="486358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2006</a:t>
            </a:r>
          </a:p>
        </p:txBody>
      </p:sp>
    </p:spTree>
    <p:extLst>
      <p:ext uri="{BB962C8B-B14F-4D97-AF65-F5344CB8AC3E}">
        <p14:creationId xmlns:p14="http://schemas.microsoft.com/office/powerpoint/2010/main" val="162784416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itchFamily="18" charset="0"/>
              </a:rPr>
              <a:t>Some </a:t>
            </a:r>
            <a:r>
              <a:rPr lang="en-US" dirty="0" err="1">
                <a:latin typeface="Cambria" pitchFamily="18" charset="0"/>
              </a:rPr>
              <a:t>Hadoop</a:t>
            </a:r>
            <a:r>
              <a:rPr lang="en-US" dirty="0">
                <a:latin typeface="Cambria" pitchFamily="18" charset="0"/>
              </a:rPr>
              <a:t> Milestones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600201"/>
            <a:ext cx="6781800" cy="4495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b="1" dirty="0"/>
              <a:t>2008 - </a:t>
            </a:r>
            <a:r>
              <a:rPr lang="en-US" sz="1600" b="1" dirty="0" err="1"/>
              <a:t>Hadoop</a:t>
            </a:r>
            <a:r>
              <a:rPr lang="en-US" sz="1600" b="1" dirty="0"/>
              <a:t> Wins Terabyte Sort  Benchmark (</a:t>
            </a:r>
            <a:r>
              <a:rPr lang="en-US" sz="1600" dirty="0"/>
              <a:t>sorted 1 terabyte of data in 209 seconds, compared to previous record of 297 seconds)</a:t>
            </a:r>
          </a:p>
          <a:p>
            <a:endParaRPr lang="en-US" sz="1600" dirty="0"/>
          </a:p>
          <a:p>
            <a:r>
              <a:rPr lang="en-US" sz="1600" dirty="0"/>
              <a:t>2009 - Avro and </a:t>
            </a:r>
            <a:r>
              <a:rPr lang="en-US" sz="1600" dirty="0" err="1"/>
              <a:t>Chukwa</a:t>
            </a:r>
            <a:r>
              <a:rPr lang="en-US" sz="1600" dirty="0"/>
              <a:t> became new members of </a:t>
            </a:r>
            <a:r>
              <a:rPr lang="en-US" sz="1600" dirty="0" err="1"/>
              <a:t>Hadoop</a:t>
            </a:r>
            <a:r>
              <a:rPr lang="en-US" sz="1600" dirty="0"/>
              <a:t> Framework family</a:t>
            </a:r>
          </a:p>
          <a:p>
            <a:endParaRPr lang="en-US" sz="1600" dirty="0"/>
          </a:p>
          <a:p>
            <a:r>
              <a:rPr lang="en-US" sz="1600" dirty="0"/>
              <a:t>2010 - </a:t>
            </a:r>
            <a:r>
              <a:rPr lang="en-US" sz="1600" dirty="0" err="1"/>
              <a:t>Hadoop's</a:t>
            </a:r>
            <a:r>
              <a:rPr lang="en-US" sz="1600" dirty="0"/>
              <a:t> </a:t>
            </a:r>
            <a:r>
              <a:rPr lang="en-US" sz="1600" dirty="0" err="1"/>
              <a:t>Hbase</a:t>
            </a:r>
            <a:r>
              <a:rPr lang="en-US" sz="1600" dirty="0"/>
              <a:t>, Hive and Pig subprojects completed, adding more computational power to </a:t>
            </a:r>
            <a:r>
              <a:rPr lang="en-US" sz="1600" dirty="0" err="1"/>
              <a:t>Hadoop</a:t>
            </a:r>
            <a:r>
              <a:rPr lang="en-US" sz="1600" dirty="0"/>
              <a:t> framework</a:t>
            </a:r>
          </a:p>
          <a:p>
            <a:endParaRPr lang="en-US" sz="1600" dirty="0"/>
          </a:p>
          <a:p>
            <a:r>
              <a:rPr lang="en-US" sz="1600" b="1" dirty="0"/>
              <a:t>2011 - </a:t>
            </a:r>
            <a:r>
              <a:rPr lang="en-US" sz="1600" b="1" dirty="0" err="1"/>
              <a:t>ZooKeeper</a:t>
            </a:r>
            <a:r>
              <a:rPr lang="en-US" sz="1600" b="1" dirty="0"/>
              <a:t> Completed</a:t>
            </a:r>
          </a:p>
          <a:p>
            <a:endParaRPr lang="en-US" sz="1600" b="1" dirty="0"/>
          </a:p>
          <a:p>
            <a:r>
              <a:rPr lang="en-US" sz="1600" b="1" dirty="0"/>
              <a:t>2013 - </a:t>
            </a:r>
            <a:r>
              <a:rPr lang="en-US" sz="1600" b="1" dirty="0" err="1"/>
              <a:t>Hadoop</a:t>
            </a:r>
            <a:r>
              <a:rPr lang="en-US" sz="1600" b="1" dirty="0"/>
              <a:t> 1.1.2 and </a:t>
            </a:r>
            <a:r>
              <a:rPr lang="en-US" sz="1600" b="1" dirty="0" err="1"/>
              <a:t>Hadoop</a:t>
            </a:r>
            <a:r>
              <a:rPr lang="en-US" sz="1600" b="1" dirty="0"/>
              <a:t> 2.0.3 alpha. </a:t>
            </a:r>
          </a:p>
          <a:p>
            <a:pPr marL="0" indent="0">
              <a:buNone/>
            </a:pPr>
            <a:r>
              <a:rPr lang="en-US" sz="1600" b="1" dirty="0"/>
              <a:t>               - </a:t>
            </a:r>
            <a:r>
              <a:rPr lang="en-US" sz="1600" b="1" dirty="0" err="1"/>
              <a:t>Ambari</a:t>
            </a:r>
            <a:r>
              <a:rPr lang="en-US" sz="1600" b="1" dirty="0"/>
              <a:t>, Cassandra, Mahout have been added </a:t>
            </a:r>
          </a:p>
        </p:txBody>
      </p:sp>
    </p:spTree>
    <p:extLst>
      <p:ext uri="{BB962C8B-B14F-4D97-AF65-F5344CB8AC3E}">
        <p14:creationId xmlns:p14="http://schemas.microsoft.com/office/powerpoint/2010/main" val="273834306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ordpress-PowerPoint-Template">
  <a:themeElements>
    <a:clrScheme name="Wordpress PowerPoint Template 13">
      <a:dk1>
        <a:srgbClr val="464646"/>
      </a:dk1>
      <a:lt1>
        <a:srgbClr val="FFFFFF"/>
      </a:lt1>
      <a:dk2>
        <a:srgbClr val="FFFFFF"/>
      </a:dk2>
      <a:lt2>
        <a:srgbClr val="13455B"/>
      </a:lt2>
      <a:accent1>
        <a:srgbClr val="E4F2FD"/>
      </a:accent1>
      <a:accent2>
        <a:srgbClr val="2C99C7"/>
      </a:accent2>
      <a:accent3>
        <a:srgbClr val="FFFFFF"/>
      </a:accent3>
      <a:accent4>
        <a:srgbClr val="3A3A3A"/>
      </a:accent4>
      <a:accent5>
        <a:srgbClr val="EFF7FE"/>
      </a:accent5>
      <a:accent6>
        <a:srgbClr val="278AB4"/>
      </a:accent6>
      <a:hlink>
        <a:srgbClr val="21759B"/>
      </a:hlink>
      <a:folHlink>
        <a:srgbClr val="D54E21"/>
      </a:folHlink>
    </a:clrScheme>
    <a:fontScheme name="Wordpress PowerPoint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ordpress PowerPoint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ordpress PowerPoint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ordpress PowerPoint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ordpress PowerPoint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ordpress PowerPoint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ordpress PowerPoint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ordpress PowerPoint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ordpress PowerPoint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ordpress PowerPoint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ordpress PowerPoint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ordpress PowerPoint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ordpress PowerPoint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ordpress PowerPoint Template 13">
        <a:dk1>
          <a:srgbClr val="464646"/>
        </a:dk1>
        <a:lt1>
          <a:srgbClr val="FFFFFF"/>
        </a:lt1>
        <a:dk2>
          <a:srgbClr val="FFFFFF"/>
        </a:dk2>
        <a:lt2>
          <a:srgbClr val="13455B"/>
        </a:lt2>
        <a:accent1>
          <a:srgbClr val="E4F2FD"/>
        </a:accent1>
        <a:accent2>
          <a:srgbClr val="2C99C7"/>
        </a:accent2>
        <a:accent3>
          <a:srgbClr val="FFFFFF"/>
        </a:accent3>
        <a:accent4>
          <a:srgbClr val="3A3A3A"/>
        </a:accent4>
        <a:accent5>
          <a:srgbClr val="EFF7FE"/>
        </a:accent5>
        <a:accent6>
          <a:srgbClr val="278AB4"/>
        </a:accent6>
        <a:hlink>
          <a:srgbClr val="21759B"/>
        </a:hlink>
        <a:folHlink>
          <a:srgbClr val="D54E2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1993</TotalTime>
  <Words>2273</Words>
  <Application>Microsoft Macintosh PowerPoint</Application>
  <PresentationFormat>On-screen Show (4:3)</PresentationFormat>
  <Paragraphs>382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Cambria</vt:lpstr>
      <vt:lpstr>Courier New</vt:lpstr>
      <vt:lpstr>Wingdings</vt:lpstr>
      <vt:lpstr>Wordpress-PowerPoint-Template</vt:lpstr>
      <vt:lpstr>Hadoop, a distributed framework for Big Data</vt:lpstr>
      <vt:lpstr>Introduction</vt:lpstr>
      <vt:lpstr>What is Hadoop?</vt:lpstr>
      <vt:lpstr>Brief History of Hadoop</vt:lpstr>
      <vt:lpstr>Search engines in 1990s</vt:lpstr>
      <vt:lpstr>Google search engines</vt:lpstr>
      <vt:lpstr>Hadoop’s Developers</vt:lpstr>
      <vt:lpstr>Google Origins</vt:lpstr>
      <vt:lpstr>Some Hadoop Milestones </vt:lpstr>
      <vt:lpstr>What is Hadoop?</vt:lpstr>
      <vt:lpstr>Hadoop Framework Tools</vt:lpstr>
      <vt:lpstr>Hadoop’s Architecture</vt:lpstr>
      <vt:lpstr>Hadoop’s Architecture</vt:lpstr>
      <vt:lpstr>Hadoop’s Architecture</vt:lpstr>
      <vt:lpstr>Hadoop’s Architecture</vt:lpstr>
      <vt:lpstr>Hadoop’s Architecture</vt:lpstr>
      <vt:lpstr>Hadoop’s Architecture: MapReduce Engine</vt:lpstr>
      <vt:lpstr>PowerPoint Presentation</vt:lpstr>
      <vt:lpstr>Hadoop’s Architecture</vt:lpstr>
      <vt:lpstr>Hadoop’s Architecture</vt:lpstr>
      <vt:lpstr>Hadoop in the Wild</vt:lpstr>
      <vt:lpstr>Hadoop in the Wild</vt:lpstr>
      <vt:lpstr>Hadoop in the Wild</vt:lpstr>
      <vt:lpstr>Hadoop in the Wild: Facebook Messages</vt:lpstr>
      <vt:lpstr>Hadoop in the Wild</vt:lpstr>
      <vt:lpstr>Hadoop in the Wild</vt:lpstr>
      <vt:lpstr>Hadoop in the Wild</vt:lpstr>
      <vt:lpstr>PowerPoint Presentation</vt:lpstr>
      <vt:lpstr>Hadoop Highlights</vt:lpstr>
      <vt:lpstr>Why use Hadoop?</vt:lpstr>
      <vt:lpstr>DataNode</vt:lpstr>
      <vt:lpstr>Block Placement</vt:lpstr>
      <vt:lpstr>Data Correctness</vt:lpstr>
      <vt:lpstr>Data Pipelining</vt:lpstr>
      <vt:lpstr>Hadoop MapReduce</vt:lpstr>
      <vt:lpstr>MapReduce Usage</vt:lpstr>
      <vt:lpstr>Closer Look</vt:lpstr>
      <vt:lpstr>MapReduce Process (org.apache.hadoop.mapred)</vt:lpstr>
      <vt:lpstr>Inter Process Communication IPC/RPC (org.apache.hadoop.ipc)</vt:lpstr>
      <vt:lpstr>JobClient.submitJob - 1</vt:lpstr>
      <vt:lpstr>JobClient.submitJob - 2</vt:lpstr>
      <vt:lpstr>Job initialization on JobTracker - 1</vt:lpstr>
      <vt:lpstr>Job initialization on JobTracker - 2</vt:lpstr>
      <vt:lpstr>JobInProgress - 1</vt:lpstr>
      <vt:lpstr>JobInProgress - 2</vt:lpstr>
      <vt:lpstr>JobTracker Task Scheduling - 1</vt:lpstr>
      <vt:lpstr>JobTracker Task Scheduling - 2</vt:lpstr>
      <vt:lpstr>Start TaskTracker - 1</vt:lpstr>
      <vt:lpstr>Start TaskTracker - 2</vt:lpstr>
      <vt:lpstr>Run Task on TaskTracker - 1</vt:lpstr>
      <vt:lpstr>Run Task on TaskTracker - 2</vt:lpstr>
      <vt:lpstr>Child.main()</vt:lpstr>
      <vt:lpstr>Finish Job - 1</vt:lpstr>
      <vt:lpstr>Finish Job - 2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phuferris</dc:creator>
  <cp:lastModifiedBy>Srivastava, Prakhar</cp:lastModifiedBy>
  <cp:revision>76</cp:revision>
  <dcterms:created xsi:type="dcterms:W3CDTF">2013-04-19T19:10:00Z</dcterms:created>
  <dcterms:modified xsi:type="dcterms:W3CDTF">2021-11-04T21:08:17Z</dcterms:modified>
</cp:coreProperties>
</file>