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7"/>
  </p:notesMasterIdLst>
  <p:handoutMasterIdLst>
    <p:handoutMasterId r:id="rId58"/>
  </p:handoutMasterIdLst>
  <p:sldIdLst>
    <p:sldId id="256" r:id="rId2"/>
    <p:sldId id="324" r:id="rId3"/>
    <p:sldId id="375" r:id="rId4"/>
    <p:sldId id="325" r:id="rId5"/>
    <p:sldId id="326" r:id="rId6"/>
    <p:sldId id="327" r:id="rId7"/>
    <p:sldId id="328" r:id="rId8"/>
    <p:sldId id="329" r:id="rId9"/>
    <p:sldId id="376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7" r:id="rId53"/>
    <p:sldId id="372" r:id="rId54"/>
    <p:sldId id="373" r:id="rId55"/>
    <p:sldId id="374" r:id="rId5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55" autoAdjust="0"/>
    <p:restoredTop sz="86452" autoAdjust="0"/>
  </p:normalViewPr>
  <p:slideViewPr>
    <p:cSldViewPr>
      <p:cViewPr varScale="1">
        <p:scale>
          <a:sx n="83" d="100"/>
          <a:sy n="83" d="100"/>
        </p:scale>
        <p:origin x="31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</a:t>
            </a:r>
            <a:br>
              <a:rPr lang="en-US" dirty="0"/>
            </a:br>
            <a:r>
              <a:rPr lang="en-US" dirty="0"/>
              <a:t>define and use your own classes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78AD3-8996-42E4-B48D-095DA864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import a class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45EB73-38DF-4867-9BC6-4F6527FD6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]...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the Product class from the objects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objects import Product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5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37F89A-AD59-4426-932E-FBE1DBEDFB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two Product objects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product1 = Product('Stanley 13 Ounce Wood Hammer',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12.99, 62)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product2 = Product('National Hardware 3/4" Wire Nails',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5.06, 0)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7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the attributes of an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5FAF3-E46F-490B-93CE-6CF6C1DE38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objectName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an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product1.discountPercent = 40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an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 = product1.discountPercent     # percent = 40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7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call the methods of an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1F2221-8538-427F-BC2D-EDC7735933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objectName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getDiscountAmount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product1.getDiscountAmount()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getDiscountPrice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product1.getDiscountPrice()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3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coding a constructor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4F6ED0-CAAB-49E6-9595-54EA59112A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__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parameters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]):     # the constructor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self.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attrName1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attrValue1   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first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self.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attrName2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attrValue2   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second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106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constructor with no parameters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4B38F7-2D39-4E8C-88E7-3C445F76D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__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self.name = ""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this constructor to create an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= Product()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sets the attributes of the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product.name = "Stanley 13 Ounce Wood Hammer"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12.99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62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81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constructor with three parameters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ECA44D-F0B1-4B80-A2E0-050280045F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__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name, price,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self.name =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an object and set its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= Product("Stanley 13 Ounce Wood Hammer",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12.99, 62)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1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constructor with default values for parameters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53761C-0E09-49B8-B4F0-8C8A441F79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__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price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=0.0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self.name =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supplies all three parameters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= Product("Stanley 13 Ounce Wood Hammer",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12.99, 62)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supplies just two parameters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the default value is used for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endParaRPr lang="en-US" b="1" spc="-10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= Product(name="Stanley 13 Ounce Wood Hammer",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price=12.99)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45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coding a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3F051A-7C59-4F7E-98C1-24684645FD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(self[,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returns a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this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product.getDiscountAmount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concise way to code this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100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this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product.getDiscountAmount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72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method that calls another method of the class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6793B4-0094-4C86-9E79-6B637A7F59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self.getDiscountAmount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this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product.getDiscountPrice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4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513CF0-A9E7-47ED-BBBA-655CB31D13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the constructor for a class that has attributes and methods.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Import a class, create objects from it, access the attributes of the objects, and call the methods of the objects.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object composition to combine simple objects into more complex data structures.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encapsulation to hide the data attributes of an object.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A method of the Product class </a:t>
            </a:r>
            <a:br>
              <a:rPr lang="en-US" dirty="0"/>
            </a:br>
            <a:r>
              <a:rPr lang="en-US" dirty="0"/>
              <a:t>that accepts a parameter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77AE5D-48DB-43F1-9AB3-6F7CFD5E2A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getPriceStr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country):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"{:.2f}".format(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3830955" algn="ctr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country == "US":	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 USD"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country == "DE":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EUR"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priceStr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this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print("Price: " +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product.getPriceStr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("US")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18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The error that’s displayed if you forget </a:t>
            </a:r>
            <a:br>
              <a:rPr lang="en-US" dirty="0"/>
            </a:br>
            <a:r>
              <a:rPr lang="en-US" dirty="0"/>
              <a:t>to code the self parameter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5818F2-BEB3-4730-BB96-67065BA756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524000"/>
            <a:ext cx="69342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getPriceStr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takes 1 positional argument but 2 were given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02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console for the Product Viewer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4012F-BF40-4085-96C0-DF1776CF5D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4267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Viewer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Stanley 13 Ounce Wood Hammer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National Hardware 3/4" Wire Nails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Economy Duct Tape, 60 yds, Silver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product number: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DATA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            Stanley 13 Ounce Wood Hammer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Price:            12.99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percent: 62%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amount:  8.05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price:   4.94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another product? (y/n):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64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objects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892E88-E7C5-4173-8A96-CA8BAAAB0B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Product: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name, price,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self.name =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self.getDiscountAmount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046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product_viewer</a:t>
            </a:r>
            <a:r>
              <a:rPr lang="en-US" dirty="0"/>
              <a:t> module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6964B2-0DE8-4830-843B-9128419B7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objects import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print("PRODUCTS")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i in range(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= products[i]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print(str(i+1) + ". " + product.name)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print("PRODUCT DATA")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print("Name:             {:s}".format(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product.name))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print("Price:            {:.2f}".format(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print("Discount percent: {:d}%".format(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product.discountPercent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print("Discount amount:  {:.2f}".format(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product.getDiscountAmount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print("Discount price:   {:.2f}".format(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product.getDiscountPrice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88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product_viewer</a:t>
            </a:r>
            <a:r>
              <a:rPr lang="en-US" dirty="0"/>
              <a:t> module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A82172-CEC2-4782-9069-34EC3AE85D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Product Viewer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a tuple of Product objects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products = (Product("Stanley 13 Ounce Wood Hammer",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12.99, 62),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Product('National Hardware 3/4" Wire Nails',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5.06,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Product("Economy Duct Tape, 60 yds, Silver",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7.24, 0))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7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product_viewer</a:t>
            </a:r>
            <a:r>
              <a:rPr lang="en-US" dirty="0"/>
              <a:t> module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B09792-A502-43BA-AEB7-CF37BDA62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number = int(input("Enter product number: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= products[number-1]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choice = input("View another product? (y/n):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choice != "y":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31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A UML diagram for two classes </a:t>
            </a:r>
            <a:br>
              <a:rPr lang="en-US" dirty="0"/>
            </a:br>
            <a:r>
              <a:rPr lang="en-US" dirty="0"/>
              <a:t>that use composition</a:t>
            </a:r>
          </a:p>
        </p:txBody>
      </p:sp>
      <p:pic>
        <p:nvPicPr>
          <p:cNvPr id="8" name="Content Placeholder 7" descr="Refer to page 381 in textbook.">
            <a:extLst>
              <a:ext uri="{FF2B5EF4-FFF2-40B4-BE49-F238E27FC236}">
                <a16:creationId xmlns:a16="http://schemas.microsoft.com/office/drawing/2014/main" id="{0A96EEE2-FB9E-41F1-BDD3-76E557E51F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79756" y="1629881"/>
            <a:ext cx="5184488" cy="145341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63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dice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E1BC43-A4AF-4851-B928-7F6A2B3A8D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roll(self):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random.randrange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(1, 7)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Dice: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addDie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die):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self.list.append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die in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die.roll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77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console for the Dice Roller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A1434C-C996-423C-A318-840C22F59F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76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Dice Roller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the number of dice to roll: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ROLL: 1 5 1 2 6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again? (y/n):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ROLL: 1 1 4 3 4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again? (y/n):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ROLL: 5 4 6 2 2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again? (y/n):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2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5204B3-6779-48EF-9BA6-AF6086798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a UML class diagram.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relationship between a class and an object.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identity, state, and behavior of an object.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way Python code is used to define a constructor, its attributes, and its methods.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way Python code is used to create an object from a class.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concept of object composition.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concept of encapsulation.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public and private attributes.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getter and setter methods.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37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dice_roller</a:t>
            </a:r>
            <a:r>
              <a:rPr lang="en-US" dirty="0"/>
              <a:t> module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CEBB52-118F-4196-ABBF-B5C3D5EAE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dice import Dice, Die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Dice Roller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get number of dice from user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 = int(input("Enter the number of dice to roll: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Dice object and add Die objects to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dice = Dice()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i in range(count):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die = Die()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dice.addDie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(die)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00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dice_roller</a:t>
            </a:r>
            <a:r>
              <a:rPr lang="en-US" dirty="0"/>
              <a:t> module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4445B9-B69E-47E6-BF50-309DB99648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roll the dice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dice.rollAll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print("YOUR ROLL: ", end="")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die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dice.list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end="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choice = input("Roll again? (y/n):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choice != "y":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48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9808"/>
          </a:xfrm>
        </p:spPr>
        <p:txBody>
          <a:bodyPr/>
          <a:lstStyle/>
          <a:p>
            <a:r>
              <a:rPr lang="en-US" dirty="0"/>
              <a:t>A Die class that uses methods </a:t>
            </a:r>
            <a:br>
              <a:rPr lang="en-US" dirty="0"/>
            </a:br>
            <a:r>
              <a:rPr lang="en-US" dirty="0"/>
              <a:t>to provide encapsulation</a:t>
            </a:r>
          </a:p>
        </p:txBody>
      </p:sp>
      <p:pic>
        <p:nvPicPr>
          <p:cNvPr id="11" name="Content Placeholder 10" descr="Refer to page 385 in textbook.">
            <a:extLst>
              <a:ext uri="{FF2B5EF4-FFF2-40B4-BE49-F238E27FC236}">
                <a16:creationId xmlns:a16="http://schemas.microsoft.com/office/drawing/2014/main" id="{877D5941-40B1-4FFB-9F2E-E7C35B0F30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31695" y="1603396"/>
            <a:ext cx="6480610" cy="159119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58922A1-2D71-43CE-A4A1-1332338A25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505200"/>
            <a:ext cx="7391400" cy="1414598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UML diagramming note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double underscores (__) identify the attributes that are private.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45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7"/>
            <a:ext cx="7315200" cy="749808"/>
          </a:xfrm>
        </p:spPr>
        <p:txBody>
          <a:bodyPr/>
          <a:lstStyle/>
          <a:p>
            <a:r>
              <a:rPr lang="en-US" dirty="0"/>
              <a:t>A Die class that uses properties </a:t>
            </a:r>
            <a:br>
              <a:rPr lang="en-US" dirty="0"/>
            </a:br>
            <a:r>
              <a:rPr lang="en-US" dirty="0"/>
              <a:t>to provide encapsulation</a:t>
            </a:r>
          </a:p>
        </p:txBody>
      </p:sp>
      <p:pic>
        <p:nvPicPr>
          <p:cNvPr id="8" name="Content Placeholder 7" descr="Refer to page 385 in textbook.">
            <a:extLst>
              <a:ext uri="{FF2B5EF4-FFF2-40B4-BE49-F238E27FC236}">
                <a16:creationId xmlns:a16="http://schemas.microsoft.com/office/drawing/2014/main" id="{3D91DEA6-8CCD-4131-AD66-824071A7A1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80672" y="1600200"/>
            <a:ext cx="3851481" cy="13958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07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Die class with a public attribute named value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C175D0-D0A7-419A-911F-D1D63838D7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200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roll(self):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random.randrange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(1, 7)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directly sets and gets the public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= Die()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    # illegal value!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print("Die:",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message that’s displayed on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D04320-455D-4972-B0F1-A862002A99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399" y="4339679"/>
            <a:ext cx="5585691" cy="30852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Die: 10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97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7"/>
            <a:ext cx="7620000" cy="457200"/>
          </a:xfrm>
        </p:spPr>
        <p:txBody>
          <a:bodyPr/>
          <a:lstStyle/>
          <a:p>
            <a:r>
              <a:rPr lang="en-US" dirty="0"/>
              <a:t>The Die class with a private attribute named __value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45C815-39A9-4C4D-9300-3D752F3CDB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200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self.__value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roll(self):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self.__value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random.randrange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(1, 7)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attempts to directly access a private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= Die()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die.__value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print("Die:",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die.getValue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message that’s displayed on the console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908B8F-E2B0-4A39-BE56-40DF34EFBD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4267200"/>
            <a:ext cx="5559552" cy="27476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Die: 1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CC87EF-C36F-4F2B-A700-1ABD09759E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4648200"/>
            <a:ext cx="7391400" cy="1104316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indirectly sets and gets the private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= Die()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die.roll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print("Die:",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die.getValue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56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The Die class with methods </a:t>
            </a:r>
            <a:br>
              <a:rPr lang="en-US" dirty="0"/>
            </a:br>
            <a:r>
              <a:rPr lang="en-US" dirty="0"/>
              <a:t>that access a private attribute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D812DF-61F0-4839-8E92-D838B6FB8A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self.__value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value):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value &lt; 1 or value &gt; 6: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raise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"Die value must be from 1 to 6.")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self.__value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value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roll(self):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self.__value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random.randrange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(1, 7)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58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uses the getter and setter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34F397-F6D8-4DC1-99C7-441900A7B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447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= Die()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die.setValue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("Die:",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die.getValue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message that’s displayed on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E9EABB-E8C3-40A2-9AB8-9DC331710A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596700"/>
            <a:ext cx="5562600" cy="2989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Die: 6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4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7"/>
            <a:ext cx="7315200" cy="749808"/>
          </a:xfrm>
        </p:spPr>
        <p:txBody>
          <a:bodyPr/>
          <a:lstStyle/>
          <a:p>
            <a:r>
              <a:rPr lang="en-US" dirty="0"/>
              <a:t>Code that attempts to use the </a:t>
            </a:r>
            <a:r>
              <a:rPr lang="en-US" dirty="0" err="1"/>
              <a:t>setValue</a:t>
            </a:r>
            <a:r>
              <a:rPr lang="en-US" dirty="0"/>
              <a:t>() method to set invalid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534500-8D9F-4EF5-923F-8360E9FCD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15181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= Die()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die.setValue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(-1)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error message that’s displayed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1554F-E37D-4BB5-9B35-784CE84870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048000"/>
            <a:ext cx="6019800" cy="304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Die value must be from 1 to 6.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46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annotations for getting and setting properties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1AE1C4-6E21-426A-B165-1F405B67EC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@property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propertyName</a:t>
            </a: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.setter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diagram of the Product class</a:t>
            </a:r>
          </a:p>
        </p:txBody>
      </p:sp>
      <p:pic>
        <p:nvPicPr>
          <p:cNvPr id="8" name="Content Placeholder 7" descr="Refer to page 367 in textbook.">
            <a:extLst>
              <a:ext uri="{FF2B5EF4-FFF2-40B4-BE49-F238E27FC236}">
                <a16:creationId xmlns:a16="http://schemas.microsoft.com/office/drawing/2014/main" id="{EFDAE6B7-235F-4A85-B71C-90E357C805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7800" y="1268100"/>
            <a:ext cx="6236749" cy="23532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96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A Die class that uses a property </a:t>
            </a:r>
            <a:br>
              <a:rPr lang="en-US" dirty="0"/>
            </a:br>
            <a:r>
              <a:rPr lang="en-US" dirty="0"/>
              <a:t>to access a private attribute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EBDD48-C37B-4B2F-A7D1-A8C855C600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@property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value(self):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self.__value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value.setter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value(self, value):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value &lt; 1 or value &gt; 6: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raise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"Die value must be from 1 to 6.")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value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04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Code that uses the value property to get </a:t>
            </a:r>
            <a:br>
              <a:rPr lang="en-US" dirty="0"/>
            </a:br>
            <a:r>
              <a:rPr lang="en-US" dirty="0"/>
              <a:t>and set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F4569-1E64-48A0-B35E-6BA2E87985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00200"/>
            <a:ext cx="7391400" cy="13657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= Die()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die.value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("Die:",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die.value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message that’s displayed on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ED2FC6-6FD1-4882-ACAA-25C535928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124200"/>
            <a:ext cx="5105400" cy="304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Die: 6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20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7"/>
            <a:ext cx="7315200" cy="749808"/>
          </a:xfrm>
        </p:spPr>
        <p:txBody>
          <a:bodyPr/>
          <a:lstStyle/>
          <a:p>
            <a:r>
              <a:rPr lang="en-US" dirty="0"/>
              <a:t>Code that attempts to use the value property </a:t>
            </a:r>
            <a:br>
              <a:rPr lang="en-US" dirty="0"/>
            </a:br>
            <a:r>
              <a:rPr lang="en-US" dirty="0"/>
              <a:t>to set invalid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FEF84-6D1B-4BCA-B297-B3569BA297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1524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= Die()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-1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error message that’s displayed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B0D2F1-C4D1-40D3-BAA6-97332C381B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048000"/>
            <a:ext cx="6019800" cy="304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Die value must be from 1 to 6.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840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A UML diagram for two classes </a:t>
            </a:r>
            <a:br>
              <a:rPr lang="en-US" dirty="0"/>
            </a:br>
            <a:r>
              <a:rPr lang="en-US" dirty="0"/>
              <a:t>that use encapsulation</a:t>
            </a:r>
          </a:p>
        </p:txBody>
      </p:sp>
      <p:pic>
        <p:nvPicPr>
          <p:cNvPr id="8" name="Content Placeholder 7" descr="Refer to page 393 in textbook.">
            <a:extLst>
              <a:ext uri="{FF2B5EF4-FFF2-40B4-BE49-F238E27FC236}">
                <a16:creationId xmlns:a16="http://schemas.microsoft.com/office/drawing/2014/main" id="{469ABD48-DE4C-47AB-9466-5271002650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45581" y="1752600"/>
            <a:ext cx="4852837" cy="156071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46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dice module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4E48A3-7487-4D7F-85FD-093FAF6281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@property                     # read-only!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value(self):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self.__value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roll(self):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random.randrange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(1, 7)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31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dice module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2EE888-E6D3-4AD5-B7D9-0EDE7381E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Dice: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@property                     # read-only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list(self):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dice_tuple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tuple(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dice_tuple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addDie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die):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self.__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die in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die.roll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304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A UML diagram for a Product class </a:t>
            </a:r>
            <a:br>
              <a:rPr lang="en-US" dirty="0"/>
            </a:br>
            <a:r>
              <a:rPr lang="en-US" dirty="0"/>
              <a:t>that uses some encapsulation</a:t>
            </a:r>
          </a:p>
        </p:txBody>
      </p:sp>
      <p:pic>
        <p:nvPicPr>
          <p:cNvPr id="8" name="Content Placeholder 7" descr="Refer to page 395 in textbook.">
            <a:extLst>
              <a:ext uri="{FF2B5EF4-FFF2-40B4-BE49-F238E27FC236}">
                <a16:creationId xmlns:a16="http://schemas.microsoft.com/office/drawing/2014/main" id="{956C07C9-9FFC-4A93-AF78-67F82CBFF0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73270" y="1697552"/>
            <a:ext cx="4197460" cy="211244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637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Product class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19B32-9537-4790-8092-E113CD281D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Product: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name="", price=0.0,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self.name =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  # passes param to setter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price(self):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__price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price.setter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price(self, price):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price &lt;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raise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"Price can't be less than 0")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608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Product class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87D9F3-1463-44D5-9BEF-D7A89446FC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self.getDiscountAmount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22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Code that attempts to use the price property </a:t>
            </a:r>
            <a:br>
              <a:rPr lang="en-US" dirty="0"/>
            </a:br>
            <a:r>
              <a:rPr lang="en-US" dirty="0"/>
              <a:t>to set invalid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FE2866-B3A2-4D7D-80EE-325D9DAD5F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00200"/>
            <a:ext cx="7391400" cy="2743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= Product()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-11.50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attempts to use the constructor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set invalid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= Product("Hammer", -11.50)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error message that’s displayed on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0036E3-2AC4-49EF-B13F-BD81DF21DA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419600"/>
            <a:ext cx="6016752" cy="304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Price can't be less than 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0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relationship between a class and its objects</a:t>
            </a:r>
          </a:p>
        </p:txBody>
      </p:sp>
      <p:pic>
        <p:nvPicPr>
          <p:cNvPr id="8" name="Content Placeholder 7" descr="Refer to page 367 in textbook.">
            <a:extLst>
              <a:ext uri="{FF2B5EF4-FFF2-40B4-BE49-F238E27FC236}">
                <a16:creationId xmlns:a16="http://schemas.microsoft.com/office/drawing/2014/main" id="{E8824D95-CAA9-42A5-92EB-EE07E6CA0A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90600" y="1237186"/>
            <a:ext cx="6901270" cy="348721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2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369332"/>
          </a:xfrm>
        </p:spPr>
        <p:txBody>
          <a:bodyPr/>
          <a:lstStyle/>
          <a:p>
            <a:r>
              <a:rPr lang="en-US" dirty="0"/>
              <a:t>The console for the Pig Dice game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497D46-F141-4A77-BC0A-D76781B205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990601"/>
            <a:ext cx="6934200" cy="5029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Let's Play PIG!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See how many turns it takes you to get to 20.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Turn ends when you hold or roll a 1.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If you roll a 1, you lose all points for the turn.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If you hold, you save all points for the turn.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 1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or hold? (r/h):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Die: 5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or hold? (r/h):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Die: 4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or hold? (r/h):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Die: 5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or hold? (r/h):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for turn: 14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score: 14 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 2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or hold? (r/h):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Die: 6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or hold? (r/h):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for turn: 6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score: 20 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finished in 2 turns!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 again? (y/n):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45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B0B6BE-65A6-4DD1-86C7-9043494983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620000" cy="5029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dice import Die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Game: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self.scoreThisTurn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self.isTurnOver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self.isGameOver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self.die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Die()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153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C0FE-B3A0-4F80-A085-A04A1191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pig_dice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6A072-5272-4D0F-BFBE-6C4A2BD673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game import Game</a:t>
            </a:r>
          </a:p>
          <a:p>
            <a:pPr marL="347345"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display_welcome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print("Let's Play PIG!")</a:t>
            </a:r>
          </a:p>
          <a:p>
            <a:pPr marL="347345"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print("* See how many turns it takes you to get to 20.")</a:t>
            </a:r>
          </a:p>
          <a:p>
            <a:pPr marL="347345"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print("* Turn ends when you hold or roll a 1.")</a:t>
            </a:r>
          </a:p>
          <a:p>
            <a:pPr marL="347345"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print("* If you roll a 1, you lose all points for the turn.")</a:t>
            </a:r>
          </a:p>
          <a:p>
            <a:pPr marL="347345"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print("* If you hold, you save all points for the turn.")</a:t>
            </a:r>
          </a:p>
          <a:p>
            <a:pPr marL="347345"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75FA5-8512-40DF-93C2-99D6BAD2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8885A-F04D-4C81-AB8A-1DE1A18E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78E1-E1D5-4038-B568-9581C668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6034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pig_dice</a:t>
            </a:r>
            <a:r>
              <a:rPr lang="en-US" dirty="0"/>
              <a:t> module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1C9C8E-0F79-46ED-8653-19CC7BFD5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play_game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game = Game()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not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game.isGameOver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take_turn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(game)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take_turn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print("TURN",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game.scoreThisTurn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game.isTurnOver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not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game.isTurnOver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choice = input("Roll or hold? (r/h):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choice == "r":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roll_die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(game)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choice == "h":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hold_turn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(game)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print("Invalid choice. Try again.")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58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pig_dice</a:t>
            </a:r>
            <a:r>
              <a:rPr lang="en-US" dirty="0"/>
              <a:t> module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18D58-DCDF-44A1-ACF0-B5B5EAD29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roll_die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game.die.roll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print("Die:",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game.die.value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game.die.value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1: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game.scoreThisTurn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game.isTurnOver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print("Turn over. No score.\n")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game.scoreThisTurn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game.die.value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hold_turn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game.scoreThisTurn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game.isTurnOver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print("Score for turn:",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game.scoreThisTurn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print("Total score:",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20: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game.isGameOver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print("You finished in",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"turns!")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13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pig_dice</a:t>
            </a:r>
            <a:r>
              <a:rPr lang="en-US" dirty="0"/>
              <a:t> module (part 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116DF5-1F03-4BC5-A002-FBA2847AA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display_welcome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play_game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choice = input("Play again? (y/n):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choice != "y":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if started as the main module, call the main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3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diagramming notes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7AA546-D338-4857-8BA8-2F40A1F304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UML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Unified Modeling Language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is the industry standard used to describe the classes and objects of an object-oriented application.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UML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diagram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describes the attributes and methods of one or more classes.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2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 class in the module named objects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67A935-BB1F-46B9-8F30-20DFC549B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Product:</a:t>
            </a:r>
          </a:p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a constructor that initializes 3 attributes</a:t>
            </a:r>
          </a:p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name, price,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self.name = name                # attribute 1</a:t>
            </a:r>
          </a:p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              # attribute 2</a:t>
            </a:r>
          </a:p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# attribute 3</a:t>
            </a:r>
          </a:p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a method that uses two attributes</a:t>
            </a:r>
          </a:p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100</a:t>
            </a:r>
          </a:p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a method that calls another method</a:t>
            </a:r>
          </a:p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2317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self.getDiscountAmount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8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script that creates and uses a Product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FB5167-2592-4D9C-8146-92BC115634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581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objects import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create two product objects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product1 = Product("Stanley 13 Ounce Wood Hammer", 12.99, 62)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product2 = Product('National Hardware 3/4" Wire Nails', 5.06, 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 data for product1 to console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print("PRODUCT DATA")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print("Name:             {:s}".format(product1.name))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print("Price:            {:.2f}".format(product1.price))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print("Discount percent: {:d}%".format(product1.discountPercent))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print("Discount amount:  {:.2f}".format(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product1.getDiscountAmount()))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print("Discount price:   {:.2f}".format(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product1.getDiscountPrice()))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6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396D679-A2E5-4CB8-A7E2-A4858732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display when the script is run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4F24B5-7D69-4A6B-AA21-EDBE0107DC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15240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DATA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            Stanley 13 Ounce Wood Hammer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Price:            12.99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percent: 62%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amount:  8.05</a:t>
            </a: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price:   4.94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2AED0-5D10-4FE6-8077-62488A75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937D8-3DF3-4D23-A028-62442323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49B51-B11F-4823-AD10-1C30ACBA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02267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129</TotalTime>
  <Words>2900</Words>
  <Application>Microsoft Office PowerPoint</Application>
  <PresentationFormat>On-screen Show (4:3)</PresentationFormat>
  <Paragraphs>786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14</vt:lpstr>
      <vt:lpstr>Applied objectives</vt:lpstr>
      <vt:lpstr>Knowledge objectives</vt:lpstr>
      <vt:lpstr>A diagram of the Product class</vt:lpstr>
      <vt:lpstr>The relationship between a class and its objects</vt:lpstr>
      <vt:lpstr>UML diagramming notes</vt:lpstr>
      <vt:lpstr>The Product class in the module named objects</vt:lpstr>
      <vt:lpstr>A script that creates and uses a Product object</vt:lpstr>
      <vt:lpstr>The console display when the script is run</vt:lpstr>
      <vt:lpstr>How to import a class</vt:lpstr>
      <vt:lpstr>How to create an object</vt:lpstr>
      <vt:lpstr>How to access the attributes of an object</vt:lpstr>
      <vt:lpstr>How to call the methods of an object</vt:lpstr>
      <vt:lpstr>The syntax for coding a constructor</vt:lpstr>
      <vt:lpstr>A constructor with no parameters</vt:lpstr>
      <vt:lpstr>A constructor with three parameters</vt:lpstr>
      <vt:lpstr>A constructor with default values for parameters</vt:lpstr>
      <vt:lpstr>The syntax for coding a method</vt:lpstr>
      <vt:lpstr>A method that calls another method of the class</vt:lpstr>
      <vt:lpstr>A method of the Product class  that accepts a parameter</vt:lpstr>
      <vt:lpstr>The error that’s displayed if you forget  to code the self parameter</vt:lpstr>
      <vt:lpstr>The console for the Product Viewer</vt:lpstr>
      <vt:lpstr>The objects module</vt:lpstr>
      <vt:lpstr>The product_viewer module (part 1)</vt:lpstr>
      <vt:lpstr>The product_viewer module (part 2)</vt:lpstr>
      <vt:lpstr>The product_viewer module (part 3)</vt:lpstr>
      <vt:lpstr>A UML diagram for two classes  that use composition</vt:lpstr>
      <vt:lpstr>The dice module</vt:lpstr>
      <vt:lpstr>The console for the Dice Roller program</vt:lpstr>
      <vt:lpstr>The dice_roller module (part 1)</vt:lpstr>
      <vt:lpstr>The dice_roller module (part 2)</vt:lpstr>
      <vt:lpstr>A Die class that uses methods  to provide encapsulation</vt:lpstr>
      <vt:lpstr>A Die class that uses properties  to provide encapsulation</vt:lpstr>
      <vt:lpstr>The Die class with a public attribute named value</vt:lpstr>
      <vt:lpstr>The Die class with a private attribute named __value</vt:lpstr>
      <vt:lpstr>The Die class with methods  that access a private attribute</vt:lpstr>
      <vt:lpstr>Code that uses the getter and setter methods</vt:lpstr>
      <vt:lpstr>Code that attempts to use the setValue() method to set invalid data</vt:lpstr>
      <vt:lpstr>Two annotations for getting and setting properties</vt:lpstr>
      <vt:lpstr>A Die class that uses a property  to access a private attribute</vt:lpstr>
      <vt:lpstr>Code that uses the value property to get  and set data</vt:lpstr>
      <vt:lpstr>Code that attempts to use the value property  to set invalid data</vt:lpstr>
      <vt:lpstr>A UML diagram for two classes  that use encapsulation</vt:lpstr>
      <vt:lpstr>The dice module (part 1)</vt:lpstr>
      <vt:lpstr>The dice module (part 2)</vt:lpstr>
      <vt:lpstr>A UML diagram for a Product class  that uses some encapsulation</vt:lpstr>
      <vt:lpstr>The code for the Product class (part 1)</vt:lpstr>
      <vt:lpstr>The code for the Product class (part 2)</vt:lpstr>
      <vt:lpstr>Code that attempts to use the price property  to set invalid data</vt:lpstr>
      <vt:lpstr>The console for the Pig Dice game</vt:lpstr>
      <vt:lpstr>The game module</vt:lpstr>
      <vt:lpstr>The pig_dice module (part 1)</vt:lpstr>
      <vt:lpstr>The pig_dice module (part 2)</vt:lpstr>
      <vt:lpstr>The pig_dice module (part 3)</vt:lpstr>
      <vt:lpstr>The pig_dice module (part 4)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dc:creator>Judy Taylor</dc:creator>
  <cp:lastModifiedBy>Judy Taylor</cp:lastModifiedBy>
  <cp:revision>16</cp:revision>
  <cp:lastPrinted>2016-01-14T23:03:16Z</cp:lastPrinted>
  <dcterms:created xsi:type="dcterms:W3CDTF">2019-07-24T22:48:24Z</dcterms:created>
  <dcterms:modified xsi:type="dcterms:W3CDTF">2019-07-30T21:25:25Z</dcterms:modified>
</cp:coreProperties>
</file>