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4" r:id="rId3"/>
    <p:sldId id="349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86452" autoAdjust="0"/>
  </p:normalViewPr>
  <p:slideViewPr>
    <p:cSldViewPr>
      <p:cViewPr varScale="1">
        <p:scale>
          <a:sx n="83" d="100"/>
          <a:sy n="83" d="100"/>
        </p:scale>
        <p:origin x="64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9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76300" y="2209800"/>
            <a:ext cx="7391400" cy="2971800"/>
          </a:xfrm>
        </p:spPr>
        <p:txBody>
          <a:bodyPr/>
          <a:lstStyle/>
          <a:p>
            <a:r>
              <a:rPr lang="en-US" dirty="0"/>
              <a:t>How to design an object-oriented program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DA509-FA97-4AA4-B7EE-3CE5E600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address that’s divided into its components</a:t>
            </a:r>
          </a:p>
        </p:txBody>
      </p:sp>
      <p:pic>
        <p:nvPicPr>
          <p:cNvPr id="9" name="Content Placeholder 8" descr="Refer to page 439 in textbook.">
            <a:extLst>
              <a:ext uri="{FF2B5EF4-FFF2-40B4-BE49-F238E27FC236}">
                <a16:creationId xmlns:a16="http://schemas.microsoft.com/office/drawing/2014/main" id="{3F455058-895E-4C3E-852F-84DA400CBE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371600"/>
            <a:ext cx="6645216" cy="19021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8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Possible classes and attributes </a:t>
            </a:r>
            <a:br>
              <a:rPr lang="en-US" dirty="0"/>
            </a:br>
            <a:r>
              <a:rPr lang="en-US" dirty="0"/>
              <a:t>for a Shopping Cart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BA2E97-26AC-4AF2-8C2D-CCB4381F82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R="0">
              <a:spcBef>
                <a:spcPts val="600"/>
              </a:spcBef>
              <a:spcAft>
                <a:spcPts val="600"/>
              </a:spcAft>
              <a:tabLst>
                <a:tab pos="3208338" algn="l"/>
                <a:tab pos="6056313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	</a:t>
            </a: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Cart</a:t>
            </a:r>
            <a:endParaRPr lang="en-US" sz="24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3208338" algn="l"/>
                <a:tab pos="60563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name*	Product name*	</a:t>
            </a:r>
            <a:r>
              <a:rPr lang="en-US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Item count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3208338" algn="l"/>
                <a:tab pos="6056313" algn="l"/>
              </a:tabLst>
            </a:pPr>
            <a:r>
              <a:rPr lang="en-US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edition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Product discount price*	Cart total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3208338" algn="l"/>
                <a:tab pos="6056313" algn="l"/>
              </a:tabLst>
            </a:pPr>
            <a:r>
              <a:rPr lang="en-US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creator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Quantity	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3208338" algn="l"/>
                <a:tab pos="6056313" algn="l"/>
              </a:tabLst>
            </a:pPr>
            <a:r>
              <a:rPr lang="en-US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format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Line item total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3208338" algn="l"/>
                <a:tab pos="6056313" algn="l"/>
              </a:tabLst>
            </a:pPr>
            <a:r>
              <a:rPr lang="en-US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stocking message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3208338" algn="l"/>
                <a:tab pos="60563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price			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3208338" algn="l"/>
                <a:tab pos="60563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discount percent		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3208338" algn="l"/>
                <a:tab pos="60563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discount amount		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3208338" algn="l"/>
                <a:tab pos="60563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discount price*		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00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The UML diagram for the classes </a:t>
            </a:r>
            <a:br>
              <a:rPr lang="en-US" dirty="0"/>
            </a:br>
            <a:r>
              <a:rPr lang="en-US" dirty="0"/>
              <a:t>of the Shopping Cart program</a:t>
            </a:r>
          </a:p>
        </p:txBody>
      </p:sp>
      <p:pic>
        <p:nvPicPr>
          <p:cNvPr id="9" name="Content Placeholder 8" descr="Refer to page 443 in textbook.">
            <a:extLst>
              <a:ext uri="{FF2B5EF4-FFF2-40B4-BE49-F238E27FC236}">
                <a16:creationId xmlns:a16="http://schemas.microsoft.com/office/drawing/2014/main" id="{56D669E3-6A8C-4CFA-AAC3-2748C5B682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0662" y="1752600"/>
            <a:ext cx="7242676" cy="157900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three-tier architecture of an application</a:t>
            </a:r>
          </a:p>
        </p:txBody>
      </p:sp>
      <p:pic>
        <p:nvPicPr>
          <p:cNvPr id="9" name="Content Placeholder 8" descr="Refer to page 445 in textbook.">
            <a:extLst>
              <a:ext uri="{FF2B5EF4-FFF2-40B4-BE49-F238E27FC236}">
                <a16:creationId xmlns:a16="http://schemas.microsoft.com/office/drawing/2014/main" id="{F7E06CE8-8AFF-437B-9470-93E47CCE7A0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54557" y="1219200"/>
            <a:ext cx="2834886" cy="458458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98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module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CEF8F6-4AFF-44E6-9D4A-0DBC884014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Product: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name="", price=0.0,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self.name =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self.discountPercent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getDiscountAmount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self.discountPercent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round(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self.getDiscountAmount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round(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product=None, quantity=1):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self.quantity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quantity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total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self.product.getDiscountPrice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self.quantity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total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7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module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4B8D44-66A0-4579-B28A-15941FB20B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Cart: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item):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index):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lineItems.pop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total = 0.0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item in self.__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total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item.getTotal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total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(self.__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0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module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973E28-1395-43A0-B5FF-FDEF0B693F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self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__next__(self):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(self.__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)-1: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raise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StopIteration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self.__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2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products.csv file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C66C47-2E9F-4AFE-8A27-06026177F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Holy Grail (DVD),4.75,30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Life of Brian (DVD),8.97,20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Meaning of Life (DVD),6.50,15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663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316719-1A6B-42DE-80F9-7ECE910EE0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44154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csv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business import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"products.csv"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reader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# convert row to Product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 = Product(row[0], float(row[1]), int(row[2]))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products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9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tests the database and business layers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139FE0-538C-47AD-AF08-027717CC7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581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business import Product,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Cart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db.get_products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= products[1]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(product,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 = Cart()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cart.addItem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print("Product:  ", product.name)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print("Price:    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product.getDiscountPrice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print("Quantity: 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lineItem.quantity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print("Total:    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cart.getTotal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DDE26C-85B5-421A-AB71-F8B016825C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648200"/>
            <a:ext cx="6016752" cy="105156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Product:   Life of Brian (DVD)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Price:     7.18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Quantity:  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Total:     14.36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8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826B21-1871-49C6-B78B-98403E21FF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Design an object-oriented program and create a UML diagram for it.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UML diagram for a program, develop the program with a three-tier architecture.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A2320-1487-4CCF-A450-CF65A28F7C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4343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Shopping Cart 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 - Show the cart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 - Add an item to the cart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 - Delete an item from cart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- Exit 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 Name                           Price   Discount   Your Price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  The Holy Grail (DVD)            4.75        30%         3.32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   Life of Brian (DVD)             8.97        20%         7.18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    The Meaning of Life (DVD)       6.50        15%         5.53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number: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1 was added.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number: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2 was added.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60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473D96-89FA-4238-9755-5B79AC50E4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 Name                        Your Price   Quantity      Total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  The Holy Grail (DVD)              3.32          2       6.64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   The Meaning of Life (DVD)         5.53          1       5.53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12.17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number: 1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1 was deleted.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 Name                        Your Price   Quantity      Total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  The Meaning of Life (DVD)         5.53          1       5.53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5.53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exit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491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shopping_cart</a:t>
            </a:r>
            <a:r>
              <a:rPr lang="en-US" dirty="0"/>
              <a:t> module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D2A2C2-41E0-47E4-8485-A00007F856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business import Product,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Cart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Shopping Cart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print("cart - Show the cart")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 - Add an item to the cart")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print("del  - Delete an item from cart")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print("exit - Exit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90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shopping_cart</a:t>
            </a:r>
            <a:r>
              <a:rPr lang="en-US" dirty="0"/>
              <a:t> module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96B1F-6910-4DA0-B2E1-DE308286B7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print("PRODUCTS")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line_format1 = "{:&lt;5s} {:&lt;25s} {:&gt;10s} {:&gt;10s} {:&gt;12s}"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line_format2 = "{:&lt;5d} {:&lt;25s} {:&gt;10.2f} {:&gt;10s} {:&gt;12.2f}"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print(line_format1.format("Item", "Name", "Price",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"Discount", "Your Price"))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i in range(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= products[i]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print(line_format2.format(i+1,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product.name,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str(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product.discountPercent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"%",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product.getDiscountPrice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91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shopping_cart</a:t>
            </a:r>
            <a:r>
              <a:rPr lang="en-US" dirty="0"/>
              <a:t> module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D9DCF-B509-4498-AF4B-B73D7E28FE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show_cart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(cart):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cart.getItemCount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print("There are no items in your cart.\n")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items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cart.lineItems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line1 = "{:&lt;5s} {:&lt;25s} {:&gt;12s} {:&gt;10s} {:&gt;10s}"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line2 = "{:&lt;5d} {:&lt;25s} {:&gt;12.2f} {:&gt;10d} {:&gt;10.2f}"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print(line1.format("Item", "Name", "Your Price",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"Quantity", "Total"))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item in cart: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print(line2.format(i+1,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item.product.name,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item.product.getDiscountPrice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item.quantity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item.getTotal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print("{:&gt;66.2f}".format(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cart.getTotal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51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shopping_cart</a:t>
            </a:r>
            <a:r>
              <a:rPr lang="en-US" dirty="0"/>
              <a:t> module (part 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660813-CF55-4327-BC22-F52B4338A4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(cart, products):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 = int(input("Item number: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quantity = int(input("Quantity: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number &lt; 1 or number 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print("No product has that number.\n")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Get Product object, store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and add to Cart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= products[number-1]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item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(product, quantity)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cart.addItem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print("Item " + str(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cart.getItemCount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" was added.\n")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remove_item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(cart):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 = int(input("Item number: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number &lt; 1 or number 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cart.getItemCount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print("The cart does not contain an item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"with that number.\n")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Remove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at specified index from cart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cart.removeItem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(number-1)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print("Item " + str(number) + " was deleted.\n")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670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shopping_cart</a:t>
            </a:r>
            <a:r>
              <a:rPr lang="en-US" dirty="0"/>
              <a:t> module (part 5)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41637F-DC6D-46A0-8D9A-F54CD1215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get a list of Product objects and display them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db.get_products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create a Cart object to store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cart = Cart()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command == "cart":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show_cart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(cart)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(cart,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remove_item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(cart)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again.\n")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74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shopping_cart</a:t>
            </a:r>
            <a:r>
              <a:rPr lang="en-US" dirty="0"/>
              <a:t> module (part 6)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37B7F9-CF39-413F-8929-02C21DC9DC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6A9BB8-FAD0-467A-9B21-E561343CEC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each of these steps for designing the model for an object-oriented program: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Identify the data attributes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Subdivide each attribute into its smallest components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Identify the classes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Identify the methods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Refine the classes, attributes, and methods</a:t>
            </a:r>
          </a:p>
          <a:p>
            <a:pPr marL="341313" marR="274320" lvl="0" indent="-34131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relationship between a class in an object-oriented program and an entity in the real world.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presentation tier, the database tier, and the business tier in a three-tier architecture.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6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An object-oriented program is modeled </a:t>
            </a:r>
            <a:br>
              <a:rPr lang="en-US" dirty="0"/>
            </a:br>
            <a:r>
              <a:rPr lang="en-US" dirty="0"/>
              <a:t>after a real-world system</a:t>
            </a:r>
          </a:p>
        </p:txBody>
      </p:sp>
      <p:pic>
        <p:nvPicPr>
          <p:cNvPr id="9" name="Content Placeholder 8" descr="Refer to page 435 in textbook.">
            <a:extLst>
              <a:ext uri="{FF2B5EF4-FFF2-40B4-BE49-F238E27FC236}">
                <a16:creationId xmlns:a16="http://schemas.microsoft.com/office/drawing/2014/main" id="{C6E03351-7DEB-45F1-8B81-174EF05063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752600"/>
            <a:ext cx="6815919" cy="28592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Five steps for designing </a:t>
            </a:r>
            <a:br>
              <a:rPr lang="en-US" dirty="0"/>
            </a:br>
            <a:r>
              <a:rPr lang="en-US" dirty="0"/>
              <a:t>an object-oriented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B0193C-21B1-4B3A-99E7-732355EF30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00200"/>
            <a:ext cx="7696200" cy="4343400"/>
          </a:xfrm>
        </p:spPr>
        <p:txBody>
          <a:bodyPr/>
          <a:lstStyle/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10287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1:	Identify the data attributes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10287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2:	Subdivide each attribute into its smallest useful components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10287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3:	Identify the classes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10287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4:	Identify the methods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10287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5:	Refine the classes, attributes, and methods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74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A screen capture that can be used </a:t>
            </a:r>
            <a:br>
              <a:rPr lang="en-US" dirty="0"/>
            </a:br>
            <a:r>
              <a:rPr lang="en-US" dirty="0"/>
              <a:t>to identify data attributes</a:t>
            </a:r>
          </a:p>
        </p:txBody>
      </p:sp>
      <p:pic>
        <p:nvPicPr>
          <p:cNvPr id="9" name="Content Placeholder 8" descr="Refer to page 437 in textbook.">
            <a:extLst>
              <a:ext uri="{FF2B5EF4-FFF2-40B4-BE49-F238E27FC236}">
                <a16:creationId xmlns:a16="http://schemas.microsoft.com/office/drawing/2014/main" id="{45F52D49-17ED-43D2-B70B-5DCA4F35E7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15234" y="1676400"/>
            <a:ext cx="2913531" cy="170093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9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Another screen capture that can be used </a:t>
            </a:r>
            <a:br>
              <a:rPr lang="en-US" dirty="0"/>
            </a:br>
            <a:r>
              <a:rPr lang="en-US" dirty="0"/>
              <a:t>to identify data attributes</a:t>
            </a:r>
          </a:p>
        </p:txBody>
      </p:sp>
      <p:pic>
        <p:nvPicPr>
          <p:cNvPr id="9" name="Content Placeholder 8" descr="Refer to page 437 in textbook.">
            <a:extLst>
              <a:ext uri="{FF2B5EF4-FFF2-40B4-BE49-F238E27FC236}">
                <a16:creationId xmlns:a16="http://schemas.microsoft.com/office/drawing/2014/main" id="{5481A3A4-FC84-400A-A7C5-CECCBA6E2E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90696" y="1676400"/>
            <a:ext cx="4762608" cy="309459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8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The data attributes identified </a:t>
            </a:r>
            <a:br>
              <a:rPr lang="en-US" dirty="0"/>
            </a:br>
            <a:r>
              <a:rPr lang="en-US" dirty="0"/>
              <a:t>from the screen captures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94A0F3-9F7A-43A0-87E2-99CD50D4C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00200"/>
            <a:ext cx="7391400" cy="4343400"/>
          </a:xfrm>
        </p:spPr>
        <p:txBody>
          <a:bodyPr/>
          <a:lstStyle/>
          <a:p>
            <a:pPr marL="33147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48006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name	List price	Item count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48006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creator	Discount percent	Cart total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48006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format	Discount amount	Quantity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48006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Stocking message	Discount price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20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customer name divided into first and last name</a:t>
            </a:r>
          </a:p>
        </p:txBody>
      </p:sp>
      <p:pic>
        <p:nvPicPr>
          <p:cNvPr id="9" name="Content Placeholder 8" descr="Refer to page 439 in textbook.">
            <a:extLst>
              <a:ext uri="{FF2B5EF4-FFF2-40B4-BE49-F238E27FC236}">
                <a16:creationId xmlns:a16="http://schemas.microsoft.com/office/drawing/2014/main" id="{C0311726-00FE-4C61-9836-3516E69798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40840" y="1447800"/>
            <a:ext cx="6462320" cy="190821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6504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45</TotalTime>
  <Words>1295</Words>
  <Application>Microsoft Office PowerPoint</Application>
  <PresentationFormat>On-screen Show (4:3)</PresentationFormat>
  <Paragraphs>384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Narrow</vt:lpstr>
      <vt:lpstr>Courier New</vt:lpstr>
      <vt:lpstr>Times New Roman</vt:lpstr>
      <vt:lpstr>Master slides_with_titles_logo</vt:lpstr>
      <vt:lpstr>Chapter 16</vt:lpstr>
      <vt:lpstr>Applied objectives</vt:lpstr>
      <vt:lpstr>Knowledge objectives</vt:lpstr>
      <vt:lpstr>An object-oriented program is modeled  after a real-world system</vt:lpstr>
      <vt:lpstr>Five steps for designing  an object-oriented program</vt:lpstr>
      <vt:lpstr>A screen capture that can be used  to identify data attributes</vt:lpstr>
      <vt:lpstr>Another screen capture that can be used  to identify data attributes</vt:lpstr>
      <vt:lpstr>The data attributes identified  from the screen captures</vt:lpstr>
      <vt:lpstr>A customer name divided into first and last name</vt:lpstr>
      <vt:lpstr>An address that’s divided into its components</vt:lpstr>
      <vt:lpstr>Possible classes and attributes  for a Shopping Cart program</vt:lpstr>
      <vt:lpstr>The UML diagram for the classes  of the Shopping Cart program</vt:lpstr>
      <vt:lpstr>The three-tier architecture of an application</vt:lpstr>
      <vt:lpstr>The business module (part 1)</vt:lpstr>
      <vt:lpstr>The business module (part 2)</vt:lpstr>
      <vt:lpstr>The business module (part 3)</vt:lpstr>
      <vt:lpstr>The products.csv file</vt:lpstr>
      <vt:lpstr>The db module</vt:lpstr>
      <vt:lpstr>Code that tests the database and business layers</vt:lpstr>
      <vt:lpstr>The user interface (part 1)</vt:lpstr>
      <vt:lpstr>The user interface (part 2)</vt:lpstr>
      <vt:lpstr>The shopping_cart module (part 1)</vt:lpstr>
      <vt:lpstr>The shopping_cart module (part 2)</vt:lpstr>
      <vt:lpstr>The shopping_cart module (part 3)</vt:lpstr>
      <vt:lpstr>The shopping_cart module (part 4)</vt:lpstr>
      <vt:lpstr>The shopping_cart module (part 5)</vt:lpstr>
      <vt:lpstr>The shopping_cart module (part 6)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</dc:title>
  <dc:creator>Judy Taylor</dc:creator>
  <cp:lastModifiedBy>Judy Taylor</cp:lastModifiedBy>
  <cp:revision>8</cp:revision>
  <cp:lastPrinted>2016-01-14T23:03:16Z</cp:lastPrinted>
  <dcterms:created xsi:type="dcterms:W3CDTF">2019-07-25T21:36:51Z</dcterms:created>
  <dcterms:modified xsi:type="dcterms:W3CDTF">2019-07-30T21:27:27Z</dcterms:modified>
</cp:coreProperties>
</file>