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48"/>
  </p:notesMasterIdLst>
  <p:handoutMasterIdLst>
    <p:handoutMasterId r:id="rId49"/>
  </p:handoutMasterIdLst>
  <p:sldIdLst>
    <p:sldId id="256" r:id="rId2"/>
    <p:sldId id="324" r:id="rId3"/>
    <p:sldId id="368" r:id="rId4"/>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4" r:id="rId24"/>
    <p:sldId id="345" r:id="rId25"/>
    <p:sldId id="346" r:id="rId26"/>
    <p:sldId id="347" r:id="rId27"/>
    <p:sldId id="348" r:id="rId28"/>
    <p:sldId id="349" r:id="rId29"/>
    <p:sldId id="350" r:id="rId30"/>
    <p:sldId id="351" r:id="rId31"/>
    <p:sldId id="352" r:id="rId32"/>
    <p:sldId id="353" r:id="rId33"/>
    <p:sldId id="354" r:id="rId34"/>
    <p:sldId id="355" r:id="rId35"/>
    <p:sldId id="356" r:id="rId36"/>
    <p:sldId id="357" r:id="rId37"/>
    <p:sldId id="358" r:id="rId38"/>
    <p:sldId id="359" r:id="rId39"/>
    <p:sldId id="360" r:id="rId40"/>
    <p:sldId id="361" r:id="rId41"/>
    <p:sldId id="362" r:id="rId42"/>
    <p:sldId id="363" r:id="rId43"/>
    <p:sldId id="364" r:id="rId44"/>
    <p:sldId id="365" r:id="rId45"/>
    <p:sldId id="366" r:id="rId46"/>
    <p:sldId id="367" r:id="rId47"/>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91" autoAdjust="0"/>
    <p:restoredTop sz="86452" autoAdjust="0"/>
  </p:normalViewPr>
  <p:slideViewPr>
    <p:cSldViewPr>
      <p:cViewPr varScale="1">
        <p:scale>
          <a:sx n="83" d="100"/>
          <a:sy n="83" d="100"/>
        </p:scale>
        <p:origin x="115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7/26/2019</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272565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Python Programming</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2016,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75" r:id="rId9"/>
    <p:sldLayoutId id="2147483684" r:id="rId10"/>
    <p:sldLayoutId id="2147483685" r:id="rId11"/>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3</a:t>
            </a:r>
          </a:p>
        </p:txBody>
      </p:sp>
      <p:sp>
        <p:nvSpPr>
          <p:cNvPr id="6" name="Text Placeholder 5"/>
          <p:cNvSpPr>
            <a:spLocks noGrp="1"/>
          </p:cNvSpPr>
          <p:nvPr>
            <p:ph type="body" sz="quarter" idx="13"/>
          </p:nvPr>
        </p:nvSpPr>
        <p:spPr>
          <a:xfrm>
            <a:off x="1638300" y="2209800"/>
            <a:ext cx="5867400" cy="2971800"/>
          </a:xfrm>
        </p:spPr>
        <p:txBody>
          <a:bodyPr/>
          <a:lstStyle/>
          <a:p>
            <a:pPr>
              <a:spcBef>
                <a:spcPts val="2400"/>
              </a:spcBef>
              <a:spcAft>
                <a:spcPts val="600"/>
              </a:spcAft>
              <a:tabLst>
                <a:tab pos="1371600" algn="l"/>
              </a:tabLst>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How to code </a:t>
            </a:r>
            <a:b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b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control statements</a:t>
            </a:r>
          </a:p>
          <a:p>
            <a:endParaRPr lang="en-US" dirty="0"/>
          </a:p>
        </p:txBody>
      </p:sp>
      <p:sp>
        <p:nvSpPr>
          <p:cNvPr id="2" name="Date Placeholder 1"/>
          <p:cNvSpPr>
            <a:spLocks noGrp="1"/>
          </p:cNvSpPr>
          <p:nvPr>
            <p:ph type="dt" sz="half" idx="10"/>
          </p:nvPr>
        </p:nvSpPr>
        <p:spPr/>
        <p:txBody>
          <a:bodyPr/>
          <a:lstStyle/>
          <a:p>
            <a:pPr>
              <a:defRPr/>
            </a:pPr>
            <a:r>
              <a:rPr lang="en-US"/>
              <a:t>Murach's Python Programming</a:t>
            </a:r>
            <a:endParaRPr lang="en-US" dirty="0"/>
          </a:p>
        </p:txBody>
      </p:sp>
      <p:sp>
        <p:nvSpPr>
          <p:cNvPr id="3" name="Footer Placeholder 2"/>
          <p:cNvSpPr>
            <a:spLocks noGrp="1"/>
          </p:cNvSpPr>
          <p:nvPr>
            <p:ph type="ftr" sz="quarter" idx="11"/>
          </p:nvPr>
        </p:nvSpPr>
        <p:spPr/>
        <p:txBody>
          <a:bodyPr/>
          <a:lstStyle/>
          <a:p>
            <a:pPr>
              <a:defRPr/>
            </a:pPr>
            <a:r>
              <a:rPr lang="en-US"/>
              <a:t>© 2016, Mike Murach &amp; Associates, Inc.</a:t>
            </a:r>
            <a:endParaRPr lang="en-US" dirty="0"/>
          </a:p>
        </p:txBody>
      </p:sp>
      <p:sp>
        <p:nvSpPr>
          <p:cNvPr id="7" name="Slide Number Placeholder 6">
            <a:extLst>
              <a:ext uri="{FF2B5EF4-FFF2-40B4-BE49-F238E27FC236}">
                <a16:creationId xmlns:a16="http://schemas.microsoft.com/office/drawing/2014/main" id="{741C214F-DA96-4606-9D7B-CBC89B851DF1}"/>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the lower() method can simplify code</a:t>
            </a:r>
          </a:p>
        </p:txBody>
      </p:sp>
      <p:sp>
        <p:nvSpPr>
          <p:cNvPr id="6" name="Text Placeholder 5">
            <a:extLst>
              <a:ext uri="{FF2B5EF4-FFF2-40B4-BE49-F238E27FC236}">
                <a16:creationId xmlns:a16="http://schemas.microsoft.com/office/drawing/2014/main" id="{FA3B3266-475A-4494-A7C7-42F0D02BE976}"/>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sz="2400"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Without the lower() method</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customer_type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"r" or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customer_type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"R"</a:t>
            </a:r>
          </a:p>
          <a:p>
            <a:pPr marL="347345" marR="0">
              <a:spcBef>
                <a:spcPts val="900"/>
              </a:spcBef>
              <a:spcAft>
                <a:spcPts val="600"/>
              </a:spcAft>
              <a:tabLst>
                <a:tab pos="1371600" algn="l"/>
                <a:tab pos="2743200" algn="l"/>
              </a:tabLst>
            </a:pPr>
            <a:r>
              <a:rPr lang="en-US" sz="2400"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With the lower() method</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customer_type.lower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"r"</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10</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55836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syntax of the if statement</a:t>
            </a:r>
          </a:p>
        </p:txBody>
      </p:sp>
      <p:sp>
        <p:nvSpPr>
          <p:cNvPr id="7" name="Text Placeholder 6">
            <a:extLst>
              <a:ext uri="{FF2B5EF4-FFF2-40B4-BE49-F238E27FC236}">
                <a16:creationId xmlns:a16="http://schemas.microsoft.com/office/drawing/2014/main" id="{067CF215-E158-4DAB-ADB1-99EC3275D722}"/>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if </a:t>
            </a: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boolean_expression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i="1" dirty="0">
                <a:latin typeface="Courier New" panose="02070309020205020404" pitchFamily="49" charset="0"/>
                <a:ea typeface="Times New Roman" panose="02020603050405020304" pitchFamily="18" charset="0"/>
                <a:cs typeface="Times New Roman" panose="02020603050405020304" pitchFamily="18" charset="0"/>
              </a:rPr>
              <a:t>statements...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boolean_expression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i="1" dirty="0">
                <a:latin typeface="Courier New" panose="02070309020205020404" pitchFamily="49" charset="0"/>
                <a:ea typeface="Times New Roman" panose="02020603050405020304" pitchFamily="18" charset="0"/>
                <a:cs typeface="Times New Roman" panose="02020603050405020304" pitchFamily="18" charset="0"/>
              </a:rPr>
              <a:t>statements...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[else: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statements...]</a:t>
            </a: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11</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179229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Only an if clause</a:t>
            </a:r>
          </a:p>
        </p:txBody>
      </p:sp>
      <p:sp>
        <p:nvSpPr>
          <p:cNvPr id="7" name="Text Placeholder 6">
            <a:extLst>
              <a:ext uri="{FF2B5EF4-FFF2-40B4-BE49-F238E27FC236}">
                <a16:creationId xmlns:a16="http://schemas.microsoft.com/office/drawing/2014/main" id="{27E67E79-86BB-4E47-B7A7-292A0CDF3FB8}"/>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if age &gt;= 18:</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print("You may vote.")</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An if clause and an else clause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if age &gt;= 18:</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print("You may vote.")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else: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print("You are too young to vote.")</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An if clause, two </a:t>
            </a:r>
            <a:r>
              <a:rPr lang="en-US" sz="2400" b="1" dirty="0" err="1">
                <a:solidFill>
                  <a:srgbClr val="000099"/>
                </a:solidFill>
                <a:latin typeface="Arial" panose="020B0604020202020204" pitchFamily="34" charset="0"/>
                <a:ea typeface="Times New Roman" panose="02020603050405020304" pitchFamily="18" charset="0"/>
                <a:cs typeface="Times New Roman" panose="02020603050405020304" pitchFamily="18" charset="0"/>
              </a:rPr>
              <a:t>elif</a:t>
            </a: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 clauses, and an else clause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&gt;= 500: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.2</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&gt;= 250: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.1</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&gt; 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else: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print("Invoice total must be greater than zero.")</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12</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702601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operation of an if statement</a:t>
            </a:r>
          </a:p>
        </p:txBody>
      </p:sp>
      <p:sp>
        <p:nvSpPr>
          <p:cNvPr id="7" name="Text Placeholder 6">
            <a:extLst>
              <a:ext uri="{FF2B5EF4-FFF2-40B4-BE49-F238E27FC236}">
                <a16:creationId xmlns:a16="http://schemas.microsoft.com/office/drawing/2014/main" id="{4028C078-D084-49E9-9359-5763FE9BE756}"/>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An </a:t>
            </a:r>
            <a:r>
              <a:rPr lang="en-US" i="1" spc="-10" dirty="0">
                <a:latin typeface="Times New Roman" panose="02020603050405020304" pitchFamily="18" charset="0"/>
                <a:ea typeface="Times New Roman" panose="02020603050405020304" pitchFamily="18" charset="0"/>
              </a:rPr>
              <a:t>if</a:t>
            </a:r>
            <a:r>
              <a:rPr lang="en-US" spc="-10" dirty="0">
                <a:latin typeface="Times New Roman" panose="02020603050405020304" pitchFamily="18" charset="0"/>
                <a:ea typeface="Times New Roman" panose="02020603050405020304" pitchFamily="18" charset="0"/>
              </a:rPr>
              <a:t> </a:t>
            </a:r>
            <a:r>
              <a:rPr lang="en-US" i="1" spc="-10" dirty="0">
                <a:latin typeface="Times New Roman" panose="02020603050405020304" pitchFamily="18" charset="0"/>
                <a:ea typeface="Times New Roman" panose="02020603050405020304" pitchFamily="18" charset="0"/>
              </a:rPr>
              <a:t>statement</a:t>
            </a:r>
            <a:r>
              <a:rPr lang="en-US" spc="-10" dirty="0">
                <a:latin typeface="Times New Roman" panose="02020603050405020304" pitchFamily="18" charset="0"/>
                <a:ea typeface="Times New Roman" panose="02020603050405020304" pitchFamily="18" charset="0"/>
              </a:rPr>
              <a:t> always contains an </a:t>
            </a:r>
            <a:r>
              <a:rPr lang="en-US" i="1" spc="-10" dirty="0">
                <a:latin typeface="Times New Roman" panose="02020603050405020304" pitchFamily="18" charset="0"/>
                <a:ea typeface="Times New Roman" panose="02020603050405020304" pitchFamily="18" charset="0"/>
              </a:rPr>
              <a:t>if clause</a:t>
            </a:r>
            <a:r>
              <a:rPr lang="en-US" spc="-10" dirty="0">
                <a:latin typeface="Times New Roman" panose="02020603050405020304" pitchFamily="18" charset="0"/>
                <a:ea typeface="Times New Roman" panose="02020603050405020304" pitchFamily="18" charset="0"/>
              </a:rPr>
              <a:t>. In addition, it may contain one or more </a:t>
            </a:r>
            <a:r>
              <a:rPr lang="en-US" i="1" spc="-10" dirty="0" err="1">
                <a:latin typeface="Times New Roman" panose="02020603050405020304" pitchFamily="18" charset="0"/>
                <a:ea typeface="Times New Roman" panose="02020603050405020304" pitchFamily="18" charset="0"/>
              </a:rPr>
              <a:t>elif</a:t>
            </a:r>
            <a:r>
              <a:rPr lang="en-US" i="1" spc="-10" dirty="0">
                <a:latin typeface="Times New Roman" panose="02020603050405020304" pitchFamily="18" charset="0"/>
                <a:ea typeface="Times New Roman" panose="02020603050405020304" pitchFamily="18" charset="0"/>
              </a:rPr>
              <a:t> clauses</a:t>
            </a:r>
            <a:r>
              <a:rPr lang="en-US" spc="-10" dirty="0">
                <a:latin typeface="Times New Roman" panose="02020603050405020304" pitchFamily="18" charset="0"/>
                <a:ea typeface="Times New Roman" panose="02020603050405020304" pitchFamily="18" charset="0"/>
              </a:rPr>
              <a:t> and one </a:t>
            </a:r>
            <a:r>
              <a:rPr lang="en-US" i="1" spc="-10" dirty="0">
                <a:latin typeface="Times New Roman" panose="02020603050405020304" pitchFamily="18" charset="0"/>
                <a:ea typeface="Times New Roman" panose="02020603050405020304" pitchFamily="18" charset="0"/>
              </a:rPr>
              <a:t>else clause</a:t>
            </a:r>
            <a:r>
              <a:rPr lang="en-US" spc="-10" dirty="0">
                <a:latin typeface="Times New Roman" panose="02020603050405020304" pitchFamily="18" charset="0"/>
                <a:ea typeface="Times New Roman" panose="02020603050405020304" pitchFamily="18" charset="0"/>
              </a:rPr>
              <a:t>. </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When an if statement is executed, the if clause is evaluated first. If it is true, the statements in this clause are executed and the if statement ends. Otherwise, the first </a:t>
            </a:r>
            <a:r>
              <a:rPr lang="en-US" spc="-10" dirty="0" err="1">
                <a:latin typeface="Times New Roman" panose="02020603050405020304" pitchFamily="18" charset="0"/>
                <a:ea typeface="Times New Roman" panose="02020603050405020304" pitchFamily="18" charset="0"/>
              </a:rPr>
              <a:t>elif</a:t>
            </a:r>
            <a:r>
              <a:rPr lang="en-US" spc="-10" dirty="0">
                <a:latin typeface="Times New Roman" panose="02020603050405020304" pitchFamily="18" charset="0"/>
                <a:ea typeface="Times New Roman" panose="02020603050405020304" pitchFamily="18" charset="0"/>
              </a:rPr>
              <a:t> (else if) clause is executed.</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If the statement in the first </a:t>
            </a:r>
            <a:r>
              <a:rPr lang="en-US" spc="-10" dirty="0" err="1">
                <a:latin typeface="Times New Roman" panose="02020603050405020304" pitchFamily="18" charset="0"/>
                <a:ea typeface="Times New Roman" panose="02020603050405020304" pitchFamily="18" charset="0"/>
              </a:rPr>
              <a:t>elif</a:t>
            </a:r>
            <a:r>
              <a:rPr lang="en-US" spc="-10" dirty="0">
                <a:latin typeface="Times New Roman" panose="02020603050405020304" pitchFamily="18" charset="0"/>
                <a:ea typeface="Times New Roman" panose="02020603050405020304" pitchFamily="18" charset="0"/>
              </a:rPr>
              <a:t> clause is true, the statements in this clause are executed. Otherwise, the next </a:t>
            </a:r>
            <a:r>
              <a:rPr lang="en-US" spc="-10" dirty="0" err="1">
                <a:latin typeface="Times New Roman" panose="02020603050405020304" pitchFamily="18" charset="0"/>
                <a:ea typeface="Times New Roman" panose="02020603050405020304" pitchFamily="18" charset="0"/>
              </a:rPr>
              <a:t>elif</a:t>
            </a:r>
            <a:r>
              <a:rPr lang="en-US" spc="-10" dirty="0">
                <a:latin typeface="Times New Roman" panose="02020603050405020304" pitchFamily="18" charset="0"/>
                <a:ea typeface="Times New Roman" panose="02020603050405020304" pitchFamily="18" charset="0"/>
              </a:rPr>
              <a:t> clause is evaluated. This continues until the condition in one of the </a:t>
            </a:r>
            <a:r>
              <a:rPr lang="en-US" spc="-10" dirty="0" err="1">
                <a:latin typeface="Times New Roman" panose="02020603050405020304" pitchFamily="18" charset="0"/>
                <a:ea typeface="Times New Roman" panose="02020603050405020304" pitchFamily="18" charset="0"/>
              </a:rPr>
              <a:t>elif</a:t>
            </a:r>
            <a:r>
              <a:rPr lang="en-US" spc="-10" dirty="0">
                <a:latin typeface="Times New Roman" panose="02020603050405020304" pitchFamily="18" charset="0"/>
                <a:ea typeface="Times New Roman" panose="02020603050405020304" pitchFamily="18" charset="0"/>
              </a:rPr>
              <a:t> clauses is true or the else clause is reached.</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The statements in the else clause are executed if the conditions in all of the preceding clauses are false.</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Only one block of statements can be run for each time an if statement is executed.</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13</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404156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if statement used for grading</a:t>
            </a:r>
          </a:p>
        </p:txBody>
      </p:sp>
      <p:sp>
        <p:nvSpPr>
          <p:cNvPr id="7" name="Text Placeholder 6">
            <a:extLst>
              <a:ext uri="{FF2B5EF4-FFF2-40B4-BE49-F238E27FC236}">
                <a16:creationId xmlns:a16="http://schemas.microsoft.com/office/drawing/2014/main" id="{CC6CF764-3B94-4165-A2E4-EF57571A002F}"/>
              </a:ext>
            </a:extLst>
          </p:cNvPr>
          <p:cNvSpPr>
            <a:spLocks noGrp="1"/>
          </p:cNvSpPr>
          <p:nvPr>
            <p:ph type="body" sz="quarter" idx="13"/>
          </p:nvPr>
        </p:nvSpPr>
        <p:spPr>
          <a:xfrm>
            <a:off x="838200" y="1066800"/>
            <a:ext cx="7391400" cy="5029200"/>
          </a:xfrm>
        </p:spPr>
        <p:txBody>
          <a:bodyPr/>
          <a:lstStyle/>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score = int(input("Enter test score: "))</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if score &gt;= 90:</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grade = "A"</a:t>
            </a:r>
          </a:p>
          <a:p>
            <a:pPr marL="347345" marR="0">
              <a:spcBef>
                <a:spcPts val="0"/>
              </a:spcBef>
              <a:spcAft>
                <a:spcPts val="0"/>
              </a:spcAft>
              <a:tabLst>
                <a:tab pos="1371600" algn="l"/>
              </a:tabLst>
            </a:pP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score &gt;= 80:</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grade = "B"</a:t>
            </a:r>
          </a:p>
          <a:p>
            <a:pPr marL="347345" marR="0">
              <a:spcBef>
                <a:spcPts val="0"/>
              </a:spcBef>
              <a:spcAft>
                <a:spcPts val="0"/>
              </a:spcAft>
              <a:tabLst>
                <a:tab pos="1371600" algn="l"/>
              </a:tabLst>
            </a:pP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score &gt;= 70:</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grade = "C"</a:t>
            </a:r>
          </a:p>
          <a:p>
            <a:pPr marL="347345" marR="0">
              <a:spcBef>
                <a:spcPts val="0"/>
              </a:spcBef>
              <a:spcAft>
                <a:spcPts val="0"/>
              </a:spcAft>
              <a:tabLst>
                <a:tab pos="1371600" algn="l"/>
              </a:tabLst>
            </a:pP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score &gt;= 60:</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grade = "D"</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else:</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grade = "F"</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Another way the if statement could be coded</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score = int(input("Enter test score: "))</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if score &gt;= 90 and &lt;= 100:</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grade = "A"</a:t>
            </a:r>
          </a:p>
          <a:p>
            <a:pPr marL="347345" marR="0">
              <a:spcBef>
                <a:spcPts val="0"/>
              </a:spcBef>
              <a:spcAft>
                <a:spcPts val="0"/>
              </a:spcAft>
              <a:tabLst>
                <a:tab pos="1371600" algn="l"/>
              </a:tabLst>
            </a:pP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score &gt;= 80 and score &lt; 90:</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grade = "B"</a:t>
            </a:r>
          </a:p>
          <a:p>
            <a:pPr marL="347345" marR="0">
              <a:spcBef>
                <a:spcPts val="0"/>
              </a:spcBef>
              <a:spcAft>
                <a:spcPts val="0"/>
              </a:spcAft>
              <a:tabLst>
                <a:tab pos="1371600" algn="l"/>
              </a:tabLst>
            </a:pP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score &gt;= 70 and score &lt; 80:</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grade = "C"</a:t>
            </a:r>
          </a:p>
          <a:p>
            <a:pPr marL="347345" marR="0">
              <a:spcBef>
                <a:spcPts val="0"/>
              </a:spcBef>
              <a:spcAft>
                <a:spcPts val="0"/>
              </a:spcAft>
              <a:tabLst>
                <a:tab pos="1371600" algn="l"/>
              </a:tabLst>
            </a:pP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score &gt;= 60 and score &lt; 70:</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grade = "D"</a:t>
            </a:r>
          </a:p>
          <a:p>
            <a:pPr marL="347345" marR="0">
              <a:spcBef>
                <a:spcPts val="0"/>
              </a:spcBef>
              <a:spcAft>
                <a:spcPts val="0"/>
              </a:spcAft>
              <a:tabLst>
                <a:tab pos="1371600" algn="l"/>
              </a:tabLst>
            </a:pP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score &lt; 60:</a:t>
            </a:r>
          </a:p>
          <a:p>
            <a:pPr marL="347345" marR="0">
              <a:spcBef>
                <a:spcPts val="0"/>
              </a:spcBef>
              <a:spcAft>
                <a:spcPts val="0"/>
              </a:spcAft>
              <a:tabLst>
                <a:tab pos="1371600"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grade = "F"</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14</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454802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if statement that validates the range of a score</a:t>
            </a:r>
          </a:p>
        </p:txBody>
      </p:sp>
      <p:sp>
        <p:nvSpPr>
          <p:cNvPr id="7" name="Text Placeholder 6">
            <a:extLst>
              <a:ext uri="{FF2B5EF4-FFF2-40B4-BE49-F238E27FC236}">
                <a16:creationId xmlns:a16="http://schemas.microsoft.com/office/drawing/2014/main" id="{17F35C90-B568-45FE-8374-9FAF54ECF9E8}"/>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score = int(input("Enter test score: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if score &gt;= 0 and score &lt;= 100: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total_score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score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else: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print("Test score must be from 0 - 100.")</a:t>
            </a: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15</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870873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if statement that validates the customer type</a:t>
            </a:r>
          </a:p>
        </p:txBody>
      </p:sp>
      <p:sp>
        <p:nvSpPr>
          <p:cNvPr id="7" name="Text Placeholder 6">
            <a:extLst>
              <a:ext uri="{FF2B5EF4-FFF2-40B4-BE49-F238E27FC236}">
                <a16:creationId xmlns:a16="http://schemas.microsoft.com/office/drawing/2014/main" id="{F1DD7A32-184A-4C97-BBA4-4A8A3722B881}"/>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is_valid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True</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customer_type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input("Enter customer type (r/w):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customer_type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"r" or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customer_type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"w":</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pass           # this statement does nothing</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else: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print("Customer type must be 'r' or 'w'.")</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is_valid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False</a:t>
            </a: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16</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722163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table that summarizes the discount rules</a:t>
            </a:r>
          </a:p>
        </p:txBody>
      </p:sp>
      <p:sp>
        <p:nvSpPr>
          <p:cNvPr id="7" name="Text Placeholder 6">
            <a:extLst>
              <a:ext uri="{FF2B5EF4-FFF2-40B4-BE49-F238E27FC236}">
                <a16:creationId xmlns:a16="http://schemas.microsoft.com/office/drawing/2014/main" id="{D823292B-223B-404A-88CA-305E8B93ACCF}"/>
              </a:ext>
            </a:extLst>
          </p:cNvPr>
          <p:cNvSpPr>
            <a:spLocks noGrp="1"/>
          </p:cNvSpPr>
          <p:nvPr>
            <p:ph type="body" sz="quarter" idx="13"/>
          </p:nvPr>
        </p:nvSpPr>
        <p:spPr/>
        <p:txBody>
          <a:bodyPr/>
          <a:lstStyle/>
          <a:p>
            <a:pPr>
              <a:spcBef>
                <a:spcPts val="600"/>
              </a:spcBef>
              <a:spcAft>
                <a:spcPts val="600"/>
              </a:spcAft>
              <a:tabLst>
                <a:tab pos="2514600" algn="l"/>
                <a:tab pos="4975225"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Type code	Invoice total	Discount percent</a:t>
            </a:r>
          </a:p>
          <a:p>
            <a:pPr>
              <a:spcBef>
                <a:spcPts val="600"/>
              </a:spcBef>
              <a:spcAft>
                <a:spcPts val="600"/>
              </a:spcAft>
              <a:tabLst>
                <a:tab pos="2514600" algn="l"/>
                <a:tab pos="4975225" algn="l"/>
              </a:tabLst>
            </a:pPr>
            <a:r>
              <a:rPr lang="en-US" sz="1600" b="1" dirty="0">
                <a:solidFill>
                  <a:srgbClr val="000000"/>
                </a:solidFill>
                <a:latin typeface="Courier New" panose="02070309020205020404" pitchFamily="49" charset="0"/>
                <a:ea typeface="Times New Roman" panose="02020603050405020304" pitchFamily="18" charset="0"/>
              </a:rPr>
              <a:t>r (for Retail)	&lt; 100	0</a:t>
            </a:r>
            <a:endParaRPr lang="en-US" sz="1600" dirty="0">
              <a:latin typeface="Times New Roman" panose="02020603050405020304" pitchFamily="18" charset="0"/>
              <a:ea typeface="Times New Roman" panose="02020603050405020304" pitchFamily="18" charset="0"/>
            </a:endParaRPr>
          </a:p>
          <a:p>
            <a:pPr>
              <a:spcBef>
                <a:spcPts val="600"/>
              </a:spcBef>
              <a:spcAft>
                <a:spcPts val="600"/>
              </a:spcAft>
              <a:tabLst>
                <a:tab pos="2514600" algn="l"/>
                <a:tab pos="4975225" algn="l"/>
              </a:tabLst>
            </a:pPr>
            <a:r>
              <a:rPr lang="en-US" sz="1600" b="1" dirty="0">
                <a:solidFill>
                  <a:srgbClr val="000000"/>
                </a:solidFill>
                <a:latin typeface="Courier New" panose="02070309020205020404" pitchFamily="49" charset="0"/>
                <a:ea typeface="Times New Roman" panose="02020603050405020304" pitchFamily="18" charset="0"/>
              </a:rPr>
              <a:t>	&gt;= 100 and &lt; 250	.1</a:t>
            </a:r>
            <a:endParaRPr lang="en-US" sz="1600" dirty="0">
              <a:latin typeface="Times New Roman" panose="02020603050405020304" pitchFamily="18" charset="0"/>
              <a:ea typeface="Times New Roman" panose="02020603050405020304" pitchFamily="18" charset="0"/>
            </a:endParaRPr>
          </a:p>
          <a:p>
            <a:pPr>
              <a:spcBef>
                <a:spcPts val="600"/>
              </a:spcBef>
              <a:spcAft>
                <a:spcPts val="600"/>
              </a:spcAft>
              <a:tabLst>
                <a:tab pos="2514600" algn="l"/>
                <a:tab pos="4975225" algn="l"/>
              </a:tabLst>
            </a:pPr>
            <a:r>
              <a:rPr lang="en-US" sz="1600" b="1" dirty="0">
                <a:solidFill>
                  <a:srgbClr val="000000"/>
                </a:solidFill>
                <a:latin typeface="Courier New" panose="02070309020205020404" pitchFamily="49" charset="0"/>
                <a:ea typeface="Times New Roman" panose="02020603050405020304" pitchFamily="18" charset="0"/>
              </a:rPr>
              <a:t>	&gt;= 250	.2</a:t>
            </a:r>
            <a:endParaRPr lang="en-US" sz="1600" dirty="0">
              <a:latin typeface="Times New Roman" panose="02020603050405020304" pitchFamily="18" charset="0"/>
              <a:ea typeface="Times New Roman" panose="02020603050405020304" pitchFamily="18" charset="0"/>
            </a:endParaRPr>
          </a:p>
          <a:p>
            <a:pPr>
              <a:spcBef>
                <a:spcPts val="600"/>
              </a:spcBef>
              <a:spcAft>
                <a:spcPts val="600"/>
              </a:spcAft>
              <a:tabLst>
                <a:tab pos="2514600" algn="l"/>
                <a:tab pos="4975225" algn="l"/>
              </a:tabLst>
            </a:pPr>
            <a:r>
              <a:rPr lang="en-US" sz="1600" b="1" dirty="0">
                <a:solidFill>
                  <a:srgbClr val="000000"/>
                </a:solidFill>
                <a:latin typeface="Courier New" panose="02070309020205020404" pitchFamily="49" charset="0"/>
                <a:ea typeface="Times New Roman" panose="02020603050405020304" pitchFamily="18" charset="0"/>
              </a:rPr>
              <a:t>w (for Wholesale)	&lt; 500	.4</a:t>
            </a:r>
            <a:endParaRPr lang="en-US" sz="1600" dirty="0">
              <a:latin typeface="Times New Roman" panose="02020603050405020304" pitchFamily="18" charset="0"/>
              <a:ea typeface="Times New Roman" panose="02020603050405020304" pitchFamily="18" charset="0"/>
            </a:endParaRPr>
          </a:p>
          <a:p>
            <a:pPr>
              <a:spcBef>
                <a:spcPts val="600"/>
              </a:spcBef>
              <a:spcAft>
                <a:spcPts val="600"/>
              </a:spcAft>
              <a:tabLst>
                <a:tab pos="2514600" algn="l"/>
                <a:tab pos="4975225" algn="l"/>
              </a:tabLst>
            </a:pPr>
            <a:r>
              <a:rPr lang="en-US" sz="1600" b="1" dirty="0">
                <a:solidFill>
                  <a:srgbClr val="000000"/>
                </a:solidFill>
                <a:latin typeface="Courier New" panose="02070309020205020404" pitchFamily="49" charset="0"/>
                <a:ea typeface="Times New Roman" panose="02020603050405020304" pitchFamily="18" charset="0"/>
              </a:rPr>
              <a:t>	&gt;= 500	.5</a:t>
            </a:r>
            <a:endParaRPr lang="en-US" sz="1600" dirty="0">
              <a:latin typeface="Times New Roman" panose="02020603050405020304" pitchFamily="18" charset="0"/>
              <a:ea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17</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235784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if statements</a:t>
            </a:r>
          </a:p>
        </p:txBody>
      </p:sp>
      <p:sp>
        <p:nvSpPr>
          <p:cNvPr id="7" name="Text Placeholder 6">
            <a:extLst>
              <a:ext uri="{FF2B5EF4-FFF2-40B4-BE49-F238E27FC236}">
                <a16:creationId xmlns:a16="http://schemas.microsoft.com/office/drawing/2014/main" id="{C5BC6F15-8621-4B68-ADC3-623D369375B3}"/>
              </a:ext>
            </a:extLst>
          </p:cNvPr>
          <p:cNvSpPr>
            <a:spLocks noGrp="1"/>
          </p:cNvSpPr>
          <p:nvPr>
            <p:ph type="body" sz="quarter" idx="13"/>
          </p:nvPr>
        </p:nvSpPr>
        <p:spPr/>
        <p:txBody>
          <a:bodyPr/>
          <a:lstStyle/>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customer_type.lower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"r":</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if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 100:</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&gt;= 100 and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 250:</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.1</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&gt;= 250:</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.2</a:t>
            </a:r>
          </a:p>
          <a:p>
            <a:pPr>
              <a:spcBef>
                <a:spcPts val="0"/>
              </a:spcBef>
              <a:spcAft>
                <a:spcPts val="0"/>
              </a:spcAft>
              <a:tabLst>
                <a:tab pos="65151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customer_type.lower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"w":</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if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 500:</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.4</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&gt;= 500:</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.5</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else:</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a:t>
            </a: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18</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423997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if statement that gets the same results</a:t>
            </a:r>
          </a:p>
        </p:txBody>
      </p:sp>
      <p:sp>
        <p:nvSpPr>
          <p:cNvPr id="7" name="Text Placeholder 6">
            <a:extLst>
              <a:ext uri="{FF2B5EF4-FFF2-40B4-BE49-F238E27FC236}">
                <a16:creationId xmlns:a16="http://schemas.microsoft.com/office/drawing/2014/main" id="{1A52E4F0-7CAF-442C-8793-5431C07255F7}"/>
              </a:ext>
            </a:extLst>
          </p:cNvPr>
          <p:cNvSpPr>
            <a:spLocks noGrp="1"/>
          </p:cNvSpPr>
          <p:nvPr>
            <p:ph type="body" sz="quarter" idx="13"/>
          </p:nvPr>
        </p:nvSpPr>
        <p:spPr>
          <a:xfrm>
            <a:off x="838200" y="1066800"/>
            <a:ext cx="7498976" cy="4876800"/>
          </a:xfrm>
        </p:spPr>
        <p:txBody>
          <a:bodyPr/>
          <a:lstStyle/>
          <a:p>
            <a:pPr>
              <a:spcBef>
                <a:spcPts val="0"/>
              </a:spcBef>
              <a:spcAft>
                <a:spcPts val="0"/>
              </a:spcAft>
              <a:tabLst>
                <a:tab pos="65151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the discounts for Retail customers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customer_type.lower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"r" and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 100:</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a:t>
            </a:r>
          </a:p>
          <a:p>
            <a:pPr>
              <a:spcBef>
                <a:spcPts val="0"/>
              </a:spcBef>
              <a:spcAft>
                <a:spcPts val="0"/>
              </a:spcAft>
              <a:tabLst>
                <a:tab pos="65151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customer_type.lower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"r" and (</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&gt;= 100 and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 250):</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.1</a:t>
            </a:r>
          </a:p>
          <a:p>
            <a:pPr>
              <a:spcBef>
                <a:spcPts val="0"/>
              </a:spcBef>
              <a:spcAft>
                <a:spcPts val="0"/>
              </a:spcAft>
              <a:tabLst>
                <a:tab pos="65151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customer_type.lower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"r" and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&gt;= 250:</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.2</a:t>
            </a:r>
          </a:p>
          <a:p>
            <a:pPr>
              <a:spcBef>
                <a:spcPts val="0"/>
              </a:spcBef>
              <a:spcAft>
                <a:spcPts val="0"/>
              </a:spcAft>
              <a:tabLst>
                <a:tab pos="65151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the discounts for Wholesale customers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customer_type.lower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"w" and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 500:</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.4</a:t>
            </a:r>
          </a:p>
          <a:p>
            <a:pPr>
              <a:spcBef>
                <a:spcPts val="0"/>
              </a:spcBef>
              <a:spcAft>
                <a:spcPts val="0"/>
              </a:spcAft>
              <a:tabLst>
                <a:tab pos="65151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customer_type.lower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"w" and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&gt;= 500:</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.5</a:t>
            </a:r>
          </a:p>
          <a:p>
            <a:pPr>
              <a:spcBef>
                <a:spcPts val="0"/>
              </a:spcBef>
              <a:spcAft>
                <a:spcPts val="0"/>
              </a:spcAft>
              <a:tabLst>
                <a:tab pos="65151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all other customers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else:</a:t>
            </a: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a:t>
            </a: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19</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233448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Applied objectives</a:t>
            </a:r>
          </a:p>
        </p:txBody>
      </p:sp>
      <p:sp>
        <p:nvSpPr>
          <p:cNvPr id="7" name="Text Placeholder 6">
            <a:extLst>
              <a:ext uri="{FF2B5EF4-FFF2-40B4-BE49-F238E27FC236}">
                <a16:creationId xmlns:a16="http://schemas.microsoft.com/office/drawing/2014/main" id="{63F91B79-2799-4AF2-9D0D-FE26D28FFC30}"/>
              </a:ext>
            </a:extLst>
          </p:cNvPr>
          <p:cNvSpPr>
            <a:spLocks noGrp="1"/>
          </p:cNvSpPr>
          <p:nvPr>
            <p:ph type="body" sz="quarter" idx="13"/>
          </p:nvPr>
        </p:nvSpPr>
        <p:spPr/>
        <p:txBody>
          <a:bodyPr/>
          <a:lstStyle/>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Code, test, and debug programs that require the skills that you’ve learned in this chapter. That includes the use of:</a:t>
            </a:r>
          </a:p>
          <a:p>
            <a:pPr marL="347345" marR="274320">
              <a:spcBef>
                <a:spcPts val="0"/>
              </a:spcBef>
              <a:spcAft>
                <a:spcPts val="600"/>
              </a:spcAft>
              <a:tabLst>
                <a:tab pos="347345" algn="l"/>
              </a:tabLst>
            </a:pPr>
            <a:r>
              <a:rPr lang="en-US" spc="-10" dirty="0">
                <a:latin typeface="Times New Roman" panose="02020603050405020304" pitchFamily="18" charset="0"/>
                <a:ea typeface="Times New Roman" panose="02020603050405020304" pitchFamily="18" charset="0"/>
              </a:rPr>
              <a:t>if statements</a:t>
            </a:r>
            <a:br>
              <a:rPr lang="en-US" spc="-10" dirty="0">
                <a:latin typeface="Times New Roman" panose="02020603050405020304" pitchFamily="18" charset="0"/>
                <a:ea typeface="Times New Roman" panose="02020603050405020304" pitchFamily="18" charset="0"/>
              </a:rPr>
            </a:br>
            <a:r>
              <a:rPr lang="en-US" spc="-10" dirty="0">
                <a:latin typeface="Times New Roman" panose="02020603050405020304" pitchFamily="18" charset="0"/>
                <a:ea typeface="Times New Roman" panose="02020603050405020304" pitchFamily="18" charset="0"/>
              </a:rPr>
              <a:t>while statements</a:t>
            </a:r>
            <a:br>
              <a:rPr lang="en-US" spc="-10" dirty="0">
                <a:latin typeface="Times New Roman" panose="02020603050405020304" pitchFamily="18" charset="0"/>
                <a:ea typeface="Times New Roman" panose="02020603050405020304" pitchFamily="18" charset="0"/>
              </a:rPr>
            </a:br>
            <a:r>
              <a:rPr lang="en-US" spc="-10" dirty="0">
                <a:latin typeface="Times New Roman" panose="02020603050405020304" pitchFamily="18" charset="0"/>
                <a:ea typeface="Times New Roman" panose="02020603050405020304" pitchFamily="18" charset="0"/>
              </a:rPr>
              <a:t>for statements</a:t>
            </a:r>
            <a:br>
              <a:rPr lang="en-US" spc="-10" dirty="0">
                <a:latin typeface="Times New Roman" panose="02020603050405020304" pitchFamily="18" charset="0"/>
                <a:ea typeface="Times New Roman" panose="02020603050405020304" pitchFamily="18" charset="0"/>
              </a:rPr>
            </a:br>
            <a:r>
              <a:rPr lang="en-US" spc="-10" dirty="0">
                <a:latin typeface="Times New Roman" panose="02020603050405020304" pitchFamily="18" charset="0"/>
                <a:ea typeface="Times New Roman" panose="02020603050405020304" pitchFamily="18" charset="0"/>
              </a:rPr>
              <a:t>break and continue statements</a:t>
            </a:r>
            <a:br>
              <a:rPr lang="en-US" spc="-10" dirty="0">
                <a:latin typeface="Times New Roman" panose="02020603050405020304" pitchFamily="18" charset="0"/>
                <a:ea typeface="Times New Roman" panose="02020603050405020304" pitchFamily="18" charset="0"/>
              </a:rPr>
            </a:br>
            <a:r>
              <a:rPr lang="en-US" spc="-10" dirty="0">
                <a:latin typeface="Times New Roman" panose="02020603050405020304" pitchFamily="18" charset="0"/>
                <a:ea typeface="Times New Roman" panose="02020603050405020304" pitchFamily="18" charset="0"/>
              </a:rPr>
              <a:t>pass statements</a:t>
            </a:r>
          </a:p>
          <a:p>
            <a:pPr marL="349250" marR="274320" lvl="0" indent="-349250">
              <a:spcBef>
                <a:spcPts val="0"/>
              </a:spcBef>
              <a:spcAft>
                <a:spcPts val="600"/>
              </a:spcAft>
              <a:buFont typeface="+mj-lt"/>
              <a:buAutoNum type="arabicPeriod" startAt="2"/>
              <a:tabLst>
                <a:tab pos="347345" algn="l"/>
              </a:tabLst>
            </a:pPr>
            <a:r>
              <a:rPr lang="en-US" spc="-10" dirty="0">
                <a:latin typeface="Times New Roman" panose="02020603050405020304" pitchFamily="18" charset="0"/>
                <a:ea typeface="Times New Roman" panose="02020603050405020304" pitchFamily="18" charset="0"/>
              </a:rPr>
              <a:t>Use pseudocode to plan your control structures and programs.</a:t>
            </a:r>
          </a:p>
          <a:p>
            <a:pPr marR="274320" lvl="0">
              <a:spcBef>
                <a:spcPts val="0"/>
              </a:spcBef>
              <a:spcAft>
                <a:spcPts val="600"/>
              </a:spcAft>
              <a:tabLst>
                <a:tab pos="347345" algn="l"/>
                <a:tab pos="365760" algn="l"/>
              </a:tabLst>
            </a:pPr>
            <a:endParaRPr lang="en-US" spc="-10" dirty="0">
              <a:latin typeface="Times New Roman" panose="02020603050405020304" pitchFamily="18" charset="0"/>
              <a:ea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2" name="Footer Placeholder 1"/>
          <p:cNvSpPr>
            <a:spLocks noGrp="1"/>
          </p:cNvSpPr>
          <p:nvPr>
            <p:ph type="ftr" sz="quarter" idx="11"/>
          </p:nvPr>
        </p:nvSpPr>
        <p:spPr/>
        <p:txBody>
          <a:bodyPr/>
          <a:lstStyle/>
          <a:p>
            <a:pPr>
              <a:defRPr/>
            </a:pPr>
            <a:r>
              <a:rPr lang="en-US"/>
              <a:t>© 2016, Mike Murach &amp; Associates, Inc.</a:t>
            </a:r>
          </a:p>
        </p:txBody>
      </p:sp>
      <p:sp>
        <p:nvSpPr>
          <p:cNvPr id="4" name="Slide Number Placeholder 3"/>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2</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253648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Pseudocode</a:t>
            </a:r>
            <a:r>
              <a:rPr lang="en-US" dirty="0"/>
              <a:t> for customer discounts</a:t>
            </a:r>
          </a:p>
        </p:txBody>
      </p:sp>
      <p:sp>
        <p:nvSpPr>
          <p:cNvPr id="7" name="Text Placeholder 6">
            <a:extLst>
              <a:ext uri="{FF2B5EF4-FFF2-40B4-BE49-F238E27FC236}">
                <a16:creationId xmlns:a16="http://schemas.microsoft.com/office/drawing/2014/main" id="{F3CCF7DA-4DCC-41F5-9E97-2A504A8AFC94}"/>
              </a:ext>
            </a:extLst>
          </p:cNvPr>
          <p:cNvSpPr>
            <a:spLocks noGrp="1"/>
          </p:cNvSpPr>
          <p:nvPr>
            <p:ph type="body" sz="quarter" idx="13"/>
          </p:nvPr>
        </p:nvSpPr>
        <p:spPr>
          <a:xfrm>
            <a:off x="838200" y="1066800"/>
            <a:ext cx="7696200" cy="4953000"/>
          </a:xfrm>
        </p:spPr>
        <p:txBody>
          <a:bodyPr/>
          <a:lstStyle/>
          <a:p>
            <a:pPr marL="347345" marR="0">
              <a:spcBef>
                <a:spcPts val="0"/>
              </a:spcBef>
              <a:spcAft>
                <a:spcPts val="0"/>
              </a:spcAft>
              <a:tabLst>
                <a:tab pos="577850"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Get customer type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577850" algn="l"/>
              </a:tabLs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IF</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type = 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577850" algn="l"/>
              </a:tabLs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	IF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invoice total &lt; 250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577850" algn="l"/>
              </a:tabLs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discount = 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577850"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ELSE IF</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invoice total &gt;= 250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577850"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discount = 20%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577850" algn="l"/>
              </a:tabLs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ELSE IF</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type = W</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577850"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discount = 40%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577850" algn="l"/>
              </a:tabLs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ELSE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577850"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print invalid type message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Python code that’s based on the pseudocode</a:t>
            </a:r>
          </a:p>
          <a:p>
            <a:pPr marL="347345" marR="0">
              <a:spcBef>
                <a:spcPts val="0"/>
              </a:spcBef>
              <a:spcAft>
                <a:spcPts val="0"/>
              </a:spcAft>
              <a:tabLst>
                <a:tab pos="1376363" algn="l"/>
              </a:tabLst>
            </a:pP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customer_type</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 input("Enter customer type (R or W): ")</a:t>
            </a:r>
          </a:p>
          <a:p>
            <a:pPr marL="347345" marR="0">
              <a:spcBef>
                <a:spcPts val="0"/>
              </a:spcBef>
              <a:spcAft>
                <a:spcPts val="0"/>
              </a:spcAft>
              <a:tabLst>
                <a:tab pos="1376363"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if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customer_type.lower</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 "r":</a:t>
            </a:r>
          </a:p>
          <a:p>
            <a:pPr marL="347345" marR="0">
              <a:spcBef>
                <a:spcPts val="0"/>
              </a:spcBef>
              <a:spcAft>
                <a:spcPts val="0"/>
              </a:spcAft>
              <a:tabLst>
                <a:tab pos="1376363"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if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&lt; 250:</a:t>
            </a:r>
          </a:p>
          <a:p>
            <a:pPr marL="347345" marR="0">
              <a:spcBef>
                <a:spcPts val="0"/>
              </a:spcBef>
              <a:spcAft>
                <a:spcPts val="0"/>
              </a:spcAft>
              <a:tabLst>
                <a:tab pos="1376363"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 0</a:t>
            </a:r>
          </a:p>
          <a:p>
            <a:pPr marL="347345" marR="0">
              <a:spcBef>
                <a:spcPts val="0"/>
              </a:spcBef>
              <a:spcAft>
                <a:spcPts val="0"/>
              </a:spcAft>
              <a:tabLst>
                <a:tab pos="1376363"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&gt;= 250:</a:t>
            </a:r>
          </a:p>
          <a:p>
            <a:pPr marL="347345" marR="0">
              <a:spcBef>
                <a:spcPts val="0"/>
              </a:spcBef>
              <a:spcAft>
                <a:spcPts val="0"/>
              </a:spcAft>
              <a:tabLst>
                <a:tab pos="1376363"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 .2</a:t>
            </a:r>
          </a:p>
          <a:p>
            <a:pPr marL="347345" marR="0">
              <a:spcBef>
                <a:spcPts val="0"/>
              </a:spcBef>
              <a:spcAft>
                <a:spcPts val="0"/>
              </a:spcAft>
              <a:tabLst>
                <a:tab pos="1376363" algn="l"/>
              </a:tabLst>
            </a:pP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customer_type.lower</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 "w":</a:t>
            </a:r>
          </a:p>
          <a:p>
            <a:pPr marL="347345" marR="0">
              <a:spcBef>
                <a:spcPts val="0"/>
              </a:spcBef>
              <a:spcAft>
                <a:spcPts val="0"/>
              </a:spcAft>
              <a:tabLst>
                <a:tab pos="1376363"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3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300" b="1" dirty="0">
                <a:latin typeface="Courier New" panose="02070309020205020404" pitchFamily="49" charset="0"/>
                <a:ea typeface="Times New Roman" panose="02020603050405020304" pitchFamily="18" charset="0"/>
                <a:cs typeface="Times New Roman" panose="02020603050405020304" pitchFamily="18" charset="0"/>
              </a:rPr>
              <a:t> = .4   </a:t>
            </a:r>
          </a:p>
          <a:p>
            <a:pPr marL="347345" marR="0">
              <a:spcBef>
                <a:spcPts val="0"/>
              </a:spcBef>
              <a:spcAft>
                <a:spcPts val="0"/>
              </a:spcAft>
              <a:tabLst>
                <a:tab pos="1376363"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else:</a:t>
            </a:r>
          </a:p>
          <a:p>
            <a:pPr marL="347345" marR="0">
              <a:spcBef>
                <a:spcPts val="0"/>
              </a:spcBef>
              <a:spcAft>
                <a:spcPts val="0"/>
              </a:spcAft>
              <a:tabLst>
                <a:tab pos="1376363" algn="l"/>
              </a:tabLst>
            </a:pPr>
            <a:r>
              <a:rPr lang="en-US" sz="1300" b="1" dirty="0">
                <a:latin typeface="Courier New" panose="02070309020205020404" pitchFamily="49" charset="0"/>
                <a:ea typeface="Times New Roman" panose="02020603050405020304" pitchFamily="18" charset="0"/>
                <a:cs typeface="Times New Roman" panose="02020603050405020304" pitchFamily="18" charset="0"/>
              </a:rPr>
              <a:t>    print("Customer type must be R or W.")</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20</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773648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Pseudocode</a:t>
            </a:r>
            <a:r>
              <a:rPr lang="en-US" dirty="0"/>
              <a:t> for test score entries</a:t>
            </a:r>
          </a:p>
        </p:txBody>
      </p:sp>
      <p:sp>
        <p:nvSpPr>
          <p:cNvPr id="7" name="Text Placeholder 6">
            <a:extLst>
              <a:ext uri="{FF2B5EF4-FFF2-40B4-BE49-F238E27FC236}">
                <a16:creationId xmlns:a16="http://schemas.microsoft.com/office/drawing/2014/main" id="{523424C7-7F82-41B4-81A5-9015C9A03A36}"/>
              </a:ext>
            </a:extLst>
          </p:cNvPr>
          <p:cNvSpPr>
            <a:spLocks noGrp="1"/>
          </p:cNvSpPr>
          <p:nvPr>
            <p:ph type="body" sz="quarter" idx="13"/>
          </p:nvPr>
        </p:nvSpPr>
        <p:spPr/>
        <p:txBody>
          <a:bodyPr/>
          <a:lstStyle/>
          <a:p>
            <a:pPr marL="347345" marR="0">
              <a:spcBef>
                <a:spcPts val="0"/>
              </a:spcBef>
              <a:spcAft>
                <a:spcPts val="0"/>
              </a:spcAft>
              <a:tabLst>
                <a:tab pos="577850" algn="l"/>
                <a:tab pos="1371600"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Get test score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577850" algn="l"/>
                <a:tab pos="1371600" algn="l"/>
              </a:tabLs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IF</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score is from 0 to 100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577850" algn="l"/>
                <a:tab pos="1371600"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add score to total score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577850" algn="l"/>
                <a:tab pos="1371600"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add 1 to the number of scores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577850" algn="l"/>
                <a:tab pos="1371600" algn="l"/>
              </a:tabLs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ELSE IF</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score = 999</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577850" algn="l"/>
                <a:tab pos="1371600"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print end of program message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577850" algn="l"/>
                <a:tab pos="1371600" algn="l"/>
              </a:tabLs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ELSE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577850" algn="l"/>
                <a:tab pos="1371600"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	print error message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Python code that’s based on the pseudocode</a:t>
            </a:r>
          </a:p>
          <a:p>
            <a:pPr marL="347345" marR="0">
              <a:spcBef>
                <a:spcPts val="0"/>
              </a:spcBef>
              <a:spcAft>
                <a:spcPts val="0"/>
              </a:spcAft>
              <a:tabLst>
                <a:tab pos="1371600" algn="l"/>
              </a:tabLst>
            </a:pP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total_score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0</a:t>
            </a:r>
          </a:p>
          <a:p>
            <a:pPr marL="347345" marR="0">
              <a:spcBef>
                <a:spcPts val="0"/>
              </a:spcBef>
              <a:spcAft>
                <a:spcPts val="0"/>
              </a:spcAft>
              <a:tabLst>
                <a:tab pos="1371600" algn="l"/>
              </a:tabLst>
            </a:pP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score_counter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score = int(input("Enter test score: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if score &gt;= 0 and score &lt;= 100: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total_score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score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score_counter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1</a:t>
            </a:r>
          </a:p>
          <a:p>
            <a:pPr marL="347345" marR="0">
              <a:spcBef>
                <a:spcPts val="0"/>
              </a:spcBef>
              <a:spcAft>
                <a:spcPts val="0"/>
              </a:spcAft>
              <a:tabLst>
                <a:tab pos="1371600" algn="l"/>
              </a:tabLst>
            </a:pP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score == 999:</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print("Ending program...")</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else: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print("Score must be from 0 through 100. Score discarded.")</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21</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504844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user interface with invalid data</a:t>
            </a:r>
          </a:p>
        </p:txBody>
      </p:sp>
      <p:sp>
        <p:nvSpPr>
          <p:cNvPr id="9" name="Text Placeholder 8">
            <a:extLst>
              <a:ext uri="{FF2B5EF4-FFF2-40B4-BE49-F238E27FC236}">
                <a16:creationId xmlns:a16="http://schemas.microsoft.com/office/drawing/2014/main" id="{C79F20B3-67F2-4612-9016-772CFC5B3EBE}"/>
              </a:ext>
            </a:extLst>
          </p:cNvPr>
          <p:cNvSpPr>
            <a:spLocks noGrp="1"/>
          </p:cNvSpPr>
          <p:nvPr>
            <p:ph type="body" sz="quarter" idx="16"/>
          </p:nvPr>
        </p:nvSpPr>
        <p:spPr>
          <a:xfrm>
            <a:off x="1295400" y="1132165"/>
            <a:ext cx="6477000" cy="1834369"/>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The Miles Per Gallon program</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miles driven: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150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gallons of gas used: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Gallons used must be greater than zero. Try again.</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Bye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10" name="Text Placeholder 9">
            <a:extLst>
              <a:ext uri="{FF2B5EF4-FFF2-40B4-BE49-F238E27FC236}">
                <a16:creationId xmlns:a16="http://schemas.microsoft.com/office/drawing/2014/main" id="{6B730703-30F5-4304-AD9A-B32583EE2ABD}"/>
              </a:ext>
            </a:extLst>
          </p:cNvPr>
          <p:cNvSpPr>
            <a:spLocks noGrp="1"/>
          </p:cNvSpPr>
          <p:nvPr>
            <p:ph type="body" sz="quarter" idx="17"/>
          </p:nvPr>
        </p:nvSpPr>
        <p:spPr>
          <a:xfrm>
            <a:off x="838200" y="3347534"/>
            <a:ext cx="7391400" cy="457200"/>
          </a:xfrm>
        </p:spPr>
        <p:txBody>
          <a:bodyPr/>
          <a:lstStyle/>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user interface with valid data</a:t>
            </a:r>
          </a:p>
          <a:p>
            <a:endParaRPr lang="en-US" dirty="0"/>
          </a:p>
        </p:txBody>
      </p:sp>
      <p:sp>
        <p:nvSpPr>
          <p:cNvPr id="8" name="Text Placeholder 7">
            <a:extLst>
              <a:ext uri="{FF2B5EF4-FFF2-40B4-BE49-F238E27FC236}">
                <a16:creationId xmlns:a16="http://schemas.microsoft.com/office/drawing/2014/main" id="{34F3B8DD-B2E3-4204-AF0B-9DC80AEEEDDB}"/>
              </a:ext>
            </a:extLst>
          </p:cNvPr>
          <p:cNvSpPr>
            <a:spLocks noGrp="1"/>
          </p:cNvSpPr>
          <p:nvPr>
            <p:ph type="body" sz="quarter" idx="15"/>
          </p:nvPr>
        </p:nvSpPr>
        <p:spPr>
          <a:xfrm>
            <a:off x="1295400" y="3886200"/>
            <a:ext cx="6477000" cy="1839635"/>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The Miles Per Gallon program</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miles driven: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150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gallons of gas used: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30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Miles Per Gallon:           5.0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Bye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22</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3274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for the Miles Per Gallon program</a:t>
            </a:r>
          </a:p>
        </p:txBody>
      </p:sp>
      <p:sp>
        <p:nvSpPr>
          <p:cNvPr id="7" name="Text Placeholder 6">
            <a:extLst>
              <a:ext uri="{FF2B5EF4-FFF2-40B4-BE49-F238E27FC236}">
                <a16:creationId xmlns:a16="http://schemas.microsoft.com/office/drawing/2014/main" id="{58562337-2DD2-4815-9CA5-CEAB00B11195}"/>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display a welcome message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print("The Miles Per Gallon program")</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get input from the user</a:t>
            </a:r>
          </a:p>
          <a:p>
            <a:pPr marL="347345" marR="0">
              <a:spcBef>
                <a:spcPts val="0"/>
              </a:spcBef>
              <a:spcAft>
                <a:spcPts val="0"/>
              </a:spcAft>
              <a:tabLst>
                <a:tab pos="1371600" algn="l"/>
              </a:tabLst>
            </a:pP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miles_driven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float(input("Enter miles driven:         "))</a:t>
            </a:r>
          </a:p>
          <a:p>
            <a:pPr marL="347345" marR="0">
              <a:spcBef>
                <a:spcPts val="0"/>
              </a:spcBef>
              <a:spcAft>
                <a:spcPts val="0"/>
              </a:spcAft>
              <a:tabLst>
                <a:tab pos="1371600" algn="l"/>
              </a:tabLst>
            </a:pP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gallons_used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float(input("Enter gallons of gas used: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miles_driven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 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print("Miles driven must be greater than zero. Try again.")</a:t>
            </a:r>
          </a:p>
          <a:p>
            <a:pPr marL="347345" marR="0">
              <a:spcBef>
                <a:spcPts val="0"/>
              </a:spcBef>
              <a:spcAft>
                <a:spcPts val="0"/>
              </a:spcAft>
              <a:tabLst>
                <a:tab pos="1371600" algn="l"/>
              </a:tabLst>
            </a:pP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gallons_used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 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print("Gallons used must be greater than zero. Try again.")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else: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calculate and display miles per gallon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mpg = round((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miles_driven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gallons_used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print("Miles Per Gallon:          ", mpg)</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print("Bye")</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23</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810762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way the if statement could be coded</a:t>
            </a:r>
          </a:p>
        </p:txBody>
      </p:sp>
      <p:sp>
        <p:nvSpPr>
          <p:cNvPr id="7" name="Text Placeholder 6">
            <a:extLst>
              <a:ext uri="{FF2B5EF4-FFF2-40B4-BE49-F238E27FC236}">
                <a16:creationId xmlns:a16="http://schemas.microsoft.com/office/drawing/2014/main" id="{3FB25AC5-D575-45EA-8B25-0DEF869DE8DE}"/>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miles_driven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&gt; 0 and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gallons_used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&gt; 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mpg = round((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miles_driven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gallons_used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print("Miles Per Gallon:          ", mpg)</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else: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print("Both entries must be greater than zero. Try again.")</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24</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277403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user interface for the Invoice program</a:t>
            </a:r>
          </a:p>
        </p:txBody>
      </p:sp>
      <p:sp>
        <p:nvSpPr>
          <p:cNvPr id="7" name="Text Placeholder 6">
            <a:extLst>
              <a:ext uri="{FF2B5EF4-FFF2-40B4-BE49-F238E27FC236}">
                <a16:creationId xmlns:a16="http://schemas.microsoft.com/office/drawing/2014/main" id="{21258055-B0EE-4D2F-BB17-29A02017F516}"/>
              </a:ext>
            </a:extLst>
          </p:cNvPr>
          <p:cNvSpPr>
            <a:spLocks noGrp="1"/>
          </p:cNvSpPr>
          <p:nvPr>
            <p:ph type="body" sz="quarter" idx="15"/>
          </p:nvPr>
        </p:nvSpPr>
        <p:spPr>
          <a:xfrm>
            <a:off x="1295400" y="1143000"/>
            <a:ext cx="5562600" cy="23622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The Invoice program</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customer type (r/w):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invoice total: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250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Invoice total:		250.0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Discount percent:		0.2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Discount amount:		50.0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New invoice total:		200.0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25</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268710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for the Invoice program (part 1)</a:t>
            </a:r>
          </a:p>
        </p:txBody>
      </p:sp>
      <p:sp>
        <p:nvSpPr>
          <p:cNvPr id="7" name="Text Placeholder 6">
            <a:extLst>
              <a:ext uri="{FF2B5EF4-FFF2-40B4-BE49-F238E27FC236}">
                <a16:creationId xmlns:a16="http://schemas.microsoft.com/office/drawing/2014/main" id="{2A792E99-4BA0-43A4-B151-B3A895098F15}"/>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usr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/bin/env python3</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display a welcome message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print("The Invoice program")</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get user entries</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customer_type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input("Enter customer type (r/w):\t")</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float(input("Enter invoice total:\t\t"))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               </a:t>
            </a: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26</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79523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for the Invoice program (part 2)</a:t>
            </a:r>
          </a:p>
        </p:txBody>
      </p:sp>
      <p:sp>
        <p:nvSpPr>
          <p:cNvPr id="7" name="Text Placeholder 6">
            <a:extLst>
              <a:ext uri="{FF2B5EF4-FFF2-40B4-BE49-F238E27FC236}">
                <a16:creationId xmlns:a16="http://schemas.microsoft.com/office/drawing/2014/main" id="{19402273-FA4B-47E9-A1F6-1F0EE557BBF5}"/>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determine discounts for Retail customers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customer_type.lower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"r":</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if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&gt; 0 and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 100: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&gt;= 100 and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 250: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.1</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&gt;= 250 and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 500: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.2</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&gt;= 500: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.25</a:t>
            </a:r>
          </a:p>
          <a:p>
            <a:pPr marL="347345" marR="0">
              <a:spcBef>
                <a:spcPts val="0"/>
              </a:spcBef>
              <a:spcAft>
                <a:spcPts val="0"/>
              </a:spcAft>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determine discounts for Wholesale customers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customer_type.lower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"w":</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if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&gt; 0 and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 500: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.4</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&gt;= 500: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.5</a:t>
            </a:r>
          </a:p>
          <a:p>
            <a:pPr marL="347345" marR="0">
              <a:spcBef>
                <a:spcPts val="0"/>
              </a:spcBef>
              <a:spcAft>
                <a:spcPts val="0"/>
              </a:spcAft>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set discount to zero if neither Retail or Wholesale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else: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27</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071073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for the Invoice program (part 3)</a:t>
            </a:r>
          </a:p>
        </p:txBody>
      </p:sp>
      <p:sp>
        <p:nvSpPr>
          <p:cNvPr id="7" name="Text Placeholder 6">
            <a:extLst>
              <a:ext uri="{FF2B5EF4-FFF2-40B4-BE49-F238E27FC236}">
                <a16:creationId xmlns:a16="http://schemas.microsoft.com/office/drawing/2014/main" id="{2EA47E04-B370-465E-A21D-A844ADD5630B}"/>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calculate discount amount and new invoice total</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discount_amount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round(</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2)</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new_invoice_total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discount_amount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display the results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print("Invoice total:\t\t" + str(</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print("Discount percent:\t" + str(</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discount_percent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print("Discount amount:\t" + str(</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discount_amount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print("New invoice total:\t" + str(</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new_invoice_total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print("Bye")</a:t>
            </a: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28</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760291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syntax of the while statement</a:t>
            </a:r>
          </a:p>
        </p:txBody>
      </p:sp>
      <p:sp>
        <p:nvSpPr>
          <p:cNvPr id="7" name="Text Placeholder 6">
            <a:extLst>
              <a:ext uri="{FF2B5EF4-FFF2-40B4-BE49-F238E27FC236}">
                <a16:creationId xmlns:a16="http://schemas.microsoft.com/office/drawing/2014/main" id="{5F4CFE84-CC44-44F4-9731-67AB6CFA622F}"/>
              </a:ext>
            </a:extLst>
          </p:cNvPr>
          <p:cNvSpPr>
            <a:spLocks noGrp="1"/>
          </p:cNvSpPr>
          <p:nvPr>
            <p:ph type="body" sz="quarter" idx="13"/>
          </p:nvPr>
        </p:nvSpPr>
        <p:spPr>
          <a:xfrm>
            <a:off x="838200" y="1066800"/>
            <a:ext cx="7391400" cy="32004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while </a:t>
            </a: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boolean_expression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i="1" dirty="0">
                <a:latin typeface="Courier New" panose="02070309020205020404" pitchFamily="49" charset="0"/>
                <a:ea typeface="Times New Roman" panose="02020603050405020304" pitchFamily="18" charset="0"/>
                <a:cs typeface="Times New Roman" panose="02020603050405020304" pitchFamily="18" charset="0"/>
              </a:rPr>
              <a:t>statements...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 while loop that continues as long </a:t>
            </a:r>
            <a:b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as the user enters ‘y’ or ‘Y’</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choice = "y"</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while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choice.lower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"y":</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print("Hello!")</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choice = input("Say hello again? (y/n):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print("Bye!")  # runs when loop ends</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console after the loop runs</a:t>
            </a:r>
          </a:p>
          <a:p>
            <a:endParaRPr lang="en-US" dirty="0"/>
          </a:p>
        </p:txBody>
      </p:sp>
      <p:sp>
        <p:nvSpPr>
          <p:cNvPr id="8" name="Text Placeholder 7">
            <a:extLst>
              <a:ext uri="{FF2B5EF4-FFF2-40B4-BE49-F238E27FC236}">
                <a16:creationId xmlns:a16="http://schemas.microsoft.com/office/drawing/2014/main" id="{24A3BF59-0FE8-4FBB-9474-CEF57954AAA5}"/>
              </a:ext>
            </a:extLst>
          </p:cNvPr>
          <p:cNvSpPr>
            <a:spLocks noGrp="1"/>
          </p:cNvSpPr>
          <p:nvPr>
            <p:ph type="body" sz="quarter" idx="15"/>
          </p:nvPr>
        </p:nvSpPr>
        <p:spPr>
          <a:xfrm>
            <a:off x="1295400" y="4343400"/>
            <a:ext cx="5105400" cy="12954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Hello!</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Say hello again? (y/n):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y</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Hello!</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Say hello again? (y/n):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Bye!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29</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019493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Knowledge objectives</a:t>
            </a:r>
          </a:p>
        </p:txBody>
      </p:sp>
      <p:sp>
        <p:nvSpPr>
          <p:cNvPr id="7" name="Text Placeholder 6">
            <a:extLst>
              <a:ext uri="{FF2B5EF4-FFF2-40B4-BE49-F238E27FC236}">
                <a16:creationId xmlns:a16="http://schemas.microsoft.com/office/drawing/2014/main" id="{23DE3F4A-83C9-49DD-B950-97A4449A35AD}"/>
              </a:ext>
            </a:extLst>
          </p:cNvPr>
          <p:cNvSpPr>
            <a:spLocks noGrp="1"/>
          </p:cNvSpPr>
          <p:nvPr>
            <p:ph type="body" sz="quarter" idx="13"/>
          </p:nvPr>
        </p:nvSpPr>
        <p:spPr/>
        <p:txBody>
          <a:bodyPr/>
          <a:lstStyle/>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Distinguish between a Boolean variable and a Boolean expression.</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Describe the evaluation of a Boolean expression, including order of precedence and the use of parentheses.</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Describe the sort sequence of string values and the use of the lower() or upper() method of a string for comparing two string values.</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Describe the flow of control of an if statement that has both </a:t>
            </a:r>
            <a:r>
              <a:rPr lang="en-US" spc="-10" dirty="0" err="1">
                <a:latin typeface="Times New Roman" panose="02020603050405020304" pitchFamily="18" charset="0"/>
                <a:ea typeface="Times New Roman" panose="02020603050405020304" pitchFamily="18" charset="0"/>
              </a:rPr>
              <a:t>elif</a:t>
            </a:r>
            <a:r>
              <a:rPr lang="en-US" spc="-10" dirty="0">
                <a:latin typeface="Times New Roman" panose="02020603050405020304" pitchFamily="18" charset="0"/>
                <a:ea typeface="Times New Roman" panose="02020603050405020304" pitchFamily="18" charset="0"/>
              </a:rPr>
              <a:t> and else clauses.</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Distinguish between the flow of control in a while loop and the flow of control in a for loop.</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Describe the use of break and continue statements.</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Describe the use of pseudocode for planning a program and its control statements.</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2" name="Footer Placeholder 1"/>
          <p:cNvSpPr>
            <a:spLocks noGrp="1"/>
          </p:cNvSpPr>
          <p:nvPr>
            <p:ph type="ftr" sz="quarter" idx="11"/>
          </p:nvPr>
        </p:nvSpPr>
        <p:spPr/>
        <p:txBody>
          <a:bodyPr/>
          <a:lstStyle/>
          <a:p>
            <a:pPr>
              <a:defRPr/>
            </a:pPr>
            <a:r>
              <a:rPr lang="en-US"/>
              <a:t>© 2016, Mike Murach &amp; Associates, Inc.</a:t>
            </a:r>
          </a:p>
        </p:txBody>
      </p:sp>
      <p:sp>
        <p:nvSpPr>
          <p:cNvPr id="4" name="Slide Number Placeholder 3"/>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3</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602692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1792"/>
            <a:ext cx="7315200" cy="685799"/>
          </a:xfrm>
        </p:spPr>
        <p:txBody>
          <a:bodyPr/>
          <a:lstStyle/>
          <a:p>
            <a:r>
              <a:rPr lang="en-US" dirty="0"/>
              <a:t>A while loop that prints the numbers 0 through 4 to the console</a:t>
            </a:r>
          </a:p>
        </p:txBody>
      </p:sp>
      <p:sp>
        <p:nvSpPr>
          <p:cNvPr id="7" name="Text Placeholder 6">
            <a:extLst>
              <a:ext uri="{FF2B5EF4-FFF2-40B4-BE49-F238E27FC236}">
                <a16:creationId xmlns:a16="http://schemas.microsoft.com/office/drawing/2014/main" id="{5F6FE052-2B90-45A3-B820-355CAA7DC41C}"/>
              </a:ext>
            </a:extLst>
          </p:cNvPr>
          <p:cNvSpPr>
            <a:spLocks noGrp="1"/>
          </p:cNvSpPr>
          <p:nvPr>
            <p:ph type="body" sz="quarter" idx="13"/>
          </p:nvPr>
        </p:nvSpPr>
        <p:spPr>
          <a:xfrm>
            <a:off x="838200" y="1307200"/>
            <a:ext cx="7391400" cy="17526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counter = 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while counter &lt; 5:</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print(counter, end="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counter += 1</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nThe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loop has ended.")</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console after the loop runs</a:t>
            </a:r>
          </a:p>
          <a:p>
            <a:endParaRPr lang="en-US" dirty="0"/>
          </a:p>
        </p:txBody>
      </p:sp>
      <p:sp>
        <p:nvSpPr>
          <p:cNvPr id="8" name="Text Placeholder 7">
            <a:extLst>
              <a:ext uri="{FF2B5EF4-FFF2-40B4-BE49-F238E27FC236}">
                <a16:creationId xmlns:a16="http://schemas.microsoft.com/office/drawing/2014/main" id="{CC889D73-803E-4C7B-B159-58E27E278D9B}"/>
              </a:ext>
            </a:extLst>
          </p:cNvPr>
          <p:cNvSpPr>
            <a:spLocks noGrp="1"/>
          </p:cNvSpPr>
          <p:nvPr>
            <p:ph type="body" sz="quarter" idx="15"/>
          </p:nvPr>
        </p:nvSpPr>
        <p:spPr>
          <a:xfrm>
            <a:off x="1295400" y="3053900"/>
            <a:ext cx="5105400" cy="6037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0 1 2 3 4</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The loop has ended.</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30</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852244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that causes an infinite loop</a:t>
            </a:r>
          </a:p>
        </p:txBody>
      </p:sp>
      <p:sp>
        <p:nvSpPr>
          <p:cNvPr id="7" name="Text Placeholder 6">
            <a:extLst>
              <a:ext uri="{FF2B5EF4-FFF2-40B4-BE49-F238E27FC236}">
                <a16:creationId xmlns:a16="http://schemas.microsoft.com/office/drawing/2014/main" id="{5D16D49C-9C00-4F8F-96CA-62D65B353194}"/>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while True: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any statements in this loop run forever</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unless a break statement is executed as shown later</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end an infinite loop</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Press </a:t>
            </a:r>
            <a:r>
              <a:rPr lang="en-US" spc="-10" dirty="0" err="1">
                <a:latin typeface="Times New Roman" panose="02020603050405020304" pitchFamily="18" charset="0"/>
                <a:ea typeface="Times New Roman" panose="02020603050405020304" pitchFamily="18" charset="0"/>
              </a:rPr>
              <a:t>Ctrl+C</a:t>
            </a:r>
            <a:r>
              <a:rPr lang="en-US" spc="-10" dirty="0">
                <a:latin typeface="Times New Roman" panose="02020603050405020304" pitchFamily="18" charset="0"/>
                <a:ea typeface="Times New Roman" panose="02020603050405020304" pitchFamily="18" charset="0"/>
              </a:rPr>
              <a:t> (Windows) or </a:t>
            </a:r>
            <a:r>
              <a:rPr lang="en-US" spc="-10" dirty="0" err="1">
                <a:latin typeface="Times New Roman" panose="02020603050405020304" pitchFamily="18" charset="0"/>
                <a:ea typeface="Times New Roman" panose="02020603050405020304" pitchFamily="18" charset="0"/>
              </a:rPr>
              <a:t>Command+C</a:t>
            </a:r>
            <a:r>
              <a:rPr lang="en-US" spc="-10" dirty="0">
                <a:latin typeface="Times New Roman" panose="02020603050405020304" pitchFamily="18" charset="0"/>
                <a:ea typeface="Times New Roman" panose="02020603050405020304" pitchFamily="18" charset="0"/>
              </a:rPr>
              <a:t> (Max OS X).</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31</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077390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syntax of a for loop with the range() function</a:t>
            </a:r>
          </a:p>
        </p:txBody>
      </p:sp>
      <p:sp>
        <p:nvSpPr>
          <p:cNvPr id="7" name="Text Placeholder 6">
            <a:extLst>
              <a:ext uri="{FF2B5EF4-FFF2-40B4-BE49-F238E27FC236}">
                <a16:creationId xmlns:a16="http://schemas.microsoft.com/office/drawing/2014/main" id="{2CA13927-8415-4B4C-B3D4-A98D461B3256}"/>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for </a:t>
            </a: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int_var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in </a:t>
            </a: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range_function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i="1" dirty="0">
                <a:latin typeface="Courier New" panose="02070309020205020404" pitchFamily="49" charset="0"/>
                <a:ea typeface="Times New Roman" panose="02020603050405020304" pitchFamily="18" charset="0"/>
                <a:cs typeface="Times New Roman" panose="02020603050405020304" pitchFamily="18" charset="0"/>
              </a:rPr>
              <a:t>statements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range() function</a:t>
            </a:r>
          </a:p>
          <a:p>
            <a:pPr marL="347345" marR="274320">
              <a:spcBef>
                <a:spcPts val="0"/>
              </a:spcBef>
              <a:spcAft>
                <a:spcPts val="600"/>
              </a:spcAft>
            </a:pPr>
            <a:r>
              <a:rPr lang="en-US" sz="1600" b="1" spc="-10" dirty="0">
                <a:latin typeface="Courier New" panose="02070309020205020404" pitchFamily="49" charset="0"/>
                <a:ea typeface="Times New Roman" panose="02020603050405020304" pitchFamily="18" charset="0"/>
              </a:rPr>
              <a:t>range(</a:t>
            </a:r>
            <a:r>
              <a:rPr lang="en-US" sz="1600" b="1" i="1" spc="-10" dirty="0">
                <a:latin typeface="Courier New" panose="02070309020205020404" pitchFamily="49" charset="0"/>
                <a:ea typeface="Times New Roman" panose="02020603050405020304" pitchFamily="18" charset="0"/>
              </a:rPr>
              <a:t>stop</a:t>
            </a:r>
            <a:r>
              <a:rPr lang="en-US" sz="1600" b="1" spc="-10" dirty="0">
                <a:latin typeface="Courier New" panose="02070309020205020404" pitchFamily="49" charset="0"/>
                <a:ea typeface="Times New Roman" panose="02020603050405020304" pitchFamily="18" charset="0"/>
              </a:rPr>
              <a:t>)</a:t>
            </a:r>
            <a:endParaRPr lang="en-US" sz="1600" spc="-10" dirty="0">
              <a:latin typeface="Times New Roman" panose="02020603050405020304" pitchFamily="18" charset="0"/>
              <a:ea typeface="Times New Roman" panose="02020603050405020304" pitchFamily="18" charset="0"/>
            </a:endParaRPr>
          </a:p>
          <a:p>
            <a:pPr marL="347345" marR="274320">
              <a:spcBef>
                <a:spcPts val="0"/>
              </a:spcBef>
              <a:spcAft>
                <a:spcPts val="600"/>
              </a:spcAft>
            </a:pPr>
            <a:r>
              <a:rPr lang="en-US" sz="1600" b="1" spc="-10" dirty="0">
                <a:latin typeface="Courier New" panose="02070309020205020404" pitchFamily="49" charset="0"/>
                <a:ea typeface="Times New Roman" panose="02020603050405020304" pitchFamily="18" charset="0"/>
              </a:rPr>
              <a:t>range(</a:t>
            </a:r>
            <a:r>
              <a:rPr lang="en-US" sz="1600" b="1" i="1" spc="-10" dirty="0">
                <a:latin typeface="Courier New" panose="02070309020205020404" pitchFamily="49" charset="0"/>
                <a:ea typeface="Times New Roman" panose="02020603050405020304" pitchFamily="18" charset="0"/>
              </a:rPr>
              <a:t>start</a:t>
            </a:r>
            <a:r>
              <a:rPr lang="en-US" sz="1600" b="1" spc="-10" dirty="0">
                <a:latin typeface="Courier New" panose="02070309020205020404" pitchFamily="49" charset="0"/>
                <a:ea typeface="Times New Roman" panose="02020603050405020304" pitchFamily="18" charset="0"/>
              </a:rPr>
              <a:t>, </a:t>
            </a:r>
            <a:r>
              <a:rPr lang="en-US" sz="1600" b="1" i="1" spc="-10" dirty="0">
                <a:latin typeface="Courier New" panose="02070309020205020404" pitchFamily="49" charset="0"/>
                <a:ea typeface="Times New Roman" panose="02020603050405020304" pitchFamily="18" charset="0"/>
              </a:rPr>
              <a:t>stop</a:t>
            </a:r>
            <a:r>
              <a:rPr lang="en-US" sz="1600" b="1" spc="-10" dirty="0">
                <a:latin typeface="Courier New" panose="02070309020205020404" pitchFamily="49" charset="0"/>
                <a:ea typeface="Times New Roman" panose="02020603050405020304" pitchFamily="18" charset="0"/>
              </a:rPr>
              <a:t>[, </a:t>
            </a:r>
            <a:r>
              <a:rPr lang="en-US" sz="1600" b="1" i="1" spc="-10" dirty="0">
                <a:latin typeface="Courier New" panose="02070309020205020404" pitchFamily="49" charset="0"/>
                <a:ea typeface="Times New Roman" panose="02020603050405020304" pitchFamily="18" charset="0"/>
              </a:rPr>
              <a:t>step</a:t>
            </a:r>
            <a:r>
              <a:rPr lang="en-US" sz="1600" b="1" spc="-10" dirty="0">
                <a:latin typeface="Courier New" panose="02070309020205020404" pitchFamily="49" charset="0"/>
                <a:ea typeface="Times New Roman" panose="02020603050405020304" pitchFamily="18" charset="0"/>
              </a:rPr>
              <a:t>])</a:t>
            </a:r>
            <a:endParaRPr lang="en-US" sz="1600" spc="-10" dirty="0">
              <a:latin typeface="Times New Roman" panose="02020603050405020304" pitchFamily="18" charset="0"/>
              <a:ea typeface="Times New Roman" panose="02020603050405020304" pitchFamily="18" charset="0"/>
            </a:endParaRP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Examples of the range() function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range(5)				# 0, 1, 2, 3, 4</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range(1, 6)			# 1, 2, 3, 4, 5</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range(2, 10, 2)		# 2, 4, 6, 8</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range(5, 0, -1)		# 5, 4, 3, 2, 1</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32</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761432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for loop that prints the numbers 0 through 4</a:t>
            </a:r>
          </a:p>
        </p:txBody>
      </p:sp>
      <p:sp>
        <p:nvSpPr>
          <p:cNvPr id="7" name="Text Placeholder 6">
            <a:extLst>
              <a:ext uri="{FF2B5EF4-FFF2-40B4-BE49-F238E27FC236}">
                <a16:creationId xmlns:a16="http://schemas.microsoft.com/office/drawing/2014/main" id="{DBB4EDB4-99DB-4614-9D1D-3CCEA35886E6}"/>
              </a:ext>
            </a:extLst>
          </p:cNvPr>
          <p:cNvSpPr>
            <a:spLocks noGrp="1"/>
          </p:cNvSpPr>
          <p:nvPr>
            <p:ph type="body" sz="quarter" idx="13"/>
          </p:nvPr>
        </p:nvSpPr>
        <p:spPr>
          <a:xfrm>
            <a:off x="838200" y="1066799"/>
            <a:ext cx="7391400" cy="1331654"/>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for i in range(5):</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print(i, end="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nThe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loop has ended.")</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console after the loop runs</a:t>
            </a:r>
          </a:p>
          <a:p>
            <a:endParaRPr lang="en-US" dirty="0"/>
          </a:p>
        </p:txBody>
      </p:sp>
      <p:sp>
        <p:nvSpPr>
          <p:cNvPr id="9" name="Text Placeholder 8">
            <a:extLst>
              <a:ext uri="{FF2B5EF4-FFF2-40B4-BE49-F238E27FC236}">
                <a16:creationId xmlns:a16="http://schemas.microsoft.com/office/drawing/2014/main" id="{749B341D-EF1C-4E3E-899F-8A0086991ABB}"/>
              </a:ext>
            </a:extLst>
          </p:cNvPr>
          <p:cNvSpPr>
            <a:spLocks noGrp="1"/>
          </p:cNvSpPr>
          <p:nvPr>
            <p:ph type="body" sz="quarter" idx="16"/>
          </p:nvPr>
        </p:nvSpPr>
        <p:spPr>
          <a:xfrm>
            <a:off x="1295400" y="2362200"/>
            <a:ext cx="5136776" cy="596325"/>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0 1 2 3 4</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The loop has ended.</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10" name="Text Placeholder 9">
            <a:extLst>
              <a:ext uri="{FF2B5EF4-FFF2-40B4-BE49-F238E27FC236}">
                <a16:creationId xmlns:a16="http://schemas.microsoft.com/office/drawing/2014/main" id="{ECB72F96-C93E-4497-9EB6-02CFCE25C46D}"/>
              </a:ext>
            </a:extLst>
          </p:cNvPr>
          <p:cNvSpPr>
            <a:spLocks noGrp="1"/>
          </p:cNvSpPr>
          <p:nvPr>
            <p:ph type="body" sz="quarter" idx="17"/>
          </p:nvPr>
        </p:nvSpPr>
        <p:spPr>
          <a:xfrm>
            <a:off x="838200" y="3200400"/>
            <a:ext cx="7391400" cy="1910266"/>
          </a:xfrm>
        </p:spPr>
        <p:txBody>
          <a:bodyPr/>
          <a:lstStyle/>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 for loop that sums the numbers 1 through 4</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sum_of_numbers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for i in range(1,5):</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sum_of_numbers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i</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sum_of_numbers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console after the loop runs</a:t>
            </a:r>
          </a:p>
          <a:p>
            <a:endParaRPr lang="en-US" dirty="0"/>
          </a:p>
        </p:txBody>
      </p:sp>
      <p:sp>
        <p:nvSpPr>
          <p:cNvPr id="8" name="Text Placeholder 7">
            <a:extLst>
              <a:ext uri="{FF2B5EF4-FFF2-40B4-BE49-F238E27FC236}">
                <a16:creationId xmlns:a16="http://schemas.microsoft.com/office/drawing/2014/main" id="{3AADAD71-4C09-4F6A-B132-D4E97CB8810A}"/>
              </a:ext>
            </a:extLst>
          </p:cNvPr>
          <p:cNvSpPr>
            <a:spLocks noGrp="1"/>
          </p:cNvSpPr>
          <p:nvPr>
            <p:ph type="body" sz="quarter" idx="15"/>
          </p:nvPr>
        </p:nvSpPr>
        <p:spPr>
          <a:xfrm>
            <a:off x="1295400" y="5186865"/>
            <a:ext cx="5136776" cy="299535"/>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33</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409489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break statement that exits an infinite while loop</a:t>
            </a:r>
          </a:p>
        </p:txBody>
      </p:sp>
      <p:sp>
        <p:nvSpPr>
          <p:cNvPr id="7" name="Text Placeholder 6">
            <a:extLst>
              <a:ext uri="{FF2B5EF4-FFF2-40B4-BE49-F238E27FC236}">
                <a16:creationId xmlns:a16="http://schemas.microsoft.com/office/drawing/2014/main" id="{6DBDA54F-7073-4274-B222-43490BEBD6FB}"/>
              </a:ext>
            </a:extLst>
          </p:cNvPr>
          <p:cNvSpPr>
            <a:spLocks noGrp="1"/>
          </p:cNvSpPr>
          <p:nvPr>
            <p:ph type="body" sz="quarter" idx="13"/>
          </p:nvPr>
        </p:nvSpPr>
        <p:spPr>
          <a:xfrm>
            <a:off x="838200" y="990600"/>
            <a:ext cx="7391400" cy="2518956"/>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print("Enter 'exit' when you're done.\n")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while True: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data = input("Enter an integer to square: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if data == "exit":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break</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i = int(data)</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print(i, "squared is", i * i, "\n")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print("Okay, bye!")</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console</a:t>
            </a:r>
          </a:p>
          <a:p>
            <a:endParaRPr lang="en-US" dirty="0"/>
          </a:p>
        </p:txBody>
      </p:sp>
      <p:sp>
        <p:nvSpPr>
          <p:cNvPr id="8" name="Text Placeholder 7">
            <a:extLst>
              <a:ext uri="{FF2B5EF4-FFF2-40B4-BE49-F238E27FC236}">
                <a16:creationId xmlns:a16="http://schemas.microsoft.com/office/drawing/2014/main" id="{896B0F1A-3A8D-4BA9-9931-37690CA5A7D1}"/>
              </a:ext>
            </a:extLst>
          </p:cNvPr>
          <p:cNvSpPr>
            <a:spLocks noGrp="1"/>
          </p:cNvSpPr>
          <p:nvPr>
            <p:ph type="body" sz="quarter" idx="15"/>
          </p:nvPr>
        </p:nvSpPr>
        <p:spPr>
          <a:xfrm>
            <a:off x="1295400" y="3429000"/>
            <a:ext cx="5562600" cy="2518956"/>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'exit' when you're done.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an integer to square: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 squared is 100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an integer to square: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23</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23 squared is 529</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an integer to square: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exit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Okay, bye!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34</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814742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1792"/>
            <a:ext cx="7315200" cy="762000"/>
          </a:xfrm>
        </p:spPr>
        <p:txBody>
          <a:bodyPr/>
          <a:lstStyle/>
          <a:p>
            <a:r>
              <a:rPr lang="en-US" dirty="0"/>
              <a:t>A continue statement that jumps to the beginning of a while loop</a:t>
            </a:r>
          </a:p>
        </p:txBody>
      </p:sp>
      <p:sp>
        <p:nvSpPr>
          <p:cNvPr id="7" name="Text Placeholder 6">
            <a:extLst>
              <a:ext uri="{FF2B5EF4-FFF2-40B4-BE49-F238E27FC236}">
                <a16:creationId xmlns:a16="http://schemas.microsoft.com/office/drawing/2014/main" id="{61754F24-AA85-4E66-ABA3-C3DC8B35FAAF}"/>
              </a:ext>
            </a:extLst>
          </p:cNvPr>
          <p:cNvSpPr>
            <a:spLocks noGrp="1"/>
          </p:cNvSpPr>
          <p:nvPr>
            <p:ph type="body" sz="quarter" idx="13"/>
          </p:nvPr>
        </p:nvSpPr>
        <p:spPr>
          <a:xfrm>
            <a:off x="838200" y="1447800"/>
            <a:ext cx="7391400" cy="46482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more = "y"</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while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more.lower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"y":</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miles_driven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float(input("Enter miles driven:\t\t"))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gallons_used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float(input("Enter gallons of gas used:\t"))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validate input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miles_driven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 0 or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gallons_used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 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print("Both entries must be greater than zero.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"Try again.\n")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continue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mpg = round(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miles_driven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gallons_used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print("Miles Per Gallon:", mpg, "\n")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more = input("Continue? (y/n):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print("Okay, bye!")</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35</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965235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670411"/>
          </a:xfrm>
        </p:spPr>
        <p:txBody>
          <a:bodyPr/>
          <a:lstStyle/>
          <a:p>
            <a:r>
              <a:rPr lang="en-US" dirty="0"/>
              <a:t>A for loop that calculates the future value </a:t>
            </a:r>
            <a:br>
              <a:rPr lang="en-US" dirty="0"/>
            </a:br>
            <a:r>
              <a:rPr lang="en-US" dirty="0"/>
              <a:t>of a one-time investment</a:t>
            </a:r>
          </a:p>
        </p:txBody>
      </p:sp>
      <p:sp>
        <p:nvSpPr>
          <p:cNvPr id="7" name="Text Placeholder 6">
            <a:extLst>
              <a:ext uri="{FF2B5EF4-FFF2-40B4-BE49-F238E27FC236}">
                <a16:creationId xmlns:a16="http://schemas.microsoft.com/office/drawing/2014/main" id="{27DB4607-4A15-4F36-AFB4-87930FAFE7C6}"/>
              </a:ext>
            </a:extLst>
          </p:cNvPr>
          <p:cNvSpPr>
            <a:spLocks noGrp="1"/>
          </p:cNvSpPr>
          <p:nvPr>
            <p:ph type="body" sz="quarter" idx="13"/>
          </p:nvPr>
        </p:nvSpPr>
        <p:spPr>
          <a:xfrm>
            <a:off x="838200" y="1371600"/>
            <a:ext cx="7391400" cy="46482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investment = 10000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for i in range(20):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yearly_interest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investment * .05</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investment = investment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yearly_interest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investment = round(investment, 2)</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 while loop that gets the same result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year = 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investment = 10000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while year &lt; 20: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yearly_interest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investment * .05</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investment = investment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yearly_interest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year += 1</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investment = round(investment, 2)</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36</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6720711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670411"/>
          </a:xfrm>
        </p:spPr>
        <p:txBody>
          <a:bodyPr/>
          <a:lstStyle/>
          <a:p>
            <a:r>
              <a:rPr lang="en-US" dirty="0"/>
              <a:t>A for loop that calculates the future value </a:t>
            </a:r>
            <a:br>
              <a:rPr lang="en-US" dirty="0"/>
            </a:br>
            <a:r>
              <a:rPr lang="en-US" dirty="0"/>
              <a:t>of a monthly investment</a:t>
            </a:r>
          </a:p>
        </p:txBody>
      </p:sp>
      <p:sp>
        <p:nvSpPr>
          <p:cNvPr id="7" name="Text Placeholder 6">
            <a:extLst>
              <a:ext uri="{FF2B5EF4-FFF2-40B4-BE49-F238E27FC236}">
                <a16:creationId xmlns:a16="http://schemas.microsoft.com/office/drawing/2014/main" id="{E8BEA590-D541-4B0C-9769-60370944E3BF}"/>
              </a:ext>
            </a:extLst>
          </p:cNvPr>
          <p:cNvSpPr>
            <a:spLocks noGrp="1"/>
          </p:cNvSpPr>
          <p:nvPr>
            <p:ph type="body" sz="quarter" idx="13"/>
          </p:nvPr>
        </p:nvSpPr>
        <p:spPr>
          <a:xfrm>
            <a:off x="838200" y="1371600"/>
            <a:ext cx="7391400" cy="4648200"/>
          </a:xfrm>
        </p:spPr>
        <p:txBody>
          <a:bodyPr/>
          <a:lstStyle/>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100</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monthly_interest_rate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.08 / 12</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months = 120</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for month in range(months):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monthly_interest_amount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monthly_interest_rate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monthly_interest_amount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round(</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2)</a:t>
            </a: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37</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6691391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6611"/>
          </a:xfrm>
        </p:spPr>
        <p:txBody>
          <a:bodyPr/>
          <a:lstStyle/>
          <a:p>
            <a:r>
              <a:rPr lang="en-US" dirty="0"/>
              <a:t>Nested loops that get the total </a:t>
            </a:r>
            <a:br>
              <a:rPr lang="en-US" dirty="0"/>
            </a:br>
            <a:r>
              <a:rPr lang="en-US" dirty="0"/>
              <a:t>of 3 valid test scores</a:t>
            </a:r>
          </a:p>
        </p:txBody>
      </p:sp>
      <p:sp>
        <p:nvSpPr>
          <p:cNvPr id="7" name="Text Placeholder 6">
            <a:extLst>
              <a:ext uri="{FF2B5EF4-FFF2-40B4-BE49-F238E27FC236}">
                <a16:creationId xmlns:a16="http://schemas.microsoft.com/office/drawing/2014/main" id="{3A622E2F-3CAD-4A9E-BFA8-59AB512442CB}"/>
              </a:ext>
            </a:extLst>
          </p:cNvPr>
          <p:cNvSpPr>
            <a:spLocks noGrp="1"/>
          </p:cNvSpPr>
          <p:nvPr>
            <p:ph type="body" sz="quarter" idx="13"/>
          </p:nvPr>
        </p:nvSpPr>
        <p:spPr>
          <a:xfrm>
            <a:off x="838200" y="1373145"/>
            <a:ext cx="7391400" cy="2667000"/>
          </a:xfrm>
        </p:spPr>
        <p:txBody>
          <a:bodyPr/>
          <a:lstStyle/>
          <a:p>
            <a:pPr marL="347345" marR="0">
              <a:spcBef>
                <a:spcPts val="0"/>
              </a:spcBef>
              <a:spcAft>
                <a:spcPts val="0"/>
              </a:spcAft>
              <a:tabLst>
                <a:tab pos="1371600" algn="l"/>
              </a:tabLst>
            </a:pP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total_score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for i in range(3):</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while True: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score = int(input("Enter test score: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score &gt;= 0 and score &lt;= 100: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total_score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score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break</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else: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print("Test score must be from 0 - 100.")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print("Total score:",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total_score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console</a:t>
            </a:r>
          </a:p>
          <a:p>
            <a:endParaRPr lang="en-US" dirty="0"/>
          </a:p>
        </p:txBody>
      </p:sp>
      <p:sp>
        <p:nvSpPr>
          <p:cNvPr id="8" name="Text Placeholder 7">
            <a:extLst>
              <a:ext uri="{FF2B5EF4-FFF2-40B4-BE49-F238E27FC236}">
                <a16:creationId xmlns:a16="http://schemas.microsoft.com/office/drawing/2014/main" id="{07D609B8-90F6-4909-AD8D-B06A1FC36679}"/>
              </a:ext>
            </a:extLst>
          </p:cNvPr>
          <p:cNvSpPr>
            <a:spLocks noGrp="1"/>
          </p:cNvSpPr>
          <p:nvPr>
            <p:ph type="body" sz="quarter" idx="15"/>
          </p:nvPr>
        </p:nvSpPr>
        <p:spPr>
          <a:xfrm>
            <a:off x="1295400" y="4040144"/>
            <a:ext cx="5562600" cy="1791835"/>
          </a:xfrm>
        </p:spPr>
        <p:txBody>
          <a:bodyPr/>
          <a:lstStyle/>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test score: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110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Test score must be from 0 - 100.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test score: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Test score must be from 0 - 100.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test score: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test score: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90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test score: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Total score: 190</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38</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2132243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Pseudocode</a:t>
            </a:r>
            <a:r>
              <a:rPr lang="en-US" dirty="0"/>
              <a:t> for a Test Scores program</a:t>
            </a:r>
          </a:p>
        </p:txBody>
      </p:sp>
      <p:sp>
        <p:nvSpPr>
          <p:cNvPr id="7" name="Text Placeholder 6">
            <a:extLst>
              <a:ext uri="{FF2B5EF4-FFF2-40B4-BE49-F238E27FC236}">
                <a16:creationId xmlns:a16="http://schemas.microsoft.com/office/drawing/2014/main" id="{BFC25137-712D-4826-BF4D-82BA15625847}"/>
              </a:ext>
            </a:extLst>
          </p:cNvPr>
          <p:cNvSpPr>
            <a:spLocks noGrp="1"/>
          </p:cNvSpPr>
          <p:nvPr>
            <p:ph type="body" sz="quarter" idx="13"/>
          </p:nvPr>
        </p:nvSpPr>
        <p:spPr/>
        <p:txBody>
          <a:bodyPr/>
          <a:lstStyle/>
          <a:p>
            <a:pPr marL="346075" marR="0">
              <a:spcBef>
                <a:spcPts val="0"/>
              </a:spcBef>
              <a:spcAft>
                <a:spcPts val="0"/>
              </a:spcAft>
              <a:tabLst>
                <a:tab pos="577850" algn="l"/>
                <a:tab pos="13716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Display user message</a:t>
            </a:r>
            <a:endParaRPr lang="en-US" sz="1800" b="1" dirty="0">
              <a:latin typeface="Courier New" panose="02070309020205020404" pitchFamily="49" charset="0"/>
              <a:ea typeface="Times New Roman" panose="02020603050405020304" pitchFamily="18" charset="0"/>
              <a:cs typeface="Times New Roman" panose="02020603050405020304" pitchFamily="18" charset="0"/>
            </a:endParaRPr>
          </a:p>
          <a:p>
            <a:pPr marL="346075" marR="0">
              <a:spcBef>
                <a:spcPts val="0"/>
              </a:spcBef>
              <a:spcAft>
                <a:spcPts val="0"/>
              </a:spcAft>
              <a:tabLst>
                <a:tab pos="577850" algn="l"/>
                <a:tab pos="13716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WHILE TRUE</a:t>
            </a:r>
            <a:endParaRPr lang="en-US" sz="1800" b="1" dirty="0">
              <a:latin typeface="Courier New" panose="02070309020205020404" pitchFamily="49" charset="0"/>
              <a:ea typeface="Times New Roman" panose="02020603050405020304" pitchFamily="18" charset="0"/>
              <a:cs typeface="Times New Roman" panose="02020603050405020304" pitchFamily="18" charset="0"/>
            </a:endParaRPr>
          </a:p>
          <a:p>
            <a:pPr marL="346075" marR="0">
              <a:spcBef>
                <a:spcPts val="0"/>
              </a:spcBef>
              <a:spcAft>
                <a:spcPts val="0"/>
              </a:spcAft>
              <a:tabLst>
                <a:tab pos="577850" algn="l"/>
                <a:tab pos="13716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get score</a:t>
            </a:r>
            <a:endParaRPr lang="en-US" sz="1800" b="1" dirty="0">
              <a:latin typeface="Courier New" panose="02070309020205020404" pitchFamily="49" charset="0"/>
              <a:ea typeface="Times New Roman" panose="02020603050405020304" pitchFamily="18" charset="0"/>
              <a:cs typeface="Times New Roman" panose="02020603050405020304" pitchFamily="18" charset="0"/>
            </a:endParaRPr>
          </a:p>
          <a:p>
            <a:pPr marL="346075" marR="0">
              <a:spcBef>
                <a:spcPts val="0"/>
              </a:spcBef>
              <a:spcAft>
                <a:spcPts val="0"/>
              </a:spcAft>
              <a:tabLst>
                <a:tab pos="577850" algn="l"/>
                <a:tab pos="13716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	IF</a:t>
            </a:r>
            <a:r>
              <a:rPr lang="en-US" dirty="0">
                <a:latin typeface="Times New Roman" panose="02020603050405020304" pitchFamily="18" charset="0"/>
                <a:ea typeface="Times New Roman" panose="02020603050405020304" pitchFamily="18" charset="0"/>
                <a:cs typeface="Times New Roman" panose="02020603050405020304" pitchFamily="18" charset="0"/>
              </a:rPr>
              <a:t> score is from 0 to 100</a:t>
            </a:r>
            <a:endParaRPr lang="en-US" sz="1800" b="1" dirty="0">
              <a:latin typeface="Courier New" panose="02070309020205020404" pitchFamily="49" charset="0"/>
              <a:ea typeface="Times New Roman" panose="02020603050405020304" pitchFamily="18" charset="0"/>
              <a:cs typeface="Times New Roman" panose="02020603050405020304" pitchFamily="18" charset="0"/>
            </a:endParaRPr>
          </a:p>
          <a:p>
            <a:pPr marL="346075" marR="0">
              <a:spcBef>
                <a:spcPts val="0"/>
              </a:spcBef>
              <a:spcAft>
                <a:spcPts val="0"/>
              </a:spcAft>
              <a:tabLst>
                <a:tab pos="577850" algn="l"/>
                <a:tab pos="13716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		add score to score total</a:t>
            </a:r>
            <a:endParaRPr lang="en-US" sz="1800" b="1" dirty="0">
              <a:latin typeface="Courier New" panose="02070309020205020404" pitchFamily="49" charset="0"/>
              <a:ea typeface="Times New Roman" panose="02020603050405020304" pitchFamily="18" charset="0"/>
              <a:cs typeface="Times New Roman" panose="02020603050405020304" pitchFamily="18" charset="0"/>
            </a:endParaRPr>
          </a:p>
          <a:p>
            <a:pPr marL="346075" marR="0">
              <a:spcBef>
                <a:spcPts val="0"/>
              </a:spcBef>
              <a:spcAft>
                <a:spcPts val="0"/>
              </a:spcAft>
              <a:tabLst>
                <a:tab pos="577850" algn="l"/>
                <a:tab pos="13716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		add 1 to number of scores</a:t>
            </a:r>
            <a:endParaRPr lang="en-US" sz="1800" b="1" dirty="0">
              <a:latin typeface="Courier New" panose="02070309020205020404" pitchFamily="49" charset="0"/>
              <a:ea typeface="Times New Roman" panose="02020603050405020304" pitchFamily="18" charset="0"/>
              <a:cs typeface="Times New Roman" panose="02020603050405020304" pitchFamily="18" charset="0"/>
            </a:endParaRPr>
          </a:p>
          <a:p>
            <a:pPr marL="346075" marR="0">
              <a:spcBef>
                <a:spcPts val="0"/>
              </a:spcBef>
              <a:spcAft>
                <a:spcPts val="0"/>
              </a:spcAft>
              <a:tabLst>
                <a:tab pos="577850" algn="l"/>
                <a:tab pos="13716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	ELSE IF</a:t>
            </a:r>
            <a:r>
              <a:rPr lang="en-US" dirty="0">
                <a:latin typeface="Times New Roman" panose="02020603050405020304" pitchFamily="18" charset="0"/>
                <a:ea typeface="Times New Roman" panose="02020603050405020304" pitchFamily="18" charset="0"/>
                <a:cs typeface="Times New Roman" panose="02020603050405020304" pitchFamily="18" charset="0"/>
              </a:rPr>
              <a:t> score is 999</a:t>
            </a:r>
            <a:endParaRPr lang="en-US" sz="1800" b="1" dirty="0">
              <a:latin typeface="Courier New" panose="02070309020205020404" pitchFamily="49" charset="0"/>
              <a:ea typeface="Times New Roman" panose="02020603050405020304" pitchFamily="18" charset="0"/>
              <a:cs typeface="Times New Roman" panose="02020603050405020304" pitchFamily="18" charset="0"/>
            </a:endParaRPr>
          </a:p>
          <a:p>
            <a:pPr marL="346075" marR="0">
              <a:spcBef>
                <a:spcPts val="0"/>
              </a:spcBef>
              <a:spcAft>
                <a:spcPts val="0"/>
              </a:spcAft>
              <a:tabLst>
                <a:tab pos="577850" algn="l"/>
                <a:tab pos="13716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		end loop</a:t>
            </a:r>
            <a:endParaRPr lang="en-US" sz="1800" b="1" dirty="0">
              <a:latin typeface="Courier New" panose="02070309020205020404" pitchFamily="49" charset="0"/>
              <a:ea typeface="Times New Roman" panose="02020603050405020304" pitchFamily="18" charset="0"/>
              <a:cs typeface="Times New Roman" panose="02020603050405020304" pitchFamily="18" charset="0"/>
            </a:endParaRPr>
          </a:p>
          <a:p>
            <a:pPr marL="346075" marR="0">
              <a:spcBef>
                <a:spcPts val="0"/>
              </a:spcBef>
              <a:spcAft>
                <a:spcPts val="0"/>
              </a:spcAft>
              <a:tabLst>
                <a:tab pos="577850" algn="l"/>
                <a:tab pos="13716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	ELSE</a:t>
            </a:r>
            <a:endParaRPr lang="en-US" sz="1800" b="1" dirty="0">
              <a:latin typeface="Courier New" panose="02070309020205020404" pitchFamily="49" charset="0"/>
              <a:ea typeface="Times New Roman" panose="02020603050405020304" pitchFamily="18" charset="0"/>
              <a:cs typeface="Times New Roman" panose="02020603050405020304" pitchFamily="18" charset="0"/>
            </a:endParaRPr>
          </a:p>
          <a:p>
            <a:pPr marL="346075" marR="0">
              <a:spcBef>
                <a:spcPts val="0"/>
              </a:spcBef>
              <a:spcAft>
                <a:spcPts val="0"/>
              </a:spcAft>
              <a:tabLst>
                <a:tab pos="577850" algn="l"/>
                <a:tab pos="13716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		print error message</a:t>
            </a:r>
            <a:endParaRPr lang="en-US" sz="1800" b="1" dirty="0">
              <a:latin typeface="Courier New" panose="02070309020205020404" pitchFamily="49" charset="0"/>
              <a:ea typeface="Times New Roman" panose="02020603050405020304" pitchFamily="18" charset="0"/>
              <a:cs typeface="Times New Roman" panose="02020603050405020304" pitchFamily="18" charset="0"/>
            </a:endParaRPr>
          </a:p>
          <a:p>
            <a:pPr marL="346075" marR="0">
              <a:spcBef>
                <a:spcPts val="0"/>
              </a:spcBef>
              <a:spcAft>
                <a:spcPts val="0"/>
              </a:spcAft>
              <a:tabLst>
                <a:tab pos="577850" algn="l"/>
                <a:tab pos="13716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Calculate average score</a:t>
            </a:r>
            <a:endParaRPr lang="en-US" sz="1800" b="1" dirty="0">
              <a:latin typeface="Courier New" panose="02070309020205020404" pitchFamily="49" charset="0"/>
              <a:ea typeface="Times New Roman" panose="02020603050405020304" pitchFamily="18" charset="0"/>
              <a:cs typeface="Times New Roman" panose="02020603050405020304" pitchFamily="18" charset="0"/>
            </a:endParaRPr>
          </a:p>
          <a:p>
            <a:pPr marL="346075" marR="0">
              <a:spcBef>
                <a:spcPts val="0"/>
              </a:spcBef>
              <a:spcAft>
                <a:spcPts val="0"/>
              </a:spcAft>
              <a:tabLst>
                <a:tab pos="577850" algn="l"/>
                <a:tab pos="13716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Display results</a:t>
            </a:r>
            <a:endParaRPr lang="en-US" sz="18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39</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887144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operators</a:t>
            </a:r>
          </a:p>
        </p:txBody>
      </p:sp>
      <p:sp>
        <p:nvSpPr>
          <p:cNvPr id="7" name="Text Placeholder 6">
            <a:extLst>
              <a:ext uri="{FF2B5EF4-FFF2-40B4-BE49-F238E27FC236}">
                <a16:creationId xmlns:a16="http://schemas.microsoft.com/office/drawing/2014/main" id="{F1FFFDE3-BC0C-49A3-8C4C-90CCC43275A9}"/>
              </a:ext>
            </a:extLst>
          </p:cNvPr>
          <p:cNvSpPr>
            <a:spLocks noGrp="1"/>
          </p:cNvSpPr>
          <p:nvPr>
            <p:ph type="body" sz="quarter" idx="13"/>
          </p:nvPr>
        </p:nvSpPr>
        <p:spPr/>
        <p:txBody>
          <a:bodyPr/>
          <a:lstStyle/>
          <a:p>
            <a:pPr marL="2057400" marR="0" indent="-2057400">
              <a:spcBef>
                <a:spcPts val="600"/>
              </a:spcBef>
              <a:spcAft>
                <a:spcPts val="600"/>
              </a:spcAft>
              <a:tabLst>
                <a:tab pos="1828800" algn="l"/>
                <a:tab pos="2514600" algn="l"/>
                <a:tab pos="2514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Operator	Name</a:t>
            </a:r>
          </a:p>
          <a:p>
            <a:pPr marL="1828800" marR="0" indent="-1828800">
              <a:spcBef>
                <a:spcPts val="600"/>
              </a:spcBef>
              <a:spcAft>
                <a:spcPts val="600"/>
              </a:spcAft>
              <a:tabLst>
                <a:tab pos="1828800" algn="l"/>
                <a:tab pos="2514600" algn="l"/>
                <a:tab pos="2514600" algn="l"/>
              </a:tabLst>
            </a:pPr>
            <a:r>
              <a:rPr lang="en-US" sz="1600" b="1" dirty="0">
                <a:solidFill>
                  <a:srgbClr val="000000"/>
                </a:solidFill>
                <a:latin typeface="Courier New" panose="02070309020205020404" pitchFamily="49" charset="0"/>
                <a:ea typeface="Times New Roman" panose="02020603050405020304" pitchFamily="18" charset="0"/>
              </a:rPr>
              <a:t>==</a:t>
            </a:r>
            <a:r>
              <a:rPr lang="en-US" dirty="0">
                <a:solidFill>
                  <a:srgbClr val="000000"/>
                </a:solidFill>
                <a:latin typeface="Times New Roman" panose="02020603050405020304" pitchFamily="18" charset="0"/>
                <a:ea typeface="Times New Roman" panose="02020603050405020304" pitchFamily="18" charset="0"/>
              </a:rPr>
              <a:t>	Equal to</a:t>
            </a:r>
            <a:endParaRPr lang="en-US" dirty="0">
              <a:latin typeface="Times New Roman" panose="02020603050405020304" pitchFamily="18" charset="0"/>
              <a:ea typeface="Times New Roman" panose="02020603050405020304" pitchFamily="18" charset="0"/>
            </a:endParaRPr>
          </a:p>
          <a:p>
            <a:pPr marL="1828800" marR="0" indent="-1828800">
              <a:spcBef>
                <a:spcPts val="600"/>
              </a:spcBef>
              <a:spcAft>
                <a:spcPts val="600"/>
              </a:spcAft>
              <a:tabLst>
                <a:tab pos="1828800" algn="l"/>
                <a:tab pos="2514600" algn="l"/>
                <a:tab pos="2514600" algn="l"/>
              </a:tabLst>
            </a:pPr>
            <a:r>
              <a:rPr lang="en-US" sz="1600" b="1" dirty="0">
                <a:solidFill>
                  <a:srgbClr val="000000"/>
                </a:solidFill>
                <a:latin typeface="Courier New" panose="02070309020205020404" pitchFamily="49" charset="0"/>
                <a:ea typeface="Times New Roman" panose="02020603050405020304" pitchFamily="18" charset="0"/>
              </a:rPr>
              <a:t>!=</a:t>
            </a:r>
            <a:r>
              <a:rPr lang="en-US" dirty="0">
                <a:solidFill>
                  <a:srgbClr val="000000"/>
                </a:solidFill>
                <a:latin typeface="Times New Roman" panose="02020603050405020304" pitchFamily="18" charset="0"/>
                <a:ea typeface="Times New Roman" panose="02020603050405020304" pitchFamily="18" charset="0"/>
              </a:rPr>
              <a:t>	Not equal to	</a:t>
            </a:r>
            <a:endParaRPr lang="en-US" dirty="0">
              <a:latin typeface="Times New Roman" panose="02020603050405020304" pitchFamily="18" charset="0"/>
              <a:ea typeface="Times New Roman" panose="02020603050405020304" pitchFamily="18" charset="0"/>
            </a:endParaRPr>
          </a:p>
          <a:p>
            <a:pPr marL="1828800" marR="0" indent="-1828800">
              <a:spcBef>
                <a:spcPts val="600"/>
              </a:spcBef>
              <a:spcAft>
                <a:spcPts val="600"/>
              </a:spcAft>
              <a:tabLst>
                <a:tab pos="1828800" algn="l"/>
                <a:tab pos="2514600" algn="l"/>
                <a:tab pos="2514600" algn="l"/>
              </a:tabLst>
            </a:pPr>
            <a:r>
              <a:rPr lang="en-US" sz="1600" b="1" dirty="0">
                <a:solidFill>
                  <a:srgbClr val="000000"/>
                </a:solidFill>
                <a:latin typeface="Courier New" panose="02070309020205020404" pitchFamily="49" charset="0"/>
                <a:ea typeface="Times New Roman" panose="02020603050405020304" pitchFamily="18" charset="0"/>
              </a:rPr>
              <a:t>&gt;</a:t>
            </a:r>
            <a:r>
              <a:rPr lang="en-US" dirty="0">
                <a:solidFill>
                  <a:srgbClr val="000000"/>
                </a:solidFill>
                <a:latin typeface="Times New Roman" panose="02020603050405020304" pitchFamily="18" charset="0"/>
                <a:ea typeface="Times New Roman" panose="02020603050405020304" pitchFamily="18" charset="0"/>
              </a:rPr>
              <a:t>	Greater than</a:t>
            </a:r>
            <a:endParaRPr lang="en-US" dirty="0">
              <a:latin typeface="Times New Roman" panose="02020603050405020304" pitchFamily="18" charset="0"/>
              <a:ea typeface="Times New Roman" panose="02020603050405020304" pitchFamily="18" charset="0"/>
            </a:endParaRPr>
          </a:p>
          <a:p>
            <a:pPr marL="1828800" marR="0" indent="-1828800">
              <a:spcBef>
                <a:spcPts val="600"/>
              </a:spcBef>
              <a:spcAft>
                <a:spcPts val="600"/>
              </a:spcAft>
              <a:tabLst>
                <a:tab pos="1828800" algn="l"/>
                <a:tab pos="2514600" algn="l"/>
                <a:tab pos="2514600" algn="l"/>
              </a:tabLst>
            </a:pPr>
            <a:r>
              <a:rPr lang="en-US" sz="1600" b="1" dirty="0">
                <a:solidFill>
                  <a:srgbClr val="000000"/>
                </a:solidFill>
                <a:latin typeface="Courier New" panose="02070309020205020404" pitchFamily="49" charset="0"/>
                <a:ea typeface="Times New Roman" panose="02020603050405020304" pitchFamily="18" charset="0"/>
              </a:rPr>
              <a:t>&lt;</a:t>
            </a:r>
            <a:r>
              <a:rPr lang="en-US" dirty="0">
                <a:solidFill>
                  <a:srgbClr val="000000"/>
                </a:solidFill>
                <a:latin typeface="Times New Roman" panose="02020603050405020304" pitchFamily="18" charset="0"/>
                <a:ea typeface="Times New Roman" panose="02020603050405020304" pitchFamily="18" charset="0"/>
              </a:rPr>
              <a:t>	Less than</a:t>
            </a:r>
            <a:endParaRPr lang="en-US" dirty="0">
              <a:latin typeface="Times New Roman" panose="02020603050405020304" pitchFamily="18" charset="0"/>
              <a:ea typeface="Times New Roman" panose="02020603050405020304" pitchFamily="18" charset="0"/>
            </a:endParaRPr>
          </a:p>
          <a:p>
            <a:pPr marL="1828800" marR="0" indent="-1828800">
              <a:spcBef>
                <a:spcPts val="600"/>
              </a:spcBef>
              <a:spcAft>
                <a:spcPts val="600"/>
              </a:spcAft>
              <a:tabLst>
                <a:tab pos="1828800" algn="l"/>
                <a:tab pos="2514600" algn="l"/>
                <a:tab pos="2514600" algn="l"/>
              </a:tabLst>
            </a:pPr>
            <a:r>
              <a:rPr lang="en-US" sz="1600" b="1" dirty="0">
                <a:solidFill>
                  <a:srgbClr val="000000"/>
                </a:solidFill>
                <a:latin typeface="Courier New" panose="02070309020205020404" pitchFamily="49" charset="0"/>
                <a:ea typeface="Times New Roman" panose="02020603050405020304" pitchFamily="18" charset="0"/>
              </a:rPr>
              <a:t>&gt;=</a:t>
            </a:r>
            <a:r>
              <a:rPr lang="en-US" dirty="0">
                <a:solidFill>
                  <a:srgbClr val="000000"/>
                </a:solidFill>
                <a:latin typeface="Times New Roman" panose="02020603050405020304" pitchFamily="18" charset="0"/>
                <a:ea typeface="Times New Roman" panose="02020603050405020304" pitchFamily="18" charset="0"/>
              </a:rPr>
              <a:t>	Greater than or equal to</a:t>
            </a:r>
            <a:endParaRPr lang="en-US" dirty="0">
              <a:latin typeface="Times New Roman" panose="02020603050405020304" pitchFamily="18" charset="0"/>
              <a:ea typeface="Times New Roman" panose="02020603050405020304" pitchFamily="18" charset="0"/>
            </a:endParaRPr>
          </a:p>
          <a:p>
            <a:pPr marL="1828800" marR="0" indent="-1828800">
              <a:spcBef>
                <a:spcPts val="600"/>
              </a:spcBef>
              <a:spcAft>
                <a:spcPts val="600"/>
              </a:spcAft>
              <a:tabLst>
                <a:tab pos="1828800" algn="l"/>
                <a:tab pos="2514600" algn="l"/>
                <a:tab pos="2514600" algn="l"/>
              </a:tabLst>
            </a:pPr>
            <a:r>
              <a:rPr lang="en-US" sz="1600" b="1" dirty="0">
                <a:solidFill>
                  <a:srgbClr val="000000"/>
                </a:solidFill>
                <a:latin typeface="Courier New" panose="02070309020205020404" pitchFamily="49" charset="0"/>
                <a:ea typeface="Times New Roman" panose="02020603050405020304" pitchFamily="18" charset="0"/>
              </a:rPr>
              <a:t>&lt;=</a:t>
            </a:r>
            <a:r>
              <a:rPr lang="en-US" dirty="0">
                <a:solidFill>
                  <a:srgbClr val="000000"/>
                </a:solidFill>
                <a:latin typeface="Times New Roman" panose="02020603050405020304" pitchFamily="18" charset="0"/>
                <a:ea typeface="Times New Roman" panose="02020603050405020304" pitchFamily="18" charset="0"/>
              </a:rPr>
              <a:t>	Less than or equal to</a:t>
            </a:r>
            <a:endParaRPr lang="en-US" dirty="0">
              <a:latin typeface="Times New Roman" panose="02020603050405020304" pitchFamily="18" charset="0"/>
              <a:ea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4</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667470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user interface for the Test Scores program</a:t>
            </a:r>
          </a:p>
        </p:txBody>
      </p:sp>
      <p:sp>
        <p:nvSpPr>
          <p:cNvPr id="7" name="Text Placeholder 6">
            <a:extLst>
              <a:ext uri="{FF2B5EF4-FFF2-40B4-BE49-F238E27FC236}">
                <a16:creationId xmlns:a16="http://schemas.microsoft.com/office/drawing/2014/main" id="{3DABF147-CFCE-4DA7-B946-8786D013E1B4}"/>
              </a:ext>
            </a:extLst>
          </p:cNvPr>
          <p:cNvSpPr>
            <a:spLocks noGrp="1"/>
          </p:cNvSpPr>
          <p:nvPr>
            <p:ph type="body" sz="quarter" idx="15"/>
          </p:nvPr>
        </p:nvSpPr>
        <p:spPr>
          <a:xfrm>
            <a:off x="1295400" y="1143000"/>
            <a:ext cx="6934200" cy="32766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The Test Scores program</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999 to end input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test score: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85</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test score: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95</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test score: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155</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Test score must be from 0 through 100. Try again.</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test score: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75</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test score: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999</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Total Score: 255</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Average Score: 85</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40</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7738143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for the Test Scores program (part 1)</a:t>
            </a:r>
          </a:p>
        </p:txBody>
      </p:sp>
      <p:sp>
        <p:nvSpPr>
          <p:cNvPr id="8" name="Text Placeholder 7">
            <a:extLst>
              <a:ext uri="{FF2B5EF4-FFF2-40B4-BE49-F238E27FC236}">
                <a16:creationId xmlns:a16="http://schemas.microsoft.com/office/drawing/2014/main" id="{94665846-4FDB-4081-B82A-AED9F656304A}"/>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usr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/bin/env python3</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display a welcome message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print("The Test Scores program")</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print("Enter 999 to end input")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initialize variables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counter = 0</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score_total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test_score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a:t>
            </a: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41</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5511857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for the Test Scores program (part 2)</a:t>
            </a:r>
          </a:p>
        </p:txBody>
      </p:sp>
      <p:sp>
        <p:nvSpPr>
          <p:cNvPr id="7" name="Text Placeholder 6">
            <a:extLst>
              <a:ext uri="{FF2B5EF4-FFF2-40B4-BE49-F238E27FC236}">
                <a16:creationId xmlns:a16="http://schemas.microsoft.com/office/drawing/2014/main" id="{73782DDC-FB69-4372-990B-3EFD8E2B9C89}"/>
              </a:ext>
            </a:extLst>
          </p:cNvPr>
          <p:cNvSpPr>
            <a:spLocks noGrp="1"/>
          </p:cNvSpPr>
          <p:nvPr>
            <p:ph type="body" sz="quarter" idx="13"/>
          </p:nvPr>
        </p:nvSpPr>
        <p:spPr>
          <a:xfrm>
            <a:off x="838200" y="1066800"/>
            <a:ext cx="7391400" cy="4953000"/>
          </a:xfrm>
        </p:spPr>
        <p:txBody>
          <a:bodyPr/>
          <a:lstStyle/>
          <a:p>
            <a:pPr marL="347345" marR="0">
              <a:spcBef>
                <a:spcPts val="0"/>
              </a:spcBef>
              <a:spcAft>
                <a:spcPts val="0"/>
              </a:spcAft>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while True: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test_score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int(input("Enter test score: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if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test_score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&gt;= 0 and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test_score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&lt;= 100: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score_total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test_score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counter += 1</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test_score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999:</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break</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else: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print("Test score must be from 0 through 100.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"Try again.")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calculate average score</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average_score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round(</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score_total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counter)</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format and display the result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print("Total Score:",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score_total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nAverage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Score:",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average_score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print("Bye")</a:t>
            </a: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42</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852519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Pseudocode</a:t>
            </a:r>
            <a:r>
              <a:rPr lang="en-US" dirty="0"/>
              <a:t> for a Future Value program</a:t>
            </a:r>
          </a:p>
        </p:txBody>
      </p:sp>
      <p:sp>
        <p:nvSpPr>
          <p:cNvPr id="7" name="Text Placeholder 6">
            <a:extLst>
              <a:ext uri="{FF2B5EF4-FFF2-40B4-BE49-F238E27FC236}">
                <a16:creationId xmlns:a16="http://schemas.microsoft.com/office/drawing/2014/main" id="{865F111E-73E0-4359-B55F-4C0CA6EFE1C8}"/>
              </a:ext>
            </a:extLst>
          </p:cNvPr>
          <p:cNvSpPr>
            <a:spLocks noGrp="1"/>
          </p:cNvSpPr>
          <p:nvPr>
            <p:ph type="body" sz="quarter" idx="13"/>
          </p:nvPr>
        </p:nvSpPr>
        <p:spPr/>
        <p:txBody>
          <a:bodyPr/>
          <a:lstStyle/>
          <a:p>
            <a:pPr marL="347345" marR="0">
              <a:spcBef>
                <a:spcPts val="0"/>
              </a:spcBef>
              <a:spcAft>
                <a:spcPts val="0"/>
              </a:spcAft>
              <a:tabLst>
                <a:tab pos="803275" algn="l"/>
                <a:tab pos="1431925"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Display user message</a:t>
            </a:r>
            <a:endParaRPr lang="en-US" sz="18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803275" algn="l"/>
                <a:tab pos="1431925"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WHILE </a:t>
            </a:r>
            <a:r>
              <a:rPr lang="en-US" dirty="0">
                <a:latin typeface="Times New Roman" panose="02020603050405020304" pitchFamily="18" charset="0"/>
                <a:ea typeface="Times New Roman" panose="02020603050405020304" pitchFamily="18" charset="0"/>
                <a:cs typeface="Times New Roman" panose="02020603050405020304" pitchFamily="18" charset="0"/>
              </a:rPr>
              <a:t>user wants to continue</a:t>
            </a:r>
            <a:endParaRPr lang="en-US" sz="18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803275" algn="l"/>
                <a:tab pos="1431925"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get monthly investment, yearly interest rate, and years</a:t>
            </a:r>
            <a:endParaRPr lang="en-US" sz="18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803275" algn="l"/>
                <a:tab pos="1431925"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	convert yearly interest rate to monthly interest rate</a:t>
            </a:r>
            <a:endParaRPr lang="en-US" sz="18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803275" algn="l"/>
                <a:tab pos="1431925"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	convert years to months</a:t>
            </a:r>
            <a:endParaRPr lang="en-US" sz="18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803275" algn="l"/>
                <a:tab pos="1431925"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	set the future value to zero</a:t>
            </a:r>
            <a:endParaRPr lang="en-US" sz="18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803275" algn="l"/>
                <a:tab pos="1431925"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	FOR </a:t>
            </a:r>
            <a:r>
              <a:rPr lang="en-US" dirty="0">
                <a:latin typeface="Times New Roman" panose="02020603050405020304" pitchFamily="18" charset="0"/>
                <a:ea typeface="Times New Roman" panose="02020603050405020304" pitchFamily="18" charset="0"/>
                <a:cs typeface="Times New Roman" panose="02020603050405020304" pitchFamily="18" charset="0"/>
              </a:rPr>
              <a:t>each month</a:t>
            </a:r>
            <a:endParaRPr lang="en-US" sz="18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803275" algn="l"/>
                <a:tab pos="1431925"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add monthly investment amount to future value</a:t>
            </a:r>
            <a:endParaRPr lang="en-US" sz="18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803275" algn="l"/>
                <a:tab pos="1431925"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		calculate interest for month</a:t>
            </a:r>
            <a:endParaRPr lang="en-US" sz="18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803275" algn="l"/>
                <a:tab pos="1431925"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		add interest to future value</a:t>
            </a:r>
            <a:endParaRPr lang="en-US" sz="18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803275" algn="l"/>
                <a:tab pos="1431925"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	display future value</a:t>
            </a:r>
            <a:endParaRPr lang="en-US" sz="18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803275" algn="l"/>
                <a:tab pos="1431925"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	ask if user wants to continue</a:t>
            </a:r>
            <a:endParaRPr lang="en-US" sz="18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803275" algn="l"/>
                <a:tab pos="1431925"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Display end message</a:t>
            </a:r>
            <a:endParaRPr lang="en-US" sz="18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43</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6550669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user interface for the Future Value Calculator</a:t>
            </a:r>
          </a:p>
        </p:txBody>
      </p:sp>
      <p:sp>
        <p:nvSpPr>
          <p:cNvPr id="7" name="Text Placeholder 6">
            <a:extLst>
              <a:ext uri="{FF2B5EF4-FFF2-40B4-BE49-F238E27FC236}">
                <a16:creationId xmlns:a16="http://schemas.microsoft.com/office/drawing/2014/main" id="{52C73AF5-7EFB-4EDD-9718-393B668F07DE}"/>
              </a:ext>
            </a:extLst>
          </p:cNvPr>
          <p:cNvSpPr>
            <a:spLocks noGrp="1"/>
          </p:cNvSpPr>
          <p:nvPr>
            <p:ph type="body" sz="quarter" idx="15"/>
          </p:nvPr>
        </p:nvSpPr>
        <p:spPr>
          <a:xfrm>
            <a:off x="1295400" y="1143000"/>
            <a:ext cx="5562600" cy="20574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Welcome to the Future Value Calculator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monthly investment: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yearly interest rate: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number of years: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Future value:                  23233.91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Continue (y/n)?: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44</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0861321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for the Future Value Calculator (part 1)</a:t>
            </a:r>
          </a:p>
        </p:txBody>
      </p:sp>
      <p:sp>
        <p:nvSpPr>
          <p:cNvPr id="7" name="Text Placeholder 6">
            <a:extLst>
              <a:ext uri="{FF2B5EF4-FFF2-40B4-BE49-F238E27FC236}">
                <a16:creationId xmlns:a16="http://schemas.microsoft.com/office/drawing/2014/main" id="{31570A27-90C6-4CF5-9C4C-AD7F388C893A}"/>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usr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/bin/env python3</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display a welcome message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print("Welcome to the Future Value Calculator")</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choice = "y"</a:t>
            </a:r>
          </a:p>
          <a:p>
            <a:pPr marL="347345"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while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choice.lower</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"y":</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get input from the user</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float(input(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"Enter monthly investment:\t"))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yearly_interest_rate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float(input(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"Enter yearly interest rate:\t"))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years = int(input(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"Enter number of years:\t\t"))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convert yearly values to monthly values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monthly_interest_rate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yearly_interest_rate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12 / 100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months = years * 12</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45</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9517150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for the Future Value Calculator (part 2)</a:t>
            </a:r>
          </a:p>
        </p:txBody>
      </p:sp>
      <p:sp>
        <p:nvSpPr>
          <p:cNvPr id="7" name="Text Placeholder 6">
            <a:extLst>
              <a:ext uri="{FF2B5EF4-FFF2-40B4-BE49-F238E27FC236}">
                <a16:creationId xmlns:a16="http://schemas.microsoft.com/office/drawing/2014/main" id="{15632810-5B9D-437D-94B5-E58A53300564}"/>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calculate the future value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for i in range(months):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monthly_interest_amount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monthly_interest_rate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monthly_interest_amount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display the result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print("Future value:\t\t\t" + str(round(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see if the user wants to continue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choice = input("Continue (y/n)?: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print("Bye!")</a:t>
            </a:r>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46</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501523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expressions</a:t>
            </a:r>
          </a:p>
        </p:txBody>
      </p:sp>
      <p:sp>
        <p:nvSpPr>
          <p:cNvPr id="7" name="Text Placeholder 6">
            <a:extLst>
              <a:ext uri="{FF2B5EF4-FFF2-40B4-BE49-F238E27FC236}">
                <a16:creationId xmlns:a16="http://schemas.microsoft.com/office/drawing/2014/main" id="{2C8EA5A0-642B-47BF-AD82-D6DABDC5F95D}"/>
              </a:ext>
            </a:extLst>
          </p:cNvPr>
          <p:cNvSpPr>
            <a:spLocks noGrp="1"/>
          </p:cNvSpPr>
          <p:nvPr>
            <p:ph type="body" sz="quarter" idx="13"/>
          </p:nvPr>
        </p:nvSpPr>
        <p:spPr>
          <a:xfrm>
            <a:off x="838200" y="1066800"/>
            <a:ext cx="7543800" cy="4876800"/>
          </a:xfrm>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age == 5                # variable equal to numeric literal</a:t>
            </a:r>
          </a:p>
          <a:p>
            <a:pPr>
              <a:spcBef>
                <a:spcPts val="0"/>
              </a:spcBef>
              <a:spcAft>
                <a:spcPts val="0"/>
              </a:spcAft>
              <a:tabLst>
                <a:tab pos="6515100" algn="l"/>
              </a:tabLst>
            </a:pP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first_name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"John"    # variable equal to string literal</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quantity != 0           # variable not equal to numeric literal</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distance &gt; 5.6          # variable greater than numeric literal</a:t>
            </a:r>
          </a:p>
          <a:p>
            <a:pPr>
              <a:spcBef>
                <a:spcPts val="0"/>
              </a:spcBef>
              <a:spcAft>
                <a:spcPts val="0"/>
              </a:spcAft>
              <a:tabLst>
                <a:tab pos="6515100" algn="l"/>
              </a:tabLst>
            </a:pP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fuel_req</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fuel_cap</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variable less than variable</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distance &gt;= limit       # variable greater than or equal to variable</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stock &lt;=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reorder_point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variable less than or equal to variable</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rate / 100 &gt;= 0.1      # expression greater than or equal to literal</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assign a Boolean value to a variable</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active = True           # variable is set to Boolean True value</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active = False          # variable is set to Boolean False value</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5</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8532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sp>
        <p:nvSpPr>
          <p:cNvPr id="7" name="Text Placeholder 6">
            <a:extLst>
              <a:ext uri="{FF2B5EF4-FFF2-40B4-BE49-F238E27FC236}">
                <a16:creationId xmlns:a16="http://schemas.microsoft.com/office/drawing/2014/main" id="{E3439163-E8E6-45C9-BD9B-AEEDC95C7592}"/>
              </a:ext>
            </a:extLst>
          </p:cNvPr>
          <p:cNvSpPr>
            <a:spLocks noGrp="1"/>
          </p:cNvSpPr>
          <p:nvPr>
            <p:ph type="body" sz="quarter" idx="13"/>
          </p:nvPr>
        </p:nvSpPr>
        <p:spPr/>
        <p:txBody>
          <a:bodyPr/>
          <a:lstStyle/>
          <a:p>
            <a:pPr marL="1600200" marR="0" indent="-1600200">
              <a:spcBef>
                <a:spcPts val="600"/>
              </a:spcBef>
              <a:spcAft>
                <a:spcPts val="600"/>
              </a:spcAft>
              <a:tabLst>
                <a:tab pos="2514600" algn="l"/>
                <a:tab pos="1828800" algn="l"/>
                <a:tab pos="2514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Operator	Name</a:t>
            </a:r>
          </a:p>
          <a:p>
            <a:pPr marL="1600200" marR="0" indent="-1600200">
              <a:spcBef>
                <a:spcPts val="600"/>
              </a:spcBef>
              <a:spcAft>
                <a:spcPts val="600"/>
              </a:spcAft>
              <a:tabLst>
                <a:tab pos="2514600" algn="l"/>
                <a:tab pos="1828800" algn="l"/>
                <a:tab pos="2514600" algn="l"/>
              </a:tabLst>
            </a:pPr>
            <a:r>
              <a:rPr lang="en-US" dirty="0">
                <a:solidFill>
                  <a:srgbClr val="000000"/>
                </a:solidFill>
                <a:latin typeface="Times New Roman" panose="02020603050405020304" pitchFamily="18" charset="0"/>
                <a:ea typeface="Times New Roman" panose="02020603050405020304" pitchFamily="18" charset="0"/>
              </a:rPr>
              <a:t>and	AND</a:t>
            </a:r>
            <a:endParaRPr lang="en-US" dirty="0">
              <a:latin typeface="Times New Roman" panose="02020603050405020304" pitchFamily="18" charset="0"/>
              <a:ea typeface="Times New Roman" panose="02020603050405020304" pitchFamily="18" charset="0"/>
            </a:endParaRPr>
          </a:p>
          <a:p>
            <a:pPr marL="1600200" marR="0" indent="-1600200">
              <a:spcBef>
                <a:spcPts val="600"/>
              </a:spcBef>
              <a:spcAft>
                <a:spcPts val="600"/>
              </a:spcAft>
              <a:tabLst>
                <a:tab pos="2514600" algn="l"/>
                <a:tab pos="1828800" algn="l"/>
                <a:tab pos="2514600" algn="l"/>
              </a:tabLst>
            </a:pPr>
            <a:r>
              <a:rPr lang="en-US" dirty="0">
                <a:solidFill>
                  <a:srgbClr val="000000"/>
                </a:solidFill>
                <a:latin typeface="Times New Roman" panose="02020603050405020304" pitchFamily="18" charset="0"/>
                <a:ea typeface="Times New Roman" panose="02020603050405020304" pitchFamily="18" charset="0"/>
              </a:rPr>
              <a:t>or	OR</a:t>
            </a:r>
            <a:endParaRPr lang="en-US" dirty="0">
              <a:latin typeface="Times New Roman" panose="02020603050405020304" pitchFamily="18" charset="0"/>
              <a:ea typeface="Times New Roman" panose="02020603050405020304" pitchFamily="18" charset="0"/>
            </a:endParaRPr>
          </a:p>
          <a:p>
            <a:pPr marL="1600200" marR="0" indent="-1600200">
              <a:spcBef>
                <a:spcPts val="600"/>
              </a:spcBef>
              <a:spcAft>
                <a:spcPts val="600"/>
              </a:spcAft>
              <a:tabLst>
                <a:tab pos="2514600" algn="l"/>
                <a:tab pos="1828800" algn="l"/>
                <a:tab pos="2514600" algn="l"/>
              </a:tabLst>
            </a:pPr>
            <a:r>
              <a:rPr lang="en-US" dirty="0">
                <a:solidFill>
                  <a:srgbClr val="000000"/>
                </a:solidFill>
                <a:latin typeface="Times New Roman" panose="02020603050405020304" pitchFamily="18" charset="0"/>
                <a:ea typeface="Times New Roman" panose="02020603050405020304" pitchFamily="18" charset="0"/>
              </a:rPr>
              <a:t>not	NOT</a:t>
            </a:r>
            <a:endParaRPr lang="en-US" dirty="0">
              <a:latin typeface="Times New Roman" panose="02020603050405020304" pitchFamily="18" charset="0"/>
              <a:ea typeface="Times New Roman" panose="02020603050405020304" pitchFamily="18" charset="0"/>
            </a:endParaRP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Order of precedence</a:t>
            </a:r>
          </a:p>
          <a:p>
            <a:pPr marL="342900" marR="0" lvl="0" indent="-342900">
              <a:spcBef>
                <a:spcPts val="0"/>
              </a:spcBef>
              <a:spcAft>
                <a:spcPts val="600"/>
              </a:spcAft>
              <a:buFont typeface="+mj-lt"/>
              <a:buAutoNum type="arabicPeriod"/>
              <a:tabLst>
                <a:tab pos="347345" algn="l"/>
              </a:tabLst>
            </a:pPr>
            <a:r>
              <a:rPr lang="en-US" dirty="0">
                <a:latin typeface="Times New Roman" panose="02020603050405020304" pitchFamily="18" charset="0"/>
                <a:ea typeface="Times New Roman" panose="02020603050405020304" pitchFamily="18" charset="0"/>
              </a:rPr>
              <a:t>NOT operator</a:t>
            </a:r>
          </a:p>
          <a:p>
            <a:pPr marL="342900" marR="0" lvl="0" indent="-342900">
              <a:spcBef>
                <a:spcPts val="0"/>
              </a:spcBef>
              <a:spcAft>
                <a:spcPts val="600"/>
              </a:spcAft>
              <a:buFont typeface="+mj-lt"/>
              <a:buAutoNum type="arabicPeriod"/>
              <a:tabLst>
                <a:tab pos="347345" algn="l"/>
              </a:tabLst>
            </a:pPr>
            <a:r>
              <a:rPr lang="en-US" dirty="0">
                <a:latin typeface="Times New Roman" panose="02020603050405020304" pitchFamily="18" charset="0"/>
                <a:ea typeface="Times New Roman" panose="02020603050405020304" pitchFamily="18" charset="0"/>
              </a:rPr>
              <a:t>AND operator</a:t>
            </a:r>
          </a:p>
          <a:p>
            <a:pPr marL="342900" marR="0" lvl="0" indent="-342900">
              <a:spcBef>
                <a:spcPts val="0"/>
              </a:spcBef>
              <a:spcAft>
                <a:spcPts val="600"/>
              </a:spcAft>
              <a:buFont typeface="+mj-lt"/>
              <a:buAutoNum type="arabicPeriod"/>
              <a:tabLst>
                <a:tab pos="347345" algn="l"/>
              </a:tabLst>
            </a:pPr>
            <a:r>
              <a:rPr lang="en-US" dirty="0">
                <a:latin typeface="Times New Roman" panose="02020603050405020304" pitchFamily="18" charset="0"/>
                <a:ea typeface="Times New Roman" panose="02020603050405020304" pitchFamily="18" charset="0"/>
              </a:rPr>
              <a:t>OR operator</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6</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902546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expressions that use logical operators</a:t>
            </a:r>
          </a:p>
        </p:txBody>
      </p:sp>
      <p:sp>
        <p:nvSpPr>
          <p:cNvPr id="7" name="Text Placeholder 6">
            <a:extLst>
              <a:ext uri="{FF2B5EF4-FFF2-40B4-BE49-F238E27FC236}">
                <a16:creationId xmlns:a16="http://schemas.microsoft.com/office/drawing/2014/main" id="{E0B098F6-F2C2-4439-A907-914BCF990C41}"/>
              </a:ext>
            </a:extLst>
          </p:cNvPr>
          <p:cNvSpPr>
            <a:spLocks noGrp="1"/>
          </p:cNvSpPr>
          <p:nvPr>
            <p:ph type="body" sz="quarter" idx="13"/>
          </p:nvPr>
        </p:nvSpPr>
        <p:spPr/>
        <p:txBody>
          <a:bodyPr/>
          <a:lstStyle/>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The AND operator</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age &gt;= 65 and city == "Chicago"</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The OR operator</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city == "Greenville" or age &gt;= 65</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The NOT operator</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not age &gt;= 65</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Two AND operators</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age &gt;= 65 and city == "Greenville" and state == "SC"</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Two OR operators</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age &gt;= 65 or age &lt;= 18 or status == "retired"</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AND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and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OR operators with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parens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to clarify sequence of operations</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(age &gt;= 65 and status == "retired") or age &lt; 18</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AND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and</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OR operators with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parens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to change sequence of operations</a:t>
            </a:r>
          </a:p>
          <a:p>
            <a:pPr>
              <a:spcBef>
                <a:spcPts val="0"/>
              </a:spcBef>
              <a:spcAft>
                <a:spcPts val="0"/>
              </a:spcAft>
              <a:tabLst>
                <a:tab pos="65151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age &gt;= 65 and (status == "retired" or state == "SC")</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7</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674665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string comparisons</a:t>
            </a:r>
          </a:p>
        </p:txBody>
      </p:sp>
      <p:sp>
        <p:nvSpPr>
          <p:cNvPr id="7" name="Text Placeholder 6">
            <a:extLst>
              <a:ext uri="{FF2B5EF4-FFF2-40B4-BE49-F238E27FC236}">
                <a16:creationId xmlns:a16="http://schemas.microsoft.com/office/drawing/2014/main" id="{062CC16F-D38B-4D18-87E5-D0B975372DA3}"/>
              </a:ext>
            </a:extLst>
          </p:cNvPr>
          <p:cNvSpPr>
            <a:spLocks noGrp="1"/>
          </p:cNvSpPr>
          <p:nvPr>
            <p:ph type="body" sz="quarter" idx="13"/>
          </p:nvPr>
        </p:nvSpPr>
        <p:spPr/>
        <p:txBody>
          <a:bodyPr/>
          <a:lstStyle/>
          <a:p>
            <a:pPr>
              <a:spcBef>
                <a:spcPts val="600"/>
              </a:spcBef>
              <a:spcAft>
                <a:spcPts val="600"/>
              </a:spcAft>
              <a:tabLst>
                <a:tab pos="27432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Condition	Boolean result</a:t>
            </a:r>
          </a:p>
          <a:p>
            <a:pPr>
              <a:spcBef>
                <a:spcPts val="600"/>
              </a:spcBef>
              <a:spcAft>
                <a:spcPts val="600"/>
              </a:spcAft>
              <a:tabLst>
                <a:tab pos="2743200" algn="l"/>
              </a:tabLst>
            </a:pPr>
            <a:r>
              <a:rPr lang="en-US" sz="1600" b="1" dirty="0">
                <a:solidFill>
                  <a:srgbClr val="000000"/>
                </a:solidFill>
                <a:latin typeface="Courier New" panose="02070309020205020404" pitchFamily="49" charset="0"/>
                <a:ea typeface="Times New Roman" panose="02020603050405020304" pitchFamily="18" charset="0"/>
              </a:rPr>
              <a:t>"apple" &lt; "Apple</a:t>
            </a:r>
            <a:r>
              <a:rPr lang="en-US" sz="1600" dirty="0">
                <a:solidFill>
                  <a:srgbClr val="000000"/>
                </a:solidFill>
                <a:latin typeface="Courier New" panose="02070309020205020404" pitchFamily="49" charset="0"/>
                <a:ea typeface="Times New Roman" panose="02020603050405020304" pitchFamily="18" charset="0"/>
              </a:rPr>
              <a:t>"</a:t>
            </a:r>
            <a:r>
              <a:rPr lang="en-US" sz="1600" b="1" dirty="0">
                <a:solidFill>
                  <a:srgbClr val="000000"/>
                </a:solidFill>
                <a:latin typeface="Courier New" panose="02070309020205020404" pitchFamily="49" charset="0"/>
                <a:ea typeface="Times New Roman" panose="02020603050405020304" pitchFamily="18" charset="0"/>
              </a:rPr>
              <a:t>	False</a:t>
            </a:r>
            <a:endParaRPr lang="en-US" dirty="0">
              <a:latin typeface="Times New Roman" panose="02020603050405020304" pitchFamily="18" charset="0"/>
              <a:ea typeface="Times New Roman" panose="02020603050405020304" pitchFamily="18" charset="0"/>
            </a:endParaRPr>
          </a:p>
          <a:p>
            <a:pPr>
              <a:spcBef>
                <a:spcPts val="600"/>
              </a:spcBef>
              <a:spcAft>
                <a:spcPts val="600"/>
              </a:spcAft>
              <a:tabLst>
                <a:tab pos="2743200" algn="l"/>
              </a:tabLst>
            </a:pPr>
            <a:r>
              <a:rPr lang="en-US" sz="1600" b="1" dirty="0">
                <a:solidFill>
                  <a:srgbClr val="000000"/>
                </a:solidFill>
                <a:latin typeface="Courier New" panose="02070309020205020404" pitchFamily="49" charset="0"/>
                <a:ea typeface="Times New Roman" panose="02020603050405020304" pitchFamily="18" charset="0"/>
              </a:rPr>
              <a:t>"App" &lt; "Apple"	True</a:t>
            </a:r>
            <a:endParaRPr lang="en-US" dirty="0">
              <a:latin typeface="Times New Roman" panose="02020603050405020304" pitchFamily="18" charset="0"/>
              <a:ea typeface="Times New Roman" panose="02020603050405020304" pitchFamily="18" charset="0"/>
            </a:endParaRPr>
          </a:p>
          <a:p>
            <a:pPr>
              <a:spcBef>
                <a:spcPts val="600"/>
              </a:spcBef>
              <a:spcAft>
                <a:spcPts val="600"/>
              </a:spcAft>
              <a:tabLst>
                <a:tab pos="2743200" algn="l"/>
              </a:tabLst>
            </a:pPr>
            <a:r>
              <a:rPr lang="en-US" sz="1600" b="1" dirty="0">
                <a:solidFill>
                  <a:srgbClr val="000000"/>
                </a:solidFill>
                <a:latin typeface="Courier New" panose="02070309020205020404" pitchFamily="49" charset="0"/>
                <a:ea typeface="Times New Roman" panose="02020603050405020304" pitchFamily="18" charset="0"/>
              </a:rPr>
              <a:t>"1" &lt; "5"	True</a:t>
            </a:r>
            <a:endParaRPr lang="en-US" dirty="0">
              <a:latin typeface="Times New Roman" panose="02020603050405020304" pitchFamily="18" charset="0"/>
              <a:ea typeface="Times New Roman" panose="02020603050405020304" pitchFamily="18" charset="0"/>
            </a:endParaRPr>
          </a:p>
          <a:p>
            <a:pPr>
              <a:spcBef>
                <a:spcPts val="600"/>
              </a:spcBef>
              <a:spcAft>
                <a:spcPts val="600"/>
              </a:spcAft>
              <a:tabLst>
                <a:tab pos="2743200" algn="l"/>
              </a:tabLst>
            </a:pPr>
            <a:r>
              <a:rPr lang="en-US" sz="1600" b="1" dirty="0">
                <a:solidFill>
                  <a:srgbClr val="000000"/>
                </a:solidFill>
                <a:latin typeface="Courier New" panose="02070309020205020404" pitchFamily="49" charset="0"/>
                <a:ea typeface="Times New Roman" panose="02020603050405020304" pitchFamily="18" charset="0"/>
              </a:rPr>
              <a:t>"10" &lt; "5"</a:t>
            </a:r>
            <a:r>
              <a:rPr lang="en-US" sz="1600" b="1">
                <a:solidFill>
                  <a:srgbClr val="000000"/>
                </a:solidFill>
                <a:latin typeface="Courier New" panose="02070309020205020404" pitchFamily="49" charset="0"/>
                <a:ea typeface="Times New Roman" panose="02020603050405020304" pitchFamily="18" charset="0"/>
              </a:rPr>
              <a:t>	True</a:t>
            </a:r>
            <a:endParaRPr lang="en-US" dirty="0">
              <a:latin typeface="Times New Roman" panose="02020603050405020304" pitchFamily="18" charset="0"/>
              <a:ea typeface="Times New Roman" panose="02020603050405020304" pitchFamily="18" charset="0"/>
            </a:endParaRP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sort sequence of digits and letters</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Digits from 0-9</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Uppercase letters from A-Z</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Lowercase letters from a-z</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8</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688050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string methods</a:t>
            </a:r>
          </a:p>
        </p:txBody>
      </p:sp>
      <p:sp>
        <p:nvSpPr>
          <p:cNvPr id="7" name="Text Placeholder 6">
            <a:extLst>
              <a:ext uri="{FF2B5EF4-FFF2-40B4-BE49-F238E27FC236}">
                <a16:creationId xmlns:a16="http://schemas.microsoft.com/office/drawing/2014/main" id="{C99076AA-D43E-4BCB-9067-73A677CEE49A}"/>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lower()</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upper()</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call a string method</a:t>
            </a:r>
          </a:p>
          <a:p>
            <a:pPr marL="347345" marR="0">
              <a:spcBef>
                <a:spcPts val="0"/>
              </a:spcBef>
              <a:spcAft>
                <a:spcPts val="0"/>
              </a:spcAft>
              <a:tabLst>
                <a:tab pos="1371600" algn="l"/>
              </a:tabLst>
            </a:pP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variableName.methodName</a:t>
            </a:r>
            <a:r>
              <a:rPr lang="en-US" sz="1600" b="1" i="1"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compare strings with the lower() method</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string1 = "Mary"</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string2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mary</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string1 == string2                  # False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string1.lower() == string2.lower()  # True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print(string1)                      # prints 'Mary'</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print(string2)                      # prints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mary</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9</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883912694"/>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FA774D23-CD87-4BB6-B365-D73C968B11E5}" vid="{78B8C40C-25A7-4077-896B-60A8EE8B832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110</TotalTime>
  <Words>3400</Words>
  <Application>Microsoft Office PowerPoint</Application>
  <PresentationFormat>On-screen Show (4:3)</PresentationFormat>
  <Paragraphs>787</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Arial Narrow</vt:lpstr>
      <vt:lpstr>Courier New</vt:lpstr>
      <vt:lpstr>Symbol</vt:lpstr>
      <vt:lpstr>Times New Roman</vt:lpstr>
      <vt:lpstr>Master slides_with_titles_logo</vt:lpstr>
      <vt:lpstr>Chapter 3</vt:lpstr>
      <vt:lpstr>Applied objectives</vt:lpstr>
      <vt:lpstr>Knowledge objectives</vt:lpstr>
      <vt:lpstr>Relational operators</vt:lpstr>
      <vt:lpstr>Boolean expressions</vt:lpstr>
      <vt:lpstr>Logical operators</vt:lpstr>
      <vt:lpstr>Boolean expressions that use logical operators</vt:lpstr>
      <vt:lpstr>Some string comparisons</vt:lpstr>
      <vt:lpstr>Two string methods</vt:lpstr>
      <vt:lpstr>How the lower() method can simplify code</vt:lpstr>
      <vt:lpstr>The syntax of the if statement</vt:lpstr>
      <vt:lpstr>Only an if clause</vt:lpstr>
      <vt:lpstr>The operation of an if statement</vt:lpstr>
      <vt:lpstr>An if statement used for grading</vt:lpstr>
      <vt:lpstr>An if statement that validates the range of a score</vt:lpstr>
      <vt:lpstr>An if statement that validates the customer type</vt:lpstr>
      <vt:lpstr>A table that summarizes the discount rules</vt:lpstr>
      <vt:lpstr>Nested if statements</vt:lpstr>
      <vt:lpstr>An if statement that gets the same results</vt:lpstr>
      <vt:lpstr>Pseudocode for customer discounts</vt:lpstr>
      <vt:lpstr>Pseudocode for test score entries</vt:lpstr>
      <vt:lpstr>The user interface with invalid data</vt:lpstr>
      <vt:lpstr>The code for the Miles Per Gallon program</vt:lpstr>
      <vt:lpstr>Another way the if statement could be coded</vt:lpstr>
      <vt:lpstr>The user interface for the Invoice program</vt:lpstr>
      <vt:lpstr>The code for the Invoice program (part 1)</vt:lpstr>
      <vt:lpstr>The code for the Invoice program (part 2)</vt:lpstr>
      <vt:lpstr>The code for the Invoice program (part 3)</vt:lpstr>
      <vt:lpstr>The syntax of the while statement</vt:lpstr>
      <vt:lpstr>A while loop that prints the numbers 0 through 4 to the console</vt:lpstr>
      <vt:lpstr>Code that causes an infinite loop</vt:lpstr>
      <vt:lpstr>The syntax of a for loop with the range() function</vt:lpstr>
      <vt:lpstr>A for loop that prints the numbers 0 through 4</vt:lpstr>
      <vt:lpstr>A break statement that exits an infinite while loop</vt:lpstr>
      <vt:lpstr>A continue statement that jumps to the beginning of a while loop</vt:lpstr>
      <vt:lpstr>A for loop that calculates the future value  of a one-time investment</vt:lpstr>
      <vt:lpstr>A for loop that calculates the future value  of a monthly investment</vt:lpstr>
      <vt:lpstr>Nested loops that get the total  of 3 valid test scores</vt:lpstr>
      <vt:lpstr>Pseudocode for a Test Scores program</vt:lpstr>
      <vt:lpstr>The user interface for the Test Scores program</vt:lpstr>
      <vt:lpstr>The code for the Test Scores program (part 1)</vt:lpstr>
      <vt:lpstr>The code for the Test Scores program (part 2)</vt:lpstr>
      <vt:lpstr>Pseudocode for a Future Value program</vt:lpstr>
      <vt:lpstr>The user interface for the Future Value Calculator</vt:lpstr>
      <vt:lpstr>The code for the Future Value Calculator (part 1)</vt:lpstr>
      <vt:lpstr>The code for the Future Value Calculator (part 2)</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Judy Taylor</dc:creator>
  <cp:lastModifiedBy>Judy Taylor</cp:lastModifiedBy>
  <cp:revision>20</cp:revision>
  <cp:lastPrinted>2016-01-14T23:03:16Z</cp:lastPrinted>
  <dcterms:created xsi:type="dcterms:W3CDTF">2019-07-22T23:09:08Z</dcterms:created>
  <dcterms:modified xsi:type="dcterms:W3CDTF">2019-07-26T19:25:14Z</dcterms:modified>
</cp:coreProperties>
</file>